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83" r:id="rId9"/>
    <p:sldId id="265" r:id="rId10"/>
    <p:sldId id="274" r:id="rId11"/>
    <p:sldId id="276" r:id="rId12"/>
    <p:sldId id="264" r:id="rId13"/>
    <p:sldId id="272" r:id="rId14"/>
    <p:sldId id="273" r:id="rId15"/>
    <p:sldId id="284" r:id="rId16"/>
    <p:sldId id="266" r:id="rId17"/>
    <p:sldId id="267" r:id="rId18"/>
    <p:sldId id="281" r:id="rId19"/>
    <p:sldId id="268" r:id="rId20"/>
    <p:sldId id="269" r:id="rId21"/>
    <p:sldId id="277" r:id="rId22"/>
    <p:sldId id="282" r:id="rId23"/>
    <p:sldId id="285" r:id="rId24"/>
    <p:sldId id="279" r:id="rId25"/>
    <p:sldId id="258" r:id="rId26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00"/>
    <a:srgbClr val="FE9A53"/>
    <a:srgbClr val="FF5A00"/>
    <a:srgbClr val="E9591C"/>
    <a:srgbClr val="E84F1C"/>
    <a:srgbClr val="E94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597" autoAdjust="0"/>
  </p:normalViewPr>
  <p:slideViewPr>
    <p:cSldViewPr>
      <p:cViewPr varScale="1">
        <p:scale>
          <a:sx n="79" d="100"/>
          <a:sy n="79" d="100"/>
        </p:scale>
        <p:origin x="108" y="9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176A9-F3CD-4F56-BEFD-D0BB600163F9}" type="datetimeFigureOut">
              <a:rPr lang="pl-PL" smtClean="0"/>
              <a:t>2016-11-14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625E4-FCA9-4E3F-8AC0-138AC3498A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52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mistake of small parallelization - send all requests at once, be careful with parallel sending- you may wait for some requests to complete before you can send next batch</a:t>
            </a:r>
          </a:p>
          <a:p>
            <a:pPr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careful with parallel computing - remember other cores are busy with other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requrests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being processed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2011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logging</a:t>
            </a:r>
            <a:r>
              <a:rPr lang="pl-PL" dirty="0"/>
              <a:t> with info </a:t>
            </a:r>
            <a:r>
              <a:rPr lang="pl-PL" dirty="0" err="1"/>
              <a:t>like</a:t>
            </a:r>
            <a:r>
              <a:rPr lang="pl-PL" dirty="0"/>
              <a:t>: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failed</a:t>
            </a:r>
            <a:r>
              <a:rPr lang="pl-PL" dirty="0"/>
              <a:t>,</a:t>
            </a:r>
            <a:r>
              <a:rPr lang="pl-PL" baseline="0" dirty="0"/>
              <a:t> on </a:t>
            </a:r>
            <a:r>
              <a:rPr lang="pl-PL" baseline="0" dirty="0" err="1"/>
              <a:t>what</a:t>
            </a:r>
            <a:r>
              <a:rPr lang="pl-PL" baseline="0" dirty="0"/>
              <a:t> </a:t>
            </a:r>
            <a:r>
              <a:rPr lang="pl-PL" baseline="0" dirty="0" err="1"/>
              <a:t>machine</a:t>
            </a:r>
            <a:r>
              <a:rPr lang="pl-PL" baseline="0" dirty="0"/>
              <a:t>, </a:t>
            </a:r>
            <a:r>
              <a:rPr lang="pl-PL" baseline="0" dirty="0" err="1"/>
              <a:t>at</a:t>
            </a:r>
            <a:r>
              <a:rPr lang="pl-PL" baseline="0" dirty="0"/>
              <a:t> </a:t>
            </a:r>
            <a:r>
              <a:rPr lang="pl-PL" baseline="0" dirty="0" err="1"/>
              <a:t>what</a:t>
            </a:r>
            <a:r>
              <a:rPr lang="pl-PL" baseline="0" dirty="0"/>
              <a:t> </a:t>
            </a:r>
            <a:r>
              <a:rPr lang="pl-PL" baseline="0" dirty="0" err="1"/>
              <a:t>time</a:t>
            </a:r>
            <a:r>
              <a:rPr lang="pl-PL" baseline="0" dirty="0"/>
              <a:t>.</a:t>
            </a:r>
          </a:p>
          <a:p>
            <a:r>
              <a:rPr lang="pl-PL" baseline="0" dirty="0" err="1"/>
              <a:t>If</a:t>
            </a:r>
            <a:r>
              <a:rPr lang="pl-PL" baseline="0" dirty="0"/>
              <a:t> </a:t>
            </a:r>
            <a:r>
              <a:rPr lang="pl-PL" baseline="0" dirty="0" err="1"/>
              <a:t>those</a:t>
            </a:r>
            <a:r>
              <a:rPr lang="pl-PL" baseline="0" dirty="0"/>
              <a:t> </a:t>
            </a:r>
            <a:r>
              <a:rPr lang="pl-PL" baseline="0" dirty="0" err="1"/>
              <a:t>logs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available</a:t>
            </a:r>
            <a:r>
              <a:rPr lang="pl-PL" baseline="0" dirty="0"/>
              <a:t> </a:t>
            </a:r>
            <a:r>
              <a:rPr lang="pl-PL" baseline="0" dirty="0" err="1"/>
              <a:t>only</a:t>
            </a:r>
            <a:r>
              <a:rPr lang="pl-PL" baseline="0" dirty="0"/>
              <a:t> on </a:t>
            </a:r>
            <a:r>
              <a:rPr lang="pl-PL" baseline="0" dirty="0" err="1"/>
              <a:t>that</a:t>
            </a:r>
            <a:r>
              <a:rPr lang="pl-PL" baseline="0" dirty="0"/>
              <a:t> </a:t>
            </a:r>
            <a:r>
              <a:rPr lang="pl-PL" baseline="0" dirty="0" err="1"/>
              <a:t>machine</a:t>
            </a:r>
            <a:r>
              <a:rPr lang="pl-PL" baseline="0" dirty="0"/>
              <a:t> –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gonna be hard to </a:t>
            </a:r>
            <a:r>
              <a:rPr lang="pl-PL" baseline="0" dirty="0" err="1"/>
              <a:t>work</a:t>
            </a:r>
            <a:r>
              <a:rPr lang="pl-PL" baseline="0" dirty="0"/>
              <a:t> with.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need</a:t>
            </a:r>
            <a:r>
              <a:rPr lang="pl-PL" baseline="0" dirty="0"/>
              <a:t> to </a:t>
            </a:r>
            <a:r>
              <a:rPr lang="pl-PL" baseline="0" dirty="0" err="1"/>
              <a:t>aggregate</a:t>
            </a:r>
            <a:r>
              <a:rPr lang="pl-PL" baseline="0" dirty="0"/>
              <a:t> </a:t>
            </a:r>
            <a:r>
              <a:rPr lang="pl-PL" baseline="0" dirty="0" err="1"/>
              <a:t>logs</a:t>
            </a:r>
            <a:r>
              <a:rPr lang="pl-PL" baseline="0" dirty="0"/>
              <a:t> from </a:t>
            </a:r>
            <a:r>
              <a:rPr lang="pl-PL" baseline="0" dirty="0" err="1"/>
              <a:t>different</a:t>
            </a:r>
            <a:r>
              <a:rPr lang="pl-PL" baseline="0" dirty="0"/>
              <a:t> </a:t>
            </a:r>
            <a:r>
              <a:rPr lang="pl-PL" baseline="0" dirty="0" err="1"/>
              <a:t>machines</a:t>
            </a:r>
            <a:r>
              <a:rPr lang="pl-PL" baseline="0" dirty="0"/>
              <a:t> </a:t>
            </a:r>
            <a:r>
              <a:rPr lang="pl-PL" baseline="0" dirty="0" err="1"/>
              <a:t>into</a:t>
            </a:r>
            <a:r>
              <a:rPr lang="pl-PL" baseline="0" dirty="0"/>
              <a:t> one system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0726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93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67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88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as much as you can, in high load systems you will spend a lot of time getting data from database etc.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But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trades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market not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pl-PL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one?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59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some way to cancel requests from user interface - it is better to cancel computing than to spend time waiting for results that are wrong/no longer needed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bunch</a:t>
            </a:r>
            <a:r>
              <a:rPr lang="pl-PL" dirty="0"/>
              <a:t> of </a:t>
            </a:r>
            <a:r>
              <a:rPr lang="pl-PL" dirty="0" err="1"/>
              <a:t>requests</a:t>
            </a:r>
            <a:r>
              <a:rPr lang="pl-PL" dirty="0"/>
              <a:t> for</a:t>
            </a:r>
            <a:r>
              <a:rPr lang="pl-PL" baseline="0" dirty="0"/>
              <a:t> </a:t>
            </a:r>
            <a:r>
              <a:rPr lang="pl-PL" baseline="0" dirty="0" err="1"/>
              <a:t>specific</a:t>
            </a:r>
            <a:r>
              <a:rPr lang="pl-PL" baseline="0" dirty="0"/>
              <a:t> service,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would</a:t>
            </a:r>
            <a:r>
              <a:rPr lang="pl-PL" baseline="0" dirty="0"/>
              <a:t> be nice to </a:t>
            </a:r>
            <a:r>
              <a:rPr lang="pl-PL" baseline="0" dirty="0" err="1"/>
              <a:t>have</a:t>
            </a:r>
            <a:r>
              <a:rPr lang="pl-PL" baseline="0" dirty="0"/>
              <a:t> </a:t>
            </a:r>
            <a:r>
              <a:rPr lang="pl-PL" baseline="0" dirty="0" err="1"/>
              <a:t>some</a:t>
            </a:r>
            <a:r>
              <a:rPr lang="pl-PL" baseline="0" dirty="0"/>
              <a:t> </a:t>
            </a:r>
            <a:r>
              <a:rPr lang="pl-PL" baseline="0" dirty="0" err="1"/>
              <a:t>way</a:t>
            </a:r>
            <a:r>
              <a:rPr lang="pl-PL" baseline="0" dirty="0"/>
              <a:t> to </a:t>
            </a:r>
            <a:r>
              <a:rPr lang="pl-PL" baseline="0" dirty="0" err="1"/>
              <a:t>respond</a:t>
            </a:r>
            <a:r>
              <a:rPr lang="pl-PL" baseline="0" dirty="0"/>
              <a:t> to </a:t>
            </a:r>
            <a:r>
              <a:rPr lang="pl-PL" baseline="0" dirty="0" err="1"/>
              <a:t>that</a:t>
            </a:r>
            <a:r>
              <a:rPr lang="pl-PL" baseline="0" dirty="0"/>
              <a:t> with </a:t>
            </a:r>
            <a:r>
              <a:rPr lang="pl-PL" baseline="0" dirty="0" err="1"/>
              <a:t>more</a:t>
            </a:r>
            <a:r>
              <a:rPr lang="pl-PL" baseline="0" dirty="0"/>
              <a:t> </a:t>
            </a:r>
            <a:r>
              <a:rPr lang="pl-PL" baseline="0" dirty="0" err="1"/>
              <a:t>processing</a:t>
            </a:r>
            <a:r>
              <a:rPr lang="pl-PL" baseline="0" dirty="0"/>
              <a:t> </a:t>
            </a:r>
            <a:r>
              <a:rPr lang="pl-PL" baseline="0" dirty="0" err="1"/>
              <a:t>power</a:t>
            </a:r>
            <a:endParaRPr lang="pl-PL" baseline="0" dirty="0"/>
          </a:p>
          <a:p>
            <a:r>
              <a:rPr lang="pl-PL" baseline="0" dirty="0"/>
              <a:t>Killing services </a:t>
            </a:r>
            <a:r>
              <a:rPr lang="pl-PL" baseline="0" dirty="0" err="1"/>
              <a:t>that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not </a:t>
            </a:r>
            <a:r>
              <a:rPr lang="pl-PL" baseline="0" dirty="0" err="1"/>
              <a:t>doing</a:t>
            </a:r>
            <a:r>
              <a:rPr lang="pl-PL" baseline="0" dirty="0"/>
              <a:t> </a:t>
            </a:r>
            <a:r>
              <a:rPr lang="pl-PL" baseline="0" dirty="0" err="1"/>
              <a:t>anything</a:t>
            </a:r>
            <a:r>
              <a:rPr lang="pl-PL" baseline="0" dirty="0"/>
              <a:t> </a:t>
            </a:r>
            <a:r>
              <a:rPr lang="pl-PL" baseline="0" dirty="0" err="1"/>
              <a:t>at</a:t>
            </a:r>
            <a:r>
              <a:rPr lang="pl-PL" baseline="0" dirty="0"/>
              <a:t> the moment for performance </a:t>
            </a:r>
            <a:r>
              <a:rPr lang="pl-PL" baseline="0" dirty="0" err="1"/>
              <a:t>gains</a:t>
            </a:r>
            <a:r>
              <a:rPr lang="pl-PL" baseline="0" dirty="0"/>
              <a:t> in </a:t>
            </a:r>
            <a:r>
              <a:rPr lang="pl-PL" baseline="0" dirty="0" err="1"/>
              <a:t>other</a:t>
            </a:r>
            <a:r>
              <a:rPr lang="pl-PL" baseline="0" dirty="0"/>
              <a:t> services </a:t>
            </a:r>
            <a:r>
              <a:rPr lang="pl-PL" baseline="0" dirty="0" err="1"/>
              <a:t>would</a:t>
            </a:r>
            <a:r>
              <a:rPr lang="pl-PL" baseline="0" dirty="0"/>
              <a:t> be </a:t>
            </a:r>
            <a:r>
              <a:rPr lang="pl-PL" baseline="0" dirty="0" err="1"/>
              <a:t>good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09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Debugging in </a:t>
            </a:r>
            <a:r>
              <a:rPr lang="pl-PL" dirty="0" err="1"/>
              <a:t>distributed</a:t>
            </a:r>
            <a:r>
              <a:rPr lang="pl-PL" baseline="0" dirty="0"/>
              <a:t> </a:t>
            </a:r>
            <a:r>
              <a:rPr lang="pl-PL" baseline="0" dirty="0" err="1"/>
              <a:t>environemtn</a:t>
            </a:r>
            <a:r>
              <a:rPr lang="pl-PL" baseline="0" dirty="0"/>
              <a:t> </a:t>
            </a:r>
            <a:r>
              <a:rPr lang="pl-PL" baseline="0" dirty="0" err="1"/>
              <a:t>where</a:t>
            </a:r>
            <a:r>
              <a:rPr lang="pl-PL" baseline="0" dirty="0"/>
              <a:t> one </a:t>
            </a:r>
            <a:r>
              <a:rPr lang="pl-PL" baseline="0" dirty="0" err="1"/>
              <a:t>action</a:t>
            </a:r>
            <a:r>
              <a:rPr lang="pl-PL" baseline="0" dirty="0"/>
              <a:t> </a:t>
            </a:r>
            <a:r>
              <a:rPr lang="pl-PL" baseline="0" dirty="0" err="1"/>
              <a:t>creates</a:t>
            </a:r>
            <a:r>
              <a:rPr lang="pl-PL" baseline="0" dirty="0"/>
              <a:t> </a:t>
            </a:r>
            <a:r>
              <a:rPr lang="pl-PL" baseline="0" dirty="0" err="1"/>
              <a:t>multiple</a:t>
            </a:r>
            <a:r>
              <a:rPr lang="pl-PL" baseline="0" dirty="0"/>
              <a:t> </a:t>
            </a:r>
            <a:r>
              <a:rPr lang="pl-PL" baseline="0" dirty="0" err="1"/>
              <a:t>concurrent</a:t>
            </a:r>
            <a:r>
              <a:rPr lang="pl-PL" baseline="0" dirty="0"/>
              <a:t> </a:t>
            </a:r>
            <a:r>
              <a:rPr lang="pl-PL" baseline="0" dirty="0" err="1"/>
              <a:t>requests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very</a:t>
            </a:r>
            <a:r>
              <a:rPr lang="pl-PL" baseline="0" dirty="0"/>
              <a:t> hard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96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logging</a:t>
            </a:r>
            <a:r>
              <a:rPr lang="pl-PL" dirty="0"/>
              <a:t> with info </a:t>
            </a:r>
            <a:r>
              <a:rPr lang="pl-PL" dirty="0" err="1"/>
              <a:t>like</a:t>
            </a:r>
            <a:r>
              <a:rPr lang="pl-PL" dirty="0"/>
              <a:t>: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failed</a:t>
            </a:r>
            <a:r>
              <a:rPr lang="pl-PL" dirty="0"/>
              <a:t>,</a:t>
            </a:r>
            <a:r>
              <a:rPr lang="pl-PL" baseline="0" dirty="0"/>
              <a:t> on </a:t>
            </a:r>
            <a:r>
              <a:rPr lang="pl-PL" baseline="0" dirty="0" err="1"/>
              <a:t>what</a:t>
            </a:r>
            <a:r>
              <a:rPr lang="pl-PL" baseline="0" dirty="0"/>
              <a:t> </a:t>
            </a:r>
            <a:r>
              <a:rPr lang="pl-PL" baseline="0" dirty="0" err="1"/>
              <a:t>machine</a:t>
            </a:r>
            <a:r>
              <a:rPr lang="pl-PL" baseline="0" dirty="0"/>
              <a:t>, </a:t>
            </a:r>
            <a:r>
              <a:rPr lang="pl-PL" baseline="0" dirty="0" err="1"/>
              <a:t>at</a:t>
            </a:r>
            <a:r>
              <a:rPr lang="pl-PL" baseline="0" dirty="0"/>
              <a:t> </a:t>
            </a:r>
            <a:r>
              <a:rPr lang="pl-PL" baseline="0" dirty="0" err="1"/>
              <a:t>what</a:t>
            </a:r>
            <a:r>
              <a:rPr lang="pl-PL" baseline="0" dirty="0"/>
              <a:t> </a:t>
            </a:r>
            <a:r>
              <a:rPr lang="pl-PL" baseline="0" dirty="0" err="1"/>
              <a:t>time</a:t>
            </a:r>
            <a:r>
              <a:rPr lang="pl-PL" baseline="0" dirty="0"/>
              <a:t>.</a:t>
            </a:r>
          </a:p>
          <a:p>
            <a:r>
              <a:rPr lang="pl-PL" baseline="0" dirty="0" err="1"/>
              <a:t>If</a:t>
            </a:r>
            <a:r>
              <a:rPr lang="pl-PL" baseline="0" dirty="0"/>
              <a:t> </a:t>
            </a:r>
            <a:r>
              <a:rPr lang="pl-PL" baseline="0" dirty="0" err="1"/>
              <a:t>those</a:t>
            </a:r>
            <a:r>
              <a:rPr lang="pl-PL" baseline="0" dirty="0"/>
              <a:t> </a:t>
            </a:r>
            <a:r>
              <a:rPr lang="pl-PL" baseline="0" dirty="0" err="1"/>
              <a:t>logs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available</a:t>
            </a:r>
            <a:r>
              <a:rPr lang="pl-PL" baseline="0" dirty="0"/>
              <a:t> </a:t>
            </a:r>
            <a:r>
              <a:rPr lang="pl-PL" baseline="0" dirty="0" err="1"/>
              <a:t>only</a:t>
            </a:r>
            <a:r>
              <a:rPr lang="pl-PL" baseline="0" dirty="0"/>
              <a:t> on </a:t>
            </a:r>
            <a:r>
              <a:rPr lang="pl-PL" baseline="0" dirty="0" err="1"/>
              <a:t>that</a:t>
            </a:r>
            <a:r>
              <a:rPr lang="pl-PL" baseline="0" dirty="0"/>
              <a:t> </a:t>
            </a:r>
            <a:r>
              <a:rPr lang="pl-PL" baseline="0" dirty="0" err="1"/>
              <a:t>machine</a:t>
            </a:r>
            <a:r>
              <a:rPr lang="pl-PL" baseline="0" dirty="0"/>
              <a:t> –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gonna be hard to </a:t>
            </a:r>
            <a:r>
              <a:rPr lang="pl-PL" baseline="0" dirty="0" err="1"/>
              <a:t>work</a:t>
            </a:r>
            <a:r>
              <a:rPr lang="pl-PL" baseline="0" dirty="0"/>
              <a:t> with.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need</a:t>
            </a:r>
            <a:r>
              <a:rPr lang="pl-PL" baseline="0" dirty="0"/>
              <a:t> to </a:t>
            </a:r>
            <a:r>
              <a:rPr lang="pl-PL" baseline="0" dirty="0" err="1"/>
              <a:t>aggregate</a:t>
            </a:r>
            <a:r>
              <a:rPr lang="pl-PL" baseline="0" dirty="0"/>
              <a:t> </a:t>
            </a:r>
            <a:r>
              <a:rPr lang="pl-PL" baseline="0" dirty="0" err="1"/>
              <a:t>logs</a:t>
            </a:r>
            <a:r>
              <a:rPr lang="pl-PL" baseline="0" dirty="0"/>
              <a:t> from </a:t>
            </a:r>
            <a:r>
              <a:rPr lang="pl-PL" baseline="0" dirty="0" err="1"/>
              <a:t>different</a:t>
            </a:r>
            <a:r>
              <a:rPr lang="pl-PL" baseline="0" dirty="0"/>
              <a:t> </a:t>
            </a:r>
            <a:r>
              <a:rPr lang="pl-PL" baseline="0" dirty="0" err="1"/>
              <a:t>machines</a:t>
            </a:r>
            <a:r>
              <a:rPr lang="pl-PL" baseline="0" dirty="0"/>
              <a:t> </a:t>
            </a:r>
            <a:r>
              <a:rPr lang="pl-PL" baseline="0" dirty="0" err="1"/>
              <a:t>into</a:t>
            </a:r>
            <a:r>
              <a:rPr lang="pl-PL" baseline="0" dirty="0"/>
              <a:t> one system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408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logging</a:t>
            </a:r>
            <a:r>
              <a:rPr lang="pl-PL" dirty="0"/>
              <a:t> with info </a:t>
            </a:r>
            <a:r>
              <a:rPr lang="pl-PL" dirty="0" err="1"/>
              <a:t>like</a:t>
            </a:r>
            <a:r>
              <a:rPr lang="pl-PL" dirty="0"/>
              <a:t>: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failed</a:t>
            </a:r>
            <a:r>
              <a:rPr lang="pl-PL" dirty="0"/>
              <a:t>,</a:t>
            </a:r>
            <a:r>
              <a:rPr lang="pl-PL" baseline="0" dirty="0"/>
              <a:t> on </a:t>
            </a:r>
            <a:r>
              <a:rPr lang="pl-PL" baseline="0" dirty="0" err="1"/>
              <a:t>what</a:t>
            </a:r>
            <a:r>
              <a:rPr lang="pl-PL" baseline="0" dirty="0"/>
              <a:t> </a:t>
            </a:r>
            <a:r>
              <a:rPr lang="pl-PL" baseline="0" dirty="0" err="1"/>
              <a:t>machine</a:t>
            </a:r>
            <a:r>
              <a:rPr lang="pl-PL" baseline="0" dirty="0"/>
              <a:t>, </a:t>
            </a:r>
            <a:r>
              <a:rPr lang="pl-PL" baseline="0" dirty="0" err="1"/>
              <a:t>at</a:t>
            </a:r>
            <a:r>
              <a:rPr lang="pl-PL" baseline="0" dirty="0"/>
              <a:t> </a:t>
            </a:r>
            <a:r>
              <a:rPr lang="pl-PL" baseline="0" dirty="0" err="1"/>
              <a:t>what</a:t>
            </a:r>
            <a:r>
              <a:rPr lang="pl-PL" baseline="0" dirty="0"/>
              <a:t> </a:t>
            </a:r>
            <a:r>
              <a:rPr lang="pl-PL" baseline="0" dirty="0" err="1"/>
              <a:t>time</a:t>
            </a:r>
            <a:r>
              <a:rPr lang="pl-PL" baseline="0" dirty="0"/>
              <a:t>.</a:t>
            </a:r>
          </a:p>
          <a:p>
            <a:r>
              <a:rPr lang="pl-PL" baseline="0" dirty="0" err="1"/>
              <a:t>If</a:t>
            </a:r>
            <a:r>
              <a:rPr lang="pl-PL" baseline="0" dirty="0"/>
              <a:t> </a:t>
            </a:r>
            <a:r>
              <a:rPr lang="pl-PL" baseline="0" dirty="0" err="1"/>
              <a:t>those</a:t>
            </a:r>
            <a:r>
              <a:rPr lang="pl-PL" baseline="0" dirty="0"/>
              <a:t> </a:t>
            </a:r>
            <a:r>
              <a:rPr lang="pl-PL" baseline="0" dirty="0" err="1"/>
              <a:t>logs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available</a:t>
            </a:r>
            <a:r>
              <a:rPr lang="pl-PL" baseline="0" dirty="0"/>
              <a:t> </a:t>
            </a:r>
            <a:r>
              <a:rPr lang="pl-PL" baseline="0" dirty="0" err="1"/>
              <a:t>only</a:t>
            </a:r>
            <a:r>
              <a:rPr lang="pl-PL" baseline="0" dirty="0"/>
              <a:t> on </a:t>
            </a:r>
            <a:r>
              <a:rPr lang="pl-PL" baseline="0" dirty="0" err="1"/>
              <a:t>that</a:t>
            </a:r>
            <a:r>
              <a:rPr lang="pl-PL" baseline="0" dirty="0"/>
              <a:t> </a:t>
            </a:r>
            <a:r>
              <a:rPr lang="pl-PL" baseline="0" dirty="0" err="1"/>
              <a:t>machine</a:t>
            </a:r>
            <a:r>
              <a:rPr lang="pl-PL" baseline="0" dirty="0"/>
              <a:t> –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gonna be hard to </a:t>
            </a:r>
            <a:r>
              <a:rPr lang="pl-PL" baseline="0" dirty="0" err="1"/>
              <a:t>work</a:t>
            </a:r>
            <a:r>
              <a:rPr lang="pl-PL" baseline="0" dirty="0"/>
              <a:t> with.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need</a:t>
            </a:r>
            <a:r>
              <a:rPr lang="pl-PL" baseline="0" dirty="0"/>
              <a:t> to </a:t>
            </a:r>
            <a:r>
              <a:rPr lang="pl-PL" baseline="0" dirty="0" err="1"/>
              <a:t>aggregate</a:t>
            </a:r>
            <a:r>
              <a:rPr lang="pl-PL" baseline="0" dirty="0"/>
              <a:t> </a:t>
            </a:r>
            <a:r>
              <a:rPr lang="pl-PL" baseline="0" dirty="0" err="1"/>
              <a:t>logs</a:t>
            </a:r>
            <a:r>
              <a:rPr lang="pl-PL" baseline="0" dirty="0"/>
              <a:t> from </a:t>
            </a:r>
            <a:r>
              <a:rPr lang="pl-PL" baseline="0" dirty="0" err="1"/>
              <a:t>different</a:t>
            </a:r>
            <a:r>
              <a:rPr lang="pl-PL" baseline="0" dirty="0"/>
              <a:t> </a:t>
            </a:r>
            <a:r>
              <a:rPr lang="pl-PL" baseline="0" dirty="0" err="1"/>
              <a:t>machines</a:t>
            </a:r>
            <a:r>
              <a:rPr lang="pl-PL" baseline="0" dirty="0"/>
              <a:t> </a:t>
            </a:r>
            <a:r>
              <a:rPr lang="pl-PL" baseline="0" dirty="0" err="1"/>
              <a:t>into</a:t>
            </a:r>
            <a:r>
              <a:rPr lang="pl-PL" baseline="0" dirty="0"/>
              <a:t> one system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625E4-FCA9-4E3F-8AC0-138AC3498A7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44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ajd wprowadzają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1448" y="1347614"/>
            <a:ext cx="7990992" cy="2088231"/>
          </a:xfrm>
        </p:spPr>
        <p:txBody>
          <a:bodyPr>
            <a:normAutofit/>
          </a:bodyPr>
          <a:lstStyle>
            <a:lvl1pPr algn="ctr">
              <a:defRPr sz="2400" b="1" baseline="0">
                <a:solidFill>
                  <a:schemeClr val="bg1"/>
                </a:solidFill>
                <a:latin typeface="Lato" panose="020F0502020204030203" pitchFamily="34" charset="-18"/>
              </a:defRPr>
            </a:lvl1pPr>
          </a:lstStyle>
          <a:p>
            <a:r>
              <a:rPr lang="pl-PL" dirty="0"/>
              <a:t>Tytuł wykładu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448" y="3507854"/>
            <a:ext cx="7990992" cy="360040"/>
          </a:xfrm>
        </p:spPr>
        <p:txBody>
          <a:bodyPr>
            <a:noAutofit/>
          </a:bodyPr>
          <a:lstStyle>
            <a:lvl1pPr marL="0" indent="0" algn="ctr">
              <a:buNone/>
              <a:defRPr sz="1400" b="0" baseline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-1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Imię i nazwisko prelegenta</a:t>
            </a:r>
          </a:p>
        </p:txBody>
      </p:sp>
    </p:spTree>
    <p:extLst>
      <p:ext uri="{BB962C8B-B14F-4D97-AF65-F5344CB8AC3E}">
        <p14:creationId xmlns:p14="http://schemas.microsoft.com/office/powerpoint/2010/main" val="29621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9752" y="154240"/>
            <a:ext cx="4752528" cy="257270"/>
          </a:xfrm>
        </p:spPr>
        <p:txBody>
          <a:bodyPr>
            <a:noAutofit/>
          </a:bodyPr>
          <a:lstStyle>
            <a:lvl1pPr algn="l">
              <a:defRPr sz="1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Imię i nazwisko prelegenta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122959"/>
            <a:ext cx="7974210" cy="45997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07654"/>
            <a:ext cx="7974210" cy="2880320"/>
          </a:xfrm>
        </p:spPr>
        <p:txBody>
          <a:bodyPr>
            <a:normAutofit/>
          </a:bodyPr>
          <a:lstStyle>
            <a:lvl1pPr marL="342900" indent="-342900">
              <a:buClr>
                <a:srgbClr val="FF7100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E9591C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9591C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9591C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9591C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339752" y="479153"/>
            <a:ext cx="4752528" cy="220389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Nazwa prezentacji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5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87452" y="3366661"/>
            <a:ext cx="5400972" cy="44850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FF71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Imię i nazwisko prelegenta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7452" y="2283718"/>
            <a:ext cx="5400973" cy="1017570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Tytuł prezentacji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87452" y="3884620"/>
            <a:ext cx="5400972" cy="418145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adres@poczta.com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7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858-E363-4406-A7EE-CC3859B2DFF0}" type="datetime1">
              <a:rPr lang="pl-PL" smtClean="0"/>
              <a:t>2016-11-14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2499-4055-434F-B108-640ACE6DBA3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90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7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jporwol@future-processing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0" dirty="0"/>
              <a:t>Koncert na 144 rdzenie i czterech dyrygentów</a:t>
            </a:r>
            <a:br>
              <a:rPr lang="pl-PL" b="0" dirty="0"/>
            </a:br>
            <a:r>
              <a:rPr lang="pl-PL" b="0" dirty="0"/>
              <a:t>- </a:t>
            </a:r>
            <a:r>
              <a:rPr lang="pl-PL" b="0" dirty="0" err="1"/>
              <a:t>mikroserwisy</a:t>
            </a:r>
            <a:r>
              <a:rPr lang="pl-PL" b="0" dirty="0"/>
              <a:t> w aplikacjach obliczeniowych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Jarosław Porwoł</a:t>
            </a:r>
          </a:p>
          <a:p>
            <a:r>
              <a:rPr lang="pl-PL" dirty="0"/>
              <a:t>@pako1337</a:t>
            </a:r>
          </a:p>
        </p:txBody>
      </p:sp>
    </p:spTree>
    <p:extLst>
      <p:ext uri="{BB962C8B-B14F-4D97-AF65-F5344CB8AC3E}">
        <p14:creationId xmlns:p14="http://schemas.microsoft.com/office/powerpoint/2010/main" val="395323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Serwis raportów gromadzi dane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Parallel.ForEach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tradeSet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dirty="0" err="1">
                <a:latin typeface="Consolas" panose="020B0609020204030204" pitchFamily="49" charset="0"/>
              </a:rPr>
              <a:t>ts</a:t>
            </a:r>
            <a:r>
              <a:rPr lang="pl-PL" dirty="0"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marketData</a:t>
            </a:r>
            <a:r>
              <a:rPr lang="pl-PL" dirty="0">
                <a:latin typeface="Consolas" panose="020B0609020204030204" pitchFamily="49" charset="0"/>
              </a:rPr>
              <a:t> = </a:t>
            </a:r>
            <a:r>
              <a:rPr lang="pl-PL" dirty="0" err="1">
                <a:latin typeface="Consolas" panose="020B0609020204030204" pitchFamily="49" charset="0"/>
              </a:rPr>
              <a:t>GetMarketData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ts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pl-PL" dirty="0" err="1">
                <a:latin typeface="Consolas" panose="020B0609020204030204" pitchFamily="49" charset="0"/>
              </a:rPr>
              <a:t>marketData.Wait</a:t>
            </a:r>
            <a:r>
              <a:rPr lang="pl-PL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// max </a:t>
            </a:r>
            <a:r>
              <a:rPr lang="pl-PL" dirty="0" err="1">
                <a:latin typeface="Consolas" panose="020B0609020204030204" pitchFamily="49" charset="0"/>
              </a:rPr>
              <a:t>degree</a:t>
            </a:r>
            <a:r>
              <a:rPr lang="pl-PL" dirty="0">
                <a:latin typeface="Consolas" panose="020B0609020204030204" pitchFamily="49" charset="0"/>
              </a:rPr>
              <a:t> of </a:t>
            </a:r>
            <a:r>
              <a:rPr lang="pl-PL" dirty="0" err="1">
                <a:latin typeface="Consolas" panose="020B0609020204030204" pitchFamily="49" charset="0"/>
              </a:rPr>
              <a:t>parallelism</a:t>
            </a:r>
            <a:r>
              <a:rPr lang="pl-PL" dirty="0">
                <a:latin typeface="Consolas" panose="020B0609020204030204" pitchFamily="49" charset="0"/>
              </a:rPr>
              <a:t> -&gt; 24 (24 </a:t>
            </a:r>
            <a:r>
              <a:rPr lang="pl-PL" dirty="0" err="1">
                <a:latin typeface="Consolas" panose="020B0609020204030204" pitchFamily="49" charset="0"/>
              </a:rPr>
              <a:t>cores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  <p:sp>
        <p:nvSpPr>
          <p:cNvPr id="6" name="Strzałka: w prawo 5"/>
          <p:cNvSpPr/>
          <p:nvPr/>
        </p:nvSpPr>
        <p:spPr>
          <a:xfrm>
            <a:off x="107504" y="2715766"/>
            <a:ext cx="52273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3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Serwis raportów gromadzi dane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marketDataSet</a:t>
            </a:r>
            <a:r>
              <a:rPr lang="pl-PL" dirty="0">
                <a:latin typeface="Consolas" panose="020B0609020204030204" pitchFamily="49" charset="0"/>
              </a:rPr>
              <a:t> = </a:t>
            </a:r>
            <a:r>
              <a:rPr lang="pl-PL" dirty="0" err="1">
                <a:latin typeface="Consolas" panose="020B0609020204030204" pitchFamily="49" charset="0"/>
              </a:rPr>
              <a:t>new</a:t>
            </a:r>
            <a:r>
              <a:rPr lang="pl-PL" dirty="0">
                <a:latin typeface="Consolas" panose="020B0609020204030204" pitchFamily="49" charset="0"/>
              </a:rPr>
              <a:t> List&lt;</a:t>
            </a:r>
            <a:r>
              <a:rPr lang="pl-PL" dirty="0" err="1">
                <a:latin typeface="Consolas" panose="020B0609020204030204" pitchFamily="49" charset="0"/>
              </a:rPr>
              <a:t>MarketData</a:t>
            </a:r>
            <a:r>
              <a:rPr lang="pl-PL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foreach</a:t>
            </a:r>
            <a:r>
              <a:rPr lang="pl-PL" dirty="0">
                <a:latin typeface="Consolas" panose="020B0609020204030204" pitchFamily="49" charset="0"/>
              </a:rPr>
              <a:t> (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ts</a:t>
            </a:r>
            <a:r>
              <a:rPr lang="pl-PL" dirty="0">
                <a:latin typeface="Consolas" panose="020B0609020204030204" pitchFamily="49" charset="0"/>
              </a:rPr>
              <a:t> in </a:t>
            </a:r>
            <a:r>
              <a:rPr lang="pl-PL" dirty="0" err="1">
                <a:latin typeface="Consolas" panose="020B0609020204030204" pitchFamily="49" charset="0"/>
              </a:rPr>
              <a:t>tradeSet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pl-PL" dirty="0" err="1">
                <a:latin typeface="Consolas" panose="020B0609020204030204" pitchFamily="49" charset="0"/>
              </a:rPr>
              <a:t>var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marketData</a:t>
            </a:r>
            <a:r>
              <a:rPr lang="pl-PL" dirty="0">
                <a:latin typeface="Consolas" panose="020B0609020204030204" pitchFamily="49" charset="0"/>
              </a:rPr>
              <a:t> = </a:t>
            </a:r>
            <a:r>
              <a:rPr lang="pl-PL" dirty="0" err="1">
                <a:latin typeface="Consolas" panose="020B0609020204030204" pitchFamily="49" charset="0"/>
              </a:rPr>
              <a:t>GetMarketData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ts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pl-PL" dirty="0" err="1">
                <a:latin typeface="Consolas" panose="020B0609020204030204" pitchFamily="49" charset="0"/>
              </a:rPr>
              <a:t>marketDataSet.Add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marketData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Task.WaitAll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marketDataSet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  <p:sp>
        <p:nvSpPr>
          <p:cNvPr id="6" name="Strzałka: w prawo 5"/>
          <p:cNvSpPr/>
          <p:nvPr/>
        </p:nvSpPr>
        <p:spPr>
          <a:xfrm>
            <a:off x="107504" y="4227934"/>
            <a:ext cx="52273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0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Serwis raportów wysyła żądania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Długie żądania między serwisami </a:t>
            </a:r>
            <a:r>
              <a:rPr lang="pl-PL" dirty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pl-PL" dirty="0"/>
              <a:t>Unikaj żądań blokujących</a:t>
            </a:r>
          </a:p>
          <a:p>
            <a:pPr lvl="1"/>
            <a:r>
              <a:rPr lang="pl-PL" dirty="0"/>
              <a:t>Wszystko asynchroniczne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192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Serwis raportów wysyła żądania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1259632" y="1635646"/>
            <a:ext cx="0" cy="28803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: zaokrąglone rogi 7"/>
          <p:cNvSpPr/>
          <p:nvPr/>
        </p:nvSpPr>
        <p:spPr>
          <a:xfrm>
            <a:off x="1079612" y="1923678"/>
            <a:ext cx="360040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Łącznik prosty 8"/>
          <p:cNvCxnSpPr/>
          <p:nvPr/>
        </p:nvCxnSpPr>
        <p:spPr>
          <a:xfrm>
            <a:off x="2699792" y="1707654"/>
            <a:ext cx="0" cy="28803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/>
          <p:cNvSpPr/>
          <p:nvPr/>
        </p:nvSpPr>
        <p:spPr>
          <a:xfrm>
            <a:off x="2519772" y="1923678"/>
            <a:ext cx="3600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Łącznik prosty 12"/>
          <p:cNvCxnSpPr/>
          <p:nvPr/>
        </p:nvCxnSpPr>
        <p:spPr>
          <a:xfrm>
            <a:off x="4313469" y="1706605"/>
            <a:ext cx="0" cy="28803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/>
          <p:cNvSpPr/>
          <p:nvPr/>
        </p:nvSpPr>
        <p:spPr>
          <a:xfrm>
            <a:off x="4133449" y="1923678"/>
            <a:ext cx="360040" cy="10081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rzałka: w prawo 17"/>
          <p:cNvSpPr/>
          <p:nvPr/>
        </p:nvSpPr>
        <p:spPr>
          <a:xfrm rot="10800000">
            <a:off x="1484995" y="2787774"/>
            <a:ext cx="944767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trzałka: w prawo 18"/>
          <p:cNvSpPr/>
          <p:nvPr/>
        </p:nvSpPr>
        <p:spPr>
          <a:xfrm>
            <a:off x="1492342" y="1934346"/>
            <a:ext cx="944767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trzałka: w prawo 19"/>
          <p:cNvSpPr/>
          <p:nvPr/>
        </p:nvSpPr>
        <p:spPr>
          <a:xfrm rot="10800000">
            <a:off x="1492341" y="2904532"/>
            <a:ext cx="2562355" cy="1445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trzałka: w prawo 20"/>
          <p:cNvSpPr/>
          <p:nvPr/>
        </p:nvSpPr>
        <p:spPr>
          <a:xfrm>
            <a:off x="1547634" y="2040959"/>
            <a:ext cx="2435442" cy="1621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Łącznik prosty 21"/>
          <p:cNvCxnSpPr/>
          <p:nvPr/>
        </p:nvCxnSpPr>
        <p:spPr>
          <a:xfrm>
            <a:off x="5726138" y="1717273"/>
            <a:ext cx="0" cy="28803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/>
          <p:cNvSpPr/>
          <p:nvPr/>
        </p:nvSpPr>
        <p:spPr>
          <a:xfrm>
            <a:off x="5546118" y="3075806"/>
            <a:ext cx="360040" cy="100811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trzałka: w prawo 23"/>
          <p:cNvSpPr/>
          <p:nvPr/>
        </p:nvSpPr>
        <p:spPr>
          <a:xfrm rot="10800000">
            <a:off x="1547635" y="3939902"/>
            <a:ext cx="3889809" cy="14401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rzałka: w prawo 24"/>
          <p:cNvSpPr/>
          <p:nvPr/>
        </p:nvSpPr>
        <p:spPr>
          <a:xfrm>
            <a:off x="1547636" y="3096618"/>
            <a:ext cx="3889810" cy="168477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1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Serwis raportów wysyła żądania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1259632" y="1635646"/>
            <a:ext cx="0" cy="28803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: zaokrąglone rogi 7"/>
          <p:cNvSpPr/>
          <p:nvPr/>
        </p:nvSpPr>
        <p:spPr>
          <a:xfrm>
            <a:off x="1079612" y="1923678"/>
            <a:ext cx="360040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Łącznik prosty 8"/>
          <p:cNvCxnSpPr/>
          <p:nvPr/>
        </p:nvCxnSpPr>
        <p:spPr>
          <a:xfrm>
            <a:off x="2699792" y="1707654"/>
            <a:ext cx="0" cy="28803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/>
          <p:cNvSpPr/>
          <p:nvPr/>
        </p:nvSpPr>
        <p:spPr>
          <a:xfrm>
            <a:off x="2519772" y="1923678"/>
            <a:ext cx="3600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Łącznik prosty 12"/>
          <p:cNvCxnSpPr/>
          <p:nvPr/>
        </p:nvCxnSpPr>
        <p:spPr>
          <a:xfrm>
            <a:off x="4313469" y="1706605"/>
            <a:ext cx="0" cy="28803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/>
          <p:cNvSpPr/>
          <p:nvPr/>
        </p:nvSpPr>
        <p:spPr>
          <a:xfrm>
            <a:off x="4133449" y="1923678"/>
            <a:ext cx="360040" cy="10081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rzałka: w prawo 17"/>
          <p:cNvSpPr/>
          <p:nvPr/>
        </p:nvSpPr>
        <p:spPr>
          <a:xfrm rot="10800000">
            <a:off x="1484995" y="2787774"/>
            <a:ext cx="944767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trzałka: w prawo 18"/>
          <p:cNvSpPr/>
          <p:nvPr/>
        </p:nvSpPr>
        <p:spPr>
          <a:xfrm>
            <a:off x="1492342" y="1934346"/>
            <a:ext cx="944767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trzałka: w prawo 19"/>
          <p:cNvSpPr/>
          <p:nvPr/>
        </p:nvSpPr>
        <p:spPr>
          <a:xfrm rot="10800000">
            <a:off x="1492341" y="2904532"/>
            <a:ext cx="2562355" cy="1445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trzałka: w prawo 20"/>
          <p:cNvSpPr/>
          <p:nvPr/>
        </p:nvSpPr>
        <p:spPr>
          <a:xfrm>
            <a:off x="1547634" y="2040959"/>
            <a:ext cx="2435442" cy="1621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Łącznik prosty 21"/>
          <p:cNvCxnSpPr/>
          <p:nvPr/>
        </p:nvCxnSpPr>
        <p:spPr>
          <a:xfrm>
            <a:off x="5726138" y="1717273"/>
            <a:ext cx="0" cy="288032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/>
          <p:cNvSpPr/>
          <p:nvPr/>
        </p:nvSpPr>
        <p:spPr>
          <a:xfrm>
            <a:off x="5567491" y="3071283"/>
            <a:ext cx="360040" cy="100811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trzałka: w prawo 23"/>
          <p:cNvSpPr/>
          <p:nvPr/>
        </p:nvSpPr>
        <p:spPr>
          <a:xfrm rot="10800000">
            <a:off x="1547635" y="3939902"/>
            <a:ext cx="3889809" cy="14401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rzałka: w prawo 24"/>
          <p:cNvSpPr/>
          <p:nvPr/>
        </p:nvSpPr>
        <p:spPr>
          <a:xfrm>
            <a:off x="1547636" y="3096618"/>
            <a:ext cx="3889810" cy="168477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rostokąt: zaokrąglone rogi 25"/>
          <p:cNvSpPr/>
          <p:nvPr/>
        </p:nvSpPr>
        <p:spPr>
          <a:xfrm>
            <a:off x="1079612" y="2747831"/>
            <a:ext cx="360040" cy="517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rostokąt: zaokrąglone rogi 26"/>
          <p:cNvSpPr/>
          <p:nvPr/>
        </p:nvSpPr>
        <p:spPr>
          <a:xfrm>
            <a:off x="1079612" y="3934563"/>
            <a:ext cx="360040" cy="399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5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Serwis raportów wysyła żądania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Synchronizacja serwisów</a:t>
            </a:r>
          </a:p>
          <a:p>
            <a:r>
              <a:rPr lang="pl-PL" dirty="0"/>
              <a:t>Sagi – śledź wyniki wysłanych żądań</a:t>
            </a:r>
          </a:p>
          <a:p>
            <a:pPr lvl="1"/>
            <a:r>
              <a:rPr lang="pl-PL" dirty="0"/>
              <a:t>Kontynuuj zadanie gdy wszystkie wysłane żądania zakończone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655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Serwis raportów gromadzi dane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Odwołania do zewnętrznych – kilka(naście) sekund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r>
              <a:rPr lang="pl-PL" dirty="0"/>
              <a:t>Cache danych - kilkadziesiąt(set) milisekund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899592" y="235572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Raporty</a:t>
            </a:r>
            <a:endParaRPr lang="en-GB" dirty="0"/>
          </a:p>
        </p:txBody>
      </p:sp>
      <p:sp>
        <p:nvSpPr>
          <p:cNvPr id="7" name="Prostokąt 6"/>
          <p:cNvSpPr/>
          <p:nvPr/>
        </p:nvSpPr>
        <p:spPr>
          <a:xfrm>
            <a:off x="6516216" y="2294386"/>
            <a:ext cx="1512168" cy="70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Serwis zewnętrzny</a:t>
            </a:r>
            <a:endParaRPr lang="en-GB" dirty="0"/>
          </a:p>
        </p:txBody>
      </p:sp>
      <p:cxnSp>
        <p:nvCxnSpPr>
          <p:cNvPr id="9" name="Łącznik prosty ze strzałką 8"/>
          <p:cNvCxnSpPr>
            <a:stCxn id="6" idx="3"/>
            <a:endCxn id="7" idx="1"/>
          </p:cNvCxnSpPr>
          <p:nvPr/>
        </p:nvCxnSpPr>
        <p:spPr>
          <a:xfrm>
            <a:off x="1835696" y="2643758"/>
            <a:ext cx="4680520" cy="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dwójna fala 12"/>
          <p:cNvSpPr/>
          <p:nvPr/>
        </p:nvSpPr>
        <p:spPr>
          <a:xfrm rot="6096799">
            <a:off x="3336153" y="2533884"/>
            <a:ext cx="900391" cy="219748"/>
          </a:xfrm>
          <a:prstGeom prst="doubleWave">
            <a:avLst/>
          </a:prstGeom>
          <a:solidFill>
            <a:schemeClr val="bg1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rostokąt 13"/>
          <p:cNvSpPr/>
          <p:nvPr/>
        </p:nvSpPr>
        <p:spPr>
          <a:xfrm>
            <a:off x="922658" y="4042960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Raporty</a:t>
            </a:r>
            <a:endParaRPr lang="en-GB" dirty="0"/>
          </a:p>
        </p:txBody>
      </p:sp>
      <p:sp>
        <p:nvSpPr>
          <p:cNvPr id="15" name="Prostokąt 14"/>
          <p:cNvSpPr/>
          <p:nvPr/>
        </p:nvSpPr>
        <p:spPr>
          <a:xfrm>
            <a:off x="2327218" y="404296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Cache</a:t>
            </a:r>
            <a:endParaRPr lang="en-GB" dirty="0"/>
          </a:p>
        </p:txBody>
      </p:sp>
      <p:cxnSp>
        <p:nvCxnSpPr>
          <p:cNvPr id="16" name="Łącznik prosty ze strzałką 15"/>
          <p:cNvCxnSpPr>
            <a:stCxn id="14" idx="3"/>
            <a:endCxn id="15" idx="1"/>
          </p:cNvCxnSpPr>
          <p:nvPr/>
        </p:nvCxnSpPr>
        <p:spPr>
          <a:xfrm>
            <a:off x="1858762" y="4330992"/>
            <a:ext cx="46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3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Klient się rozmyślił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Anulowanie żądań </a:t>
            </a:r>
            <a:r>
              <a:rPr lang="pl-PL" dirty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pl-PL" dirty="0"/>
              <a:t>Śledź żądania (</a:t>
            </a:r>
            <a:r>
              <a:rPr lang="pl-PL" dirty="0" err="1"/>
              <a:t>correlation</a:t>
            </a:r>
            <a:r>
              <a:rPr lang="pl-PL" dirty="0"/>
              <a:t> id)</a:t>
            </a:r>
          </a:p>
          <a:p>
            <a:pPr lvl="1"/>
            <a:r>
              <a:rPr lang="pl-PL" dirty="0"/>
              <a:t>Wyślij </a:t>
            </a:r>
            <a:r>
              <a:rPr lang="pl-PL" dirty="0" err="1"/>
              <a:t>cancelation</a:t>
            </a:r>
            <a:r>
              <a:rPr lang="pl-PL" dirty="0"/>
              <a:t> </a:t>
            </a:r>
            <a:r>
              <a:rPr lang="pl-PL" dirty="0" err="1"/>
              <a:t>token</a:t>
            </a:r>
            <a:endParaRPr lang="pl-PL" dirty="0"/>
          </a:p>
          <a:p>
            <a:pPr lvl="1"/>
            <a:r>
              <a:rPr lang="pl-PL" dirty="0"/>
              <a:t>Przed obsługą żądania – sprawdź czy nie zostało anulowane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720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Serwis natrafił na błąd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Watchdog</a:t>
            </a:r>
            <a:r>
              <a:rPr lang="pl-PL" dirty="0"/>
              <a:t>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/>
          </a:p>
          <a:p>
            <a:pPr lvl="1"/>
            <a:r>
              <a:rPr lang="pl-PL" dirty="0"/>
              <a:t>Szybka reakcja na problemy z serwisami</a:t>
            </a:r>
          </a:p>
          <a:p>
            <a:pPr lvl="1"/>
            <a:r>
              <a:rPr lang="pl-PL" dirty="0"/>
              <a:t>Restart serwisu w razie problemów</a:t>
            </a:r>
          </a:p>
          <a:p>
            <a:pPr lvl="1"/>
            <a:r>
              <a:rPr lang="pl-PL" dirty="0"/>
              <a:t>Gwarantuje odpowiednią ilość różnych serwisów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209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Klient wysłał skomplikowane zapytanie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Auto-skalowanie </a:t>
            </a:r>
            <a:r>
              <a:rPr lang="pl-PL" dirty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pl-PL" dirty="0"/>
              <a:t>Dostosuj ilość serwisów do potrzeb dynamicznie</a:t>
            </a:r>
          </a:p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balancing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X</a:t>
            </a:r>
            <a:endParaRPr lang="pl-PL" dirty="0"/>
          </a:p>
          <a:p>
            <a:pPr lvl="1"/>
            <a:r>
              <a:rPr lang="pl-PL" dirty="0"/>
              <a:t>Rozdzielaj żądania między maszynami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426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Czego się dowiesz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Co zrobiliśmy w projekcie bankowym</a:t>
            </a:r>
          </a:p>
          <a:p>
            <a:r>
              <a:rPr lang="pl-PL" dirty="0"/>
              <a:t>Dlaczego </a:t>
            </a:r>
            <a:r>
              <a:rPr lang="pl-PL" dirty="0" err="1"/>
              <a:t>mikroserwisy</a:t>
            </a:r>
            <a:endParaRPr lang="pl-PL" dirty="0"/>
          </a:p>
          <a:p>
            <a:r>
              <a:rPr lang="pl-PL" dirty="0"/>
              <a:t>Co poszło dobrze</a:t>
            </a:r>
          </a:p>
          <a:p>
            <a:r>
              <a:rPr lang="pl-PL" dirty="0"/>
              <a:t>Co mogło pójść lepiej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</p:txBody>
      </p:sp>
    </p:spTree>
    <p:extLst>
      <p:ext uri="{BB962C8B-B14F-4D97-AF65-F5344CB8AC3E}">
        <p14:creationId xmlns:p14="http://schemas.microsoft.com/office/powerpoint/2010/main" val="240158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Coś poszło nie tak z raportem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Debugowanie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283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 poszło źle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Agreguj logi z jednego żądania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/>
          </a:p>
          <a:p>
            <a:pPr lvl="1"/>
            <a:r>
              <a:rPr lang="pl-PL" dirty="0" err="1"/>
              <a:t>Correlation</a:t>
            </a:r>
            <a:r>
              <a:rPr lang="pl-PL" dirty="0"/>
              <a:t> ID</a:t>
            </a:r>
          </a:p>
          <a:p>
            <a:pPr lvl="1"/>
            <a:r>
              <a:rPr lang="pl-PL" dirty="0"/>
              <a:t>ID Procesu, wątku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964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 poszło źle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Logi dostępne z jednego miejsca </a:t>
            </a:r>
            <a:r>
              <a:rPr lang="pl-PL" dirty="0">
                <a:solidFill>
                  <a:srgbClr val="FF0000"/>
                </a:solidFill>
              </a:rPr>
              <a:t>X</a:t>
            </a:r>
            <a:endParaRPr lang="pl-PL" dirty="0">
              <a:solidFill>
                <a:srgbClr val="FF0000"/>
              </a:solidFill>
            </a:endParaRPr>
          </a:p>
          <a:p>
            <a:pPr lvl="1"/>
            <a:r>
              <a:rPr lang="pl-PL" dirty="0" err="1"/>
              <a:t>Splunk</a:t>
            </a:r>
            <a:endParaRPr lang="pl-PL" dirty="0"/>
          </a:p>
          <a:p>
            <a:pPr lvl="1"/>
            <a:r>
              <a:rPr lang="pl-PL" dirty="0" err="1"/>
              <a:t>Elasticsearch</a:t>
            </a:r>
            <a:r>
              <a:rPr lang="pl-PL" dirty="0"/>
              <a:t>, </a:t>
            </a:r>
            <a:r>
              <a:rPr lang="pl-PL" dirty="0" err="1"/>
              <a:t>LogStash</a:t>
            </a:r>
            <a:r>
              <a:rPr lang="pl-PL" dirty="0"/>
              <a:t>, </a:t>
            </a:r>
            <a:r>
              <a:rPr lang="pl-PL" dirty="0" err="1"/>
              <a:t>Kibana</a:t>
            </a:r>
            <a:endParaRPr lang="pl-PL" dirty="0"/>
          </a:p>
          <a:p>
            <a:pPr lvl="1"/>
            <a:r>
              <a:rPr lang="pl-PL" dirty="0"/>
              <a:t>Inne?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243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Klient otrzymuje wyniki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I jest szczęśliwy :)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1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Wszystkie wymagania spełnione</a:t>
            </a:r>
          </a:p>
          <a:p>
            <a:r>
              <a:rPr lang="pl-PL" dirty="0"/>
              <a:t>Stabilny, stosunkowo wydajny system</a:t>
            </a:r>
          </a:p>
          <a:p>
            <a:r>
              <a:rPr lang="pl-PL" dirty="0"/>
              <a:t>Stosunkowo łatwy w </a:t>
            </a:r>
            <a:r>
              <a:rPr lang="pl-PL" dirty="0" err="1"/>
              <a:t>developmencie</a:t>
            </a:r>
            <a:r>
              <a:rPr lang="pl-PL" dirty="0"/>
              <a:t> i obsłudze</a:t>
            </a:r>
          </a:p>
          <a:p>
            <a:r>
              <a:rPr lang="pl-PL" dirty="0"/>
              <a:t>Trudne śledzenie błędów </a:t>
            </a:r>
            <a:r>
              <a:rPr lang="pl-PL"/>
              <a:t>i debugowanie</a:t>
            </a:r>
            <a:endParaRPr lang="pl-PL" dirty="0"/>
          </a:p>
          <a:p>
            <a:r>
              <a:rPr lang="pl-PL" dirty="0"/>
              <a:t>Błędy w kodzie/architekturze obniżają przepustowość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369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Koncert na 144 rdzenie i czterech dyrygentów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mikroserwisy</a:t>
            </a:r>
            <a:r>
              <a:rPr lang="pl-PL" dirty="0"/>
              <a:t> w aplikacjach obliczeniowych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jporwol@future-processing.com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536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Programuję od roku 2000</a:t>
            </a:r>
          </a:p>
          <a:p>
            <a:r>
              <a:rPr lang="pl-PL" dirty="0"/>
              <a:t>Płacą mi za to od roku 2009</a:t>
            </a:r>
          </a:p>
          <a:p>
            <a:r>
              <a:rPr lang="pl-PL" dirty="0"/>
              <a:t>Różne projekty (web, desktop, mobilne – iOS, bank)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41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 zrobiliśmy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Obliczanie ryzyka inwestycyjnego dla banku</a:t>
            </a:r>
          </a:p>
          <a:p>
            <a:r>
              <a:rPr lang="pl-PL" dirty="0"/>
              <a:t>Setki tysięcy aktywnych transakcji</a:t>
            </a:r>
          </a:p>
          <a:p>
            <a:r>
              <a:rPr lang="pl-PL" dirty="0"/>
              <a:t>Dziesiątki współczynników i raportów</a:t>
            </a:r>
          </a:p>
          <a:p>
            <a:r>
              <a:rPr lang="pl-PL" dirty="0"/>
              <a:t>Kilku użytkowników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683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Jaki był problem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Duże źródła danych</a:t>
            </a:r>
          </a:p>
          <a:p>
            <a:r>
              <a:rPr lang="pl-PL" dirty="0"/>
              <a:t>Różne raporty, od kilku sekund, to kilkudziesięciu minut</a:t>
            </a:r>
          </a:p>
          <a:p>
            <a:r>
              <a:rPr lang="pl-PL" dirty="0"/>
              <a:t>Różne ścieżki wykonania (różne konfiguracje, potrzeby użytkownika)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151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393233" y="26757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Klient</a:t>
            </a:r>
            <a:endParaRPr lang="en-GB" dirty="0"/>
          </a:p>
        </p:txBody>
      </p:sp>
      <p:sp>
        <p:nvSpPr>
          <p:cNvPr id="7" name="Prostokąt 6"/>
          <p:cNvSpPr/>
          <p:nvPr/>
        </p:nvSpPr>
        <p:spPr>
          <a:xfrm>
            <a:off x="2915816" y="2139702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Raporty</a:t>
            </a:r>
            <a:endParaRPr lang="en-GB" dirty="0"/>
          </a:p>
        </p:txBody>
      </p:sp>
      <p:sp>
        <p:nvSpPr>
          <p:cNvPr id="8" name="Prostokąt 7"/>
          <p:cNvSpPr/>
          <p:nvPr/>
        </p:nvSpPr>
        <p:spPr>
          <a:xfrm>
            <a:off x="2915816" y="3543858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Zarządzanie</a:t>
            </a:r>
            <a:endParaRPr lang="en-GB" dirty="0"/>
          </a:p>
        </p:txBody>
      </p:sp>
      <p:sp>
        <p:nvSpPr>
          <p:cNvPr id="9" name="Prostokąt 8"/>
          <p:cNvSpPr/>
          <p:nvPr/>
        </p:nvSpPr>
        <p:spPr>
          <a:xfrm>
            <a:off x="5508104" y="3954719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Obliczenia</a:t>
            </a:r>
            <a:endParaRPr lang="en-GB" dirty="0"/>
          </a:p>
        </p:txBody>
      </p:sp>
      <p:sp>
        <p:nvSpPr>
          <p:cNvPr id="10" name="Prostokąt 9"/>
          <p:cNvSpPr/>
          <p:nvPr/>
        </p:nvSpPr>
        <p:spPr>
          <a:xfrm>
            <a:off x="5508104" y="1779662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Dane rynkowe</a:t>
            </a:r>
            <a:endParaRPr lang="en-GB" dirty="0"/>
          </a:p>
        </p:txBody>
      </p:sp>
      <p:sp>
        <p:nvSpPr>
          <p:cNvPr id="11" name="Prostokąt 10"/>
          <p:cNvSpPr/>
          <p:nvPr/>
        </p:nvSpPr>
        <p:spPr>
          <a:xfrm>
            <a:off x="5510054" y="248485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Waluty</a:t>
            </a:r>
            <a:endParaRPr lang="en-GB" dirty="0"/>
          </a:p>
        </p:txBody>
      </p:sp>
      <p:sp>
        <p:nvSpPr>
          <p:cNvPr id="12" name="Prostokąt 11"/>
          <p:cNvSpPr/>
          <p:nvPr/>
        </p:nvSpPr>
        <p:spPr>
          <a:xfrm>
            <a:off x="5508104" y="3219822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Transakcje</a:t>
            </a:r>
            <a:endParaRPr lang="en-GB" dirty="0"/>
          </a:p>
        </p:txBody>
      </p:sp>
      <p:cxnSp>
        <p:nvCxnSpPr>
          <p:cNvPr id="16" name="Łącznik: łamany 15"/>
          <p:cNvCxnSpPr>
            <a:stCxn id="6" idx="3"/>
            <a:endCxn id="7" idx="1"/>
          </p:cNvCxnSpPr>
          <p:nvPr/>
        </p:nvCxnSpPr>
        <p:spPr>
          <a:xfrm flipV="1">
            <a:off x="1307633" y="2463738"/>
            <a:ext cx="1608183" cy="669190"/>
          </a:xfrm>
          <a:prstGeom prst="bentConnector3">
            <a:avLst>
              <a:gd name="adj1" fmla="val 689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: łamany 16"/>
          <p:cNvCxnSpPr>
            <a:stCxn id="6" idx="3"/>
            <a:endCxn id="8" idx="1"/>
          </p:cNvCxnSpPr>
          <p:nvPr/>
        </p:nvCxnSpPr>
        <p:spPr>
          <a:xfrm>
            <a:off x="1307633" y="3132928"/>
            <a:ext cx="1608183" cy="734966"/>
          </a:xfrm>
          <a:prstGeom prst="bentConnector3">
            <a:avLst>
              <a:gd name="adj1" fmla="val 689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: łamany 20"/>
          <p:cNvCxnSpPr>
            <a:stCxn id="7" idx="3"/>
            <a:endCxn id="11" idx="1"/>
          </p:cNvCxnSpPr>
          <p:nvPr/>
        </p:nvCxnSpPr>
        <p:spPr>
          <a:xfrm>
            <a:off x="4499992" y="2463738"/>
            <a:ext cx="1010062" cy="3451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: łamany 24"/>
          <p:cNvCxnSpPr>
            <a:stCxn id="7" idx="3"/>
            <a:endCxn id="10" idx="1"/>
          </p:cNvCxnSpPr>
          <p:nvPr/>
        </p:nvCxnSpPr>
        <p:spPr>
          <a:xfrm flipV="1">
            <a:off x="4499992" y="2103698"/>
            <a:ext cx="1008112" cy="3600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: łamany 27"/>
          <p:cNvCxnSpPr>
            <a:stCxn id="8" idx="0"/>
          </p:cNvCxnSpPr>
          <p:nvPr/>
        </p:nvCxnSpPr>
        <p:spPr>
          <a:xfrm rot="16200000" flipV="1">
            <a:off x="3327583" y="3163536"/>
            <a:ext cx="756083" cy="45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: łamany 36"/>
          <p:cNvCxnSpPr>
            <a:stCxn id="7" idx="3"/>
            <a:endCxn id="12" idx="1"/>
          </p:cNvCxnSpPr>
          <p:nvPr/>
        </p:nvCxnSpPr>
        <p:spPr>
          <a:xfrm>
            <a:off x="4499992" y="2463738"/>
            <a:ext cx="1008112" cy="10801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: łamany 41"/>
          <p:cNvCxnSpPr>
            <a:stCxn id="7" idx="3"/>
            <a:endCxn id="9" idx="1"/>
          </p:cNvCxnSpPr>
          <p:nvPr/>
        </p:nvCxnSpPr>
        <p:spPr>
          <a:xfrm>
            <a:off x="4499992" y="2463738"/>
            <a:ext cx="1008112" cy="1815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dwójna fala 22"/>
          <p:cNvSpPr/>
          <p:nvPr/>
        </p:nvSpPr>
        <p:spPr>
          <a:xfrm rot="6096799">
            <a:off x="1089477" y="2967794"/>
            <a:ext cx="1512168" cy="360040"/>
          </a:xfrm>
          <a:prstGeom prst="doubleWave">
            <a:avLst/>
          </a:prstGeom>
          <a:solidFill>
            <a:schemeClr val="bg1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9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Klient prosi o nową funkcjonalność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Osobne aplikacje – osobne procesy </a:t>
            </a:r>
            <a:r>
              <a:rPr lang="pl-PL" dirty="0" err="1"/>
              <a:t>developmentu</a:t>
            </a:r>
            <a:r>
              <a:rPr lang="pl-PL" dirty="0"/>
              <a:t>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>
              <a:solidFill>
                <a:schemeClr val="accent3"/>
              </a:solidFill>
            </a:endParaRPr>
          </a:p>
          <a:p>
            <a:r>
              <a:rPr lang="pl-PL" dirty="0"/>
              <a:t>Lekkie środowisko developerskie – uruchamiaj tylko to, co potrzebujesz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>
              <a:solidFill>
                <a:schemeClr val="accent3"/>
              </a:solidFill>
            </a:endParaRPr>
          </a:p>
          <a:p>
            <a:r>
              <a:rPr lang="pl-PL" dirty="0"/>
              <a:t>Proste uruchomienie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637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Klient wysyła żądanie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Skalowalność rozwiązania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>
              <a:solidFill>
                <a:schemeClr val="accent3"/>
              </a:solidFill>
            </a:endParaRPr>
          </a:p>
          <a:p>
            <a:r>
              <a:rPr lang="pl-PL" dirty="0"/>
              <a:t>System kolejkowy jako komunikacja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/>
          </a:p>
          <a:p>
            <a:r>
              <a:rPr lang="pl-PL" dirty="0"/>
              <a:t>Dobre środowisko produkcyjne (6 * 24 rdzenie, ~30GB </a:t>
            </a:r>
            <a:r>
              <a:rPr lang="pl-PL" dirty="0" err="1"/>
              <a:t>RAMu</a:t>
            </a:r>
            <a:r>
              <a:rPr lang="pl-PL" dirty="0"/>
              <a:t>), + środowisko awaryjne, na wszelki wypadek </a:t>
            </a:r>
            <a:r>
              <a:rPr lang="en-GB" dirty="0">
                <a:solidFill>
                  <a:schemeClr val="accent3"/>
                </a:solidFill>
              </a:rPr>
              <a:t>✔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007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Jarosław Porwoł (@pako1337)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Serwis raportów gromadzi dane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Parallel.ForEach</a:t>
            </a:r>
            <a:r>
              <a:rPr lang="pl-PL" dirty="0"/>
              <a:t> nie pomoże ze wszystkim </a:t>
            </a:r>
            <a:r>
              <a:rPr lang="pl-PL" dirty="0">
                <a:solidFill>
                  <a:srgbClr val="FF0000"/>
                </a:solidFill>
              </a:rPr>
              <a:t>X</a:t>
            </a:r>
          </a:p>
          <a:p>
            <a:r>
              <a:rPr lang="pl-PL" dirty="0"/>
              <a:t>Inne rdzenie są zajęte innymi żądaniami – nie </a:t>
            </a:r>
            <a:r>
              <a:rPr lang="pl-PL" dirty="0" err="1"/>
              <a:t>zagłódź</a:t>
            </a:r>
            <a:r>
              <a:rPr lang="pl-PL" dirty="0"/>
              <a:t> serwisu!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Koncert na 144 rdzenie i czterech dyrygentów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294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1051</Words>
  <Application>Microsoft Office PowerPoint</Application>
  <PresentationFormat>Pokaz na ekranie (16:9)</PresentationFormat>
  <Paragraphs>183</Paragraphs>
  <Slides>25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Lato</vt:lpstr>
      <vt:lpstr>Wingdings</vt:lpstr>
      <vt:lpstr>Office Theme</vt:lpstr>
      <vt:lpstr>Koncert na 144 rdzenie i czterech dyrygentów - mikroserwisy w aplikacjach obliczeniowych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Jarosław Porwoł (@pako1337)</vt:lpstr>
      <vt:lpstr>Koncert na 144 rdzenie i czterech dyrygentów - mikroserwisy w aplikacjach obliczeniowych</vt:lpstr>
    </vt:vector>
  </TitlesOfParts>
  <Company>Future Processing Sp. 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 Grabowski</dc:creator>
  <cp:lastModifiedBy>Jarosław Porwoł</cp:lastModifiedBy>
  <cp:revision>92</cp:revision>
  <dcterms:created xsi:type="dcterms:W3CDTF">2015-09-01T06:02:27Z</dcterms:created>
  <dcterms:modified xsi:type="dcterms:W3CDTF">2016-11-16T17:23:29Z</dcterms:modified>
</cp:coreProperties>
</file>