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64" r:id="rId4"/>
    <p:sldId id="258" r:id="rId5"/>
    <p:sldId id="259" r:id="rId6"/>
    <p:sldId id="260" r:id="rId7"/>
    <p:sldId id="261" r:id="rId8"/>
    <p:sldId id="267" r:id="rId9"/>
    <p:sldId id="273" r:id="rId10"/>
    <p:sldId id="274" r:id="rId11"/>
    <p:sldId id="268" r:id="rId12"/>
    <p:sldId id="269" r:id="rId13"/>
    <p:sldId id="270" r:id="rId14"/>
    <p:sldId id="271" r:id="rId15"/>
    <p:sldId id="272" r:id="rId16"/>
    <p:sldId id="266" r:id="rId17"/>
    <p:sldId id="265" r:id="rId18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299"/>
  </p:normalViewPr>
  <p:slideViewPr>
    <p:cSldViewPr snapToGrid="0" snapToObjects="1">
      <p:cViewPr varScale="1">
        <p:scale>
          <a:sx n="112" d="100"/>
          <a:sy n="112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0C0F-FE35-0B42-9B32-C82DE82F226E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810AA-D08A-6545-9597-A5CD3639171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4161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/questions/958908/how-do-you-reverse-a-string-in-place-in-</a:t>
            </a:r>
            <a:r>
              <a:rPr lang="en-US" dirty="0" err="1"/>
              <a:t>javascript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810AA-D08A-6545-9597-A5CD36391711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903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810AA-D08A-6545-9597-A5CD36391711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861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E99-7FE7-1544-9EBA-04B0344AA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44440-F6AB-EA46-BE7F-33529FAA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D110-D9AE-6146-B4D3-1563867C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D825-C304-2743-A0F0-79D9B942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1CED-32E4-C340-9232-10EEC781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37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6AC0-14C7-6040-98BD-7828C36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1CFEE-1C04-3E4D-B914-A3DFF2DF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0D4B-9DE1-5A41-8B89-72AD9DC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B9B4-B2B2-8641-8828-CE007A33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6ABD-8FDA-3A42-811B-0FC5740E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77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5F46B-54D3-764D-BF9B-E92099EFC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FB3A0-CB05-BD4A-B1A7-41CE72AD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3286-80B4-FD4E-8865-D05C8394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FF40-1C49-A14D-B0F1-0018B340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BFA6-400A-AC47-AED3-191CE328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65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903F-1980-EB44-9055-204F1593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57E3-849C-1E43-BC7D-168D3191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1540-122E-8847-97B1-0947C3D1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6236-869C-504C-8800-AB63AD5E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C88C-7F9D-4248-8E8D-9ED06CB5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8070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008B-653A-A540-96AC-CF5AB960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B639C-8D06-B146-A740-12907FAC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5853-2DDA-654B-95ED-0738613D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4BF8-952E-1342-A5B8-A4FA4E92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F7E2-A637-B444-876C-83E6690B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120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760C-F443-5147-9F95-1B11F6F5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16BC-9AF0-FE4A-B0F2-BD621B824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1E4A7-5370-694A-AABE-924EE2C0A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3FE5-09B0-6D4D-9F22-E758577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2AE5A-5E9C-2544-B80E-3F02B733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F4A2D-B1DA-104A-A908-DD260ACD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42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62AA-3B85-B641-BF4E-975AA597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C0FC7-13AC-E94B-BC9C-93FACC0F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7D586-7BCA-084D-87BE-90DB3E399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62764-92CE-BD46-912C-CC661360B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0CC7-7920-3A42-9351-4D0CF0E8C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1E3EB-51EE-CA4D-88B0-98C03BF2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B0063-112E-4448-98A7-836ECE1D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6E775-AE77-B44F-B608-E5C06CD8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797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D366-6686-DB40-AA51-EA83124A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C4ED7-5FAB-234B-AFB4-727C4926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E81C9-B343-9045-A6E5-262545AD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89F89-FC7C-C04E-9E4D-C6400CBE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4336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C2224-DF73-C343-BA24-D1BF82BC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DB27-8AFB-1446-8740-C8525450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16B1F-1908-A749-8D89-6E1BB62B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3211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F4F-9CE4-9B4A-9B1B-B8417F3B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6583-CBF2-4B43-8FB2-CD7AD9C5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F1194-3D47-5149-AE95-2AB0E11E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F015-3488-D248-9C3F-5C550A8B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A8FE-598B-074D-B495-8D222618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88777-59F4-1E4F-AA42-9BCA0CC3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504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F1B5-F2D0-BC4D-8AD6-A6963566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8DBE5-0C11-004A-BDEF-B8A425A3B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4231-8D0D-D64B-94AE-D33DC3FB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6FFC-990F-E54C-9505-04AA5260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ED09A-684B-5044-8E3B-9AC4C001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84A2-8286-994C-86DA-188F5FDD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549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54889-491F-A84A-8DCF-DC17D205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3EC7A-0D12-4C4C-ADC9-B670D506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94A1-89B5-2147-B218-464ECAB15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9F68-39D0-5F4C-8C84-E48B81A4E12B}" type="datetimeFigureOut">
              <a:rPr lang="en-TH" smtClean="0"/>
              <a:t>13/5/2021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969D-D5EC-4045-A895-17C48046E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8159-38A1-E543-96DB-A6E60D5BC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3D0B-9956-3C4F-876D-6A518B1B866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4194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F296-EBE9-AF4B-8207-E374D44F1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Data structure and Algorithm</a:t>
            </a:r>
            <a:br>
              <a:rPr lang="en-TH" dirty="0"/>
            </a:br>
            <a:r>
              <a:rPr lang="en-TH" dirty="0"/>
              <a:t>Lesson 2: Effeciency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A717E-963D-B245-8666-5FB97292B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 dirty="0"/>
          </a:p>
          <a:p>
            <a:r>
              <a:rPr lang="en-TH" dirty="0"/>
              <a:t>DII Summer 2021</a:t>
            </a:r>
          </a:p>
          <a:p>
            <a:r>
              <a:rPr lang="en-US" dirty="0"/>
              <a:t>B</a:t>
            </a:r>
            <a:r>
              <a:rPr lang="en-TH" dirty="0"/>
              <a:t>y Aj.Suttinee</a:t>
            </a:r>
          </a:p>
        </p:txBody>
      </p:sp>
    </p:spTree>
    <p:extLst>
      <p:ext uri="{BB962C8B-B14F-4D97-AF65-F5344CB8AC3E}">
        <p14:creationId xmlns:p14="http://schemas.microsoft.com/office/powerpoint/2010/main" val="67495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CB45-2A72-8449-BF24-20B59AE9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Shorthands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67-CC8A-DC41-BA6C-1EF9601E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H" dirty="0"/>
              <a:t>The following rules won’t always work, but are a helpful starting point</a:t>
            </a:r>
          </a:p>
          <a:p>
            <a:r>
              <a:rPr lang="en-TH" dirty="0"/>
              <a:t>Arithmetic operations are constant time</a:t>
            </a:r>
          </a:p>
          <a:p>
            <a:r>
              <a:rPr lang="en-TH" dirty="0"/>
              <a:t>Variable assignment is constant time</a:t>
            </a:r>
          </a:p>
          <a:p>
            <a:r>
              <a:rPr lang="en-TH" dirty="0"/>
              <a:t>Accessing elements in an array is constant time</a:t>
            </a:r>
          </a:p>
          <a:p>
            <a:r>
              <a:rPr lang="en-TH" dirty="0"/>
              <a:t>In a loop, the complexity is the length of the loop multiply by the performance inside of the loop</a:t>
            </a:r>
          </a:p>
        </p:txBody>
      </p:sp>
    </p:spTree>
    <p:extLst>
      <p:ext uri="{BB962C8B-B14F-4D97-AF65-F5344CB8AC3E}">
        <p14:creationId xmlns:p14="http://schemas.microsoft.com/office/powerpoint/2010/main" val="1228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34B4-CDE6-C441-BC97-00217275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Let’s count the number of simple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ADCE0E-9BBA-B244-854C-8A620F3258D0}"/>
              </a:ext>
            </a:extLst>
          </p:cNvPr>
          <p:cNvSpPr/>
          <p:nvPr/>
        </p:nvSpPr>
        <p:spPr>
          <a:xfrm>
            <a:off x="1604319" y="1852818"/>
            <a:ext cx="689919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multiply2ToTheEnd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2224D-5E00-CB41-997A-04BD9D5432C0}"/>
              </a:ext>
            </a:extLst>
          </p:cNvPr>
          <p:cNvSpPr txBox="1"/>
          <p:nvPr/>
        </p:nvSpPr>
        <p:spPr>
          <a:xfrm>
            <a:off x="1816444" y="3597187"/>
            <a:ext cx="14777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1 assignment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6986-A439-6A41-ACBD-4A92094321B1}"/>
              </a:ext>
            </a:extLst>
          </p:cNvPr>
          <p:cNvSpPr txBox="1"/>
          <p:nvPr/>
        </p:nvSpPr>
        <p:spPr>
          <a:xfrm>
            <a:off x="5451325" y="3493647"/>
            <a:ext cx="1561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1 substraction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527E-3B71-5042-9E19-8F0DF8F827AC}"/>
              </a:ext>
            </a:extLst>
          </p:cNvPr>
          <p:cNvSpPr txBox="1"/>
          <p:nvPr/>
        </p:nvSpPr>
        <p:spPr>
          <a:xfrm>
            <a:off x="4025099" y="4233560"/>
            <a:ext cx="1701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1 multiplication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7222E-63EA-7A4A-9239-00E8B29039A5}"/>
              </a:ext>
            </a:extLst>
          </p:cNvPr>
          <p:cNvCxnSpPr>
            <a:stCxn id="5" idx="0"/>
          </p:cNvCxnSpPr>
          <p:nvPr/>
        </p:nvCxnSpPr>
        <p:spPr>
          <a:xfrm flipV="1">
            <a:off x="2555333" y="2730843"/>
            <a:ext cx="1052840" cy="86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16FEDB-AAF2-0941-9337-75DB73B9B20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69477" y="2978726"/>
            <a:ext cx="6560" cy="1254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691DD-6D7E-3F4C-8231-4A0896FF831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726976" y="2730843"/>
            <a:ext cx="504948" cy="762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BE7195-BFDA-D44D-B2AD-329A68E27DE1}"/>
              </a:ext>
            </a:extLst>
          </p:cNvPr>
          <p:cNvSpPr txBox="1"/>
          <p:nvPr/>
        </p:nvSpPr>
        <p:spPr>
          <a:xfrm>
            <a:off x="8007178" y="4486188"/>
            <a:ext cx="27762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TH" dirty="0"/>
              <a:t>Approximately 3 operations</a:t>
            </a:r>
          </a:p>
        </p:txBody>
      </p:sp>
    </p:spTree>
    <p:extLst>
      <p:ext uri="{BB962C8B-B14F-4D97-AF65-F5344CB8AC3E}">
        <p14:creationId xmlns:p14="http://schemas.microsoft.com/office/powerpoint/2010/main" val="197983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DD446F-B123-0E44-B8D9-395EE7987FE7}"/>
              </a:ext>
            </a:extLst>
          </p:cNvPr>
          <p:cNvSpPr/>
          <p:nvPr/>
        </p:nvSpPr>
        <p:spPr>
          <a:xfrm>
            <a:off x="5815914" y="3382835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34B4-CDE6-C441-BC97-00217275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Let’s count the number of simple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2224D-5E00-CB41-997A-04BD9D5432C0}"/>
              </a:ext>
            </a:extLst>
          </p:cNvPr>
          <p:cNvSpPr txBox="1"/>
          <p:nvPr/>
        </p:nvSpPr>
        <p:spPr>
          <a:xfrm>
            <a:off x="5943601" y="2198929"/>
            <a:ext cx="14777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1 assignment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6986-A439-6A41-ACBD-4A92094321B1}"/>
              </a:ext>
            </a:extLst>
          </p:cNvPr>
          <p:cNvSpPr txBox="1"/>
          <p:nvPr/>
        </p:nvSpPr>
        <p:spPr>
          <a:xfrm>
            <a:off x="10159249" y="2320596"/>
            <a:ext cx="1140056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TH" dirty="0"/>
              <a:t> addition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527E-3B71-5042-9E19-8F0DF8F827AC}"/>
              </a:ext>
            </a:extLst>
          </p:cNvPr>
          <p:cNvSpPr txBox="1"/>
          <p:nvPr/>
        </p:nvSpPr>
        <p:spPr>
          <a:xfrm>
            <a:off x="8287953" y="2383595"/>
            <a:ext cx="11929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n addition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7222E-63EA-7A4A-9239-00E8B29039A5}"/>
              </a:ext>
            </a:extLst>
          </p:cNvPr>
          <p:cNvCxnSpPr>
            <a:cxnSpLocks/>
          </p:cNvCxnSpPr>
          <p:nvPr/>
        </p:nvCxnSpPr>
        <p:spPr>
          <a:xfrm>
            <a:off x="6682489" y="2578430"/>
            <a:ext cx="830419" cy="1395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16FEDB-AAF2-0941-9337-75DB73B9B20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52025" y="2752927"/>
            <a:ext cx="432406" cy="2078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691DD-6D7E-3F4C-8231-4A0896FF831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729277" y="2689928"/>
            <a:ext cx="210571" cy="148063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D609E3-64CA-5B48-9FBD-BEA436B091CB}"/>
              </a:ext>
            </a:extLst>
          </p:cNvPr>
          <p:cNvSpPr txBox="1"/>
          <p:nvPr/>
        </p:nvSpPr>
        <p:spPr>
          <a:xfrm>
            <a:off x="6460475" y="1718785"/>
            <a:ext cx="14777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1 assignment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5A533-2CF1-244F-9306-E5F8725F33B9}"/>
              </a:ext>
            </a:extLst>
          </p:cNvPr>
          <p:cNvCxnSpPr>
            <a:cxnSpLocks/>
          </p:cNvCxnSpPr>
          <p:nvPr/>
        </p:nvCxnSpPr>
        <p:spPr>
          <a:xfrm>
            <a:off x="7199363" y="2098286"/>
            <a:ext cx="664098" cy="2191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52C22B-BC84-EC4E-BAA8-FDAF43D7F08A}"/>
              </a:ext>
            </a:extLst>
          </p:cNvPr>
          <p:cNvSpPr txBox="1"/>
          <p:nvPr/>
        </p:nvSpPr>
        <p:spPr>
          <a:xfrm>
            <a:off x="6774019" y="6083613"/>
            <a:ext cx="147777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n assignment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AFFDB7-C323-814C-9A46-D02E87C21D5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512908" y="5112681"/>
            <a:ext cx="135925" cy="9709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B7C9E9-D852-D34C-B847-7441692B9E2C}"/>
              </a:ext>
            </a:extLst>
          </p:cNvPr>
          <p:cNvCxnSpPr>
            <a:cxnSpLocks/>
          </p:cNvCxnSpPr>
          <p:nvPr/>
        </p:nvCxnSpPr>
        <p:spPr>
          <a:xfrm flipH="1">
            <a:off x="8822139" y="2229710"/>
            <a:ext cx="432406" cy="2078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BBF1FC-E6D9-6E4F-937C-8881547035DC}"/>
              </a:ext>
            </a:extLst>
          </p:cNvPr>
          <p:cNvSpPr txBox="1"/>
          <p:nvPr/>
        </p:nvSpPr>
        <p:spPr>
          <a:xfrm>
            <a:off x="8777581" y="1844573"/>
            <a:ext cx="151323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</a:t>
            </a:r>
            <a:r>
              <a:rPr lang="en-TH" dirty="0"/>
              <a:t>comparison </a:t>
            </a:r>
          </a:p>
        </p:txBody>
      </p:sp>
    </p:spTree>
    <p:extLst>
      <p:ext uri="{BB962C8B-B14F-4D97-AF65-F5344CB8AC3E}">
        <p14:creationId xmlns:p14="http://schemas.microsoft.com/office/powerpoint/2010/main" val="119168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EBA1158-07B6-9B4B-9B15-019A26280FBC}"/>
              </a:ext>
            </a:extLst>
          </p:cNvPr>
          <p:cNvSpPr txBox="1"/>
          <p:nvPr/>
        </p:nvSpPr>
        <p:spPr>
          <a:xfrm>
            <a:off x="539633" y="2568261"/>
            <a:ext cx="475296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TH" dirty="0"/>
              <a:t> Approximately 4n+2 operations</a:t>
            </a:r>
          </a:p>
          <a:p>
            <a:endParaRPr lang="en-TH" dirty="0"/>
          </a:p>
          <a:p>
            <a:endParaRPr lang="en-TH" dirty="0"/>
          </a:p>
          <a:p>
            <a:r>
              <a:rPr lang="en-TH" dirty="0"/>
              <a:t>You can see that when the size of the input array grows, the number of operations increases accordingly. </a:t>
            </a:r>
          </a:p>
          <a:p>
            <a:endParaRPr lang="en-TH" dirty="0"/>
          </a:p>
          <a:p>
            <a:r>
              <a:rPr lang="en-TH" dirty="0"/>
              <a:t>Unlike the previous method (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multiply2ToTheEnd</a:t>
            </a:r>
            <a:r>
              <a:rPr lang="en-TH" dirty="0"/>
              <a:t>) , the number of operations does not influcenced by the size of the input array. </a:t>
            </a:r>
            <a:endParaRPr lang="en-US" dirty="0">
              <a:solidFill>
                <a:srgbClr val="0062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D446F-B123-0E44-B8D9-395EE7987FE7}"/>
              </a:ext>
            </a:extLst>
          </p:cNvPr>
          <p:cNvSpPr/>
          <p:nvPr/>
        </p:nvSpPr>
        <p:spPr>
          <a:xfrm>
            <a:off x="5815914" y="3382835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34B4-CDE6-C441-BC97-00217275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Let’s count the number of simple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2224D-5E00-CB41-997A-04BD9D5432C0}"/>
              </a:ext>
            </a:extLst>
          </p:cNvPr>
          <p:cNvSpPr txBox="1"/>
          <p:nvPr/>
        </p:nvSpPr>
        <p:spPr>
          <a:xfrm>
            <a:off x="5943601" y="2198929"/>
            <a:ext cx="14777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1 assignment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6986-A439-6A41-ACBD-4A92094321B1}"/>
              </a:ext>
            </a:extLst>
          </p:cNvPr>
          <p:cNvSpPr txBox="1"/>
          <p:nvPr/>
        </p:nvSpPr>
        <p:spPr>
          <a:xfrm>
            <a:off x="10159249" y="2320596"/>
            <a:ext cx="1566006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n substraction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527E-3B71-5042-9E19-8F0DF8F827AC}"/>
              </a:ext>
            </a:extLst>
          </p:cNvPr>
          <p:cNvSpPr txBox="1"/>
          <p:nvPr/>
        </p:nvSpPr>
        <p:spPr>
          <a:xfrm>
            <a:off x="8287953" y="2383595"/>
            <a:ext cx="11929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n addition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7222E-63EA-7A4A-9239-00E8B29039A5}"/>
              </a:ext>
            </a:extLst>
          </p:cNvPr>
          <p:cNvCxnSpPr>
            <a:cxnSpLocks/>
          </p:cNvCxnSpPr>
          <p:nvPr/>
        </p:nvCxnSpPr>
        <p:spPr>
          <a:xfrm>
            <a:off x="6682489" y="2578430"/>
            <a:ext cx="830419" cy="1395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16FEDB-AAF2-0941-9337-75DB73B9B20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52025" y="2752927"/>
            <a:ext cx="432406" cy="2078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691DD-6D7E-3F4C-8231-4A0896FF831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939848" y="2689928"/>
            <a:ext cx="2404" cy="148063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D609E3-64CA-5B48-9FBD-BEA436B091CB}"/>
              </a:ext>
            </a:extLst>
          </p:cNvPr>
          <p:cNvSpPr txBox="1"/>
          <p:nvPr/>
        </p:nvSpPr>
        <p:spPr>
          <a:xfrm>
            <a:off x="6460475" y="1718785"/>
            <a:ext cx="14777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1 assignment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5A533-2CF1-244F-9306-E5F8725F33B9}"/>
              </a:ext>
            </a:extLst>
          </p:cNvPr>
          <p:cNvCxnSpPr>
            <a:cxnSpLocks/>
          </p:cNvCxnSpPr>
          <p:nvPr/>
        </p:nvCxnSpPr>
        <p:spPr>
          <a:xfrm>
            <a:off x="7199363" y="2098286"/>
            <a:ext cx="664098" cy="2191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52C22B-BC84-EC4E-BAA8-FDAF43D7F08A}"/>
              </a:ext>
            </a:extLst>
          </p:cNvPr>
          <p:cNvSpPr txBox="1"/>
          <p:nvPr/>
        </p:nvSpPr>
        <p:spPr>
          <a:xfrm>
            <a:off x="6774019" y="6083613"/>
            <a:ext cx="147777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n assignment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AFFDB7-C323-814C-9A46-D02E87C21D5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512908" y="5112681"/>
            <a:ext cx="135925" cy="9709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B7C9E9-D852-D34C-B847-7441692B9E2C}"/>
              </a:ext>
            </a:extLst>
          </p:cNvPr>
          <p:cNvCxnSpPr>
            <a:cxnSpLocks/>
          </p:cNvCxnSpPr>
          <p:nvPr/>
        </p:nvCxnSpPr>
        <p:spPr>
          <a:xfrm flipH="1">
            <a:off x="8822139" y="2229710"/>
            <a:ext cx="432406" cy="2078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BBF1FC-E6D9-6E4F-937C-8881547035DC}"/>
              </a:ext>
            </a:extLst>
          </p:cNvPr>
          <p:cNvSpPr txBox="1"/>
          <p:nvPr/>
        </p:nvSpPr>
        <p:spPr>
          <a:xfrm>
            <a:off x="8777581" y="1844573"/>
            <a:ext cx="151323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</a:t>
            </a:r>
            <a:r>
              <a:rPr lang="en-TH" dirty="0"/>
              <a:t>comparison </a:t>
            </a:r>
          </a:p>
        </p:txBody>
      </p:sp>
    </p:spTree>
    <p:extLst>
      <p:ext uri="{BB962C8B-B14F-4D97-AF65-F5344CB8AC3E}">
        <p14:creationId xmlns:p14="http://schemas.microsoft.com/office/powerpoint/2010/main" val="266108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9EE4-CB99-C545-9311-63CCBB21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Big Oh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F9A8A-E318-D54B-843D-0FECC323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26693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Proof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0≤3≤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TH" dirty="0"/>
                  <a:t>et c = 3, we will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0≤3≤3∗1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F9A8A-E318-D54B-843D-0FECC323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266935" cy="4351338"/>
              </a:xfrm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6102BE9-5F48-DE46-A50E-68065EE705E4}"/>
              </a:ext>
            </a:extLst>
          </p:cNvPr>
          <p:cNvSpPr/>
          <p:nvPr/>
        </p:nvSpPr>
        <p:spPr>
          <a:xfrm>
            <a:off x="4656438" y="1951672"/>
            <a:ext cx="689919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multiply2ToTheEnd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8F4D7-3531-5941-9B1A-C4A7162D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72" y="911692"/>
            <a:ext cx="7755581" cy="7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9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DD446F-B123-0E44-B8D9-395EE7987FE7}"/>
              </a:ext>
            </a:extLst>
          </p:cNvPr>
          <p:cNvSpPr/>
          <p:nvPr/>
        </p:nvSpPr>
        <p:spPr>
          <a:xfrm>
            <a:off x="5815914" y="3382835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34B4-CDE6-C441-BC97-00217275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Let’s count the number of simple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2224D-5E00-CB41-997A-04BD9D5432C0}"/>
              </a:ext>
            </a:extLst>
          </p:cNvPr>
          <p:cNvSpPr txBox="1"/>
          <p:nvPr/>
        </p:nvSpPr>
        <p:spPr>
          <a:xfrm>
            <a:off x="5943601" y="2198929"/>
            <a:ext cx="14777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1 assignment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6986-A439-6A41-ACBD-4A92094321B1}"/>
              </a:ext>
            </a:extLst>
          </p:cNvPr>
          <p:cNvSpPr txBox="1"/>
          <p:nvPr/>
        </p:nvSpPr>
        <p:spPr>
          <a:xfrm>
            <a:off x="10159249" y="2320596"/>
            <a:ext cx="1566006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n substraction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527E-3B71-5042-9E19-8F0DF8F827AC}"/>
              </a:ext>
            </a:extLst>
          </p:cNvPr>
          <p:cNvSpPr txBox="1"/>
          <p:nvPr/>
        </p:nvSpPr>
        <p:spPr>
          <a:xfrm>
            <a:off x="8287953" y="2383595"/>
            <a:ext cx="11929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TH" dirty="0"/>
              <a:t>n addition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7222E-63EA-7A4A-9239-00E8B29039A5}"/>
              </a:ext>
            </a:extLst>
          </p:cNvPr>
          <p:cNvCxnSpPr>
            <a:cxnSpLocks/>
          </p:cNvCxnSpPr>
          <p:nvPr/>
        </p:nvCxnSpPr>
        <p:spPr>
          <a:xfrm>
            <a:off x="6682489" y="2578430"/>
            <a:ext cx="830419" cy="1395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16FEDB-AAF2-0941-9337-75DB73B9B20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52025" y="2752927"/>
            <a:ext cx="432406" cy="2078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691DD-6D7E-3F4C-8231-4A0896FF831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939848" y="2689928"/>
            <a:ext cx="2404" cy="148063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D609E3-64CA-5B48-9FBD-BEA436B091CB}"/>
              </a:ext>
            </a:extLst>
          </p:cNvPr>
          <p:cNvSpPr txBox="1"/>
          <p:nvPr/>
        </p:nvSpPr>
        <p:spPr>
          <a:xfrm>
            <a:off x="6460475" y="1718785"/>
            <a:ext cx="14777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1 assignment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5A533-2CF1-244F-9306-E5F8725F33B9}"/>
              </a:ext>
            </a:extLst>
          </p:cNvPr>
          <p:cNvCxnSpPr>
            <a:cxnSpLocks/>
          </p:cNvCxnSpPr>
          <p:nvPr/>
        </p:nvCxnSpPr>
        <p:spPr>
          <a:xfrm>
            <a:off x="7199363" y="2098286"/>
            <a:ext cx="664098" cy="2191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52C22B-BC84-EC4E-BAA8-FDAF43D7F08A}"/>
              </a:ext>
            </a:extLst>
          </p:cNvPr>
          <p:cNvSpPr txBox="1"/>
          <p:nvPr/>
        </p:nvSpPr>
        <p:spPr>
          <a:xfrm>
            <a:off x="6774019" y="6083613"/>
            <a:ext cx="147777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n assignment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AFFDB7-C323-814C-9A46-D02E87C21D5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512908" y="5112681"/>
            <a:ext cx="135925" cy="9709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B7C9E9-D852-D34C-B847-7441692B9E2C}"/>
              </a:ext>
            </a:extLst>
          </p:cNvPr>
          <p:cNvCxnSpPr>
            <a:cxnSpLocks/>
          </p:cNvCxnSpPr>
          <p:nvPr/>
        </p:nvCxnSpPr>
        <p:spPr>
          <a:xfrm flipH="1">
            <a:off x="8822139" y="2229710"/>
            <a:ext cx="432406" cy="2078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BBF1FC-E6D9-6E4F-937C-8881547035DC}"/>
              </a:ext>
            </a:extLst>
          </p:cNvPr>
          <p:cNvSpPr txBox="1"/>
          <p:nvPr/>
        </p:nvSpPr>
        <p:spPr>
          <a:xfrm>
            <a:off x="8777581" y="1844573"/>
            <a:ext cx="151323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</a:t>
            </a:r>
            <a:r>
              <a:rPr lang="en-TH" dirty="0"/>
              <a:t>comparison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68811AA-A5FC-D047-8C92-4FFA4E97C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26693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Proof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TH" dirty="0"/>
                  <a:t>et c = 6, </a:t>
                </a:r>
              </a:p>
              <a:p>
                <a:pPr marL="0" indent="0">
                  <a:buNone/>
                </a:pPr>
                <a:r>
                  <a:rPr lang="en-TH" dirty="0"/>
                  <a:t>we will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+2≤6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When n 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When n =2,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When n =3,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4≤18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TH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68811AA-A5FC-D047-8C92-4FFA4E97C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266935" cy="4351338"/>
              </a:xfrm>
              <a:blipFill>
                <a:blip r:embed="rId2"/>
                <a:stretch>
                  <a:fillRect l="-161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97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0F7621-257E-EE41-876E-962B9ED3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162931-B8FD-B44B-B74B-450FB6C70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TH" dirty="0"/>
              <a:t>What are these code doing ?</a:t>
            </a:r>
          </a:p>
          <a:p>
            <a:pPr marL="0" indent="0">
              <a:buNone/>
            </a:pPr>
            <a:r>
              <a:rPr lang="en-TH" dirty="0"/>
              <a:t>How well these code perform in term of Big O notation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8DD32-6D18-974C-AA36-B69FB16454CB}"/>
              </a:ext>
            </a:extLst>
          </p:cNvPr>
          <p:cNvSpPr/>
          <p:nvPr/>
        </p:nvSpPr>
        <p:spPr>
          <a:xfrm>
            <a:off x="838200" y="1690688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public static int </a:t>
            </a:r>
            <a:r>
              <a:rPr lang="en-TH" dirty="0">
                <a:solidFill>
                  <a:srgbClr val="0062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addUpTo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int 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n)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{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int 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sum=</a:t>
            </a:r>
            <a:r>
              <a:rPr lang="en-TH" dirty="0">
                <a:solidFill>
                  <a:srgbClr val="1750E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0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for 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int 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i=</a:t>
            </a:r>
            <a:r>
              <a:rPr lang="en-TH" dirty="0">
                <a:solidFill>
                  <a:srgbClr val="1750E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1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;i&lt;= n;i++)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{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sum = sum+i;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}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return </a:t>
            </a: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sum;</a:t>
            </a:r>
            <a:b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TH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T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AC76BE0-E324-E44B-8483-43ECFEF3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02" y="4864849"/>
            <a:ext cx="4871847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static int 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addUpTo_2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n)</a:t>
            </a:r>
            <a:b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n*(n+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)/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kumimoji="0" lang="en-TH" altLang="en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TH" altLang="en-T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9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3D00-C92C-6B4D-9812-CA488EAE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B1955-7D96-7543-9246-9B74F4497661}"/>
              </a:ext>
            </a:extLst>
          </p:cNvPr>
          <p:cNvSpPr/>
          <p:nvPr/>
        </p:nvSpPr>
        <p:spPr>
          <a:xfrm>
            <a:off x="838200" y="1690688"/>
            <a:ext cx="609600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(n,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DFB15-CF58-874E-9EC8-31CC871F12B9}"/>
              </a:ext>
            </a:extLst>
          </p:cNvPr>
          <p:cNvSpPr/>
          <p:nvPr/>
        </p:nvSpPr>
        <p:spPr>
          <a:xfrm>
            <a:off x="5474970" y="3680896"/>
            <a:ext cx="60960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(n,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5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6C1A-E656-6843-A452-D4FA35D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Effeciency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B2EB-32C1-BE49-878E-417B3F28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8405" cy="4351338"/>
          </a:xfrm>
        </p:spPr>
        <p:txBody>
          <a:bodyPr/>
          <a:lstStyle/>
          <a:p>
            <a:pPr marL="0" indent="0">
              <a:buNone/>
            </a:pPr>
            <a:r>
              <a:rPr lang="en-TH" dirty="0"/>
              <a:t>Multiple implementations of the same function</a:t>
            </a:r>
          </a:p>
          <a:p>
            <a:pPr lvl="1"/>
            <a:endParaRPr lang="en-TH" dirty="0"/>
          </a:p>
          <a:p>
            <a:pPr lvl="1"/>
            <a:r>
              <a:rPr lang="en-TH" dirty="0"/>
              <a:t>Write a method to receive an integer and sum the values from 1 up to the received integer</a:t>
            </a:r>
          </a:p>
          <a:p>
            <a:pPr lvl="1"/>
            <a:endParaRPr lang="en-TH" dirty="0"/>
          </a:p>
          <a:p>
            <a:pPr marL="457200" lvl="1" indent="0">
              <a:buNone/>
            </a:pPr>
            <a:endParaRPr lang="en-TH" dirty="0"/>
          </a:p>
          <a:p>
            <a:pPr marL="457200" lvl="1" indent="0">
              <a:buNone/>
            </a:pPr>
            <a:endParaRPr lang="en-TH" dirty="0"/>
          </a:p>
        </p:txBody>
      </p:sp>
      <p:pic>
        <p:nvPicPr>
          <p:cNvPr id="1026" name="Picture 2" descr="Face Expressions for Review">
            <a:extLst>
              <a:ext uri="{FF2B5EF4-FFF2-40B4-BE49-F238E27FC236}">
                <a16:creationId xmlns:a16="http://schemas.microsoft.com/office/drawing/2014/main" id="{1FA0C774-133E-CC43-9342-E86D8BE3A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5" r="44823"/>
          <a:stretch/>
        </p:blipFill>
        <p:spPr bwMode="auto">
          <a:xfrm>
            <a:off x="8695038" y="225489"/>
            <a:ext cx="3496962" cy="64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gh School / High School Grading System">
            <a:extLst>
              <a:ext uri="{FF2B5EF4-FFF2-40B4-BE49-F238E27FC236}">
                <a16:creationId xmlns:a16="http://schemas.microsoft.com/office/drawing/2014/main" id="{8B51C04A-45B3-814E-B56A-7D9507A04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5" y="3988006"/>
            <a:ext cx="4149810" cy="23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3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6ACA-AF1F-5947-B34C-7379D1F2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C8E4-2706-B444-BA76-E9E7FD7A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how to discuss trade-offs between different approaches </a:t>
            </a:r>
          </a:p>
          <a:p>
            <a:r>
              <a:rPr lang="en-TH" dirty="0"/>
              <a:t>Know how well our code perform</a:t>
            </a:r>
          </a:p>
          <a:p>
            <a:r>
              <a:rPr lang="en-TH" dirty="0"/>
              <a:t>Can help you find the pain points in our approaches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06710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CADD-2403-0D46-B3CE-0EA60534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Asymptotic notation 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B600-D797-0140-B8EB-95F48E68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Theta </a:t>
            </a:r>
          </a:p>
          <a:p>
            <a:r>
              <a:rPr lang="en-TH" dirty="0"/>
              <a:t>Omega</a:t>
            </a:r>
          </a:p>
          <a:p>
            <a:r>
              <a:rPr lang="en-TH" b="1" dirty="0">
                <a:solidFill>
                  <a:srgbClr val="FF0000"/>
                </a:solidFill>
              </a:rPr>
              <a:t>Oh</a:t>
            </a:r>
          </a:p>
        </p:txBody>
      </p:sp>
    </p:spTree>
    <p:extLst>
      <p:ext uri="{BB962C8B-B14F-4D97-AF65-F5344CB8AC3E}">
        <p14:creationId xmlns:p14="http://schemas.microsoft.com/office/powerpoint/2010/main" val="100636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EC1F-8520-824F-A153-DEFE8258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𝚯-notation (Big theta) </a:t>
            </a:r>
            <a:endParaRPr lang="en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CF4398-5155-A843-9455-D9E6BB6F31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8164"/>
          <a:stretch/>
        </p:blipFill>
        <p:spPr>
          <a:xfrm>
            <a:off x="7296665" y="1981477"/>
            <a:ext cx="4615249" cy="4944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9DAAA-BA5C-DD44-A9AD-C250D412B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448077"/>
            <a:ext cx="11049000" cy="106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0F8F241-A558-CF45-8AF2-524F5ED1FE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286125"/>
                <a:ext cx="5181600" cy="381793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T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H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0F8F241-A558-CF45-8AF2-524F5ED1F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286125"/>
                <a:ext cx="5181600" cy="3817938"/>
              </a:xfrm>
              <a:blipFill>
                <a:blip r:embed="rId4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B45560C-A0DC-304F-B706-84DFD57F1F38}"/>
              </a:ext>
            </a:extLst>
          </p:cNvPr>
          <p:cNvSpPr txBox="1"/>
          <p:nvPr/>
        </p:nvSpPr>
        <p:spPr>
          <a:xfrm>
            <a:off x="571500" y="2514877"/>
            <a:ext cx="39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denotes size or steps of the algorithm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81861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A62837B-4F70-514F-94E6-AA60EC7D1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64" t="-389" b="389"/>
          <a:stretch/>
        </p:blipFill>
        <p:spPr>
          <a:xfrm>
            <a:off x="7096897" y="1869485"/>
            <a:ext cx="4615249" cy="4944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CED4B4-5397-8A47-959A-BDA6B020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𝝮-notation (Big Omega)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37415-C98A-454D-8B1F-3BB7A1A01D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98C83-83C2-C949-9B86-79B6BF2E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361485"/>
            <a:ext cx="10350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F6C1108-09F3-044A-82B3-CD4F3EACD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4" t="-389" r="34240" b="389"/>
          <a:stretch/>
        </p:blipFill>
        <p:spPr>
          <a:xfrm>
            <a:off x="7320658" y="1913344"/>
            <a:ext cx="4615249" cy="4944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B908C-B592-1447-8CDB-81AC2669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1" dirty="0"/>
              <a:t>O</a:t>
            </a:r>
            <a:r>
              <a:rPr lang="en-TH" dirty="0"/>
              <a:t>-notation (Big O, Big Oh)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E178D32-ABBE-F94C-80C9-D7BA3469D8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52754" y="2838900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b="0" dirty="0"/>
              </a:p>
              <a:p>
                <a:endParaRPr lang="en-T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E178D32-ABBE-F94C-80C9-D7BA3469D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52754" y="2838900"/>
                <a:ext cx="5181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CAB152A-24EC-D04F-9DC2-2BDC3B7AD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13337"/>
            <a:ext cx="10426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179EA1-A79C-2A44-88E1-4448987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BB15A-9888-0C4A-A762-620C825C68DF}"/>
              </a:ext>
            </a:extLst>
          </p:cNvPr>
          <p:cNvSpPr/>
          <p:nvPr/>
        </p:nvSpPr>
        <p:spPr>
          <a:xfrm>
            <a:off x="838200" y="2430224"/>
            <a:ext cx="689919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multiply2ToTheEnd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FD039-6B33-104A-99E6-D9CA3519503D}"/>
              </a:ext>
            </a:extLst>
          </p:cNvPr>
          <p:cNvSpPr/>
          <p:nvPr/>
        </p:nvSpPr>
        <p:spPr>
          <a:xfrm>
            <a:off x="5815914" y="3382835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array)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T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E2754-B9C3-3342-88A3-00461817BEFE}"/>
              </a:ext>
            </a:extLst>
          </p:cNvPr>
          <p:cNvSpPr/>
          <p:nvPr/>
        </p:nvSpPr>
        <p:spPr>
          <a:xfrm>
            <a:off x="5148649" y="18131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8228A-9B96-DE44-BE11-1FD49BBC8F77}"/>
              </a:ext>
            </a:extLst>
          </p:cNvPr>
          <p:cNvSpPr/>
          <p:nvPr/>
        </p:nvSpPr>
        <p:spPr>
          <a:xfrm>
            <a:off x="675501" y="1690688"/>
            <a:ext cx="9457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H" sz="2400" dirty="0"/>
              <a:t>I want to know how well these code perform, what should I do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828A8-63C1-5243-A71F-0BEE7EA713C6}"/>
              </a:ext>
            </a:extLst>
          </p:cNvPr>
          <p:cNvSpPr txBox="1"/>
          <p:nvPr/>
        </p:nvSpPr>
        <p:spPr>
          <a:xfrm>
            <a:off x="415053" y="4461552"/>
            <a:ext cx="54008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sz="2000" dirty="0"/>
              <a:t>Different machines will record different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sz="2000" dirty="0"/>
              <a:t>The same machince will record different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sz="2000" dirty="0"/>
              <a:t>For fast algorithms, speed measurements </a:t>
            </a:r>
            <a:r>
              <a:rPr lang="en-TH" dirty="0"/>
              <a:t>may not be precise enough</a:t>
            </a:r>
          </a:p>
        </p:txBody>
      </p:sp>
    </p:spTree>
    <p:extLst>
      <p:ext uri="{BB962C8B-B14F-4D97-AF65-F5344CB8AC3E}">
        <p14:creationId xmlns:p14="http://schemas.microsoft.com/office/powerpoint/2010/main" val="36458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C40EC8-EE06-0542-997E-24C9A700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EB633F-F5FA-F542-8E55-AF984E2A1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H" dirty="0"/>
                  <a:t>Constants doesn’t matter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Smaller terms don’t matter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EB633F-F5FA-F542-8E55-AF984E2A1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9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FECD3741D034098092431F3AD8D45" ma:contentTypeVersion="2" ma:contentTypeDescription="Create a new document." ma:contentTypeScope="" ma:versionID="25396b098d5c5103affdd3bacb0c0be7">
  <xsd:schema xmlns:xsd="http://www.w3.org/2001/XMLSchema" xmlns:xs="http://www.w3.org/2001/XMLSchema" xmlns:p="http://schemas.microsoft.com/office/2006/metadata/properties" xmlns:ns2="2457c841-6342-45dc-b078-98984fa44475" targetNamespace="http://schemas.microsoft.com/office/2006/metadata/properties" ma:root="true" ma:fieldsID="4ffba45963bc61f47a923ee640c8e93d" ns2:_="">
    <xsd:import namespace="2457c841-6342-45dc-b078-98984fa4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7c841-6342-45dc-b078-98984fa4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AD9A1C-0CD9-44EC-9C94-83DC0513FED5}"/>
</file>

<file path=customXml/itemProps2.xml><?xml version="1.0" encoding="utf-8"?>
<ds:datastoreItem xmlns:ds="http://schemas.openxmlformats.org/officeDocument/2006/customXml" ds:itemID="{5559B5C1-BA65-4B7B-9CF0-6F1F08C65851}"/>
</file>

<file path=customXml/itemProps3.xml><?xml version="1.0" encoding="utf-8"?>
<ds:datastoreItem xmlns:ds="http://schemas.openxmlformats.org/officeDocument/2006/customXml" ds:itemID="{A14774FC-997B-4CD5-B7D7-BDED051B8EBC}"/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1041</Words>
  <Application>Microsoft Macintosh PowerPoint</Application>
  <PresentationFormat>Widescreen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Data structure and Algorithm Lesson 2: Effeciency </vt:lpstr>
      <vt:lpstr>Effeciency ?</vt:lpstr>
      <vt:lpstr>Objectives</vt:lpstr>
      <vt:lpstr>Asymptotic notation </vt:lpstr>
      <vt:lpstr>𝚯-notation (Big theta) </vt:lpstr>
      <vt:lpstr>𝝮-notation (Big Omega)</vt:lpstr>
      <vt:lpstr>O-notation (Big O, Big Oh)</vt:lpstr>
      <vt:lpstr>Example</vt:lpstr>
      <vt:lpstr>Tricks</vt:lpstr>
      <vt:lpstr>Shorthands</vt:lpstr>
      <vt:lpstr>Let’s count the number of simple operations</vt:lpstr>
      <vt:lpstr>Let’s count the number of simple operations</vt:lpstr>
      <vt:lpstr>Let’s count the number of simple operations</vt:lpstr>
      <vt:lpstr>Big Oh</vt:lpstr>
      <vt:lpstr>Let’s count the number of simple operations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Lesson 2: Effeciency </dc:title>
  <dc:creator>SUTTINEE SAWADSITANG</dc:creator>
  <cp:lastModifiedBy>SUTTINEE SAWADSITANG</cp:lastModifiedBy>
  <cp:revision>17</cp:revision>
  <dcterms:created xsi:type="dcterms:W3CDTF">2021-05-06T09:06:32Z</dcterms:created>
  <dcterms:modified xsi:type="dcterms:W3CDTF">2021-05-13T03:23:11Z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0x010100D72FECD3741D034098092431F3AD8D45</vt:lpwstr>
  </property>
</Properties>
</file>