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78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59" r:id="rId14"/>
    <p:sldId id="260" r:id="rId15"/>
    <p:sldId id="261" r:id="rId16"/>
    <p:sldId id="277" r:id="rId17"/>
    <p:sldId id="271" r:id="rId18"/>
    <p:sldId id="273" r:id="rId19"/>
    <p:sldId id="275" r:id="rId20"/>
    <p:sldId id="268" r:id="rId21"/>
    <p:sldId id="276" r:id="rId2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 snapToObjects="1">
      <p:cViewPr>
        <p:scale>
          <a:sx n="64" d="100"/>
          <a:sy n="64" d="100"/>
        </p:scale>
        <p:origin x="4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3:05.5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0 283,'1'-3,"-1"1,1-1,0 0,-1 0,1 0,1 1,-1-1,0 0,1 1,-1-1,1 1,0 0,-1 0,1-1,0 1,5-3,42-30,-33 25,27-20,5-4,1 3,55-27,-91 51,1 1,0 1,0 0,0 1,1 0,0 1,-1 1,1 1,0 0,0 0,0 1,0 1,17 4,-19-1,-1 0,0 1,0 1,0 0,0 1,-1 0,-1 0,1 1,17 18,-4-2,-2 1,34 49,-43-52,-2 1,0 0,-2 0,11 37,-6-16,-5-8,-1 1,-1 0,-3 1,0-1,-3 1,-1-1,-7 52,6-81,0 0,-1 0,0 0,0 0,-1 0,0 0,-1-1,1 1,-1-1,-1 0,1 0,-1 0,0-1,-1 0,0 0,0 0,-8 5,-7 4,-2-1,1-2,-2 0,-28 10,1-1,-66 25,77-33,-177 63,188-64,1 2,1 0,0 2,1 1,-32 28,56-43,-1 0,0 1,1-1,0 1,0 0,-1 0,2 0,-1 0,0 0,1 0,-3 6,4-7,0-1,0 0,0 1,0-1,0 0,0 0,0 1,1-1,-1 0,0 1,1-1,-1 0,1 0,-1 0,1 0,0 1,0-1,-1 0,1 0,0 0,0 0,0-1,0 1,0 0,0 0,0-1,0 1,0 0,1-1,-1 1,0-1,0 1,1-1,1 1,26 5,-1-1,1-1,0-2,0-1,-1-1,41-5,10 2,-20 1,-23 0,0 1,0 2,1 1,-1 2,39 10,-35-4,0-2,0-2,49 1,125-7,-103-3,-70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7:57.1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7:57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8:03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5:38.7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1 631,'0'-2,"0"0,1 1,0-1,-1 0,1 1,0-1,-1 1,1-1,0 1,0-1,0 1,1 0,-1-1,0 1,0 0,1 0,1-2,33-20,-16 11,105-99,-89 75,68-50,-87 74,1-1,-2-1,0 0,0-1,-2 0,23-32,-19 19,1 2,1 0,1 1,1 1,1 1,29-22,-50 44,0 0,-1 0,1 0,0 0,0 0,0 1,0-1,0 1,0 0,0-1,0 1,0 0,0 0,0 1,0-1,0 0,0 0,0 1,0-1,0 1,0 0,0 0,0 0,-1 0,1 0,0 0,-1 0,1 0,0 1,-1-1,0 0,1 1,-1 0,0-1,0 1,0 0,0-1,0 1,1 2,3 6,0-1,0 1,-1 1,-1-1,5 21,0 36,-3 1,-7 133,-2-63,4 378,0-476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31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0,'2'1,"-1"-1,1 0,-1 1,0-1,1 1,-1-1,0 1,1 0,-1-1,0 1,0 0,0 0,1 0,-1 0,0 0,0 0,-1 0,1 0,0 1,0-1,0 0,-1 1,1-1,-1 0,1 1,0 1,10 45,-8-31,15 50,-9-35,0 1,-3 1,4 39,-8 427,-5-246,4-243,-1 1,1 0,1 0,0-1,6 18,-8-28,1 1,-1-1,1 0,-1 0,1 0,-1 1,1-1,0 0,0 0,0 0,-1 0,1 0,0 0,0 0,0-1,0 1,1 0,-1 0,0-1,0 1,0-1,3 2,-2-3,0 1,0-1,0 0,0 1,0-1,0 0,0 0,0 0,0 0,0-1,-1 1,1 0,0-1,-1 1,0-1,1 0,-1 1,0-1,2-4,18-25,-2-1,-2-2,19-49,26-50,91-165,-15 23,-125 251,-7 11,1 1,0 0,1 1,0 0,17-18,-22 26,1 0,0 0,0 0,1 1,-1-1,0 1,1 1,0-1,-1 0,1 1,0 0,0 0,-1 0,1 1,0 0,0 0,0 0,0 0,0 1,7 2,-2-1,-1 1,1 1,-1-1,0 2,0-1,-1 1,1 1,-1-1,0 2,0-1,-1 1,0 0,0 0,-1 1,0 0,9 15,7 14,-3 1,25 67,-26-60,-8-14,0-1,-2 1,-1 1,-1-1,1 46,-8 165,-2-111,4-62,1-33,-2 0,-2 0,-1 0,-13 62,-8 0,21-95,1-13,1-15,1-5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44.8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1 158,'10'-1,"1"0,0-1,0 0,-1 0,1-1,-1-1,17-7,70-42,-53 26,-31 20,-1-1,0 2,0 0,0 0,1 1,25-7,-35 12,-1-1,1 1,-1 0,1 0,0 0,-1 0,1 1,-1-1,1 1,-1-1,1 1,-1 0,0 0,1 0,-1 0,0 0,0 1,0-1,0 1,0 0,0-1,0 1,0 0,0 0,-1 0,1 0,-1 0,0 0,0 1,0-1,0 0,0 1,0-1,0 1,-1-1,1 1,-1-1,0 4,5 21,-3 1,0-1,-3 43,0-43,1-1,1 1,1 0,6 30,4-2,-4 1,4 87,-14 116,-1-93,3 115,0-241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58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267 246,'6'-1,"-1"-2,1 1,0-1,-1 1,0-2,0 1,0 0,0-1,-1 0,1 0,6-9,0 3,38-39,-29 29,0 0,1 2,26-18,-39 31,1 0,0 0,0 1,1 0,-1 1,1 0,-1 0,1 1,0 1,0-1,0 1,16 1,-16 1,-1 0,1 1,0 0,0 1,-1 0,1 0,-1 1,0 0,0 1,-1-1,1 2,-1-1,0 2,0-1,-1 1,0 0,0 0,-1 1,0-1,0 2,0-1,-1 1,-1-1,0 1,4 12,1 2,-1 1,-2-1,-1 2,0-1,-2 1,-1-1,0 1,-2 0,-3 25,-1-28,0 0,-2-1,0 1,-1-1,-15 29,-58 99,65-124,-26 42,18-30,1 1,-26 63,-61 138,53-125,38-73,2 2,-12 46,27-84,0-1,0 1,0 0,0 0,1-1,0 1,0 0,0 0,0-1,1 1,0 0,0-1,0 1,0 0,4 6,-3-7,1-1,0 0,-1 0,1 0,0 0,0 0,1-1,-1 1,1-1,-1 0,1 0,0 0,-1-1,1 1,0-1,0 0,0 0,7 1,38 3,0-1,0-3,69-6,-1-1,-39 7,74-3,-136 1,-1-1,1-1,-1 0,1-1,-1-1,0 0,15-8,-30 13,0 0,0 0,0 0,0 0,0 0,1 0,-1 0,0 0,0-1,0 1,0 0,0 0,0 0,0 0,1 0,-1 0,0 0,0 0,0 0,0 0,0 0,0 0,0 0,0-1,0 1,0 0,0 0,1 0,-1 0,0 0,0 0,0 0,0-1,0 1,0 0,0 0,0 0,0 0,0 0,0 0,0-1,0 1,0 0,0 0,0 0,0 0,-1 0,1 0,0 0,0-1,0 1,0 0,0 0,0 0,0 0,0 0,0 0,0 0,0 0,-1 0,-10-4,-17 1,-218 5,-78-4,321 2,0 0,0 0,-1-1,1 1,0-1,0 1,0-1,0 0,0 0,0-1,0 1,0-1,0 1,1-1,-1 0,0 0,1 0,0 0,-1-1,1 1,0 0,0-1,0 0,1 1,-1-1,-1-5,2 3,0 0,0 0,1-1,0 1,0 0,1 0,0-1,-1 1,2 0,-1 0,1 0,-1 0,1 0,1 0,3-7,37-54,-31 49,0 0,18-38,4-24,43-108,-68 157,0 1,-2-2,-1 1,2-46,-4 37,15-65,-11 65,6-63,-12-165,-3 158,1 96,0 0,-1 0,-1-1,0 1,-1 0,-6-19,7 27,0 1,0-1,-1 1,1 0,-1 0,0 0,0 0,0 0,-1 1,1-1,-1 1,0 0,0 0,0 0,0 1,-1-1,1 1,-1 0,1 1,-10-3,-11-1,-1 1,0 1,-1 2,1 0,0 2,0 1,0 1,-34 8,44-5,0 1,1 0,0 1,0 1,1 0,0 1,-25 23,-18 12,35-26,1 1,1 1,1 0,0 2,2 0,1 1,-17 34,15-29,0 4,2 1,-13 40,28-73,-13 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50.1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10121 0,'1'4,"0"1,0-1,1 0,0 0,0 0,0 0,0-1,0 1,1 0,0-1,0 0,0 0,3 4,15 18,0 10,-1 1,-2 1,-2 1,21 71,-30-83,-2 1,0 0,-2 0,0 0,-2 0,-1 0,-2 1,-5 33,2-39,-1-1,-1 0,-1 0,-1-1,-1 0,-18 29,7-19,-1-1,-1-1,-32 31,36-43,-1 0,-42 25,-3 1,-19 14,-91 46,139-82,-55 35,54-31,-77 36,-111 26,138-60,-157 43,210-61,-24 6,0-2,-1-3,-63 3,-537-15,623 1,0-1,-56-14,-26-2,-31-6,97 14,-76-6,90 13,-65-15,64 11,-64-7,92 15,-20-1,1-2,0-1,-35-9,9 2,-1 2,0 3,0 2,-91 5,80 0,33 2,1 1,-1 2,-45 13,25-5,-23 8,2 3,-88 42,17-6,33-15,-102 35,-50 17,100-31,-116 26,110-30,24-8,17-9,58-19,-103 24,-12-5,107-26,51-11,-1-2,-61 6,12-11,49-2,0 1,-1 1,-57 12,43-3,-1-3,0-1,-49-1,-146-7,89-3,-505 4,632-1,0-2,0-1,-34-9,-42-7,56 13,-50-15,4 0,24 9,10 0,-2 3,-79-4,138 14,-27 0,-1-1,1-1,0-2,-28-7,28 3,1 2,-1 1,0 1,0 1,-1 2,-30 2,41 1,0 0,0 2,0 0,1 1,-1 1,1 0,1 1,-1 1,1 1,-22 15,8 0,2 1,1 1,1 1,1 2,1 0,-26 45,8-12,16-21,-2-2,-33 37,42-53,1 0,1 2,1 0,1 0,2 1,0 1,-12 40,17-32,2-1,2 1,1 1,2-1,4 46,-2-26,-1-42,1-1,0 1,1-1,0 0,1 0,1 1,0-2,0 1,10 18,-3-13,0-1,1 0,1-1,0 0,21 17,-11-12,0-1,1-1,1-1,0-1,2-2,-1 0,2-2,0-1,49 13,-19-15,43 10,-59-9,0-2,1-2,49 0,133-8,-82-1,-5 5,146-5,-281 3,0-1,1 1,-1 0,1-1,-1 0,0 0,1 0,-1 0,0 0,0-1,0 1,0-1,0 0,0 0,-1 0,1 0,-1 0,1-1,-1 1,0-1,0 0,0 0,2-3,-3 2,1 0,-1-1,0 1,-1-1,1 1,-1-1,0 1,0-1,-1 1,1 0,-1-1,0 1,0-1,0 1,-1 0,1 0,-4-6,-7-12,-1-1,-1 2,-21-25,1 0,-8-8,-77-75,20 23,93 99,-9-11,-1 0,-1 1,0 1,-1 0,-30-20,47 36,0-1,0 1,1-1,-1 1,0 0,0 0,0-1,0 1,0 0,0 0,0 0,0 0,0 0,0 0,0 0,1 0,-1 1,0-1,0 0,0 0,0 1,0-1,0 1,1-1,-1 1,0-1,0 1,0-1,1 1,-1 0,0-1,1 1,-1 0,1-1,-1 1,1 0,-1 0,1 0,0 0,-1 0,1-1,0 1,0 0,-1 0,1 0,0 0,0 1,-5 53,5-49,-2 37,-15 71,-1 26,14-105,-1 0,-11 36,8-35,-8 69,14-92,1 0,1 1,0-1,0 1,1-1,1 0,1 0,-1 1,2-2,0 1,1 0,0-1,8 14,-6-15,1 3,1 0,1-1,0 0,1-1,13 12,-20-20,0-1,1 0,0 0,0-1,0 1,0-1,0 0,0-1,1 1,-1-1,1 0,-1 0,1-1,-1 1,1-1,-1-1,1 1,-1-1,7-1,23-8,0-1,-1-2,0-2,-1-1,47-30,27-12,-91 50,0-1,0 0,-1-1,-1 0,1-1,14-15,-26 23,0 0,0-1,0 1,-1 0,1-1,-1 0,0 1,0-1,0 0,-1 0,1 0,-1 0,0-1,0 1,0 0,-1 0,0-1,0 1,0 0,0-1,0 1,-1 0,0 0,0-1,0 1,0 0,-1 0,1 0,-1 0,-5-6,-7-10,-1 0,-1 1,-1 1,0 1,-2 0,0 2,-1 0,0 1,-1 1,-33-16,52 28,0 0,-1-1,1 1,-1 0,0 1,1-1,-1 0,0 1,1-1,-1 1,0 0,1 0,-1 0,0 0,0 1,1-1,-1 1,0-1,1 1,-1 0,1 0,-1 0,1 0,-1 1,1-1,0 1,0-1,0 1,0 0,0 0,0 0,0 0,0 0,1 0,-1 1,1-1,-2 4,-3 8,1 1,1 0,0 0,1 0,-2 24,-2 10,6-46,-13 43,13-44,0 0,0 0,0 0,0 0,0 0,0 0,-1 0,1-1,-1 1,1 0,-1-1,0 1,0-1,1 0,-1 1,0-1,-4 1,5-2,1 0,-1 0,0 0,0 0,0 0,0 0,0 0,0 0,0-1,0 1,0 0,1-1,-1 1,0-1,0 1,0-1,1 1,-1-1,0 0,1 1,-1-1,0 0,1 1,-1-1,1 0,-1-1,-15-27,12 21,-9-21,1-1,-13-51,0 0,11 39,6 15,-2 1,-20-41,30 66,-1 0,1 0,-1-1,1 1,-1 0,1 0,-1 0,0 0,0 0,1 0,-1 0,0 0,0 0,0 1,0-1,0 0,0 1,0-1,-1 0,1 1,0-1,0 1,0 0,-3-1,3 2,0-1,0 1,0 0,0 0,0 0,0-1,0 1,0 0,1 0,-1 0,0 1,1-1,-1 0,1 0,-1 0,1 0,-1 0,1 1,0 1,-10 67,9-54,1 0,1 1,0-1,1 1,1-1,0 0,1 0,1 0,1-1,0 1,1-1,0-1,1 1,12 14,-7-16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51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0,'-3'151,"7"171,18-189,-12-88,4 59,-13 20,-3-88,3 0,0 0,2 0,12 54,-5-42,-2 0,-3 0,-1 1,-4 70,3 57,18-49,-2-19,-15-68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51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1 265,'48'0,"9"1,0-2,108-17,-99 7,69-3,-50 7,-41 1,51-15,-42 8,131-43,-82 22,-56 19,-19 5,1 2,1 0,-1 2,42-3,-48 8,4 0,1 0,-1-2,40-10,-36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4:36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0,'0'661,"-2"-631,-1 0,-2-1,-8 34,5-28,-7 61,14 6,2-70,-2 0,-1 0,-1 0,-11 47,5-45,-6 48,11-45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40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0,'0'1884,"0"-1844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6:41.4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0 187,'614'0,"-574"-2,-1-2,61-14,-53 9,56-5,-47 12,-26 1,1-1,-1-1,40-9,117-34,-128 25,-9 4,55-12,-70 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11.5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1,'0'990,"2"-956,1-1,2 0,13 43,-3-11,-4-6,3-1,30 79,-30-116,-14-21,0 0,0 0,1 0,-1 0,0 0,1 0,-1 0,0 0,1 0,-1 0,0 0,0 0,1 0,-1 0,0 0,1 0,-1-1,0 1,0 0,1 0,-1 0,0 0,1 0,-1-1,0 1,0 0,0 0,1-1,-1 1,0 0,0 0,0-1,0 1,1 0,-1 0,0-1,0 1,11-46,-6 23,7-23,6-56,9-35,20-53,0 3,-19 92,-18 52,3 0,1 1,3 1,39-74,-52 110,0 0,1 0,0 0,0 0,0 1,0 0,1 0,0 0,-1 1,1 0,1 0,-1 1,0-1,1 1,-1 1,1-1,-1 1,1 0,0 1,-1-1,1 1,0 1,0-1,-1 1,1 0,0 1,-1-1,1 2,-1-1,0 0,0 1,0 0,0 1,0-1,-1 1,1 0,-1 1,0-1,0 1,5 8,5 11,-1 0,-1 1,-1 1,-1 0,-1 0,-2 1,7 35,-6-7,-2 0,-3 1,-2 0,-6 65,1-9,3 358,0-430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13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1 218,'2'-6,"0"0,0 1,0-1,1 1,0 0,0 0,1 0,-1 0,1 1,0-1,1 1,4-4,2-3,11-14,-9 8,2 2,-1 0,2 0,22-15,-35 27,1 1,0 0,0 0,0 0,0 0,0 0,1 1,-1-1,0 1,1 1,-1-1,1 0,-1 1,1 0,-1 0,1 0,-1 1,1 0,-1 0,1 0,-1 0,0 0,0 1,1 0,5 3,0 3,0 0,-1 1,0 0,0 0,-1 1,0 0,0 0,-1 1,6 14,21 28,-20-35,-2 1,0 1,-1 0,-1 0,-1 1,0 1,8 39,-14-51,-2 0,1 1,-2-1,1 0,-1 1,-1-1,0 0,0 1,-1-1,-1 0,1 0,-1 0,-1 0,0-1,-1 1,0-1,0 0,0 0,-9 9,-26 25,-54 45,12-11,81-76,0 0,0-1,0 1,0 0,0 0,1 0,-1 0,0 0,1 0,-1 0,1 0,-1 0,1 0,-1 1,1-1,0 0,-1 0,1 0,0 1,0 1,0-2,1 0,-1 0,1-1,-1 1,1 0,-1-1,1 1,0 0,-1-1,1 1,0 0,0-1,-1 1,1-1,0 0,0 1,0-1,0 0,-1 1,1-1,1 0,59 5,-53-5,26 2,-2 1,45 11,30 4,-87-16,-1 0,1 2,-1 0,1 1,-2 1,1 0,-1 2,0 0,0 1,-1 1,0 1,-1 0,0 1,-1 1,0 0,-1 1,24 31,-26-24,0 1,-2 1,0 0,-2 1,-1 0,9 46,-14-57,0 0,-1 0,-1 0,0 0,-1 0,0 1,-1-1,0-1,-6 19,4-23,1 1,-1-1,-1 0,0 0,0 0,0-1,-1 1,0-1,0-1,-1 1,0-1,0 0,0-1,-10 6,-222 108,225-113,-26 11,0-2,-2-1,-47 8,54-16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13.9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1,'0'1976,"0"-1936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14.7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0 751,'0'-9,"1"0,0 1,0-1,1 1,0 0,0-1,1 1,0 0,8-15,1 4,1 1,21-24,-7 8,-5 11,2 1,0 1,1 1,0 1,49-26,-49 30,27-14,1 3,77-26,-4 2,28-4,-30 14,-55 14,119-26,-41 13,-113 34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25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0 361,'1'-3,"-1"-1,1 1,0 0,0 0,0 0,1 0,-1 0,0 0,1 1,0-1,0 0,0 1,0-1,0 1,1 0,-1-1,1 1,3-2,54-32,-57 34,33-16,10-6,63-24,176-47,-186 59,-67 23,1 2,46-11,-77 22,1-1,-1 1,1 0,0 0,-1 0,1 0,-1 1,1-1,0 1,-1-1,1 1,-1 0,0 0,1 0,-1 0,0 0,1 1,-1-1,0 1,0 0,0-1,0 1,-1 0,1 0,0 0,-1 0,1 1,1 3,3 6,0 1,-2 0,1 0,3 19,-2-6,5 24,-3 1,-2 0,-3 0,-5 103,-1-58,1-62,-2 1,-2-1,-13 46,5-24,-34 130,-9 4,25-93,13-43,11-35,1 1,-6 30,2 9,-2-1,-3 0,-36 85,32-103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26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92,'5'-1,"1"-1,-1 1,0-1,0 0,0-1,-1 1,8-5,4-2,6-3,1 2,0 1,1 1,-1 0,39-5,-52 12,-1 0,1 1,0 0,-1 0,1 1,-1 1,1-1,-1 1,1 1,-1 0,0 0,0 1,-1 0,1 1,-1 0,0 0,10 9,-2 0,-2 1,0 0,-1 1,0 0,-1 1,-1 1,-1 0,0 0,-1 1,-2 0,9 31,-2-9,-4-12,-2 1,0 0,3 32,-10-52,0-1,-1 1,-1-1,1 1,-1-1,-1 1,0-1,0 0,-1 0,0 0,0 0,-1 0,-1-1,-6 11,-5 1,-1 0,0-2,-2 0,0-1,-1-1,0 0,-28 14,-32 26,57-39,2 0,0 1,1 1,1 1,-19 25,37-43,0-1,1 0,-1 1,0-1,1 0,-1 1,1-1,0 1,-1-1,1 1,0-1,0 1,0-1,0 1,0-1,0 1,0-1,0 1,1-1,-1 1,1-1,-1 0,1 1,-1-1,1 0,0 1,0-1,0 0,0 0,0 1,0-1,0 0,0 0,0 0,0-1,0 1,1 0,-1 0,0 0,3 0,7 4,0 0,1 0,23 5,-26-7,28 5,65 7,-63-10,58 13,-2-1,-69-14,-1 1,27 8,-23-1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27.5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1,'0'25,"1"0,1 0,1 0,10 38,-3-21,-2 2,-2-1,2 52,-10 136,0-94,2 943,0-1039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28.2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1 471,'5'-1,"1"-1,-1 1,0-1,0 0,0-1,0 1,7-6,4-1,78-34,3 4,118-31,-17 10,75-20,-209 64,-19 4,84-11,-76 16,66-19,-52 11,8-5,-49 12,2 1,29-4,-20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4:37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97,'25'-1,"1"2,-1 1,0 1,38 10,-20-3,0-2,0-1,53 0,135-8,-95-2,-106 3,21 1,0-3,100-15,-81 3,76-20,-116 26,1 1,0 2,52-3,-47 6,-1-2,47-10,-39 4,1 3,1 1,75 1,-80 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5:44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0,'0'25,"1"0,1 0,1 0,9 39,-3-25,6 65,-10-64,15 66,95 250,-97-303,9 35,-21-53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5:45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1 233,'32'-2,"1"-1,0-2,45-14,-18 5,132-35,85-30,-217 56,-37 13,47-12,-35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34.1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414 1155,'6'0,"-1"0,1 0,-1-1,1 0,0 0,-1 0,1-1,-1 0,0 0,0 0,1-1,-2 1,1-1,0-1,0 1,-1-1,0 1,0-1,0 0,0-1,-1 1,1-1,-1 1,0-1,0 0,-1 0,0 0,0-1,0 1,2-11,2-12,-2-1,-1 0,-1 0,-3-51,0 54,1-109,-5-109,-1 208,-16-62,6 39,-32-128,48 184,-1-1,1 1,-1 0,0-1,0 1,0 0,-1 0,1-1,-1 1,0 0,0 1,0-1,0 0,0 0,0 1,-1-1,0 1,1 0,-1 0,0 0,0 0,-6-3,5 5,0-1,0 1,0 0,0 0,1 0,-1 1,0-1,0 1,0 0,1 0,-1 0,0 1,1-1,-1 1,1 0,0 0,-1 0,1 0,0 1,-4 3,-9 10,-1 1,2 0,1 1,0 1,-13 22,-19 27,9-11,2 1,-48 111,73-147,7-16,0 0,0 0,1 0,-1 1,2-1,-1 1,1-1,0 1,0 0,1 0,-1-1,2 1,-1 0,1-1,0 1,0 0,1-1,0 1,0-1,0 0,1 0,0 1,0-2,1 1,0 0,0-1,0 0,0 0,1 0,0 0,0-1,0 1,1-1,-1-1,11 6,9 3,2-2,43 12,-28-9,-11-5,65 9,16 3,-65-10,1-2,0-3,0-1,61-4,-69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46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383 1435,'4'-2,"0"0,0 0,-1 0,1-1,-1 1,1-1,-1 0,0 0,0 0,0 0,-1-1,1 1,-1-1,2-3,18-20,5 6,0 1,1 2,1 0,1 2,0 2,1 0,44-12,-51 20,0 0,1 2,-1 1,27 0,-37 2,1 2,0 0,-1 0,1 1,-1 1,0 1,0 0,16 6,-23-5,0-1,0 1,-1 0,1 0,-1 1,0 0,-1 0,1 0,-1 1,0-1,6 13,5 11,17 46,-28-62,2 3,-2-1,0 1,-1 0,0 0,-1 1,-2-1,1 1,-2-1,-1 1,-2 18,2-26,-1 1,-1-1,1 0,-2 0,1 0,-2 0,1-1,-1 1,-1-1,1-1,-1 1,-1-1,0 0,0 0,-1-1,1 0,-16 11,-6-2,-1 0,-1-2,0-2,-1 0,-57 12,33-15,-1-3,1-1,-1-4,-59-5,3 1,86 2,-1-1,1-1,0-2,-49-14,63 15,0 0,1-1,-1-1,1 0,0 0,1-1,-1-1,2 0,-1-1,1 0,-17-18,22 18,0 0,0 0,1 0,0 0,1 0,0-1,0 0,1 0,0 0,0-13,0-16,4-52,0 44,-1 15,1 1,1-1,2 0,1 1,1 0,2 0,1 1,2 0,0 1,2 0,1 1,2 1,0 0,2 1,36-37,3-7,-2-1,-3-3,-4-2,-3-3,41-96,101-201,-172 347,0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48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0,'3'1,"0"-1,0 1,0 0,-1-1,1 1,0 1,0-1,-1 0,1 1,-1-1,1 1,-1 0,0 0,0 0,0 0,4 4,29 43,-26-35,6 11,-1 0,-1 0,-2 1,0 1,-2 0,0 1,-3 0,7 47,6 12,-12-57,7 47,9 81,-12-99,6 97,-17-127,0 16,3 0,12 71,-1-24,-4 1,-3 0,-8 121,-1-94,3-97,0 0,1 0,2-1,0 1,1-1,2 0,0 0,1 0,1-1,1-1,1 1,24 31,-35-51,1 0,-1 0,1 0,0 0,-1 0,1 0,0-1,0 1,0 0,-1-1,1 1,0 0,0-1,0 1,0-1,0 0,0 1,0-1,0 0,0 1,0-1,1 0,1 0,-3 0,1-1,0 0,0 1,0-1,0 0,-1 1,1-1,0 0,-1 0,1 0,-1 0,1 0,-1 1,1-1,-1 0,0 0,1 0,-1 0,1-2,4-61,-5 58,0-41,0 16,1 1,1-1,11-55,-3 38,-3 1,-2-1,-1-71,1-16,-1 109,12-50,3-17,-13 52,13-44,-10 51,-2-1,5-48,11-92,-13 116,4-82,-12 112,0 1,2-1,2 1,0 1,2-1,1 1,20-43,-24 60,0 0,1 0,0 0,1 1,0-1,1 2,0-1,0 1,1 0,0 1,0 0,0 0,1 1,0 0,1 1,-1 0,1 1,0 0,0 1,0 0,1 1,-1 0,1 0,-1 1,1 1,-1 0,1 1,0 0,-1 0,0 1,1 1,-1 0,0 1,0 0,-1 0,1 1,-1 1,0 0,0 0,12 11,19 21,53 67,-12-13,-64-70,-1 1,0 1,-2 0,-1 1,0 0,-2 1,13 44,-5 4,16 115,-26-71,-9 200,-4-139,1-150,-1-1,-1 1,-11 36,7-31,-7 64,15-91,-10 61,10-66,0 1,-1-1,1 0,-1 0,0 0,1 0,-1 0,0 0,0 0,-1 0,1-1,0 1,-1 0,1-1,-1 1,1-1,-1 1,0-1,1 0,-1 0,0 0,0 0,0 0,0 0,0 0,0 0,-2 0,2-2,0 1,1-1,-1 1,1-1,-1 1,0-1,1 0,0 0,-1 0,1 0,-1 0,1 0,0 0,0 0,0 0,0-1,0 1,0 0,0-1,0 1,0-1,1 1,-1-1,0 0,0-1,-8-25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47:49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98,'1'-2,"0"0,0-1,0 1,0 0,0 0,0 0,0 0,1 0,-1 0,1 0,0 1,0-1,-1 0,1 1,0 0,4-3,38-22,-42 26,13-7,0 1,0 0,1 2,0-1,0 2,0 0,17 0,120 2,-99 3,-41-2,-1 1,1 0,-1 1,0 0,0 1,0 0,0 1,-1 1,1 0,-1 0,13 9,-6-1,-1 1,0 1,-1 0,-1 1,21 28,-22-26,19 23,-1 1,49 91,-74-118,-1 0,0 1,-1 0,0 0,3 28,-7-34,0 0,-1 0,-1 0,1 0,-1 0,-1 0,0 0,-1-1,1 1,-7 13,4-15,1-1,-1 0,0-1,0 1,0-1,-1 0,0 0,-1-1,1 0,-1 0,0 0,0-1,-11 5,-14 5,-63 20,51-20,8 1,1 1,1 1,0 3,-51 38,76-50,-1 1,1 0,1 0,0 1,0 0,1 0,-8 16,-37 82,51-106,-14 34,1 2,1-1,3 2,-11 67,20-97,0 1,1 0,0 0,1-1,0 1,1 0,0-1,0 1,6 13,-6-18,0-1,1 1,-1-1,1 1,0-1,1 0,-1 0,1-1,0 1,-1-1,2 1,-1-1,0 0,1-1,-1 1,1-1,0 0,-1 0,9 2,14 1,-1-2,0 0,1-2,43-2,-43-1,0 2,-1 0,1 2,46 10,-26-2,1-1,95 4,101-14,-95-2,-68 1,-40 0,0 2,0 1,-1 2,74 15,-60-7,0-2,1-3,0-2,-1-2,58-7,133 8,-207 4,-8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54:10.4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1829,'0'-1789,"0"1749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4:01:06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1,'0'12,"-1"20,2 0,1-1,1 1,10 41,-3-32,4 58,-10-59,17 68,-11-68,-2 1,-1 0,0 57,-8 128,-3-88,3-37,4 127,1-194,14 47,-11-50,8 59,-13-52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4:01:07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0,'0'1648,"0"-1608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4:01:22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1631,'1'-4,"-1"0,1 1,1-1,-1 0,0 1,1-1,0 1,3-6,8-19,25-89,-18 62,-3-1,13-75,-6 0,-12 71,-2-1,1-65,-8 91,1 1,11-46,-6 42,4-59,-9 61,16-67,-12 67,8-70,-11 61,16-68,-1 8,-27 132,-2 0,-19 42,-13 33,10-6,-72 196,42-173,38-77,-18 46,40-87,0 1,1 0,-1 0,1 0,-1-1,1 1,0 0,0 0,0 0,0 0,0 0,0 0,0-1,1 1,-1 0,1 0,-1 0,1-1,0 1,-1 0,1 0,0-1,0 1,0-1,1 1,-1-1,0 1,0-1,1 0,-1 0,1 0,-1 1,1-1,0-1,-1 1,1 0,0 0,-1-1,1 1,0-1,0 1,0-1,3 0,11 4,0-2,1-1,31 0,-36-1,564-6,-535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4:38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289 1117,'1'-6,"0"1,1 0,0 0,0 0,0 0,1 1,4-8,2-4,37-72,29-66,-67 133,-1 0,-1 0,0-1,-2 0,3-37,-3 21,15-67,-10 66,5-63,-12 72,1-5,-2-1,0 0,-3 0,-10-64,10 94,1 0,-1 1,0-1,0 1,-1 0,0 0,0 0,0 0,0 0,-1 0,0 1,-7-8,8 10,0 0,0 1,1-1,-1 1,0 0,0 0,-1 0,1 0,0 0,0 0,0 1,-1 0,1 0,0 0,0 0,0 0,-1 0,1 1,0 0,0 0,0 0,0 0,0 0,-4 2,-11 5,0 1,1 1,0 0,1 1,0 1,1 0,0 1,1 1,0 0,2 1,-17 24,15-18,-9 12,1 1,2 1,2 0,-18 50,29-64,-4 9,2 1,1 1,1 0,-4 51,7 23,10 117,-6-219,1 1,0-1,0 1,0-1,0 0,1 1,0-1,0 0,0 0,0 0,0 0,1-1,0 1,0 0,0-1,0 0,0 0,1 0,-1 0,1 0,0-1,0 0,0 0,0 0,0 0,1 0,-1-1,0 0,6 1,13 2,0-2,1 0,-1-2,37-3,-24 0,477-3,-409 6,-73-2,-1-1,1-1,32-10,-28 6,57-6,-54 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4:01:24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0,'0'1273,"0"-1255,0 1,2-1,0 1,1-1,1 0,0 1,10 20,-14-38,0-1,0 0,0 0,0 1,0-1,0 0,0 0,0 0,0 1,0-1,0 0,0 0,0 1,0-1,0 0,0 0,0 0,0 1,1-1,-1 0,0 0,0 0,0 0,0 1,0-1,1 0,-1 0,0 0,0 0,0 0,1 1,-1-1,0 0,0 0,0 0,1 0,-1 0,0 0,0 0,1 0,-1 0,0 0,0 0,0 0,1 0,-1 0,0 0,0 0,1 0,-1 0,0 0,0-1,0 1,1 0,-1 0,0 0,0 0,0 0,1-1,5-19,-1-28,-8-176,6-85,2 275,12-46,-10 51,-1-1,3-35,-8 52,0-18,2 0,1 1,9-31,-11 53,4-22,3 1,0 0,2 0,0 1,2 0,2 1,20-30,-8 21,-18 22,1 0,1 1,0 0,1 1,24-21,-32 31,-1 0,1 0,-1 0,1 0,-1 1,1 0,0-1,0 1,0 1,0-1,-1 1,1-1,0 1,0 0,0 1,0-1,0 1,0-1,0 1,0 0,-1 1,1-1,0 1,-1-1,1 1,-1 0,1 0,-1 1,0-1,5 6,3 4,0 0,-1 1,0 0,-1 1,0 0,-1 0,-1 1,6 16,-3-9,1 0,23 36,-19-38,-2 0,0 2,-2-1,0 2,-1-1,-2 1,0 1,5 27,5 22,-9-40,-2 0,7 64,-12 338,-5-212,3-183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4:02:02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0,'0'8,"0"11,0 9,0 9,0-3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4:39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42,'0'11,"-1"21,1 0,2-1,2 1,9 41,-4-31,-2 0,2 58,-3-25,15 36,-13-80,-2 0,3 35,-7 209,-3-195,1-631,1 526,2-1,1 1,9-36,7-40,-16 75,0 0,2 1,0 0,2 0,19-42,-24 59,1 0,0 1,0-1,1 1,0 0,0 0,1 0,0 1,0 0,0 0,1 0,0 1,0 0,1 0,-1 1,1 0,0 0,0 1,0 0,16-3,-15 5,0 2,-1-1,1 1,0 1,-1-1,1 1,-1 1,0 0,1 0,-1 0,-1 1,1 0,-1 1,8 5,-3-1,-1-1,0 2,0 0,-1 0,0 1,-1 0,14 22,35 69,-6 3,-3 2,-6 2,31 118,-57-165,-7-32,-2 1,-1 0,4 54,-7 19,-10 119,4-207,-1 0,-9 28,2-14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4:40.6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0 145,'6'-1,"-1"-1,0 1,1-1,-1 0,0-1,-1 1,8-6,5-1,11-5,-13 6,0 0,1 1,0 1,24-6,50-9,-51 10,0 2,72-6,-90 14,6-1,0 1,52 6,-71-4,-1 1,0-1,0 1,0 1,0-1,0 1,0 0,-1 1,0 0,1 0,-1 0,-1 1,1-1,0 2,7 8,-5-3,-1 1,0 0,-1 0,0 0,0 1,-2 0,1 0,-2 0,0 0,2 16,-1 14,-4 80,-1-81,1-28,-1 0,-1 1,0-1,-1 0,-1 0,0 0,-1-1,0 1,-1-1,-1 0,-12 19,7-17,0 0,0-1,-2 0,0-1,0-1,-1 0,-1-1,-21 12,26-16,-26 14,-39 30,68-46,0 1,1 1,0-1,0 1,1 1,-1-1,2 1,-1 0,1 0,0 1,-4 9,9-16,-1 0,1 0,-1 0,1 0,0 0,0 0,-1 0,1 0,1 0,-1 0,0 0,1 0,-1 0,1 0,-1 0,1 0,0 0,0 0,0 0,0-1,2 4,1-1,-1 0,1-1,0 0,0 1,0-1,0-1,1 1,7 3,8 2,1-1,0-1,24 4,-44-10,101 14,-64-10,51 12,-35-6,1-2,0-2,0-3,80-6,94 6,-197 1,50 14,-54-10,1-2,37 3,7-6,-90-4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4:41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1,'0'661,"-1"-639,-1 0,0 0,-2-1,-1 1,-1-1,0 0,-12 25,2-12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7:56.4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7T03:27:56.7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0,'8'0,"3"0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E495-574A-524A-B50A-9CDF5E523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DC5D3-0145-8D43-AAC5-EF8B9549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F8A6-FA86-C949-98E5-6E339773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ED67-B43E-7047-8180-D3512D9E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8450-0395-A647-A57F-76BBD068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3744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EDBC-E4B4-8444-8DE6-6BF1539A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D17A5-F92A-2E46-8AE9-35D60F48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6CEE-6109-AC45-B11A-8FEDF8B8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0491-B758-6145-9B06-A14475E6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6F8B-8EF5-9745-A58C-69236377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233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409D2-8C68-294C-8C34-EF66E8BD7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048E5-C3F3-2848-B491-B3E3048E8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D955-7159-5143-8DE7-5BC8EF40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9435-5135-CF43-9B4E-D7417DB2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A2C2-5EBA-EE46-A58A-C2FC2E32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435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1CB2-F54D-034F-BE95-6761D7C5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316-084E-3945-93A0-1CD8FCB1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CD20-26BD-A243-9859-9C7BA5A0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4C8D-19C3-DB4D-89D2-9568D04E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F59C-16D1-C54B-80E1-A71F2A9E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01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974-1DE3-0E40-8F4A-2B48E78C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3C35-D00A-B344-A18B-024A64856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4974-51B8-7D42-A525-A12442D6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E992-4F1D-224E-8564-AFC34516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5E6-23B8-1947-9B74-CA9AF7A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2032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3097-744A-6D4B-8C49-04660500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CDCD-6DD4-534C-A7C6-9B329B27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BDD-C2F5-BC4E-9B89-858D08C58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B930C-FEA4-014B-9ADE-0D21AE98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82DA-948D-4042-BB19-F36171C5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D124-D925-A64E-B56A-6B2A6625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28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04F3-0F13-E247-A108-05AE80AF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5F23-FD81-C644-B1B7-6EAB5EE97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ADC04-1859-BC4C-BBF4-C61A8516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34D8F-77C9-3D48-94A4-4C1CD4388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130DA-A015-904A-A3B9-7D76F04C0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AF181-0913-7F4C-8949-D29E1903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D461A-4A53-FD4C-8578-B347B2E1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E3332-02F7-324B-9A4B-92069DAC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3810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9707-26F0-324B-9B3F-03A6F8DC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621D0-5D6C-0B49-8A25-1694D545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ECA71-80EA-844B-A52E-F68AD56A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DF3B2-78C6-8645-ACF8-C241FC0C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651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19000-4224-334C-974A-404B3ED7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5C73A-8332-EA4B-8360-8F4738A4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0421E-C7EB-3D4D-98C3-C4491B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407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42A3-1680-DF4E-94B1-1E408BD3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5246-CDCA-0B4A-BCBB-87E05310F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6B9DA-F073-294B-80CF-0B850B96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8410-F926-1849-A6EA-CFF2294E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53F64-61B3-3844-A749-BD7AD457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8B5DF-E104-7647-AB8D-7861E8B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671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F265-B84D-2246-BDE2-68CDDA42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5A214-D542-A440-98E7-35F221555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9303E-70DA-9A42-A089-92487DE9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34902-0B74-B44E-915E-7AE31B8C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3CD8F-BB5B-B748-BE16-EE37B70A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A955-3C85-D342-9349-39296062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4409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1D77F-492E-464C-AC8F-088528C6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E65A-39F6-504D-B931-7E13BC49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5643-E309-3146-95FB-E7F7FFBC1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FF05-3B95-D74F-868D-507161303239}" type="datetimeFigureOut">
              <a:rPr lang="en-TH" smtClean="0"/>
              <a:t>05/17/2021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81AD-8C1B-7C49-A327-AFEA83DDE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F7A1-9A78-3749-BB4D-0959729B9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1DE4-A0A8-E849-95AE-A1A9517AAB0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7249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32.xml"/><Relationship Id="rId50" Type="http://schemas.openxmlformats.org/officeDocument/2006/relationships/image" Target="../media/image30.png"/><Relationship Id="rId7" Type="http://schemas.openxmlformats.org/officeDocument/2006/relationships/customXml" Target="../ink/ink11.xml"/><Relationship Id="rId2" Type="http://schemas.openxmlformats.org/officeDocument/2006/relationships/customXml" Target="../ink/ink8.xml"/><Relationship Id="rId16" Type="http://schemas.openxmlformats.org/officeDocument/2006/relationships/image" Target="../media/image13.png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7.xml"/><Relationship Id="rId40" Type="http://schemas.openxmlformats.org/officeDocument/2006/relationships/image" Target="../media/image25.png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4" Type="http://schemas.openxmlformats.org/officeDocument/2006/relationships/customXml" Target="../ink/ink9.xml"/><Relationship Id="rId9" Type="http://schemas.openxmlformats.org/officeDocument/2006/relationships/customXml" Target="../ink/ink1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22.xml"/><Relationship Id="rId30" Type="http://schemas.openxmlformats.org/officeDocument/2006/relationships/image" Target="../media/image20.png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29.png"/><Relationship Id="rId8" Type="http://schemas.openxmlformats.org/officeDocument/2006/relationships/customXml" Target="../ink/ink12.xml"/><Relationship Id="rId51" Type="http://schemas.openxmlformats.org/officeDocument/2006/relationships/customXml" Target="../ink/ink34.xml"/><Relationship Id="rId3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29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41.xml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F296-EBE9-AF4B-8207-E374D44F1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Data structure and Algorithm</a:t>
            </a:r>
            <a:br>
              <a:rPr lang="en-TH" dirty="0"/>
            </a:br>
            <a:r>
              <a:rPr lang="en-TH" dirty="0"/>
              <a:t>Lesson 3: Effeciency 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A717E-963D-B245-8666-5FB97292B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H" dirty="0"/>
          </a:p>
          <a:p>
            <a:r>
              <a:rPr lang="en-TH" dirty="0"/>
              <a:t>DII Summer 2021</a:t>
            </a:r>
          </a:p>
          <a:p>
            <a:r>
              <a:rPr lang="en-US" dirty="0"/>
              <a:t>B</a:t>
            </a:r>
            <a:r>
              <a:rPr lang="en-TH" dirty="0"/>
              <a:t>y Aj.Suttinee</a:t>
            </a:r>
          </a:p>
        </p:txBody>
      </p:sp>
    </p:spTree>
    <p:extLst>
      <p:ext uri="{BB962C8B-B14F-4D97-AF65-F5344CB8AC3E}">
        <p14:creationId xmlns:p14="http://schemas.microsoft.com/office/powerpoint/2010/main" val="67495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9C1B-2ACC-AE4C-858E-E0353F4E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4000" dirty="0"/>
              <a:t>Recursion Review: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DB85-18B6-5C47-8FA6-57FAB638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8578" cy="4351338"/>
          </a:xfrm>
        </p:spPr>
        <p:txBody>
          <a:bodyPr/>
          <a:lstStyle/>
          <a:p>
            <a:r>
              <a:rPr lang="en-TH" dirty="0"/>
              <a:t>The computation time depends on both start and end.</a:t>
            </a:r>
          </a:p>
          <a:p>
            <a:r>
              <a:rPr lang="en-TH" dirty="0"/>
              <a:t>Let </a:t>
            </a:r>
            <a:r>
              <a:rPr lang="en-TH" dirty="0">
                <a:solidFill>
                  <a:srgbClr val="FF0000"/>
                </a:solidFill>
              </a:rPr>
              <a:t>end</a:t>
            </a:r>
            <a:r>
              <a:rPr lang="en-TH" dirty="0"/>
              <a:t> be a constant number, i.e., 10. Let n denote </a:t>
            </a:r>
            <a:r>
              <a:rPr lang="en-TH" dirty="0">
                <a:solidFill>
                  <a:srgbClr val="FF0000"/>
                </a:solidFill>
              </a:rPr>
              <a:t>start</a:t>
            </a:r>
            <a:r>
              <a:rPr lang="en-TH" dirty="0"/>
              <a:t>.  What is the Big O of the method ? </a:t>
            </a:r>
          </a:p>
          <a:p>
            <a:endParaRPr lang="en-TH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2674F2-EFC2-C145-BB70-255D0B7B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361" y="1825625"/>
            <a:ext cx="6419201" cy="469092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1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F306-F09D-E540-AA6B-195D255F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Recursion Review: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04B1-3BA9-C04F-A215-B10CFC372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A20F5-FC9F-654B-AFDD-012FE502C7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TH" dirty="0"/>
              <a:t>The computation time of the funny method depends on variable y</a:t>
            </a:r>
          </a:p>
          <a:p>
            <a:r>
              <a:rPr lang="en-TH" dirty="0"/>
              <a:t>When y increases, the computation time increases accordingly.</a:t>
            </a:r>
          </a:p>
          <a:p>
            <a:r>
              <a:rPr lang="en-TH" dirty="0"/>
              <a:t>Let n denote y, what is the Big O ? </a:t>
            </a:r>
          </a:p>
        </p:txBody>
      </p:sp>
      <p:pic>
        <p:nvPicPr>
          <p:cNvPr id="5" name="Picture 2" descr="https://powerpoint.officeapps.live.com/pods/GetClipboardImage.ashx?Id=8237ccbe-b4ff-43e9-8e4f-a8f743e47937&amp;DC=PSG3&amp;pkey=8237ccbe-b4ff-43e9-8e4f-a8f743e47937&amp;wdoverrides=GetClipboardImageEnabled:true">
            <a:extLst>
              <a:ext uri="{FF2B5EF4-FFF2-40B4-BE49-F238E27FC236}">
                <a16:creationId xmlns:a16="http://schemas.microsoft.com/office/drawing/2014/main" id="{6D365149-38E5-7248-92E0-9A2D75118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83" b="7608"/>
          <a:stretch/>
        </p:blipFill>
        <p:spPr bwMode="auto">
          <a:xfrm>
            <a:off x="685800" y="1297425"/>
            <a:ext cx="4987236" cy="48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3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8DE-66AD-7C4D-9084-F3483A35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Last Exam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3DA6-7BA7-864D-84F4-B71C0DEC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524" cy="4351338"/>
          </a:xfrm>
        </p:spPr>
        <p:txBody>
          <a:bodyPr/>
          <a:lstStyle/>
          <a:p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6A35D-3EC3-A74B-B7BB-E81DC183E8A8}"/>
              </a:ext>
            </a:extLst>
          </p:cNvPr>
          <p:cNvSpPr/>
          <p:nvPr/>
        </p:nvSpPr>
        <p:spPr>
          <a:xfrm>
            <a:off x="5938346" y="82983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recursive 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  public static void </a:t>
            </a:r>
            <a:r>
              <a:rPr lang="en-US" dirty="0">
                <a:solidFill>
                  <a:srgbClr val="00627A"/>
                </a:solidFill>
                <a:latin typeface="Courier New" panose="02070309020205020404" pitchFamily="49" charset="0"/>
              </a:rPr>
              <a:t>main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[] </a:t>
            </a:r>
            <a:r>
              <a:rPr lang="en-US" dirty="0" err="1">
                <a:solidFill>
                  <a:srgbClr val="080808"/>
                </a:solidFill>
                <a:latin typeface="Courier New" panose="02070309020205020404" pitchFamily="49" charset="0"/>
              </a:rPr>
              <a:t>args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) {</a:t>
            </a:r>
            <a:b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</a:rPr>
            </a:br>
            <a:r>
              <a:rPr lang="en-US" i="1" dirty="0">
                <a:solidFill>
                  <a:srgbClr val="8C8C8C"/>
                </a:solidFill>
                <a:latin typeface="Courier New" panose="02070309020205020404" pitchFamily="49" charset="0"/>
              </a:rPr>
              <a:t>     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dirty="0" err="1">
                <a:solidFill>
                  <a:srgbClr val="080808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871094"/>
                </a:solidFill>
                <a:latin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80808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080808"/>
                </a:solidFill>
                <a:latin typeface="Courier New" panose="02070309020205020404" pitchFamily="49" charset="0"/>
              </a:rPr>
              <a:t>g1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1750EB"/>
                </a:solidFill>
                <a:latin typeface="Courier New" panose="02070309020205020404" pitchFamily="49" charset="0"/>
              </a:rPr>
              <a:t>5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1750EB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));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}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  public static int </a:t>
            </a:r>
            <a:r>
              <a:rPr lang="en-US" dirty="0">
                <a:solidFill>
                  <a:srgbClr val="00627A"/>
                </a:solidFill>
                <a:latin typeface="Courier New" panose="02070309020205020404" pitchFamily="49" charset="0"/>
              </a:rPr>
              <a:t>g1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x,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y)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{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  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dirty="0" err="1">
                <a:solidFill>
                  <a:srgbClr val="080808"/>
                </a:solidFill>
                <a:latin typeface="Courier New" panose="02070309020205020404" pitchFamily="49" charset="0"/>
              </a:rPr>
              <a:t>.</a:t>
            </a:r>
            <a:r>
              <a:rPr lang="en-US" i="1" dirty="0" err="1">
                <a:solidFill>
                  <a:srgbClr val="871094"/>
                </a:solidFill>
                <a:latin typeface="Courier New" panose="02070309020205020404" pitchFamily="49" charset="0"/>
              </a:rPr>
              <a:t>out</a:t>
            </a:r>
            <a:r>
              <a:rPr lang="en-US" dirty="0" err="1">
                <a:solidFill>
                  <a:srgbClr val="080808"/>
                </a:solidFill>
                <a:latin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67D17"/>
                </a:solidFill>
                <a:latin typeface="Courier New" panose="02070309020205020404" pitchFamily="49" charset="0"/>
              </a:rPr>
              <a:t>"Hello"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);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    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(x == </a:t>
            </a:r>
            <a:r>
              <a:rPr lang="en-US" dirty="0">
                <a:solidFill>
                  <a:srgbClr val="1750EB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   {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          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return 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y;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   }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   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</a:rPr>
              <a:t>          return </a:t>
            </a:r>
            <a:r>
              <a:rPr lang="en-US" i="1" dirty="0">
                <a:solidFill>
                  <a:srgbClr val="080808"/>
                </a:solidFill>
                <a:latin typeface="Courier New" panose="02070309020205020404" pitchFamily="49" charset="0"/>
              </a:rPr>
              <a:t>g1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(x-</a:t>
            </a:r>
            <a:r>
              <a:rPr lang="en-US" dirty="0">
                <a:solidFill>
                  <a:srgbClr val="1750EB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,y+x);</a:t>
            </a:r>
            <a:b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   }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  }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80808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</a:endParaRPr>
          </a:p>
          <a:p>
            <a:br>
              <a:rPr lang="en-US" dirty="0"/>
            </a:br>
            <a:br>
              <a:rPr lang="en-US" dirty="0"/>
            </a:b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43943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68DE-66AD-7C4D-9084-F3483A35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Last Exam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3DA6-7BA7-864D-84F4-B71C0DEC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524" cy="4351338"/>
          </a:xfrm>
        </p:spPr>
        <p:txBody>
          <a:bodyPr/>
          <a:lstStyle/>
          <a:p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0CBF2-ED41-C74D-A522-2386FC67C84B}"/>
              </a:ext>
            </a:extLst>
          </p:cNvPr>
          <p:cNvSpPr/>
          <p:nvPr/>
        </p:nvSpPr>
        <p:spPr>
          <a:xfrm>
            <a:off x="5885793" y="58356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recursive 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public static int </a:t>
            </a:r>
            <a:r>
              <a:rPr lang="en-US" sz="1400" dirty="0">
                <a:solidFill>
                  <a:srgbClr val="00627A"/>
                </a:solidFill>
                <a:latin typeface="Courier New" panose="02070309020205020404" pitchFamily="49" charset="0"/>
              </a:rPr>
              <a:t>fun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int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n,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int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k) 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80808"/>
                </a:solidFill>
                <a:latin typeface="Calibri" panose="020F0502020204030204" pitchFamily="34" charset="0"/>
              </a:rPr>
              <a:t>            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int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(n ==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</a:rPr>
              <a:t>1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|| n ==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{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    k=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}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else</a:t>
            </a:r>
            <a:b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   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= </a:t>
            </a:r>
            <a:r>
              <a:rPr lang="en-US" sz="1400" i="1" dirty="0">
                <a:solidFill>
                  <a:srgbClr val="080808"/>
                </a:solidFill>
                <a:latin typeface="Courier New" panose="02070309020205020404" pitchFamily="49" charset="0"/>
              </a:rPr>
              <a:t>fun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(n-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,k);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   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= </a:t>
            </a:r>
            <a:r>
              <a:rPr lang="en-US" sz="1400" i="1" dirty="0">
                <a:solidFill>
                  <a:srgbClr val="080808"/>
                </a:solidFill>
                <a:latin typeface="Courier New" panose="02070309020205020404" pitchFamily="49" charset="0"/>
              </a:rPr>
              <a:t>fun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(n-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</a:rPr>
              <a:t>2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,k);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    k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latin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67D17"/>
                </a:solidFill>
                <a:latin typeface="Courier New" panose="02070309020205020404" pitchFamily="49" charset="0"/>
              </a:rPr>
              <a:t>"f: "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+ k);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}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return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k;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}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sz="1400" dirty="0">
                <a:solidFill>
                  <a:srgbClr val="00627A"/>
                </a:solidFill>
                <a:latin typeface="Courier New" panose="02070309020205020404" pitchFamily="49" charset="0"/>
              </a:rPr>
              <a:t>main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[] 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</a:rPr>
              <a:t>args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) 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80808"/>
                </a:solidFill>
                <a:latin typeface="Calibri" panose="020F0502020204030204" pitchFamily="34" charset="0"/>
              </a:rPr>
              <a:t>            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{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400" dirty="0">
                <a:solidFill>
                  <a:srgbClr val="0033B3"/>
                </a:solidFill>
                <a:latin typeface="Courier New" panose="02070309020205020404" pitchFamily="49" charset="0"/>
              </a:rPr>
              <a:t>int 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s = 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</a:rPr>
              <a:t>3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s = </a:t>
            </a:r>
            <a:r>
              <a:rPr lang="en-US" sz="1400" i="1" dirty="0">
                <a:solidFill>
                  <a:srgbClr val="080808"/>
                </a:solidFill>
                <a:latin typeface="Courier New" panose="02070309020205020404" pitchFamily="49" charset="0"/>
              </a:rPr>
              <a:t>fun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1750EB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,s);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latin typeface="Courier New" panose="02070309020205020404" pitchFamily="49" charset="0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67D17"/>
                </a:solidFill>
                <a:latin typeface="Courier New" panose="02070309020205020404" pitchFamily="49" charset="0"/>
              </a:rPr>
              <a:t>"s = "</a:t>
            </a: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+s );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    }</a:t>
            </a:r>
            <a:b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</a:br>
            <a:r>
              <a:rPr lang="en-US" sz="1400" dirty="0">
                <a:solidFill>
                  <a:srgbClr val="080808"/>
                </a:solidFill>
                <a:latin typeface="Courier New" panose="02070309020205020404" pitchFamily="49" charset="0"/>
              </a:rPr>
              <a:t>}</a:t>
            </a:r>
            <a:endParaRPr lang="en-TH" sz="1400" dirty="0"/>
          </a:p>
        </p:txBody>
      </p:sp>
    </p:spTree>
    <p:extLst>
      <p:ext uri="{BB962C8B-B14F-4D97-AF65-F5344CB8AC3E}">
        <p14:creationId xmlns:p14="http://schemas.microsoft.com/office/powerpoint/2010/main" val="333716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A278-EB52-480A-AB22-8297D182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Fibonacci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E168-DD70-4A54-B93A-42E1985A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3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mathematics, the Fibonacci numbers or Fibonacci series or Fibonacci sequence are the numbers in the following integer sequence:</a:t>
            </a:r>
          </a:p>
          <a:p>
            <a:pPr marL="0" indent="0">
              <a:buNone/>
            </a:pPr>
            <a:r>
              <a:rPr lang="en-US" dirty="0"/>
              <a:t>    0, 1, 1, 2, 3, 5, 8, 13, 21, 34, 55, 89, 144, …</a:t>
            </a:r>
          </a:p>
          <a:p>
            <a:pPr marL="0" indent="0">
              <a:buNone/>
            </a:pPr>
            <a:r>
              <a:rPr lang="en-US" dirty="0"/>
              <a:t>By definition, the first two numbers in the Fibonacci sequence are 0 and 1, and each subsequent number is the sum of the previous two.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 in the sequence is defined by the index for example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D33F9A-4DAB-44E3-947A-616F56FC8606}"/>
              </a:ext>
            </a:extLst>
          </p:cNvPr>
          <p:cNvGraphicFramePr>
            <a:graphicFrameLocks noGrp="1"/>
          </p:cNvGraphicFramePr>
          <p:nvPr/>
        </p:nvGraphicFramePr>
        <p:xfrm>
          <a:off x="3488923" y="5110165"/>
          <a:ext cx="4438835" cy="138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021">
                  <a:extLst>
                    <a:ext uri="{9D8B030D-6E8A-4147-A177-3AD203B41FA5}">
                      <a16:colId xmlns:a16="http://schemas.microsoft.com/office/drawing/2014/main" val="1878111030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1121491092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1391400434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2369603208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3590950111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2679858868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4135530035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2194297126"/>
                    </a:ext>
                  </a:extLst>
                </a:gridCol>
              </a:tblGrid>
              <a:tr h="691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781760"/>
                  </a:ext>
                </a:extLst>
              </a:tr>
              <a:tr h="691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Fibonacci number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474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46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FC72-067E-4C2C-9BB2-42EC8D5E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Fibonacci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B60-8788-4038-A990-7638EBF8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F(0) = 0</a:t>
            </a:r>
          </a:p>
          <a:p>
            <a:r>
              <a:rPr lang="en-US" dirty="0"/>
              <a:t>F(1) = 1</a:t>
            </a:r>
          </a:p>
          <a:p>
            <a:r>
              <a:rPr lang="en-US" dirty="0"/>
              <a:t>F(2) = 1</a:t>
            </a:r>
          </a:p>
          <a:p>
            <a:r>
              <a:rPr lang="en-US" dirty="0"/>
              <a:t>F(3) = F(2)+ F(1)</a:t>
            </a:r>
          </a:p>
          <a:p>
            <a:r>
              <a:rPr lang="en-US" dirty="0"/>
              <a:t>F(4) = F(3) + F(2)</a:t>
            </a:r>
          </a:p>
          <a:p>
            <a:r>
              <a:rPr lang="en-US" dirty="0"/>
              <a:t>F(5) = F(4) + F(3)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F(x) = F(x-1) + F(x-2)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301563-2852-448D-AEC3-A2D0AA6E7FD1}"/>
              </a:ext>
            </a:extLst>
          </p:cNvPr>
          <p:cNvGraphicFramePr>
            <a:graphicFrameLocks noGrp="1"/>
          </p:cNvGraphicFramePr>
          <p:nvPr/>
        </p:nvGraphicFramePr>
        <p:xfrm>
          <a:off x="5442010" y="1574670"/>
          <a:ext cx="4438835" cy="138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021">
                  <a:extLst>
                    <a:ext uri="{9D8B030D-6E8A-4147-A177-3AD203B41FA5}">
                      <a16:colId xmlns:a16="http://schemas.microsoft.com/office/drawing/2014/main" val="1878111030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1121491092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1391400434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2369603208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3590950111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2679858868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4135530035"/>
                    </a:ext>
                  </a:extLst>
                </a:gridCol>
                <a:gridCol w="454402">
                  <a:extLst>
                    <a:ext uri="{9D8B030D-6E8A-4147-A177-3AD203B41FA5}">
                      <a16:colId xmlns:a16="http://schemas.microsoft.com/office/drawing/2014/main" val="2194297126"/>
                    </a:ext>
                  </a:extLst>
                </a:gridCol>
              </a:tblGrid>
              <a:tr h="691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Index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781760"/>
                  </a:ext>
                </a:extLst>
              </a:tr>
              <a:tr h="6913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Fibonacci number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ordia New" panose="020B0304020202020204" pitchFamily="34" charset="-34"/>
                        <a:ea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4740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E75A43-D1FF-49EF-8C21-E851DBC9A281}"/>
              </a:ext>
            </a:extLst>
          </p:cNvPr>
          <p:cNvSpPr txBox="1"/>
          <p:nvPr/>
        </p:nvSpPr>
        <p:spPr>
          <a:xfrm>
            <a:off x="4560610" y="3092317"/>
            <a:ext cx="67354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time the method F is visited when F(3) =?</a:t>
            </a:r>
          </a:p>
          <a:p>
            <a:r>
              <a:rPr lang="en-US" sz="2400" dirty="0"/>
              <a:t>How many time the method F is visited when F(4) =?</a:t>
            </a:r>
          </a:p>
          <a:p>
            <a:r>
              <a:rPr lang="en-US" sz="2400" dirty="0"/>
              <a:t>How many time the method F is visited when F(5) =?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23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837C96-1504-4796-A1F2-B826A1D8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358" y="767647"/>
            <a:ext cx="4678052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com.company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java.util.Scanner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fibbo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 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(num-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Scanner input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Scanner(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an index"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5D2800-DA5D-3443-9A89-1BA49A20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Recursion Review: Example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65A2B-6957-C44F-BF75-87DF688916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H" dirty="0"/>
              <a:t>What is the Big O of the fibbo method ? </a:t>
            </a:r>
          </a:p>
        </p:txBody>
      </p:sp>
    </p:spTree>
    <p:extLst>
      <p:ext uri="{BB962C8B-B14F-4D97-AF65-F5344CB8AC3E}">
        <p14:creationId xmlns:p14="http://schemas.microsoft.com/office/powerpoint/2010/main" val="104233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14FB-7212-834B-B624-B2780829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Recursion Review: Example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7D43F-C0E9-5243-999B-ECE4A5F328FE}"/>
              </a:ext>
            </a:extLst>
          </p:cNvPr>
          <p:cNvSpPr/>
          <p:nvPr/>
        </p:nvSpPr>
        <p:spPr>
          <a:xfrm>
            <a:off x="838200" y="18256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int </a:t>
            </a:r>
            <a:r>
              <a:rPr lang="en-US" dirty="0" err="1">
                <a:solidFill>
                  <a:srgbClr val="00627A"/>
                </a:solidFill>
              </a:rPr>
              <a:t>nFactorial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n){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result=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for</a:t>
            </a:r>
            <a:r>
              <a:rPr lang="en-US" dirty="0"/>
              <a:t>( 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++)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 result += </a:t>
            </a:r>
            <a:r>
              <a:rPr lang="en-US" i="1" dirty="0" err="1"/>
              <a:t>nFactorial</a:t>
            </a:r>
            <a:r>
              <a:rPr lang="en-US" dirty="0"/>
              <a:t>(n-</a:t>
            </a:r>
            <a:r>
              <a:rPr lang="en-US" dirty="0">
                <a:solidFill>
                  <a:srgbClr val="1750EB"/>
                </a:solidFill>
              </a:rPr>
              <a:t>1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return  </a:t>
            </a:r>
            <a:r>
              <a:rPr lang="en-US" dirty="0"/>
              <a:t>result;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44D04-D42D-4849-9C74-62CC60CC0DAB}"/>
              </a:ext>
            </a:extLst>
          </p:cNvPr>
          <p:cNvSpPr txBox="1"/>
          <p:nvPr/>
        </p:nvSpPr>
        <p:spPr>
          <a:xfrm>
            <a:off x="6589987" y="1690688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000" dirty="0">
                <a:solidFill>
                  <a:srgbClr val="FF0000"/>
                </a:solidFill>
              </a:rPr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332585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706ED5-F3DA-FD43-BD1E-287337C8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95773-888B-014B-82C0-26E083118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628" y="6383281"/>
            <a:ext cx="3642360" cy="580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TH" dirty="0">
                <a:solidFill>
                  <a:srgbClr val="FF0000"/>
                </a:solidFill>
              </a:rPr>
              <a:t>nput 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7C71926-C610-DC40-8A0C-57D77DE9B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07" y="1688585"/>
            <a:ext cx="828218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39EB6-8625-7644-8BE7-2A67138C8A42}"/>
              </a:ext>
            </a:extLst>
          </p:cNvPr>
          <p:cNvSpPr txBox="1"/>
          <p:nvPr/>
        </p:nvSpPr>
        <p:spPr>
          <a:xfrm>
            <a:off x="6714309" y="6488668"/>
            <a:ext cx="53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fizalihsan.github.io</a:t>
            </a:r>
            <a:r>
              <a:rPr lang="en-US" dirty="0"/>
              <a:t>/technology/</a:t>
            </a:r>
            <a:r>
              <a:rPr lang="en-US" dirty="0" err="1"/>
              <a:t>algorithms.html</a:t>
            </a:r>
            <a:endParaRPr lang="en-TH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631BB3C-276D-BF4B-B6F5-5405D2A68BA4}"/>
              </a:ext>
            </a:extLst>
          </p:cNvPr>
          <p:cNvSpPr txBox="1">
            <a:spLocks/>
          </p:cNvSpPr>
          <p:nvPr/>
        </p:nvSpPr>
        <p:spPr>
          <a:xfrm rot="16200000">
            <a:off x="-156326" y="3138947"/>
            <a:ext cx="3642360" cy="58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Time complexity </a:t>
            </a:r>
            <a:endParaRPr lang="en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781F-8C26-1742-AB0B-92DEBA2A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359F-2ECD-BA4C-BDC6-EE1A83D2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H" dirty="0"/>
              <a:t>VDO – Examples 15 minutes ( 9.45)</a:t>
            </a:r>
          </a:p>
          <a:p>
            <a:r>
              <a:rPr lang="en-TH" dirty="0"/>
              <a:t>Group Activity 30-45 minutes (10.30)</a:t>
            </a:r>
          </a:p>
          <a:p>
            <a:pPr marL="0" indent="0">
              <a:buNone/>
            </a:pPr>
            <a:endParaRPr lang="en-TH" dirty="0"/>
          </a:p>
          <a:p>
            <a:r>
              <a:rPr lang="en-TH" dirty="0"/>
              <a:t>VDO – Recursion Review 1 hours 30 minutes </a:t>
            </a:r>
          </a:p>
          <a:p>
            <a:pPr lvl="1"/>
            <a:r>
              <a:rPr lang="en-TH" dirty="0"/>
              <a:t>VDO 1 hour</a:t>
            </a:r>
          </a:p>
          <a:p>
            <a:pPr lvl="1"/>
            <a:r>
              <a:rPr lang="en-TH" dirty="0"/>
              <a:t>Break 15 minutes</a:t>
            </a:r>
          </a:p>
          <a:p>
            <a:r>
              <a:rPr lang="en-TH" dirty="0"/>
              <a:t>VDO – Big O of previous recurive methods 15 minutes  (12.10)</a:t>
            </a:r>
          </a:p>
          <a:p>
            <a:endParaRPr lang="en-TH" dirty="0"/>
          </a:p>
          <a:p>
            <a:r>
              <a:rPr lang="en-TH" dirty="0"/>
              <a:t>Conclusion 15 minutes</a:t>
            </a:r>
          </a:p>
        </p:txBody>
      </p:sp>
    </p:spTree>
    <p:extLst>
      <p:ext uri="{BB962C8B-B14F-4D97-AF65-F5344CB8AC3E}">
        <p14:creationId xmlns:p14="http://schemas.microsoft.com/office/powerpoint/2010/main" val="351449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777E-4F9D-6945-9ADB-8850D98E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A036-F6DA-0247-8C5D-C936E52F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H" dirty="0"/>
              <a:t>Let n denote array.length, what is Big O of the following method ?</a:t>
            </a:r>
          </a:p>
          <a:p>
            <a:pPr marL="0" indent="0">
              <a:buNone/>
            </a:pPr>
            <a:endParaRPr lang="en-TH" dirty="0"/>
          </a:p>
          <a:p>
            <a:pPr marL="0" indent="0">
              <a:buNone/>
            </a:pPr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2B6B9-A04D-A74D-8176-6238C53AF14A}"/>
              </a:ext>
            </a:extLst>
          </p:cNvPr>
          <p:cNvSpPr/>
          <p:nvPr/>
        </p:nvSpPr>
        <p:spPr>
          <a:xfrm>
            <a:off x="935421" y="2435543"/>
            <a:ext cx="609600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int</a:t>
            </a:r>
            <a:r>
              <a:rPr lang="en-US" dirty="0"/>
              <a:t>[] sumRowOf2DArray(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[][] array)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 result = </a:t>
            </a:r>
            <a:r>
              <a:rPr lang="en-US" dirty="0">
                <a:solidFill>
                  <a:srgbClr val="0033B3"/>
                </a:solidFill>
              </a:rPr>
              <a:t>new int</a:t>
            </a:r>
            <a:r>
              <a:rPr lang="en-US" dirty="0"/>
              <a:t>[</a:t>
            </a:r>
            <a:r>
              <a:rPr lang="en-US" dirty="0" err="1"/>
              <a:t>array.length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++)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for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j =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j &lt; 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result[</a:t>
            </a:r>
            <a:r>
              <a:rPr lang="en-US" dirty="0" err="1"/>
              <a:t>i</a:t>
            </a:r>
            <a:r>
              <a:rPr lang="en-US" dirty="0"/>
              <a:t>] = result[</a:t>
            </a:r>
            <a:r>
              <a:rPr lang="en-US" dirty="0" err="1"/>
              <a:t>i</a:t>
            </a:r>
            <a:r>
              <a:rPr lang="en-US" dirty="0"/>
              <a:t>] + array[</a:t>
            </a:r>
            <a:r>
              <a:rPr lang="en-US" dirty="0" err="1"/>
              <a:t>i</a:t>
            </a:r>
            <a:r>
              <a:rPr lang="en-US" dirty="0"/>
              <a:t>][j];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/>
              <a:t>result;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5AB156-86D9-4A2C-936C-AF2D186F9370}"/>
                  </a:ext>
                </a:extLst>
              </p14:cNvPr>
              <p14:cNvContentPartPr/>
              <p14:nvPr/>
            </p14:nvContentPartPr>
            <p14:xfrm>
              <a:off x="8212107" y="2691907"/>
              <a:ext cx="455760" cy="49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5AB156-86D9-4A2C-936C-AF2D186F93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3107" y="2682907"/>
                <a:ext cx="473400" cy="51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กลุ่ม 17">
            <a:extLst>
              <a:ext uri="{FF2B5EF4-FFF2-40B4-BE49-F238E27FC236}">
                <a16:creationId xmlns:a16="http://schemas.microsoft.com/office/drawing/2014/main" id="{E4B01564-F798-4C08-98C7-327585D6991B}"/>
              </a:ext>
            </a:extLst>
          </p:cNvPr>
          <p:cNvGrpSpPr/>
          <p:nvPr/>
        </p:nvGrpSpPr>
        <p:grpSpPr>
          <a:xfrm>
            <a:off x="8736987" y="2504347"/>
            <a:ext cx="2483640" cy="830880"/>
            <a:chOff x="8736987" y="2504347"/>
            <a:chExt cx="2483640" cy="83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6A82A7-EE5A-4C00-A683-4228C0E9C13D}"/>
                    </a:ext>
                  </a:extLst>
                </p14:cNvPr>
                <p14:cNvContentPartPr/>
                <p14:nvPr/>
              </p14:nvContentPartPr>
              <p14:xfrm>
                <a:off x="8923467" y="2641507"/>
                <a:ext cx="33840" cy="50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6A82A7-EE5A-4C00-A683-4228C0E9C1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14467" y="2632507"/>
                  <a:ext cx="514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8662F0-FC2D-4CAE-B3E2-9B1FE52B3356}"/>
                    </a:ext>
                  </a:extLst>
                </p14:cNvPr>
                <p14:cNvContentPartPr/>
                <p14:nvPr/>
              </p14:nvContentPartPr>
              <p14:xfrm>
                <a:off x="8736987" y="2945347"/>
                <a:ext cx="675360" cy="52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8662F0-FC2D-4CAE-B3E2-9B1FE52B33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27987" y="2936347"/>
                  <a:ext cx="693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7F8F25-DCBD-4C4C-B92D-EC882A62CD8E}"/>
                    </a:ext>
                  </a:extLst>
                </p14:cNvPr>
                <p14:cNvContentPartPr/>
                <p14:nvPr/>
              </p14:nvContentPartPr>
              <p14:xfrm>
                <a:off x="9598827" y="2679307"/>
                <a:ext cx="439920" cy="40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7F8F25-DCBD-4C4C-B92D-EC882A62CD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90187" y="2670667"/>
                  <a:ext cx="4575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4653AA-2945-439A-A330-22B33A6D33D9}"/>
                    </a:ext>
                  </a:extLst>
                </p14:cNvPr>
                <p14:cNvContentPartPr/>
                <p14:nvPr/>
              </p14:nvContentPartPr>
              <p14:xfrm>
                <a:off x="10227027" y="2744827"/>
                <a:ext cx="324000" cy="52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4653AA-2945-439A-A330-22B33A6D33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18387" y="2735827"/>
                  <a:ext cx="3416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6FAE52-380D-4165-AD28-2E109FD4EC91}"/>
                    </a:ext>
                  </a:extLst>
                </p14:cNvPr>
                <p14:cNvContentPartPr/>
                <p14:nvPr/>
              </p14:nvContentPartPr>
              <p14:xfrm>
                <a:off x="10616547" y="2504347"/>
                <a:ext cx="604080" cy="40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6FAE52-380D-4165-AD28-2E109FD4EC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07547" y="2495347"/>
                  <a:ext cx="621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8F4FEB-97EC-4809-BA5A-2860C384287D}"/>
                    </a:ext>
                  </a:extLst>
                </p14:cNvPr>
                <p14:cNvContentPartPr/>
                <p14:nvPr/>
              </p14:nvContentPartPr>
              <p14:xfrm>
                <a:off x="9714027" y="3013747"/>
                <a:ext cx="21960" cy="32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8F4FEB-97EC-4809-BA5A-2860C38428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05387" y="3005107"/>
                  <a:ext cx="39600" cy="33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702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6175-C4E1-184B-94DB-168168F6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D03A-74C8-5B46-87E4-12326D7D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Write an algorithm to find the smallest number in an array </a:t>
            </a:r>
          </a:p>
          <a:p>
            <a:r>
              <a:rPr lang="en-TH" dirty="0"/>
              <a:t>Let n denote the size of an array, what is the Big O of your algorithm ?</a:t>
            </a:r>
          </a:p>
          <a:p>
            <a:r>
              <a:rPr lang="en-TH" dirty="0"/>
              <a:t>Let n denote the size of an array, what is the Big Omega of your algorithm ? 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48518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804B-A7F9-FA43-A8D8-0A6C6407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D5AC-FD82-A34A-A66D-5732F345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6351" cy="4351338"/>
          </a:xfrm>
        </p:spPr>
        <p:txBody>
          <a:bodyPr/>
          <a:lstStyle/>
          <a:p>
            <a:r>
              <a:rPr lang="en-TH" dirty="0"/>
              <a:t>Let n denote array.length</a:t>
            </a:r>
          </a:p>
          <a:p>
            <a:r>
              <a:rPr lang="en-TH" dirty="0"/>
              <a:t>What is Big O of the method ?</a:t>
            </a:r>
          </a:p>
          <a:p>
            <a:r>
              <a:rPr lang="en-TH" dirty="0"/>
              <a:t>What is Big Omega of the method ?</a:t>
            </a:r>
          </a:p>
          <a:p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4C6E9-76D8-074D-9B4B-ED0F3CC9E099}"/>
              </a:ext>
            </a:extLst>
          </p:cNvPr>
          <p:cNvSpPr/>
          <p:nvPr/>
        </p:nvSpPr>
        <p:spPr>
          <a:xfrm>
            <a:off x="5420498" y="1027906"/>
            <a:ext cx="6096000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int</a:t>
            </a:r>
            <a:r>
              <a:rPr lang="en-US" dirty="0"/>
              <a:t>[] </a:t>
            </a:r>
            <a:r>
              <a:rPr lang="en-US" dirty="0" err="1">
                <a:solidFill>
                  <a:srgbClr val="00627A"/>
                </a:solidFill>
              </a:rPr>
              <a:t>doSomething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 array)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for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++)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array[</a:t>
            </a:r>
            <a:r>
              <a:rPr lang="en-US" dirty="0" err="1"/>
              <a:t>i</a:t>
            </a:r>
            <a:r>
              <a:rPr lang="en-US" dirty="0"/>
              <a:t>] = array[</a:t>
            </a:r>
            <a:r>
              <a:rPr lang="en-US" dirty="0" err="1"/>
              <a:t>i</a:t>
            </a:r>
            <a:r>
              <a:rPr lang="en-US" dirty="0"/>
              <a:t>] *</a:t>
            </a:r>
            <a:r>
              <a:rPr lang="en-US" dirty="0">
                <a:solidFill>
                  <a:srgbClr val="1750EB"/>
                </a:solidFill>
              </a:rPr>
              <a:t>2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int</a:t>
            </a:r>
            <a:r>
              <a:rPr lang="en-US" dirty="0"/>
              <a:t>[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for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j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j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array[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array[j];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4A34F4-E85F-456C-9052-A9778AA0A91B}"/>
                  </a:ext>
                </a:extLst>
              </p14:cNvPr>
              <p14:cNvContentPartPr/>
              <p14:nvPr/>
            </p14:nvContentPartPr>
            <p14:xfrm>
              <a:off x="1252587" y="240390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4A34F4-E85F-456C-9052-A9778AA0A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3947" y="2395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E9DD9F-EAE7-449F-A9E0-699F39BE1ACA}"/>
                  </a:ext>
                </a:extLst>
              </p14:cNvPr>
              <p14:cNvContentPartPr/>
              <p14:nvPr/>
            </p14:nvContentPartPr>
            <p14:xfrm>
              <a:off x="1269147" y="2387347"/>
              <a:ext cx="72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E9DD9F-EAE7-449F-A9E0-699F39BE1A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507" y="2378347"/>
                <a:ext cx="24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32215E-C773-435E-ACB3-CE62054A6762}"/>
                  </a:ext>
                </a:extLst>
              </p14:cNvPr>
              <p14:cNvContentPartPr/>
              <p14:nvPr/>
            </p14:nvContentPartPr>
            <p14:xfrm>
              <a:off x="1286427" y="211590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32215E-C773-435E-ACB3-CE62054A67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787" y="2107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FCF2A2-F7FA-46B5-AF4F-4A8C1746A47F}"/>
                  </a:ext>
                </a:extLst>
              </p14:cNvPr>
              <p14:cNvContentPartPr/>
              <p14:nvPr/>
            </p14:nvContentPartPr>
            <p14:xfrm>
              <a:off x="1286427" y="211590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FCF2A2-F7FA-46B5-AF4F-4A8C1746A4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787" y="2107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2B69CE3-C829-4FED-A7E1-626066D816F0}"/>
                  </a:ext>
                </a:extLst>
              </p14:cNvPr>
              <p14:cNvContentPartPr/>
              <p14:nvPr/>
            </p14:nvContentPartPr>
            <p14:xfrm>
              <a:off x="2573787" y="2437747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2B69CE3-C829-4FED-A7E1-626066D81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4787" y="24291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D49677-A804-4E81-95E5-8B63FEA0BA9B}"/>
                  </a:ext>
                </a:extLst>
              </p14:cNvPr>
              <p14:cNvContentPartPr/>
              <p14:nvPr/>
            </p14:nvContentPartPr>
            <p14:xfrm>
              <a:off x="1235307" y="4446547"/>
              <a:ext cx="274320" cy="411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D49677-A804-4E81-95E5-8B63FEA0BA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6667" y="4437547"/>
                <a:ext cx="2919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BC65CA-6941-4D1B-8894-9E2AE4BC66A7}"/>
                  </a:ext>
                </a:extLst>
              </p14:cNvPr>
              <p14:cNvContentPartPr/>
              <p14:nvPr/>
            </p14:nvContentPartPr>
            <p14:xfrm>
              <a:off x="2438067" y="4351507"/>
              <a:ext cx="390960" cy="538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BC65CA-6941-4D1B-8894-9E2AE4BC66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29067" y="4342507"/>
                <a:ext cx="4086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3EDBF6-CAA4-45A4-AD13-159913C24C43}"/>
                  </a:ext>
                </a:extLst>
              </p14:cNvPr>
              <p14:cNvContentPartPr/>
              <p14:nvPr/>
            </p14:nvContentPartPr>
            <p14:xfrm>
              <a:off x="4199187" y="4328827"/>
              <a:ext cx="171000" cy="495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3EDBF6-CAA4-45A4-AD13-159913C24C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90547" y="4320187"/>
                <a:ext cx="1886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4B9CD91-64B2-48A2-B3A2-F040DC165E1D}"/>
                  </a:ext>
                </a:extLst>
              </p14:cNvPr>
              <p14:cNvContentPartPr/>
              <p14:nvPr/>
            </p14:nvContentPartPr>
            <p14:xfrm>
              <a:off x="4153827" y="4262947"/>
              <a:ext cx="433800" cy="601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4B9CD91-64B2-48A2-B3A2-F040DC165E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44827" y="4253947"/>
                <a:ext cx="45144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AB029D-E736-4045-B133-932F7F7BDDA3}"/>
                  </a:ext>
                </a:extLst>
              </p14:cNvPr>
              <p14:cNvContentPartPr/>
              <p14:nvPr/>
            </p14:nvContentPartPr>
            <p14:xfrm>
              <a:off x="996267" y="4605667"/>
              <a:ext cx="3711960" cy="1456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AB029D-E736-4045-B133-932F7F7BDD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7627" y="4596667"/>
                <a:ext cx="372960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502A9A-C86A-47C7-A9DA-7C61C8C128CA}"/>
                  </a:ext>
                </a:extLst>
              </p14:cNvPr>
              <p14:cNvContentPartPr/>
              <p14:nvPr/>
            </p14:nvContentPartPr>
            <p14:xfrm>
              <a:off x="1962867" y="5570827"/>
              <a:ext cx="51480" cy="675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502A9A-C86A-47C7-A9DA-7C61C8C128C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3867" y="5561827"/>
                <a:ext cx="691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9CE0370-F02B-4F1C-BBFC-87E633A3E101}"/>
                  </a:ext>
                </a:extLst>
              </p14:cNvPr>
              <p14:cNvContentPartPr/>
              <p14:nvPr/>
            </p14:nvContentPartPr>
            <p14:xfrm>
              <a:off x="1692867" y="5830747"/>
              <a:ext cx="546120" cy="9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9CE0370-F02B-4F1C-BBFC-87E633A3E10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84227" y="5822107"/>
                <a:ext cx="5637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462FAA-2F83-4CAD-84C5-DB00AACB4902}"/>
                  </a:ext>
                </a:extLst>
              </p14:cNvPr>
              <p14:cNvContentPartPr/>
              <p14:nvPr/>
            </p14:nvContentPartPr>
            <p14:xfrm>
              <a:off x="3860067" y="4300387"/>
              <a:ext cx="360" cy="693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462FAA-2F83-4CAD-84C5-DB00AACB49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51067" y="4291387"/>
                <a:ext cx="180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203AB2-9686-40BE-8E80-13907DC2F9C3}"/>
                  </a:ext>
                </a:extLst>
              </p14:cNvPr>
              <p14:cNvContentPartPr/>
              <p14:nvPr/>
            </p14:nvContentPartPr>
            <p14:xfrm>
              <a:off x="3606627" y="4656787"/>
              <a:ext cx="574920" cy="6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203AB2-9686-40BE-8E80-13907DC2F9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97627" y="4648147"/>
                <a:ext cx="59256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2BD2E5-0101-40C9-B87B-BA3AA3E0FB94}"/>
                  </a:ext>
                </a:extLst>
              </p14:cNvPr>
              <p14:cNvContentPartPr/>
              <p14:nvPr/>
            </p14:nvContentPartPr>
            <p14:xfrm>
              <a:off x="2505747" y="5655067"/>
              <a:ext cx="290880" cy="574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2BD2E5-0101-40C9-B87B-BA3AA3E0FB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97107" y="5646427"/>
                <a:ext cx="3085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3549DA-CFD1-49A2-93DB-584AEE58545D}"/>
                  </a:ext>
                </a:extLst>
              </p14:cNvPr>
              <p14:cNvContentPartPr/>
              <p14:nvPr/>
            </p14:nvContentPartPr>
            <p14:xfrm>
              <a:off x="2928747" y="5712667"/>
              <a:ext cx="355680" cy="619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3549DA-CFD1-49A2-93DB-584AEE5854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20107" y="5703667"/>
                <a:ext cx="3733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CF44F9-2913-4FBA-BA25-3E6BD461744D}"/>
                  </a:ext>
                </a:extLst>
              </p14:cNvPr>
              <p14:cNvContentPartPr/>
              <p14:nvPr/>
            </p14:nvContentPartPr>
            <p14:xfrm>
              <a:off x="3572787" y="5638507"/>
              <a:ext cx="360" cy="726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CF44F9-2913-4FBA-BA25-3E6BD461744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63787" y="5629867"/>
                <a:ext cx="180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2371DB-DFC3-4648-8F1B-3913908A5CC4}"/>
                  </a:ext>
                </a:extLst>
              </p14:cNvPr>
              <p14:cNvContentPartPr/>
              <p14:nvPr/>
            </p14:nvContentPartPr>
            <p14:xfrm>
              <a:off x="3403227" y="5909947"/>
              <a:ext cx="507240" cy="270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2371DB-DFC3-4648-8F1B-3913908A5C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94227" y="5901307"/>
                <a:ext cx="52488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กลุ่ม 38">
            <a:extLst>
              <a:ext uri="{FF2B5EF4-FFF2-40B4-BE49-F238E27FC236}">
                <a16:creationId xmlns:a16="http://schemas.microsoft.com/office/drawing/2014/main" id="{80559709-DAA4-4036-8BA1-B63054A03AC7}"/>
              </a:ext>
            </a:extLst>
          </p:cNvPr>
          <p:cNvGrpSpPr/>
          <p:nvPr/>
        </p:nvGrpSpPr>
        <p:grpSpPr>
          <a:xfrm>
            <a:off x="4013067" y="5486587"/>
            <a:ext cx="1504800" cy="979920"/>
            <a:chOff x="4013067" y="5486587"/>
            <a:chExt cx="1504800" cy="9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306CEB-4841-4545-93C5-54AEB5704DA3}"/>
                    </a:ext>
                  </a:extLst>
                </p14:cNvPr>
                <p14:cNvContentPartPr/>
                <p14:nvPr/>
              </p14:nvContentPartPr>
              <p14:xfrm>
                <a:off x="4013067" y="5695027"/>
                <a:ext cx="340920" cy="651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306CEB-4841-4545-93C5-54AEB5704DA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04067" y="5686387"/>
                  <a:ext cx="3585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D4B556-9A52-4889-996D-971D03510231}"/>
                    </a:ext>
                  </a:extLst>
                </p14:cNvPr>
                <p14:cNvContentPartPr/>
                <p14:nvPr/>
              </p14:nvContentPartPr>
              <p14:xfrm>
                <a:off x="4537947" y="5486587"/>
                <a:ext cx="279000" cy="41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D4B556-9A52-4889-996D-971D035102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28947" y="5477947"/>
                  <a:ext cx="2966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8D5028-ACFD-4092-B228-60EFA26E7F77}"/>
                    </a:ext>
                  </a:extLst>
                </p14:cNvPr>
                <p14:cNvContentPartPr/>
                <p14:nvPr/>
              </p14:nvContentPartPr>
              <p14:xfrm>
                <a:off x="5130507" y="5790787"/>
                <a:ext cx="18720" cy="67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D5028-ACFD-4092-B228-60EFA26E7F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21507" y="5782147"/>
                  <a:ext cx="363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557302-2017-416C-A1B7-D45815D71670}"/>
                    </a:ext>
                  </a:extLst>
                </p14:cNvPr>
                <p14:cNvContentPartPr/>
                <p14:nvPr/>
              </p14:nvContentPartPr>
              <p14:xfrm>
                <a:off x="4926747" y="6044587"/>
                <a:ext cx="591120" cy="16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557302-2017-416C-A1B7-D45815D716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18107" y="6035947"/>
                  <a:ext cx="6087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กลุ่ม 40">
            <a:extLst>
              <a:ext uri="{FF2B5EF4-FFF2-40B4-BE49-F238E27FC236}">
                <a16:creationId xmlns:a16="http://schemas.microsoft.com/office/drawing/2014/main" id="{F6DEEED2-239A-48D5-A2E5-1106B1557546}"/>
              </a:ext>
            </a:extLst>
          </p:cNvPr>
          <p:cNvGrpSpPr/>
          <p:nvPr/>
        </p:nvGrpSpPr>
        <p:grpSpPr>
          <a:xfrm>
            <a:off x="1641747" y="4308307"/>
            <a:ext cx="743400" cy="516600"/>
            <a:chOff x="1641747" y="4308307"/>
            <a:chExt cx="74340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5F518B-2761-4015-8B3E-102C192A7EC4}"/>
                    </a:ext>
                  </a:extLst>
                </p14:cNvPr>
                <p14:cNvContentPartPr/>
                <p14:nvPr/>
              </p14:nvContentPartPr>
              <p14:xfrm>
                <a:off x="1726707" y="4469947"/>
                <a:ext cx="84240" cy="35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5F518B-2761-4015-8B3E-102C192A7EC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18067" y="4460947"/>
                  <a:ext cx="101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86501D-E797-41AD-9296-C0EDF127161C}"/>
                    </a:ext>
                  </a:extLst>
                </p14:cNvPr>
                <p14:cNvContentPartPr/>
                <p14:nvPr/>
              </p14:nvContentPartPr>
              <p14:xfrm>
                <a:off x="1641747" y="4656787"/>
                <a:ext cx="3218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86501D-E797-41AD-9296-C0EDF12716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33107" y="4647787"/>
                  <a:ext cx="339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675898-9221-4D77-8D08-4B6CE6DD10AE}"/>
                    </a:ext>
                  </a:extLst>
                </p14:cNvPr>
                <p14:cNvContentPartPr/>
                <p14:nvPr/>
              </p14:nvContentPartPr>
              <p14:xfrm>
                <a:off x="2085627" y="4308307"/>
                <a:ext cx="299520" cy="416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675898-9221-4D77-8D08-4B6CE6DD10A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76627" y="4299307"/>
                  <a:ext cx="317160" cy="43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กลุ่ม 44">
            <a:extLst>
              <a:ext uri="{FF2B5EF4-FFF2-40B4-BE49-F238E27FC236}">
                <a16:creationId xmlns:a16="http://schemas.microsoft.com/office/drawing/2014/main" id="{978F7E22-8BFB-4016-92CC-DBFAB651B6A0}"/>
              </a:ext>
            </a:extLst>
          </p:cNvPr>
          <p:cNvGrpSpPr/>
          <p:nvPr/>
        </p:nvGrpSpPr>
        <p:grpSpPr>
          <a:xfrm>
            <a:off x="5788227" y="5687827"/>
            <a:ext cx="2127960" cy="968400"/>
            <a:chOff x="5788227" y="5687827"/>
            <a:chExt cx="2127960" cy="9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BF877F6-124C-4FA4-B327-74FC065A5626}"/>
                    </a:ext>
                  </a:extLst>
                </p14:cNvPr>
                <p14:cNvContentPartPr/>
                <p14:nvPr/>
              </p14:nvContentPartPr>
              <p14:xfrm>
                <a:off x="5788227" y="5849827"/>
                <a:ext cx="427680" cy="68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BF877F6-124C-4FA4-B327-74FC065A56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79227" y="5840827"/>
                  <a:ext cx="44532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469A19F-55E2-4148-BAA2-90954144F4FF}"/>
                    </a:ext>
                  </a:extLst>
                </p14:cNvPr>
                <p14:cNvContentPartPr/>
                <p14:nvPr/>
              </p14:nvContentPartPr>
              <p14:xfrm>
                <a:off x="6383667" y="5892667"/>
                <a:ext cx="560160" cy="763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469A19F-55E2-4148-BAA2-90954144F4F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74667" y="5883667"/>
                  <a:ext cx="57780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B817A0-4AA6-4169-9C00-FAAF4C81617D}"/>
                    </a:ext>
                  </a:extLst>
                </p14:cNvPr>
                <p14:cNvContentPartPr/>
                <p14:nvPr/>
              </p14:nvContentPartPr>
              <p14:xfrm>
                <a:off x="7078107" y="5687827"/>
                <a:ext cx="838080" cy="601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B817A0-4AA6-4169-9C00-FAAF4C81617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69107" y="5678827"/>
                  <a:ext cx="855720" cy="61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1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A595-24C7-7947-94D5-FCB33AEA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00EF-E4C5-2247-AA32-4058DC46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Let n denote array.length</a:t>
            </a:r>
          </a:p>
          <a:p>
            <a:r>
              <a:rPr lang="en-TH" dirty="0"/>
              <a:t>What is Big O of the method ?</a:t>
            </a:r>
          </a:p>
          <a:p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EEF3A-4456-7548-AEDB-BC6C47980F07}"/>
              </a:ext>
            </a:extLst>
          </p:cNvPr>
          <p:cNvSpPr/>
          <p:nvPr/>
        </p:nvSpPr>
        <p:spPr>
          <a:xfrm>
            <a:off x="5865341" y="612844"/>
            <a:ext cx="609600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int</a:t>
            </a:r>
            <a:r>
              <a:rPr lang="en-US" dirty="0"/>
              <a:t>[] </a:t>
            </a:r>
            <a:r>
              <a:rPr lang="en-US" dirty="0" err="1">
                <a:solidFill>
                  <a:srgbClr val="00627A"/>
                </a:solidFill>
              </a:rPr>
              <a:t>doSomething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 array)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 </a:t>
            </a:r>
            <a:r>
              <a:rPr lang="en-US" dirty="0" err="1"/>
              <a:t>newArray</a:t>
            </a:r>
            <a:r>
              <a:rPr lang="en-US" dirty="0"/>
              <a:t> = </a:t>
            </a:r>
            <a:r>
              <a:rPr lang="en-US" dirty="0">
                <a:solidFill>
                  <a:srgbClr val="0033B3"/>
                </a:solidFill>
              </a:rPr>
              <a:t>new int</a:t>
            </a:r>
            <a:r>
              <a:rPr lang="en-US" dirty="0"/>
              <a:t>[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if</a:t>
            </a:r>
            <a:r>
              <a:rPr lang="en-US" dirty="0"/>
              <a:t>(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>
                <a:solidFill>
                  <a:srgbClr val="871094"/>
                </a:solidFill>
              </a:rPr>
              <a:t> </a:t>
            </a:r>
            <a:r>
              <a:rPr lang="en-US" dirty="0"/>
              <a:t>&lt;= </a:t>
            </a:r>
            <a:r>
              <a:rPr lang="en-US" dirty="0">
                <a:solidFill>
                  <a:srgbClr val="1750EB"/>
                </a:solidFill>
              </a:rPr>
              <a:t>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    array[</a:t>
            </a:r>
            <a:r>
              <a:rPr lang="en-US" dirty="0" err="1"/>
              <a:t>i</a:t>
            </a:r>
            <a:r>
              <a:rPr lang="en-US" dirty="0"/>
              <a:t>] = array[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>
                <a:solidFill>
                  <a:srgbClr val="1750EB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j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j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array[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array[j];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else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newArray</a:t>
            </a:r>
            <a:r>
              <a:rPr lang="en-US" dirty="0"/>
              <a:t> = array; 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 err="1"/>
              <a:t>newArray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A8C40C-1346-4BE5-823C-8911DC998B75}"/>
                  </a:ext>
                </a:extLst>
              </p14:cNvPr>
              <p14:cNvContentPartPr/>
              <p14:nvPr/>
            </p14:nvContentPartPr>
            <p14:xfrm>
              <a:off x="1032627" y="3269707"/>
              <a:ext cx="360" cy="65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A8C40C-1346-4BE5-823C-8911DC998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627" y="3260707"/>
                <a:ext cx="18000" cy="67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กลุ่ม 16">
            <a:extLst>
              <a:ext uri="{FF2B5EF4-FFF2-40B4-BE49-F238E27FC236}">
                <a16:creationId xmlns:a16="http://schemas.microsoft.com/office/drawing/2014/main" id="{8D3F0A19-8BAE-4A8A-995E-4BFD7CA0BAB8}"/>
              </a:ext>
            </a:extLst>
          </p:cNvPr>
          <p:cNvGrpSpPr/>
          <p:nvPr/>
        </p:nvGrpSpPr>
        <p:grpSpPr>
          <a:xfrm>
            <a:off x="1320267" y="3352507"/>
            <a:ext cx="372960" cy="624240"/>
            <a:chOff x="1320267" y="3352507"/>
            <a:chExt cx="372960" cy="62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A8D441-5DEF-439B-BEA6-2FD7206F04CE}"/>
                    </a:ext>
                  </a:extLst>
                </p14:cNvPr>
                <p14:cNvContentPartPr/>
                <p14:nvPr/>
              </p14:nvContentPartPr>
              <p14:xfrm>
                <a:off x="1320267" y="3369067"/>
                <a:ext cx="51840" cy="607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A8D441-5DEF-439B-BEA6-2FD7206F04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1267" y="3360427"/>
                  <a:ext cx="6948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015C0E-05B3-4E38-A269-01C4FFA7A9C3}"/>
                    </a:ext>
                  </a:extLst>
                </p14:cNvPr>
                <p14:cNvContentPartPr/>
                <p14:nvPr/>
              </p14:nvContentPartPr>
              <p14:xfrm>
                <a:off x="1692867" y="3352507"/>
                <a:ext cx="360" cy="60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015C0E-05B3-4E38-A269-01C4FFA7A9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84227" y="3343507"/>
                  <a:ext cx="18000" cy="62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กลุ่ม 19">
            <a:extLst>
              <a:ext uri="{FF2B5EF4-FFF2-40B4-BE49-F238E27FC236}">
                <a16:creationId xmlns:a16="http://schemas.microsoft.com/office/drawing/2014/main" id="{08509E02-D461-4BE7-925D-1433CEA02328}"/>
              </a:ext>
            </a:extLst>
          </p:cNvPr>
          <p:cNvGrpSpPr/>
          <p:nvPr/>
        </p:nvGrpSpPr>
        <p:grpSpPr>
          <a:xfrm>
            <a:off x="2278227" y="3273667"/>
            <a:ext cx="635040" cy="587520"/>
            <a:chOff x="2278227" y="3273667"/>
            <a:chExt cx="63504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DE099F-D9B6-4604-99C9-4F985402C06D}"/>
                    </a:ext>
                  </a:extLst>
                </p14:cNvPr>
                <p14:cNvContentPartPr/>
                <p14:nvPr/>
              </p14:nvContentPartPr>
              <p14:xfrm>
                <a:off x="2278227" y="3273667"/>
                <a:ext cx="276840" cy="58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DE099F-D9B6-4604-99C9-4F985402C0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9587" y="3264667"/>
                  <a:ext cx="2944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7B12CF-87BF-40B6-B3E1-32657CF25567}"/>
                    </a:ext>
                  </a:extLst>
                </p14:cNvPr>
                <p14:cNvContentPartPr/>
                <p14:nvPr/>
              </p14:nvContentPartPr>
              <p14:xfrm>
                <a:off x="2640747" y="3318667"/>
                <a:ext cx="272520" cy="523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7B12CF-87BF-40B6-B3E1-32657CF255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32107" y="3309667"/>
                  <a:ext cx="290160" cy="54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61CCF10-7323-4790-AAA7-0ACF7697BC9B}"/>
                  </a:ext>
                </a:extLst>
              </p14:cNvPr>
              <p14:cNvContentPartPr/>
              <p14:nvPr/>
            </p14:nvContentPartPr>
            <p14:xfrm>
              <a:off x="11107947" y="9109987"/>
              <a:ext cx="360" cy="45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61CCF10-7323-4790-AAA7-0ACF7697BC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099307" y="9100987"/>
                <a:ext cx="1800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02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E58F-8F2D-1648-B73D-31DC2B0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73DF-26D0-9448-8CD0-C79B4029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Let n denote array.length</a:t>
            </a:r>
          </a:p>
          <a:p>
            <a:r>
              <a:rPr lang="en-TH" dirty="0"/>
              <a:t>What is Big O of the method ?</a:t>
            </a:r>
          </a:p>
          <a:p>
            <a:pPr marL="0" indent="0">
              <a:buNone/>
            </a:pPr>
            <a:endParaRPr lang="en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EA14E-D8F7-CF4A-94B2-89319D5BB1E3}"/>
              </a:ext>
            </a:extLst>
          </p:cNvPr>
          <p:cNvSpPr/>
          <p:nvPr/>
        </p:nvSpPr>
        <p:spPr>
          <a:xfrm>
            <a:off x="5778842" y="365125"/>
            <a:ext cx="6096000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33B3"/>
                </a:solidFill>
              </a:rPr>
              <a:t>public static int</a:t>
            </a:r>
            <a:r>
              <a:rPr lang="en-US" dirty="0"/>
              <a:t>[] </a:t>
            </a:r>
            <a:r>
              <a:rPr lang="en-US" dirty="0" err="1">
                <a:solidFill>
                  <a:srgbClr val="00627A"/>
                </a:solidFill>
              </a:rPr>
              <a:t>doSomething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 array)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int</a:t>
            </a:r>
            <a:r>
              <a:rPr lang="en-US" dirty="0"/>
              <a:t>[]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0033B3"/>
                </a:solidFill>
              </a:rPr>
              <a:t>new int</a:t>
            </a:r>
            <a:r>
              <a:rPr lang="en-US" dirty="0"/>
              <a:t>[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if</a:t>
            </a:r>
            <a:r>
              <a:rPr lang="en-US" dirty="0"/>
              <a:t>( </a:t>
            </a:r>
            <a:r>
              <a:rPr lang="en-US" dirty="0" err="1">
                <a:highlight>
                  <a:srgbClr val="FFFF00"/>
                </a:highlight>
              </a:rPr>
              <a:t>array.</a:t>
            </a:r>
            <a:r>
              <a:rPr lang="en-US" dirty="0" err="1">
                <a:solidFill>
                  <a:srgbClr val="871094"/>
                </a:solidFill>
                <a:highlight>
                  <a:srgbClr val="FFFF00"/>
                </a:highlight>
              </a:rPr>
              <a:t>length</a:t>
            </a:r>
            <a:r>
              <a:rPr lang="en-US" dirty="0">
                <a:solidFill>
                  <a:srgbClr val="871094"/>
                </a:solidFill>
                <a:highlight>
                  <a:srgbClr val="FFFF00"/>
                </a:highlight>
              </a:rPr>
              <a:t> &gt;</a:t>
            </a:r>
            <a:r>
              <a:rPr lang="en-US" dirty="0">
                <a:highlight>
                  <a:srgbClr val="FFFF00"/>
                </a:highlight>
              </a:rPr>
              <a:t>= </a:t>
            </a:r>
            <a:r>
              <a:rPr lang="en-US" dirty="0">
                <a:solidFill>
                  <a:srgbClr val="1750EB"/>
                </a:solidFill>
                <a:highlight>
                  <a:srgbClr val="FFFF00"/>
                </a:highlight>
              </a:rPr>
              <a:t>5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    array[</a:t>
            </a:r>
            <a:r>
              <a:rPr lang="en-US" dirty="0" err="1"/>
              <a:t>i</a:t>
            </a:r>
            <a:r>
              <a:rPr lang="en-US" dirty="0"/>
              <a:t>] = array[</a:t>
            </a:r>
            <a:r>
              <a:rPr lang="en-US" dirty="0" err="1"/>
              <a:t>i</a:t>
            </a:r>
            <a:r>
              <a:rPr lang="en-US" dirty="0"/>
              <a:t>] * </a:t>
            </a:r>
            <a:r>
              <a:rPr lang="en-US" dirty="0">
                <a:solidFill>
                  <a:srgbClr val="1750EB"/>
                </a:solidFill>
              </a:rPr>
              <a:t>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0033B3"/>
                </a:solidFill>
              </a:rPr>
              <a:t>for </a:t>
            </a:r>
            <a:r>
              <a:rPr lang="en-US" dirty="0"/>
              <a:t>(</a:t>
            </a:r>
            <a:r>
              <a:rPr lang="en-US" dirty="0">
                <a:solidFill>
                  <a:srgbClr val="0033B3"/>
                </a:solidFill>
              </a:rPr>
              <a:t>int </a:t>
            </a:r>
            <a:r>
              <a:rPr lang="en-US" dirty="0"/>
              <a:t>j = </a:t>
            </a:r>
            <a:r>
              <a:rPr lang="en-US" dirty="0">
                <a:solidFill>
                  <a:srgbClr val="1750EB"/>
                </a:solidFill>
              </a:rPr>
              <a:t>0</a:t>
            </a:r>
            <a:r>
              <a:rPr lang="en-US" dirty="0"/>
              <a:t>; j &lt; </a:t>
            </a:r>
            <a:r>
              <a:rPr lang="en-US" dirty="0" err="1"/>
              <a:t>array.</a:t>
            </a:r>
            <a:r>
              <a:rPr lang="en-US" dirty="0" err="1">
                <a:solidFill>
                  <a:srgbClr val="871094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array[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+= array[j];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else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        </a:t>
            </a:r>
            <a:r>
              <a:rPr lang="en-US" dirty="0">
                <a:solidFill>
                  <a:srgbClr val="0033B3"/>
                </a:solidFill>
                <a:highlight>
                  <a:srgbClr val="FFFF00"/>
                </a:highlight>
              </a:rPr>
              <a:t>for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033B3"/>
                </a:solidFill>
                <a:highlight>
                  <a:srgbClr val="FFFF00"/>
                </a:highlight>
              </a:rPr>
              <a:t>int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= </a:t>
            </a:r>
            <a:r>
              <a:rPr lang="en-US" dirty="0">
                <a:solidFill>
                  <a:srgbClr val="1750EB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highlight>
                  <a:srgbClr val="FFFF00"/>
                </a:highlight>
              </a:rPr>
              <a:t>;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&lt; </a:t>
            </a:r>
            <a:r>
              <a:rPr lang="en-US" dirty="0" err="1">
                <a:highlight>
                  <a:srgbClr val="FFFF00"/>
                </a:highlight>
              </a:rPr>
              <a:t>array.</a:t>
            </a:r>
            <a:r>
              <a:rPr lang="en-US" dirty="0" err="1">
                <a:solidFill>
                  <a:srgbClr val="871094"/>
                </a:solidFill>
                <a:highlight>
                  <a:srgbClr val="FFFF00"/>
                </a:highlight>
              </a:rPr>
              <a:t>length</a:t>
            </a:r>
            <a:r>
              <a:rPr lang="en-US" dirty="0">
                <a:highlight>
                  <a:srgbClr val="FFFF00"/>
                </a:highlight>
              </a:rPr>
              <a:t>;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++) {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</a:rPr>
              <a:t>newArray</a:t>
            </a:r>
            <a:r>
              <a:rPr lang="en-US" dirty="0">
                <a:highlight>
                  <a:srgbClr val="FFFF00"/>
                </a:highlight>
              </a:rPr>
              <a:t>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] = array[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] * </a:t>
            </a:r>
            <a:r>
              <a:rPr lang="en-US" dirty="0">
                <a:solidFill>
                  <a:srgbClr val="1750EB"/>
                </a:solidFill>
                <a:highlight>
                  <a:srgbClr val="FFFF00"/>
                </a:highlight>
              </a:rPr>
              <a:t>2</a:t>
            </a:r>
            <a:r>
              <a:rPr lang="en-US" dirty="0">
                <a:highlight>
                  <a:srgbClr val="FFFF00"/>
                </a:highlight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</a:rPr>
              <a:t>return </a:t>
            </a:r>
            <a:r>
              <a:rPr lang="en-US" dirty="0" err="1">
                <a:solidFill>
                  <a:srgbClr val="000000"/>
                </a:solidFill>
              </a:rPr>
              <a:t>newArray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69423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0471-DEB6-D94D-BE3B-8E208869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Type</a:t>
            </a:r>
            <a:r>
              <a:rPr lang="en-US" dirty="0"/>
              <a:t>s</a:t>
            </a:r>
            <a:r>
              <a:rPr lang="en-TH" dirty="0"/>
              <a:t> of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5A372-5793-9B4C-BD9C-AB1CF4B0DCB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TH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H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T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H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T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H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T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H" dirty="0"/>
              </a:p>
              <a:p>
                <a:endParaRPr lang="en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85A372-5793-9B4C-BD9C-AB1CF4B0D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1744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BBB511-DCE1-1F49-BFA0-9B69AD08157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T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TH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TH" dirty="0"/>
              </a:p>
              <a:p>
                <a:pPr marL="0" indent="0">
                  <a:buNone/>
                </a:pPr>
                <a:endParaRPr lang="en-T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H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TH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H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TH" dirty="0">
                    <a:solidFill>
                      <a:srgbClr val="FF0000"/>
                    </a:solidFill>
                  </a:rPr>
                  <a:t>will be discussed in Lesson 4-5</a:t>
                </a:r>
              </a:p>
              <a:p>
                <a:endParaRPr lang="en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BBB511-DCE1-1F49-BFA0-9B69AD081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45" t="-1744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74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3A70-710C-F84B-91D4-F8CAF745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Review Recursive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DF716-2E9D-9942-995A-ACD63F54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34516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2FECD3741D034098092431F3AD8D45" ma:contentTypeVersion="2" ma:contentTypeDescription="Create a new document." ma:contentTypeScope="" ma:versionID="25396b098d5c5103affdd3bacb0c0be7">
  <xsd:schema xmlns:xsd="http://www.w3.org/2001/XMLSchema" xmlns:xs="http://www.w3.org/2001/XMLSchema" xmlns:p="http://schemas.microsoft.com/office/2006/metadata/properties" xmlns:ns2="2457c841-6342-45dc-b078-98984fa44475" targetNamespace="http://schemas.microsoft.com/office/2006/metadata/properties" ma:root="true" ma:fieldsID="4ffba45963bc61f47a923ee640c8e93d" ns2:_="">
    <xsd:import namespace="2457c841-6342-45dc-b078-98984fa44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7c841-6342-45dc-b078-98984fa44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BC747B-B35B-4EB6-BA3F-2581A90100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00416C-0D74-4E1F-B3A8-DAE47E982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7c841-6342-45dc-b078-98984fa44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46B4E3-5E90-4843-991A-ED11F30432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1999</Words>
  <Application>Microsoft Office PowerPoint</Application>
  <PresentationFormat>แบบจอกว้าง</PresentationFormat>
  <Paragraphs>145</Paragraphs>
  <Slides>18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Cordia New</vt:lpstr>
      <vt:lpstr>Courier New</vt:lpstr>
      <vt:lpstr>JetBrains Mono</vt:lpstr>
      <vt:lpstr>Office Theme</vt:lpstr>
      <vt:lpstr>Data structure and Algorithm Lesson 3: Effeciency  (cont.)</vt:lpstr>
      <vt:lpstr>Outline</vt:lpstr>
      <vt:lpstr>Exercise 1</vt:lpstr>
      <vt:lpstr>Exercise 2</vt:lpstr>
      <vt:lpstr>Exercise 3</vt:lpstr>
      <vt:lpstr>Exercise 4</vt:lpstr>
      <vt:lpstr>Exercise 5</vt:lpstr>
      <vt:lpstr>Types of Big O</vt:lpstr>
      <vt:lpstr>Review Recursive methods</vt:lpstr>
      <vt:lpstr>Recursion Review: Example 1</vt:lpstr>
      <vt:lpstr>Recursion Review: Example 2</vt:lpstr>
      <vt:lpstr>Last Exam Review</vt:lpstr>
      <vt:lpstr>Last Exam Review</vt:lpstr>
      <vt:lpstr>The Fibonacci number</vt:lpstr>
      <vt:lpstr>The Fibonacci number</vt:lpstr>
      <vt:lpstr>Recursion Review: Example 3</vt:lpstr>
      <vt:lpstr>Recursion Review: Example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Lesson 3: Effeciency  (cont.)</dc:title>
  <dc:creator>SUTTINEE SAWADSITANG</dc:creator>
  <cp:lastModifiedBy>PAKORN SILLAPAPRAPHA</cp:lastModifiedBy>
  <cp:revision>16</cp:revision>
  <dcterms:created xsi:type="dcterms:W3CDTF">2021-05-07T08:22:45Z</dcterms:created>
  <dcterms:modified xsi:type="dcterms:W3CDTF">2021-05-17T05:31:49Z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0x010100D72FECD3741D034098092431F3AD8D45</vt:lpwstr>
  </property>
</Properties>
</file>