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4" r:id="rId16"/>
    <p:sldId id="272" r:id="rId17"/>
    <p:sldId id="273" r:id="rId18"/>
    <p:sldId id="275" r:id="rId19"/>
    <p:sldId id="276" r:id="rId20"/>
    <p:sldId id="270" r:id="rId21"/>
    <p:sldId id="271" r:id="rId22"/>
    <p:sldId id="278" r:id="rId23"/>
    <p:sldId id="277" r:id="rId24"/>
    <p:sldId id="279" r:id="rId25"/>
    <p:sldId id="283" r:id="rId26"/>
    <p:sldId id="280" r:id="rId27"/>
    <p:sldId id="281" r:id="rId28"/>
    <p:sldId id="282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A8D7-1E74-F347-8C68-2C26CFACB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BCE5F-41D5-6F48-B880-021C0BC6E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ECA99-AC9A-8944-8F75-9BE86280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6A39-3A72-984F-AC1C-A3FA589913E1}" type="datetimeFigureOut">
              <a:rPr lang="en-TH" smtClean="0"/>
              <a:t>6/6/2021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AEF98-4257-BF49-8BEC-B806791B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D0E47-C8CF-984E-AC1F-60E424E1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EF61-07DB-6C4E-8695-11139F34307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9385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4FCF-5B18-9E45-90AF-A04C4101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F6350-EB04-EA41-A78A-E1A081A30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57E16-2578-624D-9B56-4171C394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6A39-3A72-984F-AC1C-A3FA589913E1}" type="datetimeFigureOut">
              <a:rPr lang="en-TH" smtClean="0"/>
              <a:t>6/6/2021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37C5A-B3DD-C44D-B434-9B4301D2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DC82F-ED11-FB4F-85BD-83029D27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EF61-07DB-6C4E-8695-11139F34307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1939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F6879-A996-B244-A92C-0B7E68C2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190AF-057F-4C43-982E-E8B2BC329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A3CCB-E260-B34A-BD01-991D9DE8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6A39-3A72-984F-AC1C-A3FA589913E1}" type="datetimeFigureOut">
              <a:rPr lang="en-TH" smtClean="0"/>
              <a:t>6/6/2021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1801D-216A-0046-A546-704B238B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A2A5-F7BA-C248-B002-4D419F08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EF61-07DB-6C4E-8695-11139F34307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2983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576C-C073-6F49-961E-5A4A9D32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69EC8-A5AC-464B-9A86-205CF94D5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82B6C-CA91-9D47-9392-0206D31B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6A39-3A72-984F-AC1C-A3FA589913E1}" type="datetimeFigureOut">
              <a:rPr lang="en-TH" smtClean="0"/>
              <a:t>6/6/2021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B79EF-56B2-1441-901C-A887B363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36A18-22E1-6848-BB93-C0A3D318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EF61-07DB-6C4E-8695-11139F34307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5427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2F76-4294-8441-9EB0-7166945F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E96B2-F61D-014C-95B5-C203F54E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8E7B-1A04-6240-B04D-24FA8F91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6A39-3A72-984F-AC1C-A3FA589913E1}" type="datetimeFigureOut">
              <a:rPr lang="en-TH" smtClean="0"/>
              <a:t>6/6/2021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A469-6E34-6144-85F5-F2184632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2BF69-08A8-FA4B-85A9-7F8FA0ED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EF61-07DB-6C4E-8695-11139F34307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607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98E2-6F6D-B440-AF68-DBECFDCE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7013-EC9D-7046-A4FB-A8ECD3BE0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C5829-52B4-AC40-BB07-CFE6765C3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F5A9A-0EC3-C748-B8A9-FB49AA2C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6A39-3A72-984F-AC1C-A3FA589913E1}" type="datetimeFigureOut">
              <a:rPr lang="en-TH" smtClean="0"/>
              <a:t>6/6/2021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C9A11-211E-F042-A28C-F32750E6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D3745-D6E4-544A-8D58-7DE5B2FE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EF61-07DB-6C4E-8695-11139F34307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3990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6607-A736-2442-950E-757D3F74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CA957-1C91-2148-B4A4-72CA33E6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F1397-C2AA-144F-9D58-D8728E35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120F8-0AEC-784B-AAA3-1C532071E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4C274-4D8D-454D-BD6F-0BFA027DD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A0A7C-21E9-CC4D-B07B-42197CD8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6A39-3A72-984F-AC1C-A3FA589913E1}" type="datetimeFigureOut">
              <a:rPr lang="en-TH" smtClean="0"/>
              <a:t>6/6/2021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36091-F073-3A4E-BB61-742E0778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69E21-DFE6-9D40-861E-5B5C3474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EF61-07DB-6C4E-8695-11139F34307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7029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794F-60A5-3A48-8F3E-AD8E8322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2194D-DC86-D447-80D9-A8C20CB2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6A39-3A72-984F-AC1C-A3FA589913E1}" type="datetimeFigureOut">
              <a:rPr lang="en-TH" smtClean="0"/>
              <a:t>6/6/2021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F9382-7C4E-D64C-9823-10860B35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8CBA1-6F79-1A44-A64B-56FD1158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EF61-07DB-6C4E-8695-11139F34307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160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4236E-D49C-4A43-9440-FA07EF5B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6A39-3A72-984F-AC1C-A3FA589913E1}" type="datetimeFigureOut">
              <a:rPr lang="en-TH" smtClean="0"/>
              <a:t>6/6/2021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97AC2-2C31-6540-B16C-12A02489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D4715-8F0F-B345-A8D9-A1154CE7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EF61-07DB-6C4E-8695-11139F34307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5026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BFA7-C646-434E-BCB8-91586EB5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7BB2-A9C6-4F4C-8920-661C23FBB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78EC3-DD3E-E742-9624-BB1FCF08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A4426-A51D-3A45-A0D7-EFEE4F1F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6A39-3A72-984F-AC1C-A3FA589913E1}" type="datetimeFigureOut">
              <a:rPr lang="en-TH" smtClean="0"/>
              <a:t>6/6/2021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BA1B3-6086-F644-82BF-D61A3C7F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523F0-071A-A14C-8D68-94C03932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EF61-07DB-6C4E-8695-11139F34307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0120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C3EB-991C-4A44-9E83-B09C1DFD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6AC09-26DD-E24D-A8EA-5E4304E14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12FE5-2A13-7E44-B6E4-4F8D5E595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72DD5-87D1-144F-93F4-D1F14B29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6A39-3A72-984F-AC1C-A3FA589913E1}" type="datetimeFigureOut">
              <a:rPr lang="en-TH" smtClean="0"/>
              <a:t>6/6/2021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B1E02-AD19-F64D-A102-7BE45042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91BA6-B7A3-8B46-9EF1-8B780E56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EF61-07DB-6C4E-8695-11139F34307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6233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4CC83-0678-A64F-9EF7-8B883387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A3DC0-45C4-5B4E-BDF3-8B4002421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E5CE-7F5E-B14C-9408-3740BEAD5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6A39-3A72-984F-AC1C-A3FA589913E1}" type="datetimeFigureOut">
              <a:rPr lang="en-TH" smtClean="0"/>
              <a:t>6/6/2021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05A6-9EB5-2A49-B366-B7DB9C6E9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7EC0C-A386-C84E-822E-01C7767E8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EF61-07DB-6C4E-8695-11139F34307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2217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777C-40F7-A045-B25C-C2741A4B5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and Algorithm​</a:t>
            </a:r>
            <a:br>
              <a:rPr lang="en-US" dirty="0"/>
            </a:br>
            <a:r>
              <a:rPr lang="en-US" dirty="0"/>
              <a:t>Lesson 6: Linked List</a:t>
            </a:r>
            <a:endParaRPr lang="en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249BA-0C68-6848-826E-4FA331FD8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H" dirty="0"/>
              <a:t>By Aj. Suttinee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9C9AF-29A6-2B49-9408-41DBA3ECC610}"/>
              </a:ext>
            </a:extLst>
          </p:cNvPr>
          <p:cNvSpPr txBox="1"/>
          <p:nvPr/>
        </p:nvSpPr>
        <p:spPr>
          <a:xfrm>
            <a:off x="8118389" y="6437870"/>
            <a:ext cx="348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Ref: Lecture Note CS1020 SoC NUS </a:t>
            </a:r>
          </a:p>
        </p:txBody>
      </p:sp>
    </p:spTree>
    <p:extLst>
      <p:ext uri="{BB962C8B-B14F-4D97-AF65-F5344CB8AC3E}">
        <p14:creationId xmlns:p14="http://schemas.microsoft.com/office/powerpoint/2010/main" val="416046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1650-2AD8-5A44-B2AA-68EFB4F4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Recap: Object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E8B2-F743-C44C-A4A0-66347348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the difference between primitive data types and reference data types </a:t>
            </a:r>
          </a:p>
          <a:p>
            <a:endParaRPr lang="en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4C735-60E4-1144-99E4-E018AC31A290}"/>
              </a:ext>
            </a:extLst>
          </p:cNvPr>
          <p:cNvSpPr/>
          <p:nvPr/>
        </p:nvSpPr>
        <p:spPr>
          <a:xfrm>
            <a:off x="1199322" y="282883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0000"/>
                </a:solidFill>
                <a:effectLst/>
              </a:rPr>
              <a:t>x </a:t>
            </a:r>
            <a:r>
              <a:rPr lang="en-US" dirty="0"/>
              <a:t>= </a:t>
            </a:r>
            <a:r>
              <a:rPr lang="en-US" dirty="0">
                <a:solidFill>
                  <a:srgbClr val="1750EB"/>
                </a:solidFill>
                <a:effectLst/>
              </a:rPr>
              <a:t>3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effectLst/>
              </a:rPr>
              <a:t>Integer y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Integer(</a:t>
            </a:r>
            <a:r>
              <a:rPr lang="en-US" dirty="0">
                <a:solidFill>
                  <a:srgbClr val="1750EB"/>
                </a:solidFill>
                <a:effectLst/>
              </a:rPr>
              <a:t>5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effectLst/>
              </a:rPr>
              <a:t>String a </a:t>
            </a:r>
            <a:r>
              <a:rPr lang="en-US" dirty="0"/>
              <a:t>= </a:t>
            </a:r>
            <a:r>
              <a:rPr lang="en-US" dirty="0">
                <a:solidFill>
                  <a:srgbClr val="067D17"/>
                </a:solidFill>
                <a:effectLst/>
              </a:rPr>
              <a:t>"Hello"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effectLst/>
              </a:rPr>
              <a:t>String b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String(</a:t>
            </a:r>
            <a:r>
              <a:rPr lang="en-US" dirty="0">
                <a:solidFill>
                  <a:srgbClr val="067D17"/>
                </a:solidFill>
                <a:effectLst/>
              </a:rPr>
              <a:t>"Hello"</a:t>
            </a:r>
            <a:r>
              <a:rPr lang="en-US" dirty="0"/>
              <a:t>);</a:t>
            </a:r>
            <a:endParaRPr lang="en-TH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4E953A-43EB-3D43-B48F-DD0473DA6CA9}"/>
              </a:ext>
            </a:extLst>
          </p:cNvPr>
          <p:cNvGraphicFramePr>
            <a:graphicFrameLocks noGrp="1"/>
          </p:cNvGraphicFramePr>
          <p:nvPr/>
        </p:nvGraphicFramePr>
        <p:xfrm>
          <a:off x="2325649" y="3429000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E9A817D-BB9B-EB41-85D8-6FCACA865297}"/>
              </a:ext>
            </a:extLst>
          </p:cNvPr>
          <p:cNvSpPr txBox="1"/>
          <p:nvPr/>
        </p:nvSpPr>
        <p:spPr>
          <a:xfrm>
            <a:off x="2003062" y="3429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E56475B-6D0B-214E-A7FC-6AB66E69781F}"/>
              </a:ext>
            </a:extLst>
          </p:cNvPr>
          <p:cNvGraphicFramePr>
            <a:graphicFrameLocks noGrp="1"/>
          </p:cNvGraphicFramePr>
          <p:nvPr/>
        </p:nvGraphicFramePr>
        <p:xfrm>
          <a:off x="2325649" y="4512404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697B933-AC9E-B948-BAF7-5A6E1E5DC2C7}"/>
              </a:ext>
            </a:extLst>
          </p:cNvPr>
          <p:cNvSpPr txBox="1"/>
          <p:nvPr/>
        </p:nvSpPr>
        <p:spPr>
          <a:xfrm>
            <a:off x="2003062" y="45124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FA1CAC-4625-CF4F-BF8C-5E4E9FC082F2}"/>
              </a:ext>
            </a:extLst>
          </p:cNvPr>
          <p:cNvGraphicFramePr>
            <a:graphicFrameLocks noGrp="1"/>
          </p:cNvGraphicFramePr>
          <p:nvPr/>
        </p:nvGraphicFramePr>
        <p:xfrm>
          <a:off x="3630807" y="4510896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B4B9D5-261D-7246-BE86-035C2ABF17F3}"/>
              </a:ext>
            </a:extLst>
          </p:cNvPr>
          <p:cNvCxnSpPr>
            <a:cxnSpLocks/>
          </p:cNvCxnSpPr>
          <p:nvPr/>
        </p:nvCxnSpPr>
        <p:spPr>
          <a:xfrm flipV="1">
            <a:off x="2800182" y="4696316"/>
            <a:ext cx="830625" cy="10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F07984-AF8C-BE47-B493-509D9C750416}"/>
              </a:ext>
            </a:extLst>
          </p:cNvPr>
          <p:cNvGraphicFramePr>
            <a:graphicFrameLocks noGrp="1"/>
          </p:cNvGraphicFramePr>
          <p:nvPr/>
        </p:nvGraphicFramePr>
        <p:xfrm>
          <a:off x="2279095" y="6163913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98DAAD-BE86-F145-B2C6-04D7A6CE3B88}"/>
              </a:ext>
            </a:extLst>
          </p:cNvPr>
          <p:cNvCxnSpPr>
            <a:cxnSpLocks/>
          </p:cNvCxnSpPr>
          <p:nvPr/>
        </p:nvCxnSpPr>
        <p:spPr>
          <a:xfrm flipV="1">
            <a:off x="2753628" y="6347825"/>
            <a:ext cx="830625" cy="10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ED6199-8355-A249-B5F4-2E16390D705B}"/>
              </a:ext>
            </a:extLst>
          </p:cNvPr>
          <p:cNvSpPr txBox="1"/>
          <p:nvPr/>
        </p:nvSpPr>
        <p:spPr>
          <a:xfrm>
            <a:off x="2003062" y="610671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a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2C52ABF-9BDF-4F40-96A7-B236DC949E52}"/>
              </a:ext>
            </a:extLst>
          </p:cNvPr>
          <p:cNvGraphicFramePr>
            <a:graphicFrameLocks noGrp="1"/>
          </p:cNvGraphicFramePr>
          <p:nvPr/>
        </p:nvGraphicFramePr>
        <p:xfrm>
          <a:off x="3630807" y="6192957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F033FBB-026F-D24E-85DF-BB5D95EAB14E}"/>
              </a:ext>
            </a:extLst>
          </p:cNvPr>
          <p:cNvSpPr txBox="1"/>
          <p:nvPr/>
        </p:nvSpPr>
        <p:spPr>
          <a:xfrm>
            <a:off x="5369655" y="3013501"/>
            <a:ext cx="6529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TH" sz="2400" dirty="0"/>
              <a:t>An object of a class comes into existence (constructed) when the </a:t>
            </a:r>
            <a:r>
              <a:rPr lang="en-TH" sz="2400" dirty="0">
                <a:solidFill>
                  <a:srgbClr val="FF0000"/>
                </a:solidFill>
              </a:rPr>
              <a:t>new</a:t>
            </a:r>
            <a:r>
              <a:rPr lang="en-TH" sz="2400" dirty="0"/>
              <a:t> operator is applied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H" sz="2400" dirty="0"/>
              <a:t>A reference variable only contains a </a:t>
            </a:r>
            <a:r>
              <a:rPr lang="en-TH" sz="2400" dirty="0">
                <a:solidFill>
                  <a:srgbClr val="FF0000"/>
                </a:solidFill>
              </a:rPr>
              <a:t>reference or pointer</a:t>
            </a:r>
          </a:p>
        </p:txBody>
      </p:sp>
    </p:spTree>
    <p:extLst>
      <p:ext uri="{BB962C8B-B14F-4D97-AF65-F5344CB8AC3E}">
        <p14:creationId xmlns:p14="http://schemas.microsoft.com/office/powerpoint/2010/main" val="359983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1650-2AD8-5A44-B2AA-68EFB4F4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Recap: Object References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1B4C5C1-BAFC-254A-A25B-82EA033B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4135"/>
            <a:ext cx="10164292" cy="4152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3E19DA-EDB7-D840-96F3-0F603A465BDF}"/>
              </a:ext>
            </a:extLst>
          </p:cNvPr>
          <p:cNvSpPr txBox="1"/>
          <p:nvPr/>
        </p:nvSpPr>
        <p:spPr>
          <a:xfrm>
            <a:off x="1006807" y="5870803"/>
            <a:ext cx="390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dirty="0">
                <a:solidFill>
                  <a:srgbClr val="FF0000"/>
                </a:solidFill>
              </a:rPr>
              <a:t>What will be the output ?</a:t>
            </a:r>
          </a:p>
        </p:txBody>
      </p:sp>
    </p:spTree>
    <p:extLst>
      <p:ext uri="{BB962C8B-B14F-4D97-AF65-F5344CB8AC3E}">
        <p14:creationId xmlns:p14="http://schemas.microsoft.com/office/powerpoint/2010/main" val="117129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85D0-82A1-764B-998D-2C1A9724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Node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815F-13EC-8B4B-BFD0-9098361B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Create a new class called Node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12E4AD-EC31-164A-8035-19C5327B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333" y="1485072"/>
            <a:ext cx="5230467" cy="11897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7CE626-E438-6740-94CA-D6F5B8A60587}"/>
              </a:ext>
            </a:extLst>
          </p:cNvPr>
          <p:cNvSpPr/>
          <p:nvPr/>
        </p:nvSpPr>
        <p:spPr>
          <a:xfrm>
            <a:off x="1517374" y="270863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</a:rPr>
              <a:t>Node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871094"/>
                </a:solidFill>
                <a:effectLst/>
              </a:rPr>
              <a:t>element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Node </a:t>
            </a:r>
            <a:r>
              <a:rPr lang="en-US" dirty="0">
                <a:solidFill>
                  <a:srgbClr val="871094"/>
                </a:solidFill>
                <a:effectLst/>
              </a:rPr>
              <a:t>next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627A"/>
                </a:solidFill>
                <a:effectLst/>
              </a:rPr>
              <a:t>Node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data)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element</a:t>
            </a:r>
            <a:r>
              <a:rPr lang="en-US" dirty="0">
                <a:solidFill>
                  <a:srgbClr val="871094"/>
                </a:solidFill>
                <a:effectLst/>
              </a:rPr>
              <a:t> </a:t>
            </a:r>
            <a:r>
              <a:rPr lang="en-US" dirty="0"/>
              <a:t>= data;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53703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C9C9-510E-7547-A6A2-90A2D6B6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Forming a Linked List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45E2726-99FE-A248-AB02-4481E3752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343" y="1825625"/>
            <a:ext cx="8379313" cy="4351338"/>
          </a:xfrm>
        </p:spPr>
      </p:pic>
    </p:spTree>
    <p:extLst>
      <p:ext uri="{BB962C8B-B14F-4D97-AF65-F5344CB8AC3E}">
        <p14:creationId xmlns:p14="http://schemas.microsoft.com/office/powerpoint/2010/main" val="327681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57C2-A310-7D40-81BE-32CD905B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Forming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9114-15BB-9F4D-864E-8AC65ACD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In the main method</a:t>
            </a:r>
          </a:p>
          <a:p>
            <a:endParaRPr lang="en-TH" dirty="0"/>
          </a:p>
          <a:p>
            <a:endParaRPr lang="en-TH" dirty="0"/>
          </a:p>
          <a:p>
            <a:endParaRPr lang="en-TH" dirty="0"/>
          </a:p>
          <a:p>
            <a:endParaRPr lang="en-TH" dirty="0"/>
          </a:p>
          <a:p>
            <a:r>
              <a:rPr lang="en-TH" dirty="0"/>
              <a:t>To link node a1 and node a2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9DBF49-1FBA-1343-8BF6-CD1D31B216CB}"/>
              </a:ext>
            </a:extLst>
          </p:cNvPr>
          <p:cNvSpPr/>
          <p:nvPr/>
        </p:nvSpPr>
        <p:spPr>
          <a:xfrm>
            <a:off x="2209208" y="22829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Node head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Node(</a:t>
            </a:r>
            <a:r>
              <a:rPr lang="en-US" dirty="0">
                <a:solidFill>
                  <a:srgbClr val="1750EB"/>
                </a:solidFill>
                <a:effectLst/>
              </a:rPr>
              <a:t>5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effectLst/>
              </a:rPr>
              <a:t>Node a2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Node(</a:t>
            </a:r>
            <a:r>
              <a:rPr lang="en-US" dirty="0">
                <a:solidFill>
                  <a:srgbClr val="1750EB"/>
                </a:solidFill>
                <a:effectLst/>
              </a:rPr>
              <a:t>2</a:t>
            </a:r>
            <a:r>
              <a:rPr lang="en-US" dirty="0"/>
              <a:t>);</a:t>
            </a:r>
            <a:endParaRPr lang="en-TH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FCBD4B-B2C9-8642-B370-6B97B5624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21584"/>
              </p:ext>
            </p:extLst>
          </p:nvPr>
        </p:nvGraphicFramePr>
        <p:xfrm>
          <a:off x="2325649" y="3429000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DFDA54-8FF3-3142-A7BC-87133F8F2F08}"/>
              </a:ext>
            </a:extLst>
          </p:cNvPr>
          <p:cNvSpPr txBox="1"/>
          <p:nvPr/>
        </p:nvSpPr>
        <p:spPr>
          <a:xfrm>
            <a:off x="1332857" y="34402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accent1"/>
                </a:solidFill>
              </a:rPr>
              <a:t>head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ADAD67-11A6-FE4B-8F28-456F817BD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25458"/>
              </p:ext>
            </p:extLst>
          </p:nvPr>
        </p:nvGraphicFramePr>
        <p:xfrm>
          <a:off x="4588737" y="3411819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34A629-2583-2244-A8B1-791825194977}"/>
              </a:ext>
            </a:extLst>
          </p:cNvPr>
          <p:cNvSpPr txBox="1"/>
          <p:nvPr/>
        </p:nvSpPr>
        <p:spPr>
          <a:xfrm>
            <a:off x="3972681" y="34290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accent1"/>
                </a:solidFill>
              </a:rPr>
              <a:t>a2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A08C4F-AC3E-1543-ABDB-E09B7EB0C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980681"/>
              </p:ext>
            </p:extLst>
          </p:nvPr>
        </p:nvGraphicFramePr>
        <p:xfrm>
          <a:off x="3138449" y="3429000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9310BD5-1ACD-2B4F-9FD1-23CA953A6C48}"/>
              </a:ext>
            </a:extLst>
          </p:cNvPr>
          <p:cNvSpPr txBox="1"/>
          <p:nvPr/>
        </p:nvSpPr>
        <p:spPr>
          <a:xfrm>
            <a:off x="2161429" y="2996759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element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22480-684B-A042-9C71-92AA317F4F5B}"/>
              </a:ext>
            </a:extLst>
          </p:cNvPr>
          <p:cNvSpPr txBox="1"/>
          <p:nvPr/>
        </p:nvSpPr>
        <p:spPr>
          <a:xfrm>
            <a:off x="3190311" y="299675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next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1F63B04-F784-8B4B-863D-3BD536E5F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89408"/>
              </p:ext>
            </p:extLst>
          </p:nvPr>
        </p:nvGraphicFramePr>
        <p:xfrm>
          <a:off x="5391531" y="3411819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245EE95-C201-0446-A49B-2935580DA33B}"/>
              </a:ext>
            </a:extLst>
          </p:cNvPr>
          <p:cNvSpPr txBox="1"/>
          <p:nvPr/>
        </p:nvSpPr>
        <p:spPr>
          <a:xfrm>
            <a:off x="4414511" y="2979578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element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FA8656-2DF3-7546-89E2-C53970848432}"/>
              </a:ext>
            </a:extLst>
          </p:cNvPr>
          <p:cNvSpPr txBox="1"/>
          <p:nvPr/>
        </p:nvSpPr>
        <p:spPr>
          <a:xfrm>
            <a:off x="5443393" y="297957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45BEBC-CD26-1A43-81BF-3E6817DA6057}"/>
              </a:ext>
            </a:extLst>
          </p:cNvPr>
          <p:cNvSpPr/>
          <p:nvPr/>
        </p:nvSpPr>
        <p:spPr>
          <a:xfrm>
            <a:off x="2693135" y="48180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head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  <a:effectLst/>
              </a:rPr>
              <a:t>a2</a:t>
            </a:r>
            <a:r>
              <a:rPr lang="en-US" dirty="0"/>
              <a:t>;</a:t>
            </a:r>
            <a:br>
              <a:rPr lang="en-US" dirty="0"/>
            </a:br>
            <a:endParaRPr lang="en-TH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499430D-A793-7E4C-A31D-26F75A44B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437370"/>
              </p:ext>
            </p:extLst>
          </p:nvPr>
        </p:nvGraphicFramePr>
        <p:xfrm>
          <a:off x="2151423" y="5827143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1B548C5-C14C-154B-87CD-33B6B0118FAC}"/>
              </a:ext>
            </a:extLst>
          </p:cNvPr>
          <p:cNvSpPr txBox="1"/>
          <p:nvPr/>
        </p:nvSpPr>
        <p:spPr>
          <a:xfrm>
            <a:off x="1210859" y="58577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accent1"/>
                </a:solidFill>
              </a:rPr>
              <a:t>head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2C7E1D0-0179-DB40-A770-6C8D7AAF7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62989"/>
              </p:ext>
            </p:extLst>
          </p:nvPr>
        </p:nvGraphicFramePr>
        <p:xfrm>
          <a:off x="4414511" y="5809962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2B55E7A-BDDF-5E4D-8651-BA019B2E9D8D}"/>
              </a:ext>
            </a:extLst>
          </p:cNvPr>
          <p:cNvSpPr txBox="1"/>
          <p:nvPr/>
        </p:nvSpPr>
        <p:spPr>
          <a:xfrm>
            <a:off x="3851283" y="624631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accent1"/>
                </a:solidFill>
              </a:rPr>
              <a:t>a2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50AA384-779D-0448-8D3B-7E3C24269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50661"/>
              </p:ext>
            </p:extLst>
          </p:nvPr>
        </p:nvGraphicFramePr>
        <p:xfrm>
          <a:off x="2964223" y="5827143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0184326-8D11-3B41-9FCB-8C28713A575D}"/>
              </a:ext>
            </a:extLst>
          </p:cNvPr>
          <p:cNvSpPr txBox="1"/>
          <p:nvPr/>
        </p:nvSpPr>
        <p:spPr>
          <a:xfrm>
            <a:off x="1987203" y="5394902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element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69EC44-9A92-6345-B139-33EC7CBB6C62}"/>
              </a:ext>
            </a:extLst>
          </p:cNvPr>
          <p:cNvSpPr txBox="1"/>
          <p:nvPr/>
        </p:nvSpPr>
        <p:spPr>
          <a:xfrm>
            <a:off x="3016085" y="539490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next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8681CB7-CC2E-0647-8154-4E4A66E55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68688"/>
              </p:ext>
            </p:extLst>
          </p:nvPr>
        </p:nvGraphicFramePr>
        <p:xfrm>
          <a:off x="5217305" y="5809962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F96835F-14C9-7348-8B2F-EE3669353C0C}"/>
              </a:ext>
            </a:extLst>
          </p:cNvPr>
          <p:cNvSpPr txBox="1"/>
          <p:nvPr/>
        </p:nvSpPr>
        <p:spPr>
          <a:xfrm>
            <a:off x="4240285" y="5377721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element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DFE21B-C88E-3C44-8641-95BBA0D626E9}"/>
              </a:ext>
            </a:extLst>
          </p:cNvPr>
          <p:cNvSpPr txBox="1"/>
          <p:nvPr/>
        </p:nvSpPr>
        <p:spPr>
          <a:xfrm>
            <a:off x="5269167" y="537772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7B4A19-9F14-0847-9613-4F7053B2225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012560" y="5993730"/>
            <a:ext cx="1401951" cy="1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01F977-EFC2-5644-98ED-D5816A9EF88F}"/>
              </a:ext>
            </a:extLst>
          </p:cNvPr>
          <p:cNvCxnSpPr>
            <a:cxnSpLocks/>
          </p:cNvCxnSpPr>
          <p:nvPr/>
        </p:nvCxnSpPr>
        <p:spPr>
          <a:xfrm>
            <a:off x="1764014" y="6059606"/>
            <a:ext cx="387409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C4BDB8-74DE-5C42-8AA7-C891A8D8FE0B}"/>
              </a:ext>
            </a:extLst>
          </p:cNvPr>
          <p:cNvCxnSpPr>
            <a:cxnSpLocks/>
          </p:cNvCxnSpPr>
          <p:nvPr/>
        </p:nvCxnSpPr>
        <p:spPr>
          <a:xfrm>
            <a:off x="1938240" y="3614420"/>
            <a:ext cx="387409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73FD3B-3CFA-094F-AFFB-E239A049C5B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97843" y="3597239"/>
            <a:ext cx="29089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B2B640-E7C9-7646-BD52-25429BBF991F}"/>
              </a:ext>
            </a:extLst>
          </p:cNvPr>
          <p:cNvCxnSpPr>
            <a:cxnSpLocks/>
          </p:cNvCxnSpPr>
          <p:nvPr/>
        </p:nvCxnSpPr>
        <p:spPr>
          <a:xfrm flipV="1">
            <a:off x="4213095" y="6227093"/>
            <a:ext cx="375642" cy="20388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6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A6D0-9841-144D-9D16-3CF8F42E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BB66-794A-A74F-A929-ACAF446F0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Create a linked list to store the list below. </a:t>
            </a:r>
          </a:p>
          <a:p>
            <a:pPr marL="457200" lvl="1" indent="0">
              <a:buNone/>
            </a:pPr>
            <a:r>
              <a:rPr lang="en-TH" dirty="0"/>
              <a:t>	1  5  9  10  20  8  9  7</a:t>
            </a:r>
          </a:p>
          <a:p>
            <a:pPr marL="0" indent="0">
              <a:buNone/>
            </a:pP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5714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3190-83C7-BC41-B9E2-2F15091B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Forming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4D11-5C1F-E641-971B-1BA5B983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Can the code be rewritten without using these object references</a:t>
            </a:r>
          </a:p>
          <a:p>
            <a:pPr marL="0" indent="0">
              <a:buNone/>
            </a:pPr>
            <a:r>
              <a:rPr lang="en-TH" dirty="0"/>
              <a:t> </a:t>
            </a:r>
          </a:p>
          <a:p>
            <a:pPr marL="0" indent="0">
              <a:buNone/>
            </a:pPr>
            <a:endParaRPr lang="en-TH" dirty="0"/>
          </a:p>
          <a:p>
            <a:pPr marL="0" indent="0">
              <a:buNone/>
            </a:pPr>
            <a:endParaRPr lang="en-TH" dirty="0"/>
          </a:p>
          <a:p>
            <a:r>
              <a:rPr lang="en-TH" dirty="0"/>
              <a:t>Alternatively we can form the linked list as follows: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959EF-A108-5E42-9155-2280486C6729}"/>
              </a:ext>
            </a:extLst>
          </p:cNvPr>
          <p:cNvSpPr/>
          <p:nvPr/>
        </p:nvSpPr>
        <p:spPr>
          <a:xfrm>
            <a:off x="3117574" y="23902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Node head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Node(</a:t>
            </a:r>
            <a:r>
              <a:rPr lang="en-US" dirty="0">
                <a:solidFill>
                  <a:srgbClr val="1750EB"/>
                </a:solidFill>
                <a:effectLst/>
              </a:rPr>
              <a:t>5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effectLst/>
              </a:rPr>
              <a:t>Node a2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Node(</a:t>
            </a:r>
            <a:r>
              <a:rPr lang="en-US" dirty="0">
                <a:solidFill>
                  <a:srgbClr val="1750EB"/>
                </a:solidFill>
                <a:effectLst/>
              </a:rPr>
              <a:t>2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Node a3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Node(</a:t>
            </a:r>
            <a:r>
              <a:rPr lang="en-US" dirty="0">
                <a:solidFill>
                  <a:srgbClr val="1750EB"/>
                </a:solidFill>
              </a:rPr>
              <a:t>4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Node a4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Node(</a:t>
            </a:r>
            <a:r>
              <a:rPr lang="en-US" dirty="0">
                <a:solidFill>
                  <a:srgbClr val="1750EB"/>
                </a:solidFill>
              </a:rPr>
              <a:t>7</a:t>
            </a:r>
            <a:r>
              <a:rPr lang="en-US" dirty="0"/>
              <a:t>);</a:t>
            </a:r>
            <a:endParaRPr lang="en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3F0411-76DD-8541-9710-7B1D6C6D39E0}"/>
              </a:ext>
            </a:extLst>
          </p:cNvPr>
          <p:cNvSpPr/>
          <p:nvPr/>
        </p:nvSpPr>
        <p:spPr>
          <a:xfrm>
            <a:off x="3117574" y="44290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LinkedList l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LinkedList(</a:t>
            </a:r>
            <a:r>
              <a:rPr lang="en-US" dirty="0">
                <a:solidFill>
                  <a:srgbClr val="1750EB"/>
                </a:solidFill>
                <a:effectLst/>
              </a:rPr>
              <a:t>5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effectLst/>
              </a:rPr>
              <a:t>l</a:t>
            </a:r>
            <a:r>
              <a:rPr lang="en-US" dirty="0" err="1"/>
              <a:t>.addFirst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8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effectLst/>
              </a:rPr>
              <a:t>l</a:t>
            </a:r>
            <a:r>
              <a:rPr lang="en-US" dirty="0" err="1"/>
              <a:t>.addFirst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9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effectLst/>
              </a:rPr>
              <a:t>l</a:t>
            </a:r>
            <a:r>
              <a:rPr lang="en-US" dirty="0" err="1"/>
              <a:t>.addFirst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7</a:t>
            </a:r>
            <a:r>
              <a:rPr lang="en-US" dirty="0"/>
              <a:t>);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428949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1E1D-54F6-FC49-998D-6E1821FE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Our LinkedList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5E15-0299-B144-89A2-B6E0AAAF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0" y="1825625"/>
            <a:ext cx="5986670" cy="4351338"/>
          </a:xfrm>
        </p:spPr>
        <p:txBody>
          <a:bodyPr/>
          <a:lstStyle/>
          <a:p>
            <a:endParaRPr lang="en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9C39D-C5D0-7F44-BD1F-81383135BEAB}"/>
              </a:ext>
            </a:extLst>
          </p:cNvPr>
          <p:cNvSpPr/>
          <p:nvPr/>
        </p:nvSpPr>
        <p:spPr>
          <a:xfrm>
            <a:off x="838200" y="169156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</a:rPr>
              <a:t>LinkedList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Node </a:t>
            </a:r>
            <a:r>
              <a:rPr lang="en-US" dirty="0">
                <a:solidFill>
                  <a:srgbClr val="871094"/>
                </a:solidFill>
                <a:effectLst/>
              </a:rPr>
              <a:t>head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627A"/>
                </a:solidFill>
                <a:effectLst/>
              </a:rPr>
              <a:t>LinkedList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element){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71094"/>
                </a:solidFill>
                <a:effectLst/>
              </a:rPr>
              <a:t>head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Node(element);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871094"/>
                </a:solidFill>
                <a:effectLst/>
              </a:rPr>
              <a:t>head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null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 err="1">
                <a:solidFill>
                  <a:srgbClr val="00627A"/>
                </a:solidFill>
                <a:effectLst/>
              </a:rPr>
              <a:t>getFirst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871094"/>
                </a:solidFill>
                <a:effectLst/>
              </a:rPr>
              <a:t>head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element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void </a:t>
            </a:r>
            <a:r>
              <a:rPr lang="en-US" dirty="0" err="1">
                <a:solidFill>
                  <a:srgbClr val="00627A"/>
                </a:solidFill>
                <a:effectLst/>
              </a:rPr>
              <a:t>addFirst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element){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0000"/>
                </a:solidFill>
                <a:effectLst/>
              </a:rPr>
              <a:t>Node temp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Node(element);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temp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871094"/>
                </a:solidFill>
                <a:effectLst/>
              </a:rPr>
              <a:t>head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71094"/>
                </a:solidFill>
                <a:effectLst/>
              </a:rPr>
              <a:t>head </a:t>
            </a:r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  <a:effectLst/>
              </a:rPr>
              <a:t>temp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72EAAF-97B1-764B-8DB0-810E8E85A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83150"/>
              </p:ext>
            </p:extLst>
          </p:nvPr>
        </p:nvGraphicFramePr>
        <p:xfrm>
          <a:off x="6527800" y="2782956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CE33D8-4C2E-1347-A6E6-E908B79F64F7}"/>
              </a:ext>
            </a:extLst>
          </p:cNvPr>
          <p:cNvSpPr txBox="1"/>
          <p:nvPr/>
        </p:nvSpPr>
        <p:spPr>
          <a:xfrm>
            <a:off x="5441654" y="278295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accent1"/>
                </a:solidFill>
              </a:rPr>
              <a:t>head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BD8D63-6D79-2C43-9A34-40E2EED60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0222"/>
              </p:ext>
            </p:extLst>
          </p:nvPr>
        </p:nvGraphicFramePr>
        <p:xfrm>
          <a:off x="7340600" y="2782956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599069-39F3-C043-9EB8-1A404EB64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38200"/>
              </p:ext>
            </p:extLst>
          </p:nvPr>
        </p:nvGraphicFramePr>
        <p:xfrm>
          <a:off x="6524487" y="4634947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A17ACEF-2858-C943-89FB-2A1DBA833C69}"/>
              </a:ext>
            </a:extLst>
          </p:cNvPr>
          <p:cNvSpPr txBox="1"/>
          <p:nvPr/>
        </p:nvSpPr>
        <p:spPr>
          <a:xfrm>
            <a:off x="5542969" y="463454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accent1"/>
                </a:solidFill>
              </a:rPr>
              <a:t>head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F29153-E250-D14F-BB89-ABFED0D15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59432"/>
              </p:ext>
            </p:extLst>
          </p:nvPr>
        </p:nvGraphicFramePr>
        <p:xfrm>
          <a:off x="7337287" y="4634947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A6D735-6AC5-DD4A-927A-59711474D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80317"/>
              </p:ext>
            </p:extLst>
          </p:nvPr>
        </p:nvGraphicFramePr>
        <p:xfrm>
          <a:off x="9136973" y="463303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DAF04DB-A865-5A40-B0E3-FD78CD0537FD}"/>
              </a:ext>
            </a:extLst>
          </p:cNvPr>
          <p:cNvSpPr txBox="1"/>
          <p:nvPr/>
        </p:nvSpPr>
        <p:spPr>
          <a:xfrm>
            <a:off x="8378463" y="4645951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accent1"/>
                </a:solidFill>
              </a:rPr>
              <a:t>temp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654EFD-D2CB-3140-9BD0-911E00DCF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43753"/>
              </p:ext>
            </p:extLst>
          </p:nvPr>
        </p:nvGraphicFramePr>
        <p:xfrm>
          <a:off x="9949773" y="4633038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13864C8-070E-AD4B-83A7-0894E922B319}"/>
              </a:ext>
            </a:extLst>
          </p:cNvPr>
          <p:cNvSpPr/>
          <p:nvPr/>
        </p:nvSpPr>
        <p:spPr>
          <a:xfrm>
            <a:off x="7979314" y="566241"/>
            <a:ext cx="34705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LinkedList l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LinkedList(</a:t>
            </a:r>
            <a:r>
              <a:rPr lang="en-US" dirty="0">
                <a:solidFill>
                  <a:srgbClr val="1750EB"/>
                </a:solidFill>
                <a:effectLst/>
              </a:rPr>
              <a:t>5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l</a:t>
            </a:r>
            <a:r>
              <a:rPr lang="en-US" dirty="0" err="1"/>
              <a:t>.addFirst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8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l</a:t>
            </a:r>
            <a:r>
              <a:rPr lang="en-US" dirty="0" err="1"/>
              <a:t>.addFirst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9</a:t>
            </a:r>
            <a:r>
              <a:rPr lang="en-US" dirty="0"/>
              <a:t>);</a:t>
            </a:r>
            <a:endParaRPr lang="en-TH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E56BCE41-6116-3D46-AA6B-B1301C2C8A22}"/>
              </a:ext>
            </a:extLst>
          </p:cNvPr>
          <p:cNvCxnSpPr>
            <a:cxnSpLocks/>
            <a:stCxn id="13" idx="2"/>
            <a:endCxn id="8" idx="2"/>
          </p:cNvCxnSpPr>
          <p:nvPr/>
        </p:nvCxnSpPr>
        <p:spPr>
          <a:xfrm rot="5400000">
            <a:off x="8520667" y="3414099"/>
            <a:ext cx="1909" cy="3181467"/>
          </a:xfrm>
          <a:prstGeom prst="curvedConnector3">
            <a:avLst>
              <a:gd name="adj1" fmla="val 266529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AF7429-94CB-9740-AAF9-0B11EE87107E}"/>
              </a:ext>
            </a:extLst>
          </p:cNvPr>
          <p:cNvCxnSpPr>
            <a:endCxn id="5" idx="1"/>
          </p:cNvCxnSpPr>
          <p:nvPr/>
        </p:nvCxnSpPr>
        <p:spPr>
          <a:xfrm>
            <a:off x="6202638" y="2968376"/>
            <a:ext cx="32516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4071A9B-2649-B341-8FCF-0F5B430CA0AA}"/>
              </a:ext>
            </a:extLst>
          </p:cNvPr>
          <p:cNvCxnSpPr>
            <a:cxnSpLocks/>
            <a:stCxn id="9" idx="2"/>
            <a:endCxn id="11" idx="2"/>
          </p:cNvCxnSpPr>
          <p:nvPr/>
        </p:nvCxnSpPr>
        <p:spPr>
          <a:xfrm rot="16200000" flipH="1">
            <a:off x="7706757" y="3167262"/>
            <a:ext cx="12700" cy="3673231"/>
          </a:xfrm>
          <a:prstGeom prst="curvedConnector3">
            <a:avLst>
              <a:gd name="adj1" fmla="val 481623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F63654-73FF-144E-B15F-09161C2AF012}"/>
              </a:ext>
            </a:extLst>
          </p:cNvPr>
          <p:cNvCxnSpPr/>
          <p:nvPr/>
        </p:nvCxnSpPr>
        <p:spPr>
          <a:xfrm>
            <a:off x="6202638" y="4808408"/>
            <a:ext cx="325162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34E1C4-C1BE-034F-A68D-E8D7D3414EFB}"/>
              </a:ext>
            </a:extLst>
          </p:cNvPr>
          <p:cNvCxnSpPr/>
          <p:nvPr/>
        </p:nvCxnSpPr>
        <p:spPr>
          <a:xfrm>
            <a:off x="9004714" y="4808408"/>
            <a:ext cx="325162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9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1E1D-54F6-FC49-998D-6E1821FE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Our LinkedList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5E15-0299-B144-89A2-B6E0AAAF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0" y="1825625"/>
            <a:ext cx="5986670" cy="4351338"/>
          </a:xfrm>
        </p:spPr>
        <p:txBody>
          <a:bodyPr/>
          <a:lstStyle/>
          <a:p>
            <a:endParaRPr lang="en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9C39D-C5D0-7F44-BD1F-81383135BEAB}"/>
              </a:ext>
            </a:extLst>
          </p:cNvPr>
          <p:cNvSpPr/>
          <p:nvPr/>
        </p:nvSpPr>
        <p:spPr>
          <a:xfrm>
            <a:off x="838200" y="169156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</a:rPr>
              <a:t>LinkedList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Node </a:t>
            </a:r>
            <a:r>
              <a:rPr lang="en-US" dirty="0">
                <a:solidFill>
                  <a:srgbClr val="871094"/>
                </a:solidFill>
                <a:effectLst/>
              </a:rPr>
              <a:t>head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627A"/>
                </a:solidFill>
                <a:effectLst/>
              </a:rPr>
              <a:t>LinkedList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element){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71094"/>
                </a:solidFill>
                <a:effectLst/>
              </a:rPr>
              <a:t>head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Node(element);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871094"/>
                </a:solidFill>
                <a:effectLst/>
              </a:rPr>
              <a:t>head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null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 err="1">
                <a:solidFill>
                  <a:srgbClr val="00627A"/>
                </a:solidFill>
                <a:effectLst/>
              </a:rPr>
              <a:t>getFirst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871094"/>
                </a:solidFill>
                <a:effectLst/>
              </a:rPr>
              <a:t>head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element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void </a:t>
            </a:r>
            <a:r>
              <a:rPr lang="en-US" dirty="0" err="1">
                <a:solidFill>
                  <a:srgbClr val="00627A"/>
                </a:solidFill>
                <a:effectLst/>
              </a:rPr>
              <a:t>addFirst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element){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0000"/>
                </a:solidFill>
                <a:effectLst/>
              </a:rPr>
              <a:t>Node temp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Node(element);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temp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871094"/>
                </a:solidFill>
                <a:effectLst/>
              </a:rPr>
              <a:t>head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71094"/>
                </a:solidFill>
                <a:effectLst/>
              </a:rPr>
              <a:t>head </a:t>
            </a:r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  <a:effectLst/>
              </a:rPr>
              <a:t>temp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72EAAF-97B1-764B-8DB0-810E8E85A315}"/>
              </a:ext>
            </a:extLst>
          </p:cNvPr>
          <p:cNvGraphicFramePr>
            <a:graphicFrameLocks noGrp="1"/>
          </p:cNvGraphicFramePr>
          <p:nvPr/>
        </p:nvGraphicFramePr>
        <p:xfrm>
          <a:off x="6527800" y="2782956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CE33D8-4C2E-1347-A6E6-E908B79F64F7}"/>
              </a:ext>
            </a:extLst>
          </p:cNvPr>
          <p:cNvSpPr txBox="1"/>
          <p:nvPr/>
        </p:nvSpPr>
        <p:spPr>
          <a:xfrm>
            <a:off x="5441654" y="278295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accent1"/>
                </a:solidFill>
              </a:rPr>
              <a:t>head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BD8D63-6D79-2C43-9A34-40E2EED60ABA}"/>
              </a:ext>
            </a:extLst>
          </p:cNvPr>
          <p:cNvGraphicFramePr>
            <a:graphicFrameLocks noGrp="1"/>
          </p:cNvGraphicFramePr>
          <p:nvPr/>
        </p:nvGraphicFramePr>
        <p:xfrm>
          <a:off x="7340600" y="2782956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599069-39F3-C043-9EB8-1A404EB64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71354"/>
              </p:ext>
            </p:extLst>
          </p:nvPr>
        </p:nvGraphicFramePr>
        <p:xfrm>
          <a:off x="6524487" y="4634947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A17ACEF-2858-C943-89FB-2A1DBA833C69}"/>
              </a:ext>
            </a:extLst>
          </p:cNvPr>
          <p:cNvSpPr txBox="1"/>
          <p:nvPr/>
        </p:nvSpPr>
        <p:spPr>
          <a:xfrm>
            <a:off x="5542969" y="463454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accent1"/>
                </a:solidFill>
              </a:rPr>
              <a:t>head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F29153-E250-D14F-BB89-ABFED0D15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43919"/>
              </p:ext>
            </p:extLst>
          </p:nvPr>
        </p:nvGraphicFramePr>
        <p:xfrm>
          <a:off x="7337287" y="4634947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A6D735-6AC5-DD4A-927A-59711474D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3273"/>
              </p:ext>
            </p:extLst>
          </p:nvPr>
        </p:nvGraphicFramePr>
        <p:xfrm>
          <a:off x="8210894" y="462298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DAF04DB-A865-5A40-B0E3-FD78CD0537FD}"/>
              </a:ext>
            </a:extLst>
          </p:cNvPr>
          <p:cNvSpPr txBox="1"/>
          <p:nvPr/>
        </p:nvSpPr>
        <p:spPr>
          <a:xfrm>
            <a:off x="5441654" y="4981773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accent1"/>
                </a:solidFill>
              </a:rPr>
              <a:t>temp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654EFD-D2CB-3140-9BD0-911E00DCF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468560"/>
              </p:ext>
            </p:extLst>
          </p:nvPr>
        </p:nvGraphicFramePr>
        <p:xfrm>
          <a:off x="9023694" y="4622988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13864C8-070E-AD4B-83A7-0894E922B319}"/>
              </a:ext>
            </a:extLst>
          </p:cNvPr>
          <p:cNvSpPr/>
          <p:nvPr/>
        </p:nvSpPr>
        <p:spPr>
          <a:xfrm>
            <a:off x="7979314" y="566241"/>
            <a:ext cx="34705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LinkedList l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LinkedList(</a:t>
            </a:r>
            <a:r>
              <a:rPr lang="en-US" dirty="0">
                <a:solidFill>
                  <a:srgbClr val="1750EB"/>
                </a:solidFill>
                <a:effectLst/>
              </a:rPr>
              <a:t>5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l</a:t>
            </a:r>
            <a:r>
              <a:rPr lang="en-US" dirty="0" err="1"/>
              <a:t>.addFirst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8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l</a:t>
            </a:r>
            <a:r>
              <a:rPr lang="en-US" dirty="0" err="1"/>
              <a:t>.addFirst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9</a:t>
            </a:r>
            <a:r>
              <a:rPr lang="en-US" dirty="0"/>
              <a:t>);</a:t>
            </a:r>
            <a:endParaRPr lang="en-TH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AF7429-94CB-9740-AAF9-0B11EE87107E}"/>
              </a:ext>
            </a:extLst>
          </p:cNvPr>
          <p:cNvCxnSpPr>
            <a:endCxn id="5" idx="1"/>
          </p:cNvCxnSpPr>
          <p:nvPr/>
        </p:nvCxnSpPr>
        <p:spPr>
          <a:xfrm>
            <a:off x="6202638" y="2968376"/>
            <a:ext cx="325162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F63654-73FF-144E-B15F-09161C2AF012}"/>
              </a:ext>
            </a:extLst>
          </p:cNvPr>
          <p:cNvCxnSpPr/>
          <p:nvPr/>
        </p:nvCxnSpPr>
        <p:spPr>
          <a:xfrm>
            <a:off x="6202638" y="4808408"/>
            <a:ext cx="325162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58798A-508D-2A49-B431-2F008A7C4058}"/>
              </a:ext>
            </a:extLst>
          </p:cNvPr>
          <p:cNvCxnSpPr>
            <a:cxnSpLocks/>
          </p:cNvCxnSpPr>
          <p:nvPr/>
        </p:nvCxnSpPr>
        <p:spPr>
          <a:xfrm flipV="1">
            <a:off x="6096000" y="4981773"/>
            <a:ext cx="428487" cy="17805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6F88DE-F718-994F-92E3-D84110D5CB5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37622" y="4808408"/>
            <a:ext cx="6732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9840CB8-AA36-CC4C-9A9C-801D052C5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07866"/>
              </p:ext>
            </p:extLst>
          </p:nvPr>
        </p:nvGraphicFramePr>
        <p:xfrm>
          <a:off x="7182146" y="5372042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325F143-7941-8143-AB1B-C56114D5B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39362"/>
              </p:ext>
            </p:extLst>
          </p:nvPr>
        </p:nvGraphicFramePr>
        <p:xfrm>
          <a:off x="7994946" y="5372042"/>
          <a:ext cx="360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D8F373AB-C213-FD45-8951-9BFCA9474234}"/>
              </a:ext>
            </a:extLst>
          </p:cNvPr>
          <p:cNvSpPr txBox="1"/>
          <p:nvPr/>
        </p:nvSpPr>
        <p:spPr>
          <a:xfrm>
            <a:off x="6456050" y="5396408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accent1"/>
                </a:solidFill>
              </a:rPr>
              <a:t>temp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67815F-F6D0-964C-A183-63A5C614188A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6856984" y="5046586"/>
            <a:ext cx="1318302" cy="325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505FE3-0AE5-1A48-B964-4C666CFD332E}"/>
              </a:ext>
            </a:extLst>
          </p:cNvPr>
          <p:cNvCxnSpPr>
            <a:cxnSpLocks/>
          </p:cNvCxnSpPr>
          <p:nvPr/>
        </p:nvCxnSpPr>
        <p:spPr>
          <a:xfrm>
            <a:off x="6096000" y="4981773"/>
            <a:ext cx="947176" cy="43961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78AC69-737C-8E46-AF3C-CB3611B920C6}"/>
              </a:ext>
            </a:extLst>
          </p:cNvPr>
          <p:cNvCxnSpPr/>
          <p:nvPr/>
        </p:nvCxnSpPr>
        <p:spPr>
          <a:xfrm>
            <a:off x="7043176" y="5566289"/>
            <a:ext cx="325162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  <p:bldP spid="3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2278-13D4-EC4E-8D84-B9E0760E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Remove first element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B13E57-57F0-C344-8D63-B63260F9C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90882"/>
              </p:ext>
            </p:extLst>
          </p:nvPr>
        </p:nvGraphicFramePr>
        <p:xfrm>
          <a:off x="4670974" y="2348947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EB1128-2105-0945-B420-24AAD11529FD}"/>
              </a:ext>
            </a:extLst>
          </p:cNvPr>
          <p:cNvSpPr txBox="1"/>
          <p:nvPr/>
        </p:nvSpPr>
        <p:spPr>
          <a:xfrm>
            <a:off x="3689456" y="234854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accent1"/>
                </a:solidFill>
              </a:rPr>
              <a:t>head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A0D694-94AF-6548-8280-CED47629C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556309"/>
              </p:ext>
            </p:extLst>
          </p:nvPr>
        </p:nvGraphicFramePr>
        <p:xfrm>
          <a:off x="5483774" y="2348947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874A4B-D0E9-E84F-B96D-846DA2B7E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995044"/>
              </p:ext>
            </p:extLst>
          </p:nvPr>
        </p:nvGraphicFramePr>
        <p:xfrm>
          <a:off x="6357381" y="233698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BA5100-2B32-4543-BF93-D47C3BE2C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17810"/>
              </p:ext>
            </p:extLst>
          </p:nvPr>
        </p:nvGraphicFramePr>
        <p:xfrm>
          <a:off x="7170181" y="2336988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BAAE8-FEA8-074D-86B5-AF2F23E93AE3}"/>
              </a:ext>
            </a:extLst>
          </p:cNvPr>
          <p:cNvCxnSpPr/>
          <p:nvPr/>
        </p:nvCxnSpPr>
        <p:spPr>
          <a:xfrm>
            <a:off x="4349125" y="2522408"/>
            <a:ext cx="325162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8EED7-18A1-6A42-B50D-ADF0F6C33E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684109" y="2522408"/>
            <a:ext cx="6732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5E975F4-49C8-104A-8FC6-6B5CC664FB6B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5400000" flipH="1" flipV="1">
            <a:off x="5385180" y="1339277"/>
            <a:ext cx="10050" cy="2747152"/>
          </a:xfrm>
          <a:prstGeom prst="curvedConnector3">
            <a:avLst>
              <a:gd name="adj1" fmla="val -4241871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A55D44B-934D-D244-8166-D5B99EF8113E}"/>
              </a:ext>
            </a:extLst>
          </p:cNvPr>
          <p:cNvSpPr/>
          <p:nvPr/>
        </p:nvSpPr>
        <p:spPr>
          <a:xfrm>
            <a:off x="2750413" y="3996816"/>
            <a:ext cx="5791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The removed node becomes a garbage. To be removed during garbage collection. </a:t>
            </a:r>
          </a:p>
        </p:txBody>
      </p:sp>
    </p:spTree>
    <p:extLst>
      <p:ext uri="{BB962C8B-B14F-4D97-AF65-F5344CB8AC3E}">
        <p14:creationId xmlns:p14="http://schemas.microsoft.com/office/powerpoint/2010/main" val="397101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14FC-A5DF-4C43-B24E-F7B44288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Array VS Linked List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A00CAE-4D20-F44E-9C58-638D5D9E3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32546"/>
              </p:ext>
            </p:extLst>
          </p:nvPr>
        </p:nvGraphicFramePr>
        <p:xfrm>
          <a:off x="2917542" y="2283944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DDAE86-C7D0-BA40-A0B1-1B104C398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57277"/>
              </p:ext>
            </p:extLst>
          </p:nvPr>
        </p:nvGraphicFramePr>
        <p:xfrm>
          <a:off x="3348927" y="4127027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8F9576-CE40-8641-B131-5A10E1EB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22027"/>
              </p:ext>
            </p:extLst>
          </p:nvPr>
        </p:nvGraphicFramePr>
        <p:xfrm>
          <a:off x="4893052" y="4120197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E64BE9-5D1B-0F48-B999-6740A6AD6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12487"/>
              </p:ext>
            </p:extLst>
          </p:nvPr>
        </p:nvGraphicFramePr>
        <p:xfrm>
          <a:off x="6483229" y="4127027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EE66FF-FB98-A44B-9669-827B23D9B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72285"/>
              </p:ext>
            </p:extLst>
          </p:nvPr>
        </p:nvGraphicFramePr>
        <p:xfrm>
          <a:off x="7982190" y="4127027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500D92-E982-9D4D-9D63-0870A53E5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95492"/>
              </p:ext>
            </p:extLst>
          </p:nvPr>
        </p:nvGraphicFramePr>
        <p:xfrm>
          <a:off x="9465202" y="4136661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7171F2-8639-5F49-9C8B-7E983E8FBB77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 flipV="1">
            <a:off x="4493507" y="4305617"/>
            <a:ext cx="399545" cy="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D041D6-520F-D74F-9E7E-2CC4D9361B75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031014" y="4305617"/>
            <a:ext cx="444825" cy="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F260A0-EA19-3444-83AB-804B6E07AC5C}"/>
              </a:ext>
            </a:extLst>
          </p:cNvPr>
          <p:cNvCxnSpPr>
            <a:cxnSpLocks/>
            <a:stCxn id="43" idx="3"/>
            <a:endCxn id="9" idx="1"/>
          </p:cNvCxnSpPr>
          <p:nvPr/>
        </p:nvCxnSpPr>
        <p:spPr>
          <a:xfrm>
            <a:off x="7620869" y="4312447"/>
            <a:ext cx="361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E77B8C-87C1-F34C-A5BE-56A0F7F24AFE}"/>
              </a:ext>
            </a:extLst>
          </p:cNvPr>
          <p:cNvCxnSpPr>
            <a:cxnSpLocks/>
            <a:stCxn id="47" idx="3"/>
            <a:endCxn id="10" idx="1"/>
          </p:cNvCxnSpPr>
          <p:nvPr/>
        </p:nvCxnSpPr>
        <p:spPr>
          <a:xfrm>
            <a:off x="9126846" y="4320422"/>
            <a:ext cx="338356" cy="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2C7E0E-E513-6049-B979-67DE06D52751}"/>
              </a:ext>
            </a:extLst>
          </p:cNvPr>
          <p:cNvSpPr txBox="1"/>
          <p:nvPr/>
        </p:nvSpPr>
        <p:spPr>
          <a:xfrm>
            <a:off x="1202137" y="2207754"/>
            <a:ext cx="1044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dirty="0"/>
              <a:t>Array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87F418-5AFB-0543-9687-210753474B50}"/>
              </a:ext>
            </a:extLst>
          </p:cNvPr>
          <p:cNvSpPr txBox="1"/>
          <p:nvPr/>
        </p:nvSpPr>
        <p:spPr>
          <a:xfrm>
            <a:off x="1131516" y="4004464"/>
            <a:ext cx="1696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dirty="0"/>
              <a:t>Linked List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F2B0D6-B79F-0249-A030-D84414CDA964}"/>
              </a:ext>
            </a:extLst>
          </p:cNvPr>
          <p:cNvSpPr txBox="1"/>
          <p:nvPr/>
        </p:nvSpPr>
        <p:spPr>
          <a:xfrm>
            <a:off x="1117187" y="4932568"/>
            <a:ext cx="492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TH" sz="2400" dirty="0"/>
              <a:t>ultiple nodes are connected by links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60472-D742-A142-873C-6DB357CAEECD}"/>
              </a:ext>
            </a:extLst>
          </p:cNvPr>
          <p:cNvGrpSpPr/>
          <p:nvPr/>
        </p:nvGrpSpPr>
        <p:grpSpPr>
          <a:xfrm>
            <a:off x="3031107" y="1916090"/>
            <a:ext cx="3854603" cy="388315"/>
            <a:chOff x="2740029" y="3225351"/>
            <a:chExt cx="3854603" cy="38831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16917-C368-B44B-8EB1-4444192BE6D8}"/>
                </a:ext>
              </a:extLst>
            </p:cNvPr>
            <p:cNvSpPr txBox="1"/>
            <p:nvPr/>
          </p:nvSpPr>
          <p:spPr>
            <a:xfrm>
              <a:off x="2740029" y="324433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78C149-5838-5B49-B6D6-CC135A045B19}"/>
                </a:ext>
              </a:extLst>
            </p:cNvPr>
            <p:cNvSpPr txBox="1"/>
            <p:nvPr/>
          </p:nvSpPr>
          <p:spPr>
            <a:xfrm>
              <a:off x="3582750" y="32253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AE8349-7580-B949-BFB9-3F156EFD718F}"/>
                </a:ext>
              </a:extLst>
            </p:cNvPr>
            <p:cNvSpPr txBox="1"/>
            <p:nvPr/>
          </p:nvSpPr>
          <p:spPr>
            <a:xfrm>
              <a:off x="4385146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3A3E70-5C87-744D-9C25-383509AE4870}"/>
                </a:ext>
              </a:extLst>
            </p:cNvPr>
            <p:cNvSpPr txBox="1"/>
            <p:nvPr/>
          </p:nvSpPr>
          <p:spPr>
            <a:xfrm>
              <a:off x="5187542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57724D-6ED8-D54E-9371-61454306532A}"/>
                </a:ext>
              </a:extLst>
            </p:cNvPr>
            <p:cNvSpPr txBox="1"/>
            <p:nvPr/>
          </p:nvSpPr>
          <p:spPr>
            <a:xfrm>
              <a:off x="6018833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A[4]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28A6C7-BB2E-474B-8B68-F4CEA72B0C08}"/>
              </a:ext>
            </a:extLst>
          </p:cNvPr>
          <p:cNvGrpSpPr/>
          <p:nvPr/>
        </p:nvGrpSpPr>
        <p:grpSpPr>
          <a:xfrm>
            <a:off x="2983768" y="2654201"/>
            <a:ext cx="3931547" cy="388315"/>
            <a:chOff x="2740029" y="3225351"/>
            <a:chExt cx="3931547" cy="38831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8ADDF1-1A9D-684B-9FC0-BDB4E1F99615}"/>
                </a:ext>
              </a:extLst>
            </p:cNvPr>
            <p:cNvSpPr txBox="1"/>
            <p:nvPr/>
          </p:nvSpPr>
          <p:spPr>
            <a:xfrm>
              <a:off x="2740029" y="324433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009FEA-D4BC-AE43-A6BB-0E75E6124A25}"/>
                </a:ext>
              </a:extLst>
            </p:cNvPr>
            <p:cNvSpPr txBox="1"/>
            <p:nvPr/>
          </p:nvSpPr>
          <p:spPr>
            <a:xfrm>
              <a:off x="3582750" y="322535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C8AC90-EB6B-6F49-9BCC-0D63C3A8288F}"/>
                </a:ext>
              </a:extLst>
            </p:cNvPr>
            <p:cNvSpPr txBox="1"/>
            <p:nvPr/>
          </p:nvSpPr>
          <p:spPr>
            <a:xfrm>
              <a:off x="4385146" y="323429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63A94D-FC47-9E46-82BF-803F028D255B}"/>
                </a:ext>
              </a:extLst>
            </p:cNvPr>
            <p:cNvSpPr txBox="1"/>
            <p:nvPr/>
          </p:nvSpPr>
          <p:spPr>
            <a:xfrm>
              <a:off x="5187542" y="323429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5012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CFB0FA-60DE-2C41-853D-D4DFAD1B0228}"/>
                </a:ext>
              </a:extLst>
            </p:cNvPr>
            <p:cNvSpPr txBox="1"/>
            <p:nvPr/>
          </p:nvSpPr>
          <p:spPr>
            <a:xfrm>
              <a:off x="6018833" y="323429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5016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C9E6AC8-48E0-864C-A6C5-9A76E1F06B1D}"/>
              </a:ext>
            </a:extLst>
          </p:cNvPr>
          <p:cNvSpPr txBox="1"/>
          <p:nvPr/>
        </p:nvSpPr>
        <p:spPr>
          <a:xfrm>
            <a:off x="7652687" y="2632235"/>
            <a:ext cx="18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TH" dirty="0"/>
              <a:t>emory locations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532921-AA56-274B-A0F1-619619200974}"/>
              </a:ext>
            </a:extLst>
          </p:cNvPr>
          <p:cNvSpPr txBox="1"/>
          <p:nvPr/>
        </p:nvSpPr>
        <p:spPr>
          <a:xfrm>
            <a:off x="7652687" y="1935073"/>
            <a:ext cx="89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Indexes</a:t>
            </a:r>
            <a:endParaRPr lang="en-TH" dirty="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9157037-75F5-0246-9792-0EF94AF78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59360"/>
              </p:ext>
            </p:extLst>
          </p:nvPr>
        </p:nvGraphicFramePr>
        <p:xfrm>
          <a:off x="4168345" y="4122468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FE066CF-9755-7040-BB28-3BB0A1FC7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53044"/>
              </p:ext>
            </p:extLst>
          </p:nvPr>
        </p:nvGraphicFramePr>
        <p:xfrm>
          <a:off x="5705852" y="4120197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5160A823-6E6D-9340-94AB-5638DB36A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855392"/>
              </p:ext>
            </p:extLst>
          </p:nvPr>
        </p:nvGraphicFramePr>
        <p:xfrm>
          <a:off x="7295707" y="4127027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09970428-A75F-2640-B9F6-DC29E8908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18736"/>
              </p:ext>
            </p:extLst>
          </p:nvPr>
        </p:nvGraphicFramePr>
        <p:xfrm>
          <a:off x="8801684" y="4135002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3B97305-892D-554C-8BAC-3E190236E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09436"/>
              </p:ext>
            </p:extLst>
          </p:nvPr>
        </p:nvGraphicFramePr>
        <p:xfrm>
          <a:off x="10278002" y="4143491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78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2589-DEA3-ED40-9399-24B41E80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0ECF-A1E5-814A-93F6-0B3868EA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H" dirty="0"/>
              <a:t>In the LinkedList class </a:t>
            </a:r>
          </a:p>
          <a:p>
            <a:r>
              <a:rPr lang="en-TH" dirty="0"/>
              <a:t>Create a method to remove the first element</a:t>
            </a:r>
          </a:p>
          <a:p>
            <a:r>
              <a:rPr lang="en-TH" dirty="0"/>
              <a:t>Create a method to print all the elements in the linkedlist</a:t>
            </a:r>
          </a:p>
          <a:p>
            <a:pPr marL="457200" lvl="1" indent="0">
              <a:buNone/>
            </a:pPr>
            <a:r>
              <a:rPr lang="en-TH" dirty="0"/>
              <a:t>Hint: use while loop to travel to the end of the list (next = null)</a:t>
            </a:r>
          </a:p>
          <a:p>
            <a:r>
              <a:rPr lang="en-TH" dirty="0"/>
              <a:t>Create a method to count the number of nodes in the created linked list</a:t>
            </a:r>
          </a:p>
          <a:p>
            <a:r>
              <a:rPr lang="en-TH" dirty="0"/>
              <a:t>Create a method to get the last element in the linkedlist </a:t>
            </a:r>
          </a:p>
          <a:p>
            <a:pPr marL="0" indent="0">
              <a:buNone/>
            </a:pP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757843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5920-7561-774D-858D-F7D6313D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Tailed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6A34-7875-7D42-8C6B-A2EE17EFC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8524" cy="4351338"/>
          </a:xfrm>
        </p:spPr>
        <p:txBody>
          <a:bodyPr/>
          <a:lstStyle/>
          <a:p>
            <a:r>
              <a:rPr lang="en-US" dirty="0"/>
              <a:t>We further improve on our Linked List</a:t>
            </a:r>
          </a:p>
          <a:p>
            <a:pPr lvl="1"/>
            <a:r>
              <a:rPr lang="en-US" dirty="0"/>
              <a:t>To address the issue that adding to the end is slow </a:t>
            </a:r>
          </a:p>
          <a:p>
            <a:pPr lvl="1"/>
            <a:r>
              <a:rPr lang="en-US" dirty="0"/>
              <a:t>Add an extra data member called tail </a:t>
            </a:r>
          </a:p>
          <a:p>
            <a:pPr lvl="1"/>
            <a:r>
              <a:rPr lang="en-US" dirty="0"/>
              <a:t>Extra data member means extra maintenance too</a:t>
            </a:r>
          </a:p>
          <a:p>
            <a:endParaRPr lang="en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898C-416C-1349-A3F1-C15CB084F7BE}"/>
              </a:ext>
            </a:extLst>
          </p:cNvPr>
          <p:cNvSpPr/>
          <p:nvPr/>
        </p:nvSpPr>
        <p:spPr>
          <a:xfrm>
            <a:off x="6907427" y="1098650"/>
            <a:ext cx="46955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</a:rPr>
              <a:t>LinkedList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Node </a:t>
            </a:r>
            <a:r>
              <a:rPr lang="en-US" dirty="0">
                <a:solidFill>
                  <a:srgbClr val="871094"/>
                </a:solidFill>
                <a:effectLst/>
              </a:rPr>
              <a:t>head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Node </a:t>
            </a:r>
            <a:r>
              <a:rPr lang="en-US" dirty="0">
                <a:solidFill>
                  <a:srgbClr val="871094"/>
                </a:solidFill>
                <a:effectLst/>
                <a:highlight>
                  <a:srgbClr val="FFFF00"/>
                </a:highlight>
              </a:rPr>
              <a:t>tail</a:t>
            </a:r>
            <a:r>
              <a:rPr lang="en-US" dirty="0">
                <a:highlight>
                  <a:srgbClr val="FFFF00"/>
                </a:highlight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627A"/>
                </a:solidFill>
                <a:effectLst/>
              </a:rPr>
              <a:t>LinkedList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element){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71094"/>
                </a:solidFill>
                <a:effectLst/>
              </a:rPr>
              <a:t>head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Node(element);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871094"/>
                </a:solidFill>
                <a:effectLst/>
              </a:rPr>
              <a:t>head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null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highlight>
                  <a:srgbClr val="FFFF00"/>
                </a:highlight>
              </a:rPr>
              <a:t>tail </a:t>
            </a:r>
            <a:r>
              <a:rPr lang="en-US" dirty="0">
                <a:highlight>
                  <a:srgbClr val="FFFF00"/>
                </a:highlight>
              </a:rPr>
              <a:t>= </a:t>
            </a:r>
            <a:r>
              <a:rPr lang="en-US" dirty="0">
                <a:solidFill>
                  <a:srgbClr val="871094"/>
                </a:solidFill>
                <a:effectLst/>
                <a:highlight>
                  <a:srgbClr val="FFFF00"/>
                </a:highlight>
              </a:rPr>
              <a:t>head</a:t>
            </a:r>
            <a:r>
              <a:rPr lang="en-US" dirty="0">
                <a:highlight>
                  <a:srgbClr val="FFFF00"/>
                </a:highlight>
              </a:rPr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highlight>
                  <a:srgbClr val="FFFF00"/>
                </a:highlight>
              </a:rPr>
              <a:t>public int </a:t>
            </a:r>
            <a:r>
              <a:rPr lang="en-US" dirty="0" err="1">
                <a:solidFill>
                  <a:srgbClr val="00627A"/>
                </a:solidFill>
                <a:effectLst/>
                <a:highlight>
                  <a:srgbClr val="FFFF00"/>
                </a:highlight>
              </a:rPr>
              <a:t>getLast</a:t>
            </a:r>
            <a:r>
              <a:rPr lang="en-US" dirty="0">
                <a:highlight>
                  <a:srgbClr val="FFFF00"/>
                </a:highlight>
              </a:rPr>
              <a:t>(){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highlight>
                  <a:srgbClr val="FFFF00"/>
                </a:highlight>
              </a:rPr>
              <a:t>return </a:t>
            </a:r>
            <a:r>
              <a:rPr lang="en-US" dirty="0" err="1">
                <a:solidFill>
                  <a:srgbClr val="871094"/>
                </a:solidFill>
                <a:effectLst/>
                <a:highlight>
                  <a:srgbClr val="FFFF00"/>
                </a:highlight>
              </a:rPr>
              <a:t>tail</a:t>
            </a:r>
            <a:r>
              <a:rPr lang="en-US" dirty="0" err="1">
                <a:highlight>
                  <a:srgbClr val="FFFF00"/>
                </a:highlight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highlight>
                  <a:srgbClr val="FFFF00"/>
                </a:highlight>
              </a:rPr>
              <a:t>element</a:t>
            </a:r>
            <a:r>
              <a:rPr lang="en-US" dirty="0">
                <a:highlight>
                  <a:srgbClr val="FFFF00"/>
                </a:highlight>
              </a:rPr>
              <a:t>;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    }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highlight>
                  <a:srgbClr val="FFFF00"/>
                </a:highlight>
              </a:rPr>
              <a:t>public void </a:t>
            </a:r>
            <a:r>
              <a:rPr lang="en-US" dirty="0" err="1">
                <a:solidFill>
                  <a:srgbClr val="00627A"/>
                </a:solidFill>
                <a:effectLst/>
                <a:highlight>
                  <a:srgbClr val="FFFF00"/>
                </a:highlight>
              </a:rPr>
              <a:t>addLast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highlight>
                  <a:srgbClr val="FFFF00"/>
                </a:highlight>
              </a:rPr>
              <a:t>int </a:t>
            </a:r>
            <a:r>
              <a:rPr lang="en-US" dirty="0">
                <a:highlight>
                  <a:srgbClr val="FFFF00"/>
                </a:highlight>
              </a:rPr>
              <a:t>element)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    {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Node temp </a:t>
            </a:r>
            <a:r>
              <a:rPr lang="en-US" dirty="0">
                <a:highlight>
                  <a:srgbClr val="FFFF00"/>
                </a:highlight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highlight>
                  <a:srgbClr val="FFFF00"/>
                </a:highlight>
              </a:rPr>
              <a:t>new </a:t>
            </a:r>
            <a:r>
              <a:rPr lang="en-US" dirty="0">
                <a:highlight>
                  <a:srgbClr val="FFFF00"/>
                </a:highlight>
              </a:rPr>
              <a:t>Node(element);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solidFill>
                  <a:srgbClr val="871094"/>
                </a:solidFill>
                <a:effectLst/>
                <a:highlight>
                  <a:srgbClr val="FFFF00"/>
                </a:highlight>
              </a:rPr>
              <a:t>tail</a:t>
            </a:r>
            <a:r>
              <a:rPr lang="en-US" dirty="0" err="1">
                <a:highlight>
                  <a:srgbClr val="FFFF00"/>
                </a:highlight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highlight>
                  <a:srgbClr val="FFFF00"/>
                </a:highlight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temp</a:t>
            </a:r>
            <a:r>
              <a:rPr lang="en-US" dirty="0">
                <a:highlight>
                  <a:srgbClr val="FFFF00"/>
                </a:highlight>
              </a:rPr>
              <a:t>;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highlight>
                  <a:srgbClr val="FFFF00"/>
                </a:highlight>
              </a:rPr>
              <a:t>tail </a:t>
            </a:r>
            <a:r>
              <a:rPr lang="en-US" dirty="0">
                <a:highlight>
                  <a:srgbClr val="FFFF00"/>
                </a:highlight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temp</a:t>
            </a:r>
            <a:r>
              <a:rPr lang="en-US" dirty="0">
                <a:highlight>
                  <a:srgbClr val="FFFF00"/>
                </a:highlight>
              </a:rPr>
              <a:t>;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    }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endParaRPr lang="en-TH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955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B228-8898-4641-B499-4AC1D366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852"/>
            <a:ext cx="10515600" cy="1325563"/>
          </a:xfrm>
        </p:spPr>
        <p:txBody>
          <a:bodyPr/>
          <a:lstStyle/>
          <a:p>
            <a:r>
              <a:rPr lang="en-US" dirty="0"/>
              <a:t>Enhancements of linked list 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776D-4020-0B4D-B327-F3B3BD75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Circular Linked List</a:t>
            </a:r>
          </a:p>
          <a:p>
            <a:pPr lvl="1"/>
            <a:r>
              <a:rPr lang="en-US" dirty="0"/>
              <a:t>To allow cycling through the list repeatedly</a:t>
            </a:r>
          </a:p>
          <a:p>
            <a:pPr lvl="1"/>
            <a:r>
              <a:rPr lang="en-US" dirty="0"/>
              <a:t>Add a link from tail node of the Tailed Linked List to point back to head node </a:t>
            </a:r>
          </a:p>
          <a:p>
            <a:pPr lvl="1"/>
            <a:r>
              <a:rPr lang="en-US" dirty="0"/>
              <a:t>Different in linking need different maintenance </a:t>
            </a:r>
          </a:p>
          <a:p>
            <a:endParaRPr lang="en-TH" dirty="0"/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AC2DB92-2ED9-D743-8A9E-2FC207FCF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38" y="3712821"/>
            <a:ext cx="9556236" cy="263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57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B228-8898-4641-B499-4AC1D366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 of linked list 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776D-4020-0B4D-B327-F3B3BD75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Doubly Linked List </a:t>
            </a:r>
          </a:p>
          <a:p>
            <a:pPr lvl="1"/>
            <a:r>
              <a:rPr lang="en-US" dirty="0"/>
              <a:t>In the preceding discussion, we have a “</a:t>
            </a:r>
            <a:r>
              <a:rPr lang="en-US" b="1" dirty="0"/>
              <a:t>next</a:t>
            </a:r>
            <a:r>
              <a:rPr lang="en-US" dirty="0"/>
              <a:t>” pointer to move forward </a:t>
            </a:r>
            <a:endParaRPr lang="en-US" dirty="0">
              <a:effectLst/>
            </a:endParaRPr>
          </a:p>
          <a:p>
            <a:pPr lvl="1"/>
            <a:r>
              <a:rPr lang="en-US" dirty="0"/>
              <a:t>Often, we need to move backward as well </a:t>
            </a:r>
            <a:endParaRPr lang="en-US" dirty="0">
              <a:effectLst/>
            </a:endParaRPr>
          </a:p>
          <a:p>
            <a:pPr lvl="1"/>
            <a:r>
              <a:rPr lang="en-US" dirty="0"/>
              <a:t>Use a “</a:t>
            </a:r>
            <a:r>
              <a:rPr lang="en-US" b="1" dirty="0" err="1"/>
              <a:t>prev</a:t>
            </a:r>
            <a:r>
              <a:rPr lang="en-US" dirty="0"/>
              <a:t>” pointer to allow backward traversal </a:t>
            </a:r>
            <a:endParaRPr lang="en-US" dirty="0">
              <a:effectLst/>
            </a:endParaRPr>
          </a:p>
          <a:p>
            <a:pPr lvl="1"/>
            <a:r>
              <a:rPr lang="en-US" dirty="0"/>
              <a:t>Once again,  need to maintain “</a:t>
            </a:r>
            <a:r>
              <a:rPr lang="en-US" b="1" dirty="0" err="1"/>
              <a:t>prev</a:t>
            </a:r>
            <a:r>
              <a:rPr lang="en-US" dirty="0"/>
              <a:t>” in all updating methods </a:t>
            </a:r>
            <a:endParaRPr lang="en-US" dirty="0">
              <a:effectLst/>
            </a:endParaRPr>
          </a:p>
          <a:p>
            <a:pPr lvl="1"/>
            <a:r>
              <a:rPr lang="en-US" dirty="0"/>
              <a:t>Instead of </a:t>
            </a:r>
            <a:r>
              <a:rPr lang="en-US" dirty="0">
                <a:solidFill>
                  <a:schemeClr val="accent1"/>
                </a:solidFill>
              </a:rPr>
              <a:t>Node</a:t>
            </a:r>
            <a:r>
              <a:rPr lang="en-US" dirty="0"/>
              <a:t> class, need to create a </a:t>
            </a:r>
            <a:r>
              <a:rPr lang="en-US" dirty="0" err="1">
                <a:solidFill>
                  <a:schemeClr val="accent1"/>
                </a:solidFill>
              </a:rPr>
              <a:t>DNode</a:t>
            </a:r>
            <a:r>
              <a:rPr lang="en-US" dirty="0"/>
              <a:t> class that includes the additional “</a:t>
            </a:r>
            <a:r>
              <a:rPr lang="en-US" b="1" dirty="0" err="1"/>
              <a:t>prev</a:t>
            </a:r>
            <a:r>
              <a:rPr lang="en-US" dirty="0"/>
              <a:t>” pointer </a:t>
            </a:r>
            <a:endParaRPr lang="en-US" dirty="0">
              <a:effectLst/>
            </a:endParaRPr>
          </a:p>
          <a:p>
            <a:endParaRPr lang="en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DB6B7-A4E0-4043-8A9D-7020E3262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4769451"/>
            <a:ext cx="4305300" cy="1816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36C7FF-067C-1E4B-BA07-69E69B7E09CA}"/>
              </a:ext>
            </a:extLst>
          </p:cNvPr>
          <p:cNvSpPr/>
          <p:nvPr/>
        </p:nvSpPr>
        <p:spPr>
          <a:xfrm>
            <a:off x="7203989" y="455422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</a:rPr>
              <a:t>Node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871094"/>
                </a:solidFill>
                <a:effectLst/>
              </a:rPr>
              <a:t>element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Node </a:t>
            </a:r>
            <a:r>
              <a:rPr lang="en-US" dirty="0">
                <a:solidFill>
                  <a:srgbClr val="871094"/>
                </a:solidFill>
                <a:effectLst/>
              </a:rPr>
              <a:t>next</a:t>
            </a:r>
            <a:r>
              <a:rPr lang="en-US" dirty="0"/>
              <a:t>;</a:t>
            </a:r>
          </a:p>
          <a:p>
            <a:r>
              <a:rPr lang="en-US" dirty="0">
                <a:highlight>
                  <a:srgbClr val="FFFF00"/>
                </a:highlight>
              </a:rPr>
              <a:t>    Node </a:t>
            </a:r>
            <a:r>
              <a:rPr lang="en-US" dirty="0" err="1">
                <a:highlight>
                  <a:srgbClr val="FFFF00"/>
                </a:highlight>
              </a:rPr>
              <a:t>prev</a:t>
            </a:r>
            <a:r>
              <a:rPr lang="en-US" dirty="0">
                <a:highlight>
                  <a:srgbClr val="FFFF00"/>
                </a:highlight>
              </a:rPr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627A"/>
                </a:solidFill>
                <a:effectLst/>
              </a:rPr>
              <a:t>Node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data)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element</a:t>
            </a:r>
            <a:r>
              <a:rPr lang="en-US" dirty="0">
                <a:solidFill>
                  <a:srgbClr val="871094"/>
                </a:solidFill>
                <a:effectLst/>
              </a:rPr>
              <a:t> </a:t>
            </a:r>
            <a:r>
              <a:rPr lang="en-US" dirty="0"/>
              <a:t>= data;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134244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1A25-58D1-2B46-8C9B-FEF50636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 of linked list </a:t>
            </a:r>
            <a:endParaRPr lang="en-TH" dirty="0"/>
          </a:p>
        </p:txBody>
      </p:sp>
      <p:pic>
        <p:nvPicPr>
          <p:cNvPr id="6" name="Content Placeholder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7FC10D0-1DD8-B64A-81E6-4571BD4D4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0672"/>
            <a:ext cx="10515600" cy="240381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ADD2FF-49CA-9A49-9098-B604F45101F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Doubly Linked List </a:t>
            </a: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73773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C541-F6C8-B641-9356-681DDA09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Java Class: LinkedList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B8D8-B28F-EE48-A2BA-0BDB3384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class provided by </a:t>
            </a:r>
            <a:r>
              <a:rPr lang="en-US" b="1" dirty="0">
                <a:solidFill>
                  <a:schemeClr val="accent1"/>
                </a:solidFill>
              </a:rPr>
              <a:t>Java library </a:t>
            </a:r>
            <a:endParaRPr lang="en-US" b="1" dirty="0">
              <a:solidFill>
                <a:schemeClr val="accent1"/>
              </a:solidFill>
              <a:effectLst/>
            </a:endParaRPr>
          </a:p>
          <a:p>
            <a:r>
              <a:rPr lang="en-US" dirty="0"/>
              <a:t>It has many more methods than what we have discussed so far of our versions of linked lists. </a:t>
            </a:r>
            <a:endParaRPr lang="en-US" dirty="0">
              <a:effectLst/>
            </a:endParaRPr>
          </a:p>
          <a:p>
            <a:r>
              <a:rPr lang="en-US" dirty="0"/>
              <a:t>Please do not confuse this library class from our class illustrated here. In a way, we open up the Java library to show you the inside working. </a:t>
            </a:r>
            <a:endParaRPr lang="en-US" dirty="0">
              <a:effectLst/>
            </a:endParaRP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751848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31C4-0E7D-8B43-AF65-D17D61D4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Java Class: LinkedList 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66EE1340-696D-8146-B7D4-54AECCCF7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794" y="1454922"/>
            <a:ext cx="8189606" cy="5398621"/>
          </a:xfrm>
        </p:spPr>
      </p:pic>
    </p:spTree>
    <p:extLst>
      <p:ext uri="{BB962C8B-B14F-4D97-AF65-F5344CB8AC3E}">
        <p14:creationId xmlns:p14="http://schemas.microsoft.com/office/powerpoint/2010/main" val="3697431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31C4-0E7D-8B43-AF65-D17D61D4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Java Class: LinkedList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C80F9E8-E11E-0A42-86E3-051258D0C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683" y="1405496"/>
            <a:ext cx="8239220" cy="5370700"/>
          </a:xfrm>
        </p:spPr>
      </p:pic>
    </p:spTree>
    <p:extLst>
      <p:ext uri="{BB962C8B-B14F-4D97-AF65-F5344CB8AC3E}">
        <p14:creationId xmlns:p14="http://schemas.microsoft.com/office/powerpoint/2010/main" val="753621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31C4-0E7D-8B43-AF65-D17D61D4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Java Class: LinkedList </a:t>
            </a:r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59B98CC-E8B2-A04F-9AB7-5881F1D6E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578" y="1380780"/>
            <a:ext cx="8146675" cy="5461815"/>
          </a:xfrm>
        </p:spPr>
      </p:pic>
    </p:spTree>
    <p:extLst>
      <p:ext uri="{BB962C8B-B14F-4D97-AF65-F5344CB8AC3E}">
        <p14:creationId xmlns:p14="http://schemas.microsoft.com/office/powerpoint/2010/main" val="2814399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8AB1-DB67-EE45-8B99-C4A723AB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Example of use JAVA API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2A745D-C429-1E49-99D8-21C6B1071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76"/>
          <a:stretch/>
        </p:blipFill>
        <p:spPr>
          <a:xfrm>
            <a:off x="1047020" y="1281350"/>
            <a:ext cx="9901065" cy="5603123"/>
          </a:xfrm>
        </p:spPr>
      </p:pic>
    </p:spTree>
    <p:extLst>
      <p:ext uri="{BB962C8B-B14F-4D97-AF65-F5344CB8AC3E}">
        <p14:creationId xmlns:p14="http://schemas.microsoft.com/office/powerpoint/2010/main" val="119881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A59B-AF93-1C4C-B397-049B20CB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06DC-910C-1445-915A-F1BA9B4DF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when using an array... </a:t>
            </a:r>
          </a:p>
          <a:p>
            <a:pPr lvl="1"/>
            <a:r>
              <a:rPr lang="en-US" dirty="0"/>
              <a:t>X, A, B are elements of an array </a:t>
            </a:r>
          </a:p>
          <a:p>
            <a:endParaRPr lang="en-TH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CD1568-E52F-1841-8541-1A6C1190C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73330"/>
              </p:ext>
            </p:extLst>
          </p:nvPr>
        </p:nvGraphicFramePr>
        <p:xfrm>
          <a:off x="2470281" y="36026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478D007-97D4-AB4B-98B5-F323123CED12}"/>
              </a:ext>
            </a:extLst>
          </p:cNvPr>
          <p:cNvGrpSpPr/>
          <p:nvPr/>
        </p:nvGrpSpPr>
        <p:grpSpPr>
          <a:xfrm>
            <a:off x="2583846" y="3234842"/>
            <a:ext cx="3854603" cy="388315"/>
            <a:chOff x="2740029" y="3225351"/>
            <a:chExt cx="3854603" cy="3883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1C2CAF-52A2-144B-8071-594748EB50C0}"/>
                </a:ext>
              </a:extLst>
            </p:cNvPr>
            <p:cNvSpPr txBox="1"/>
            <p:nvPr/>
          </p:nvSpPr>
          <p:spPr>
            <a:xfrm>
              <a:off x="2740029" y="324433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B952AB-C16D-E543-ABC3-D30E964C022D}"/>
                </a:ext>
              </a:extLst>
            </p:cNvPr>
            <p:cNvSpPr txBox="1"/>
            <p:nvPr/>
          </p:nvSpPr>
          <p:spPr>
            <a:xfrm>
              <a:off x="3582750" y="32253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EE7B92-C8AF-A841-BD30-310774CEDD12}"/>
                </a:ext>
              </a:extLst>
            </p:cNvPr>
            <p:cNvSpPr txBox="1"/>
            <p:nvPr/>
          </p:nvSpPr>
          <p:spPr>
            <a:xfrm>
              <a:off x="4385146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3B2D12-91FA-A349-A8D3-AEDDFFCF501B}"/>
                </a:ext>
              </a:extLst>
            </p:cNvPr>
            <p:cNvSpPr txBox="1"/>
            <p:nvPr/>
          </p:nvSpPr>
          <p:spPr>
            <a:xfrm>
              <a:off x="5187542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A0C22C-0619-554D-B9D6-37BC2EB7DE67}"/>
                </a:ext>
              </a:extLst>
            </p:cNvPr>
            <p:cNvSpPr txBox="1"/>
            <p:nvPr/>
          </p:nvSpPr>
          <p:spPr>
            <a:xfrm>
              <a:off x="6018833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A[4]</a:t>
              </a:r>
            </a:p>
          </p:txBody>
        </p:sp>
      </p:grpSp>
      <p:sp>
        <p:nvSpPr>
          <p:cNvPr id="11" name="Cloud 10">
            <a:extLst>
              <a:ext uri="{FF2B5EF4-FFF2-40B4-BE49-F238E27FC236}">
                <a16:creationId xmlns:a16="http://schemas.microsoft.com/office/drawing/2014/main" id="{6D8F1BD8-FCF8-DA4E-AE70-C4644F0EF89C}"/>
              </a:ext>
            </a:extLst>
          </p:cNvPr>
          <p:cNvSpPr/>
          <p:nvPr/>
        </p:nvSpPr>
        <p:spPr>
          <a:xfrm>
            <a:off x="1321904" y="4333461"/>
            <a:ext cx="2763079" cy="145111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H" dirty="0"/>
              <a:t>I want to add Y before A ?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AA50C638-EA5F-3D4C-937E-02417B80CFCC}"/>
              </a:ext>
            </a:extLst>
          </p:cNvPr>
          <p:cNvSpPr/>
          <p:nvPr/>
        </p:nvSpPr>
        <p:spPr>
          <a:xfrm>
            <a:off x="4481110" y="4299494"/>
            <a:ext cx="2763079" cy="145111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H" dirty="0"/>
              <a:t>I want to remove A</a:t>
            </a:r>
          </a:p>
        </p:txBody>
      </p:sp>
    </p:spTree>
    <p:extLst>
      <p:ext uri="{BB962C8B-B14F-4D97-AF65-F5344CB8AC3E}">
        <p14:creationId xmlns:p14="http://schemas.microsoft.com/office/powerpoint/2010/main" val="9246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8AB1-DB67-EE45-8B99-C4A723AB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Example of use JAVA API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BDDB1FD-08A6-114F-BF70-16EC8FD15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13"/>
          <a:stretch/>
        </p:blipFill>
        <p:spPr>
          <a:xfrm>
            <a:off x="187956" y="1421026"/>
            <a:ext cx="11816087" cy="5165123"/>
          </a:xfrm>
        </p:spPr>
      </p:pic>
    </p:spTree>
    <p:extLst>
      <p:ext uri="{BB962C8B-B14F-4D97-AF65-F5344CB8AC3E}">
        <p14:creationId xmlns:p14="http://schemas.microsoft.com/office/powerpoint/2010/main" val="1527405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E56D-8BE3-E64E-AE98-9EF96265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Why reinvent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16FA-7A8A-084A-A5FA-727D2064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Since there is the API, why do we need to learn to write our own code to implement a data structure like linked list?</a:t>
            </a:r>
          </a:p>
          <a:p>
            <a:pPr marL="0" indent="0">
              <a:buNone/>
            </a:pPr>
            <a:endParaRPr lang="en-TH" dirty="0"/>
          </a:p>
          <a:p>
            <a:r>
              <a:rPr lang="en-US" dirty="0"/>
              <a:t>Writing the code allows you to gain an </a:t>
            </a:r>
            <a:r>
              <a:rPr lang="en-US" dirty="0" err="1"/>
              <a:t>indepth</a:t>
            </a:r>
            <a:r>
              <a:rPr lang="en-US" dirty="0"/>
              <a:t> understanding of the data structures and their operations </a:t>
            </a:r>
            <a:endParaRPr lang="en-US" dirty="0">
              <a:effectLst/>
            </a:endParaRPr>
          </a:p>
          <a:p>
            <a:r>
              <a:rPr lang="en-US" dirty="0"/>
              <a:t>The understanding will allow you to appreciate their complexity analysis and use the API effectively </a:t>
            </a:r>
            <a:endParaRPr lang="en-US" dirty="0">
              <a:effectLst/>
            </a:endParaRP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347317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5F8B-00A3-C746-B3D6-170BEE36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7D50-52EF-234F-B320-FC03E1F3F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Implement a Sorted Linked List</a:t>
            </a:r>
          </a:p>
        </p:txBody>
      </p:sp>
    </p:spTree>
    <p:extLst>
      <p:ext uri="{BB962C8B-B14F-4D97-AF65-F5344CB8AC3E}">
        <p14:creationId xmlns:p14="http://schemas.microsoft.com/office/powerpoint/2010/main" val="227035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A59B-AF93-1C4C-B397-049B20CB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06DC-910C-1445-915A-F1BA9B4DF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we see the (add) action with linked list</a:t>
            </a:r>
          </a:p>
          <a:p>
            <a:pPr lvl="1"/>
            <a:r>
              <a:rPr lang="en-US" dirty="0"/>
              <a:t>X, A, B are nodes of a linked list</a:t>
            </a:r>
          </a:p>
          <a:p>
            <a:pPr lvl="1"/>
            <a:r>
              <a:rPr lang="en-US" dirty="0"/>
              <a:t> Y is new node to be added </a:t>
            </a:r>
          </a:p>
          <a:p>
            <a:endParaRPr lang="en-TH" dirty="0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6D8F1BD8-FCF8-DA4E-AE70-C4644F0EF89C}"/>
              </a:ext>
            </a:extLst>
          </p:cNvPr>
          <p:cNvSpPr/>
          <p:nvPr/>
        </p:nvSpPr>
        <p:spPr>
          <a:xfrm>
            <a:off x="7580427" y="4335420"/>
            <a:ext cx="2763079" cy="145111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H" dirty="0"/>
              <a:t>I want to add Y before A 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4C6D6E-00A7-174E-85BB-3A2110D48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22482"/>
              </p:ext>
            </p:extLst>
          </p:nvPr>
        </p:nvGraphicFramePr>
        <p:xfrm>
          <a:off x="2345075" y="3435830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A83E58-E355-C24C-9F19-8748F8096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60616"/>
              </p:ext>
            </p:extLst>
          </p:nvPr>
        </p:nvGraphicFramePr>
        <p:xfrm>
          <a:off x="3889200" y="3429000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A23A5ED-EFFE-844C-B104-0A1A364B7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206220"/>
              </p:ext>
            </p:extLst>
          </p:nvPr>
        </p:nvGraphicFramePr>
        <p:xfrm>
          <a:off x="5479377" y="3435830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5CCE65-2832-4746-A3D3-6E02A6BF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58646"/>
              </p:ext>
            </p:extLst>
          </p:nvPr>
        </p:nvGraphicFramePr>
        <p:xfrm>
          <a:off x="3426567" y="4338851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32C5-A168-524E-AAF4-25BBF3013646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3489655" y="3614420"/>
            <a:ext cx="399545" cy="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B00BA0-950E-F34D-935F-D011D86E607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027162" y="3614420"/>
            <a:ext cx="444825" cy="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E4E1E06-CF12-E24B-901B-15BC72AF4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8378"/>
              </p:ext>
            </p:extLst>
          </p:nvPr>
        </p:nvGraphicFramePr>
        <p:xfrm>
          <a:off x="3164493" y="3431271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71FA2B4-E684-5E46-9BFB-C8DFF150D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80548"/>
              </p:ext>
            </p:extLst>
          </p:nvPr>
        </p:nvGraphicFramePr>
        <p:xfrm>
          <a:off x="4702000" y="3429000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EE5EFF6-6A1E-554A-A5AA-4FA7856E0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12448"/>
              </p:ext>
            </p:extLst>
          </p:nvPr>
        </p:nvGraphicFramePr>
        <p:xfrm>
          <a:off x="6291855" y="3435830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E8F6BFF-2B11-6D4F-B6DE-90CA6ECBD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951867"/>
              </p:ext>
            </p:extLst>
          </p:nvPr>
        </p:nvGraphicFramePr>
        <p:xfrm>
          <a:off x="4232145" y="4335420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F4FA78-13F6-2F41-9898-595AF26E6F83}"/>
              </a:ext>
            </a:extLst>
          </p:cNvPr>
          <p:cNvCxnSpPr>
            <a:cxnSpLocks/>
            <a:stCxn id="22" idx="3"/>
            <a:endCxn id="16" idx="0"/>
          </p:cNvCxnSpPr>
          <p:nvPr/>
        </p:nvCxnSpPr>
        <p:spPr>
          <a:xfrm>
            <a:off x="3489655" y="3616691"/>
            <a:ext cx="343312" cy="72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84CE51-5E7B-AD4C-B150-44C170FFC317}"/>
              </a:ext>
            </a:extLst>
          </p:cNvPr>
          <p:cNvCxnSpPr>
            <a:cxnSpLocks/>
            <a:stCxn id="25" idx="0"/>
            <a:endCxn id="14" idx="2"/>
          </p:cNvCxnSpPr>
          <p:nvPr/>
        </p:nvCxnSpPr>
        <p:spPr>
          <a:xfrm flipH="1" flipV="1">
            <a:off x="4295600" y="3799840"/>
            <a:ext cx="99126" cy="53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A59B-AF93-1C4C-B397-049B20CB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06DC-910C-1445-915A-F1BA9B4DF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we see the (remove) action with linked list</a:t>
            </a:r>
          </a:p>
          <a:p>
            <a:pPr lvl="1"/>
            <a:r>
              <a:rPr lang="en-US" dirty="0"/>
              <a:t>X, A, B are nodes of a linked list</a:t>
            </a:r>
          </a:p>
          <a:p>
            <a:pPr lvl="1"/>
            <a:r>
              <a:rPr lang="en-US" dirty="0"/>
              <a:t> Y is new node to be added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Node A becomes a garbage. To be removed during garbage collection. </a:t>
            </a:r>
          </a:p>
          <a:p>
            <a:pPr lvl="1"/>
            <a:r>
              <a:rPr lang="en-TH" dirty="0"/>
              <a:t>Garbage collection is an automatic process in JVM.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4C6D6E-00A7-174E-85BB-3A2110D4896B}"/>
              </a:ext>
            </a:extLst>
          </p:cNvPr>
          <p:cNvGraphicFramePr>
            <a:graphicFrameLocks noGrp="1"/>
          </p:cNvGraphicFramePr>
          <p:nvPr/>
        </p:nvGraphicFramePr>
        <p:xfrm>
          <a:off x="2345075" y="3435830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A83E58-E355-C24C-9F19-8748F8096468}"/>
              </a:ext>
            </a:extLst>
          </p:cNvPr>
          <p:cNvGraphicFramePr>
            <a:graphicFrameLocks noGrp="1"/>
          </p:cNvGraphicFramePr>
          <p:nvPr/>
        </p:nvGraphicFramePr>
        <p:xfrm>
          <a:off x="3889200" y="3429000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A23A5ED-EFFE-844C-B104-0A1A364B7546}"/>
              </a:ext>
            </a:extLst>
          </p:cNvPr>
          <p:cNvGraphicFramePr>
            <a:graphicFrameLocks noGrp="1"/>
          </p:cNvGraphicFramePr>
          <p:nvPr/>
        </p:nvGraphicFramePr>
        <p:xfrm>
          <a:off x="5479377" y="3435830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132C5-A168-524E-AAF4-25BBF3013646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3489655" y="3614420"/>
            <a:ext cx="399545" cy="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B00BA0-950E-F34D-935F-D011D86E607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027162" y="3614420"/>
            <a:ext cx="444825" cy="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E4E1E06-CF12-E24B-901B-15BC72AF4F4C}"/>
              </a:ext>
            </a:extLst>
          </p:cNvPr>
          <p:cNvGraphicFramePr>
            <a:graphicFrameLocks noGrp="1"/>
          </p:cNvGraphicFramePr>
          <p:nvPr/>
        </p:nvGraphicFramePr>
        <p:xfrm>
          <a:off x="3164493" y="3431271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71FA2B4-E684-5E46-9BFB-C8DFF150D400}"/>
              </a:ext>
            </a:extLst>
          </p:cNvPr>
          <p:cNvGraphicFramePr>
            <a:graphicFrameLocks noGrp="1"/>
          </p:cNvGraphicFramePr>
          <p:nvPr/>
        </p:nvGraphicFramePr>
        <p:xfrm>
          <a:off x="4702000" y="3429000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EE5EFF6-6A1E-554A-A5AA-4FA7856E0E7F}"/>
              </a:ext>
            </a:extLst>
          </p:cNvPr>
          <p:cNvGraphicFramePr>
            <a:graphicFrameLocks noGrp="1"/>
          </p:cNvGraphicFramePr>
          <p:nvPr/>
        </p:nvGraphicFramePr>
        <p:xfrm>
          <a:off x="6291855" y="3435830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7" name="Cloud 16">
            <a:extLst>
              <a:ext uri="{FF2B5EF4-FFF2-40B4-BE49-F238E27FC236}">
                <a16:creationId xmlns:a16="http://schemas.microsoft.com/office/drawing/2014/main" id="{D54EE6AF-08A9-BF4D-A301-6C966D85FFE5}"/>
              </a:ext>
            </a:extLst>
          </p:cNvPr>
          <p:cNvSpPr/>
          <p:nvPr/>
        </p:nvSpPr>
        <p:spPr>
          <a:xfrm>
            <a:off x="7555237" y="2710273"/>
            <a:ext cx="2763079" cy="145111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H" dirty="0"/>
              <a:t>I want to remove A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302A2075-A7CC-124D-80D3-F60DC13FD994}"/>
              </a:ext>
            </a:extLst>
          </p:cNvPr>
          <p:cNvCxnSpPr>
            <a:cxnSpLocks/>
            <a:stCxn id="22" idx="2"/>
            <a:endCxn id="15" idx="2"/>
          </p:cNvCxnSpPr>
          <p:nvPr/>
        </p:nvCxnSpPr>
        <p:spPr>
          <a:xfrm rot="16200000" flipH="1">
            <a:off x="4604146" y="2525038"/>
            <a:ext cx="4559" cy="2558703"/>
          </a:xfrm>
          <a:prstGeom prst="curvedConnector3">
            <a:avLst>
              <a:gd name="adj1" fmla="val 17040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18D-5980-3F42-9E14-93704601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C09D-FAD1-D444-804D-6888D2DC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 Each element in the list is stored in a </a:t>
            </a:r>
            <a:r>
              <a:rPr lang="en-US" i="1" dirty="0"/>
              <a:t>node</a:t>
            </a:r>
            <a:r>
              <a:rPr lang="en-US" dirty="0"/>
              <a:t>, which also contains a next pointer </a:t>
            </a:r>
          </a:p>
          <a:p>
            <a:pPr lvl="1"/>
            <a:r>
              <a:rPr lang="en-US" dirty="0"/>
              <a:t>Allow elements in the list to occupy </a:t>
            </a:r>
            <a:r>
              <a:rPr lang="en-US" i="1" dirty="0"/>
              <a:t>non-contiguous </a:t>
            </a:r>
            <a:r>
              <a:rPr lang="en-US" dirty="0"/>
              <a:t>memory </a:t>
            </a:r>
          </a:p>
          <a:p>
            <a:pPr lvl="1"/>
            <a:r>
              <a:rPr lang="en-US" dirty="0"/>
              <a:t>Order the nodes by associating each with its </a:t>
            </a:r>
            <a:r>
              <a:rPr lang="en-US" dirty="0" err="1"/>
              <a:t>neighbour</a:t>
            </a:r>
            <a:r>
              <a:rPr lang="en-US" dirty="0"/>
              <a:t>(s)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TH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2DDE24-FE26-7946-AB33-A97C51A7A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07520"/>
              </p:ext>
            </p:extLst>
          </p:nvPr>
        </p:nvGraphicFramePr>
        <p:xfrm>
          <a:off x="2332719" y="4152522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9969A6-D3FA-4548-A56D-98815EE70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30510"/>
              </p:ext>
            </p:extLst>
          </p:nvPr>
        </p:nvGraphicFramePr>
        <p:xfrm>
          <a:off x="3152137" y="4147963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98ACC4-FA56-5645-BA07-73D80124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899390"/>
              </p:ext>
            </p:extLst>
          </p:nvPr>
        </p:nvGraphicFramePr>
        <p:xfrm>
          <a:off x="4603078" y="4157870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D7B60F-BF80-5041-92DD-2B8CF771D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27674"/>
              </p:ext>
            </p:extLst>
          </p:nvPr>
        </p:nvGraphicFramePr>
        <p:xfrm>
          <a:off x="5422496" y="4153311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371120-E0A2-3C4B-AC2E-4B8928A9BB82}"/>
              </a:ext>
            </a:extLst>
          </p:cNvPr>
          <p:cNvSpPr txBox="1"/>
          <p:nvPr/>
        </p:nvSpPr>
        <p:spPr>
          <a:xfrm>
            <a:off x="2175117" y="3715722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element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F8D7F-A333-654D-8C5C-DE44A6234B86}"/>
              </a:ext>
            </a:extLst>
          </p:cNvPr>
          <p:cNvSpPr txBox="1"/>
          <p:nvPr/>
        </p:nvSpPr>
        <p:spPr>
          <a:xfrm>
            <a:off x="3203999" y="371572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7F3E4-5500-0946-8782-75E4330557B4}"/>
              </a:ext>
            </a:extLst>
          </p:cNvPr>
          <p:cNvSpPr txBox="1"/>
          <p:nvPr/>
        </p:nvSpPr>
        <p:spPr>
          <a:xfrm>
            <a:off x="4421034" y="3716511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element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3C155-AC54-514D-8A6D-4B534C321244}"/>
              </a:ext>
            </a:extLst>
          </p:cNvPr>
          <p:cNvSpPr txBox="1"/>
          <p:nvPr/>
        </p:nvSpPr>
        <p:spPr>
          <a:xfrm>
            <a:off x="5449916" y="371651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next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16E9857-039A-3A48-9B58-D7DC1D57D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82548"/>
              </p:ext>
            </p:extLst>
          </p:nvPr>
        </p:nvGraphicFramePr>
        <p:xfrm>
          <a:off x="9652218" y="4147963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E0A553-8E9D-434E-A54E-42EAC5022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67439"/>
              </p:ext>
            </p:extLst>
          </p:nvPr>
        </p:nvGraphicFramePr>
        <p:xfrm>
          <a:off x="10471636" y="4143404"/>
          <a:ext cx="325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2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F61E0EA-AE67-A14C-8246-A6E128E1E237}"/>
              </a:ext>
            </a:extLst>
          </p:cNvPr>
          <p:cNvSpPr txBox="1"/>
          <p:nvPr/>
        </p:nvSpPr>
        <p:spPr>
          <a:xfrm>
            <a:off x="9470174" y="3706604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element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99563-3477-F748-B1B4-92772DF5696E}"/>
              </a:ext>
            </a:extLst>
          </p:cNvPr>
          <p:cNvSpPr txBox="1"/>
          <p:nvPr/>
        </p:nvSpPr>
        <p:spPr>
          <a:xfrm>
            <a:off x="10499056" y="370660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02B407-1F30-7541-AFBE-939AF4E870AB}"/>
              </a:ext>
            </a:extLst>
          </p:cNvPr>
          <p:cNvCxnSpPr>
            <a:endCxn id="6" idx="1"/>
          </p:cNvCxnSpPr>
          <p:nvPr/>
        </p:nvCxnSpPr>
        <p:spPr>
          <a:xfrm>
            <a:off x="3323968" y="4337222"/>
            <a:ext cx="1279110" cy="6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10E9DE-702C-4D46-8BE2-6A84CE60471D}"/>
              </a:ext>
            </a:extLst>
          </p:cNvPr>
          <p:cNvCxnSpPr>
            <a:cxnSpLocks/>
          </p:cNvCxnSpPr>
          <p:nvPr/>
        </p:nvCxnSpPr>
        <p:spPr>
          <a:xfrm flipV="1">
            <a:off x="5582532" y="4328824"/>
            <a:ext cx="830625" cy="10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F4B6FD-F978-8F4A-86A5-3C13B96F22C5}"/>
              </a:ext>
            </a:extLst>
          </p:cNvPr>
          <p:cNvCxnSpPr>
            <a:cxnSpLocks/>
          </p:cNvCxnSpPr>
          <p:nvPr/>
        </p:nvCxnSpPr>
        <p:spPr>
          <a:xfrm flipV="1">
            <a:off x="8986719" y="4334892"/>
            <a:ext cx="673716" cy="23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42ED30-5291-464E-B5BC-44B2F990CB21}"/>
              </a:ext>
            </a:extLst>
          </p:cNvPr>
          <p:cNvSpPr txBox="1"/>
          <p:nvPr/>
        </p:nvSpPr>
        <p:spPr>
          <a:xfrm>
            <a:off x="7157859" y="3900388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600" dirty="0"/>
              <a:t>. . 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FBB16A-781D-8743-A03F-F3FE97438B8D}"/>
              </a:ext>
            </a:extLst>
          </p:cNvPr>
          <p:cNvSpPr txBox="1"/>
          <p:nvPr/>
        </p:nvSpPr>
        <p:spPr>
          <a:xfrm>
            <a:off x="1861314" y="4788134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accent1"/>
                </a:solidFill>
              </a:rPr>
              <a:t>This is one node </a:t>
            </a:r>
            <a:br>
              <a:rPr lang="en-TH" dirty="0">
                <a:solidFill>
                  <a:schemeClr val="accent1"/>
                </a:solidFill>
              </a:rPr>
            </a:br>
            <a:r>
              <a:rPr lang="en-TH" dirty="0">
                <a:solidFill>
                  <a:schemeClr val="accent1"/>
                </a:solidFill>
              </a:rPr>
              <a:t>of the collection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65CD6D-00A3-D94F-B3A8-B7F46C0EF855}"/>
              </a:ext>
            </a:extLst>
          </p:cNvPr>
          <p:cNvSpPr txBox="1"/>
          <p:nvPr/>
        </p:nvSpPr>
        <p:spPr>
          <a:xfrm>
            <a:off x="4464063" y="4767132"/>
            <a:ext cx="2693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and this one comes after it in the collection (most likely not occupying contiguous memory that is next to the previous node) </a:t>
            </a:r>
            <a:endParaRPr lang="en-US" dirty="0">
              <a:solidFill>
                <a:schemeClr val="accent1"/>
              </a:solidFill>
              <a:effectLst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69FD8F-F4C1-064E-893F-6C974403FFC9}"/>
              </a:ext>
            </a:extLst>
          </p:cNvPr>
          <p:cNvSpPr txBox="1"/>
          <p:nvPr/>
        </p:nvSpPr>
        <p:spPr>
          <a:xfrm>
            <a:off x="8780605" y="4824654"/>
            <a:ext cx="2521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Next pointer of this node is “null”, i.e. it has no next </a:t>
            </a:r>
            <a:r>
              <a:rPr lang="en-US" dirty="0" err="1">
                <a:solidFill>
                  <a:schemeClr val="accent1"/>
                </a:solidFill>
              </a:rPr>
              <a:t>neighbour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endParaRPr lang="en-T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6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E1CB-E15C-3941-938B-163F1388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Array VS Linked 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544BFB-EE9B-2443-8179-C165706A0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334083"/>
              </p:ext>
            </p:extLst>
          </p:nvPr>
        </p:nvGraphicFramePr>
        <p:xfrm>
          <a:off x="838200" y="1547330"/>
          <a:ext cx="10515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484543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63487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39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array is a collection of elements of a similar data type.</a:t>
                      </a:r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 List is an ordered collection of elements of the same type in which each element is connected to the next using pointers.</a:t>
                      </a:r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9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elements can be accessed randomly using the array index.</a:t>
                      </a:r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accessing is not possible in linked lists. The elements will have to be accessed sequentially.</a:t>
                      </a:r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elements are stored in contiguous locations in memory.</a:t>
                      </a:r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elements can be stored anywhere and a reference is created for the new element using pointers.</a:t>
                      </a:r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5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Insertion and Deletion operations are costlier since the memory locations are consecutive and fixed.</a:t>
                      </a:r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Insertion and Deletion operations are fast and easy in a linked list.</a:t>
                      </a:r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91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is allocated during the compile time (Static memory allocation).</a:t>
                      </a:r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is allocated during the run-time (Dynamic memory allocation).</a:t>
                      </a:r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77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the array must be specified at the time of array declaration/initialization.</a:t>
                      </a:r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a Linked list grows/shrinks as and when new elements are inserted/deleted.</a:t>
                      </a:r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8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14A0EB-54DB-9543-8E37-0456BF9C340B}"/>
              </a:ext>
            </a:extLst>
          </p:cNvPr>
          <p:cNvSpPr txBox="1"/>
          <p:nvPr/>
        </p:nvSpPr>
        <p:spPr>
          <a:xfrm>
            <a:off x="8204626" y="6581001"/>
            <a:ext cx="398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www.faceprep.in</a:t>
            </a:r>
            <a:r>
              <a:rPr lang="en-US" sz="1200" dirty="0"/>
              <a:t>/data-structures/linked-list-vs-array/</a:t>
            </a:r>
            <a:endParaRPr lang="en-TH" sz="1200" dirty="0"/>
          </a:p>
        </p:txBody>
      </p:sp>
    </p:spTree>
    <p:extLst>
      <p:ext uri="{BB962C8B-B14F-4D97-AF65-F5344CB8AC3E}">
        <p14:creationId xmlns:p14="http://schemas.microsoft.com/office/powerpoint/2010/main" val="282019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1650-2AD8-5A44-B2AA-68EFB4F4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Recap: Object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E8B2-F743-C44C-A4A0-66347348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the difference between primitive data types and reference data types </a:t>
            </a:r>
          </a:p>
          <a:p>
            <a:endParaRPr lang="en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4C735-60E4-1144-99E4-E018AC31A290}"/>
              </a:ext>
            </a:extLst>
          </p:cNvPr>
          <p:cNvSpPr/>
          <p:nvPr/>
        </p:nvSpPr>
        <p:spPr>
          <a:xfrm>
            <a:off x="1199322" y="282883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0000"/>
                </a:solidFill>
                <a:effectLst/>
              </a:rPr>
              <a:t>x </a:t>
            </a:r>
            <a:r>
              <a:rPr lang="en-US" dirty="0"/>
              <a:t>= </a:t>
            </a:r>
            <a:r>
              <a:rPr lang="en-US" dirty="0">
                <a:solidFill>
                  <a:srgbClr val="1750EB"/>
                </a:solidFill>
                <a:effectLst/>
              </a:rPr>
              <a:t>3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effectLst/>
              </a:rPr>
              <a:t>Integer y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Integer(</a:t>
            </a:r>
            <a:r>
              <a:rPr lang="en-US" dirty="0">
                <a:solidFill>
                  <a:srgbClr val="1750EB"/>
                </a:solidFill>
                <a:effectLst/>
              </a:rPr>
              <a:t>5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effectLst/>
              </a:rPr>
              <a:t>String a </a:t>
            </a:r>
            <a:r>
              <a:rPr lang="en-US" dirty="0"/>
              <a:t>= </a:t>
            </a:r>
            <a:r>
              <a:rPr lang="en-US" dirty="0">
                <a:solidFill>
                  <a:srgbClr val="067D17"/>
                </a:solidFill>
                <a:effectLst/>
              </a:rPr>
              <a:t>"Hello"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effectLst/>
              </a:rPr>
              <a:t>String b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/>
              <a:t>String(</a:t>
            </a:r>
            <a:r>
              <a:rPr lang="en-US" dirty="0">
                <a:solidFill>
                  <a:srgbClr val="067D17"/>
                </a:solidFill>
                <a:effectLst/>
              </a:rPr>
              <a:t>"Hello"</a:t>
            </a:r>
            <a:r>
              <a:rPr lang="en-US" dirty="0"/>
              <a:t>);</a:t>
            </a:r>
            <a:endParaRPr lang="en-TH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1D795B4-BB12-B949-8A91-1F910EC3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490" y="2424226"/>
            <a:ext cx="5194300" cy="37084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4E953A-43EB-3D43-B48F-DD0473DA6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09456"/>
              </p:ext>
            </p:extLst>
          </p:nvPr>
        </p:nvGraphicFramePr>
        <p:xfrm>
          <a:off x="2325649" y="3429000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E9A817D-BB9B-EB41-85D8-6FCACA865297}"/>
              </a:ext>
            </a:extLst>
          </p:cNvPr>
          <p:cNvSpPr txBox="1"/>
          <p:nvPr/>
        </p:nvSpPr>
        <p:spPr>
          <a:xfrm>
            <a:off x="2003062" y="3429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E56475B-6D0B-214E-A7FC-6AB66E697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98304"/>
              </p:ext>
            </p:extLst>
          </p:nvPr>
        </p:nvGraphicFramePr>
        <p:xfrm>
          <a:off x="2325649" y="4512404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697B933-AC9E-B948-BAF7-5A6E1E5DC2C7}"/>
              </a:ext>
            </a:extLst>
          </p:cNvPr>
          <p:cNvSpPr txBox="1"/>
          <p:nvPr/>
        </p:nvSpPr>
        <p:spPr>
          <a:xfrm>
            <a:off x="2003062" y="45124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FA1CAC-4625-CF4F-BF8C-5E4E9FC08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73781"/>
              </p:ext>
            </p:extLst>
          </p:nvPr>
        </p:nvGraphicFramePr>
        <p:xfrm>
          <a:off x="3630807" y="4510896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B4B9D5-261D-7246-BE86-035C2ABF17F3}"/>
              </a:ext>
            </a:extLst>
          </p:cNvPr>
          <p:cNvCxnSpPr>
            <a:cxnSpLocks/>
          </p:cNvCxnSpPr>
          <p:nvPr/>
        </p:nvCxnSpPr>
        <p:spPr>
          <a:xfrm flipV="1">
            <a:off x="2800182" y="4696316"/>
            <a:ext cx="830625" cy="10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F07984-AF8C-BE47-B493-509D9C75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17237"/>
              </p:ext>
            </p:extLst>
          </p:nvPr>
        </p:nvGraphicFramePr>
        <p:xfrm>
          <a:off x="2279095" y="6163913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98DAAD-BE86-F145-B2C6-04D7A6CE3B88}"/>
              </a:ext>
            </a:extLst>
          </p:cNvPr>
          <p:cNvCxnSpPr>
            <a:cxnSpLocks/>
          </p:cNvCxnSpPr>
          <p:nvPr/>
        </p:nvCxnSpPr>
        <p:spPr>
          <a:xfrm flipV="1">
            <a:off x="2753628" y="6347825"/>
            <a:ext cx="830625" cy="10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ED6199-8355-A249-B5F4-2E16390D705B}"/>
              </a:ext>
            </a:extLst>
          </p:cNvPr>
          <p:cNvSpPr txBox="1"/>
          <p:nvPr/>
        </p:nvSpPr>
        <p:spPr>
          <a:xfrm>
            <a:off x="2003062" y="610671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a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2C52ABF-9BDF-4F40-96A7-B236DC949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89238"/>
              </p:ext>
            </p:extLst>
          </p:nvPr>
        </p:nvGraphicFramePr>
        <p:xfrm>
          <a:off x="3630807" y="6192957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56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ava Data Types">
            <a:extLst>
              <a:ext uri="{FF2B5EF4-FFF2-40B4-BE49-F238E27FC236}">
                <a16:creationId xmlns:a16="http://schemas.microsoft.com/office/drawing/2014/main" id="{EF908727-FA57-6F4A-84C0-2CB8690AF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57" y="947359"/>
            <a:ext cx="9575770" cy="526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C96AB4-C256-E74A-BBB4-7BCAA0C239F6}"/>
              </a:ext>
            </a:extLst>
          </p:cNvPr>
          <p:cNvSpPr txBox="1"/>
          <p:nvPr/>
        </p:nvSpPr>
        <p:spPr>
          <a:xfrm>
            <a:off x="7790503" y="6492875"/>
            <a:ext cx="437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www.javatpoint.com</a:t>
            </a:r>
            <a:r>
              <a:rPr lang="en-US" dirty="0"/>
              <a:t>/java-data-types</a:t>
            </a:r>
            <a:endParaRPr lang="en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AD6C4-54E7-8E41-B508-D7C4948A8B9E}"/>
              </a:ext>
            </a:extLst>
          </p:cNvPr>
          <p:cNvSpPr txBox="1"/>
          <p:nvPr/>
        </p:nvSpPr>
        <p:spPr>
          <a:xfrm>
            <a:off x="8512931" y="2644346"/>
            <a:ext cx="269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= a collection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13794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2FECD3741D034098092431F3AD8D45" ma:contentTypeVersion="2" ma:contentTypeDescription="Create a new document." ma:contentTypeScope="" ma:versionID="25396b098d5c5103affdd3bacb0c0be7">
  <xsd:schema xmlns:xsd="http://www.w3.org/2001/XMLSchema" xmlns:xs="http://www.w3.org/2001/XMLSchema" xmlns:p="http://schemas.microsoft.com/office/2006/metadata/properties" xmlns:ns2="2457c841-6342-45dc-b078-98984fa44475" targetNamespace="http://schemas.microsoft.com/office/2006/metadata/properties" ma:root="true" ma:fieldsID="4ffba45963bc61f47a923ee640c8e93d" ns2:_="">
    <xsd:import namespace="2457c841-6342-45dc-b078-98984fa44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7c841-6342-45dc-b078-98984fa44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C9F0B6-463D-4F26-8A70-2E7B19016C14}"/>
</file>

<file path=customXml/itemProps2.xml><?xml version="1.0" encoding="utf-8"?>
<ds:datastoreItem xmlns:ds="http://schemas.openxmlformats.org/officeDocument/2006/customXml" ds:itemID="{CFA114BC-8A05-45B7-BE6D-F31F8D903BCD}"/>
</file>

<file path=customXml/itemProps3.xml><?xml version="1.0" encoding="utf-8"?>
<ds:datastoreItem xmlns:ds="http://schemas.openxmlformats.org/officeDocument/2006/customXml" ds:itemID="{E9E4DB2A-8EA4-4A77-A9D6-301E27DB3BA4}"/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1697</Words>
  <Application>Microsoft Macintosh PowerPoint</Application>
  <PresentationFormat>Widescreen</PresentationFormat>
  <Paragraphs>271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Data structure and Algorithm​ Lesson 6: Linked List</vt:lpstr>
      <vt:lpstr>Array VS Linked List</vt:lpstr>
      <vt:lpstr>Array</vt:lpstr>
      <vt:lpstr>Linked List</vt:lpstr>
      <vt:lpstr>Linked List</vt:lpstr>
      <vt:lpstr>Linked List</vt:lpstr>
      <vt:lpstr>Array VS Linked List</vt:lpstr>
      <vt:lpstr>Recap: Object References</vt:lpstr>
      <vt:lpstr>PowerPoint Presentation</vt:lpstr>
      <vt:lpstr>Recap: Object References</vt:lpstr>
      <vt:lpstr>Recap: Object References</vt:lpstr>
      <vt:lpstr>Node class</vt:lpstr>
      <vt:lpstr>Forming a Linked List</vt:lpstr>
      <vt:lpstr>Forming a Linked List</vt:lpstr>
      <vt:lpstr>Exercise</vt:lpstr>
      <vt:lpstr>Forming a Linked List</vt:lpstr>
      <vt:lpstr>Our LinkedList class</vt:lpstr>
      <vt:lpstr>Our LinkedList class</vt:lpstr>
      <vt:lpstr>Remove first element</vt:lpstr>
      <vt:lpstr>Exercise</vt:lpstr>
      <vt:lpstr>Tailed Linked List</vt:lpstr>
      <vt:lpstr>Enhancements of linked list </vt:lpstr>
      <vt:lpstr>Enhancements of linked list </vt:lpstr>
      <vt:lpstr>Enhancements of linked list </vt:lpstr>
      <vt:lpstr>Java Class: LinkedList </vt:lpstr>
      <vt:lpstr>Java Class: LinkedList </vt:lpstr>
      <vt:lpstr>Java Class: LinkedList </vt:lpstr>
      <vt:lpstr>Java Class: LinkedList </vt:lpstr>
      <vt:lpstr>Example of use JAVA API</vt:lpstr>
      <vt:lpstr>Example of use JAVA API</vt:lpstr>
      <vt:lpstr>Why reinvent ? </vt:lpstr>
      <vt:lpstr>Exercise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Algorithm​ Lesson 6: Linked List</dc:title>
  <dc:creator>SUTTINEE SAWADSITANG</dc:creator>
  <cp:lastModifiedBy>SUTTINEE SAWADSITANG</cp:lastModifiedBy>
  <cp:revision>19</cp:revision>
  <dcterms:created xsi:type="dcterms:W3CDTF">2021-06-06T10:56:41Z</dcterms:created>
  <dcterms:modified xsi:type="dcterms:W3CDTF">2021-06-06T15:15:48Z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0x010100D72FECD3741D034098092431F3AD8D45</vt:lpwstr>
  </property>
</Properties>
</file>