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38A94C6-AEA1-4736-BDC6-50DF5099880C}"/>
              </a:ext>
            </a:extLst>
          </p:cNvPr>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p>
        </p:txBody>
      </p:sp>
      <p:sp>
        <p:nvSpPr>
          <p:cNvPr id="3" name="ชื่อเรื่องรอง 2">
            <a:extLst>
              <a:ext uri="{FF2B5EF4-FFF2-40B4-BE49-F238E27FC236}">
                <a16:creationId xmlns:a16="http://schemas.microsoft.com/office/drawing/2014/main" id="{AE28CC8E-7D46-4AD4-B0D3-2795A8A4F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p>
        </p:txBody>
      </p:sp>
      <p:sp>
        <p:nvSpPr>
          <p:cNvPr id="4" name="ตัวแทนวันที่ 3">
            <a:extLst>
              <a:ext uri="{FF2B5EF4-FFF2-40B4-BE49-F238E27FC236}">
                <a16:creationId xmlns:a16="http://schemas.microsoft.com/office/drawing/2014/main" id="{028AC1B6-85A9-4AD8-A6BD-7AAC7B8B6211}"/>
              </a:ext>
            </a:extLst>
          </p:cNvPr>
          <p:cNvSpPr>
            <a:spLocks noGrp="1"/>
          </p:cNvSpPr>
          <p:nvPr>
            <p:ph type="dt" sz="half" idx="10"/>
          </p:nvPr>
        </p:nvSpPr>
        <p:spPr/>
        <p:txBody>
          <a:bodyPr/>
          <a:lstStyle/>
          <a:p>
            <a:fld id="{8D2D272E-FFF7-40B1-AC50-41D3A5825EC8}" type="datetimeFigureOut">
              <a:rPr lang="th-TH" smtClean="0"/>
              <a:t>27/07/64</a:t>
            </a:fld>
            <a:endParaRPr lang="th-TH"/>
          </a:p>
        </p:txBody>
      </p:sp>
      <p:sp>
        <p:nvSpPr>
          <p:cNvPr id="5" name="ตัวแทนท้ายกระดาษ 4">
            <a:extLst>
              <a:ext uri="{FF2B5EF4-FFF2-40B4-BE49-F238E27FC236}">
                <a16:creationId xmlns:a16="http://schemas.microsoft.com/office/drawing/2014/main" id="{969E7792-A2D9-4E10-AA4A-31F4E31EA3FC}"/>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6A292D48-C45B-4F5A-A5CE-5B804AEAAD1F}"/>
              </a:ext>
            </a:extLst>
          </p:cNvPr>
          <p:cNvSpPr>
            <a:spLocks noGrp="1"/>
          </p:cNvSpPr>
          <p:nvPr>
            <p:ph type="sldNum" sz="quarter" idx="12"/>
          </p:nvPr>
        </p:nvSpPr>
        <p:spPr/>
        <p:txBody>
          <a:bodyPr/>
          <a:lstStyle/>
          <a:p>
            <a:fld id="{9AB46278-89ED-4577-A285-259FE3840FAE}" type="slidenum">
              <a:rPr lang="th-TH" smtClean="0"/>
              <a:t>‹#›</a:t>
            </a:fld>
            <a:endParaRPr lang="th-TH"/>
          </a:p>
        </p:txBody>
      </p:sp>
    </p:spTree>
    <p:extLst>
      <p:ext uri="{BB962C8B-B14F-4D97-AF65-F5344CB8AC3E}">
        <p14:creationId xmlns:p14="http://schemas.microsoft.com/office/powerpoint/2010/main" val="11316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40BEF93-5978-40A7-9166-EE576BCCA498}"/>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ข้อความแนวตั้ง 2">
            <a:extLst>
              <a:ext uri="{FF2B5EF4-FFF2-40B4-BE49-F238E27FC236}">
                <a16:creationId xmlns:a16="http://schemas.microsoft.com/office/drawing/2014/main" id="{F9606149-A51B-4060-8F0F-2191263708D1}"/>
              </a:ext>
            </a:extLst>
          </p:cNvPr>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29779745-A1E9-4BFB-9865-81D6737DD0D9}"/>
              </a:ext>
            </a:extLst>
          </p:cNvPr>
          <p:cNvSpPr>
            <a:spLocks noGrp="1"/>
          </p:cNvSpPr>
          <p:nvPr>
            <p:ph type="dt" sz="half" idx="10"/>
          </p:nvPr>
        </p:nvSpPr>
        <p:spPr/>
        <p:txBody>
          <a:bodyPr/>
          <a:lstStyle/>
          <a:p>
            <a:fld id="{8D2D272E-FFF7-40B1-AC50-41D3A5825EC8}" type="datetimeFigureOut">
              <a:rPr lang="th-TH" smtClean="0"/>
              <a:t>27/07/64</a:t>
            </a:fld>
            <a:endParaRPr lang="th-TH"/>
          </a:p>
        </p:txBody>
      </p:sp>
      <p:sp>
        <p:nvSpPr>
          <p:cNvPr id="5" name="ตัวแทนท้ายกระดาษ 4">
            <a:extLst>
              <a:ext uri="{FF2B5EF4-FFF2-40B4-BE49-F238E27FC236}">
                <a16:creationId xmlns:a16="http://schemas.microsoft.com/office/drawing/2014/main" id="{D07797E1-75EF-48B6-A104-A42361FF3616}"/>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5A5CC2B7-8807-4F55-8F70-5B1B56C0B5F4}"/>
              </a:ext>
            </a:extLst>
          </p:cNvPr>
          <p:cNvSpPr>
            <a:spLocks noGrp="1"/>
          </p:cNvSpPr>
          <p:nvPr>
            <p:ph type="sldNum" sz="quarter" idx="12"/>
          </p:nvPr>
        </p:nvSpPr>
        <p:spPr/>
        <p:txBody>
          <a:bodyPr/>
          <a:lstStyle/>
          <a:p>
            <a:fld id="{9AB46278-89ED-4577-A285-259FE3840FAE}" type="slidenum">
              <a:rPr lang="th-TH" smtClean="0"/>
              <a:t>‹#›</a:t>
            </a:fld>
            <a:endParaRPr lang="th-TH"/>
          </a:p>
        </p:txBody>
      </p:sp>
    </p:spTree>
    <p:extLst>
      <p:ext uri="{BB962C8B-B14F-4D97-AF65-F5344CB8AC3E}">
        <p14:creationId xmlns:p14="http://schemas.microsoft.com/office/powerpoint/2010/main" val="260739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a:extLst>
              <a:ext uri="{FF2B5EF4-FFF2-40B4-BE49-F238E27FC236}">
                <a16:creationId xmlns:a16="http://schemas.microsoft.com/office/drawing/2014/main" id="{35F9FF7A-7366-4670-A23F-503160A43DAF}"/>
              </a:ext>
            </a:extLst>
          </p:cNvPr>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p>
        </p:txBody>
      </p:sp>
      <p:sp>
        <p:nvSpPr>
          <p:cNvPr id="3" name="ตัวแทนข้อความแนวตั้ง 2">
            <a:extLst>
              <a:ext uri="{FF2B5EF4-FFF2-40B4-BE49-F238E27FC236}">
                <a16:creationId xmlns:a16="http://schemas.microsoft.com/office/drawing/2014/main" id="{0DC9AA0F-E303-4FE6-9599-DECD5B963DE5}"/>
              </a:ext>
            </a:extLst>
          </p:cNvPr>
          <p:cNvSpPr>
            <a:spLocks noGrp="1"/>
          </p:cNvSpPr>
          <p:nvPr>
            <p:ph type="body" orient="vert" idx="1"/>
          </p:nvPr>
        </p:nvSpPr>
        <p:spPr>
          <a:xfrm>
            <a:off x="838200" y="365125"/>
            <a:ext cx="7734300" cy="5811838"/>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EDE833F0-8F7E-4B85-B139-E482DA141907}"/>
              </a:ext>
            </a:extLst>
          </p:cNvPr>
          <p:cNvSpPr>
            <a:spLocks noGrp="1"/>
          </p:cNvSpPr>
          <p:nvPr>
            <p:ph type="dt" sz="half" idx="10"/>
          </p:nvPr>
        </p:nvSpPr>
        <p:spPr/>
        <p:txBody>
          <a:bodyPr/>
          <a:lstStyle/>
          <a:p>
            <a:fld id="{8D2D272E-FFF7-40B1-AC50-41D3A5825EC8}" type="datetimeFigureOut">
              <a:rPr lang="th-TH" smtClean="0"/>
              <a:t>27/07/64</a:t>
            </a:fld>
            <a:endParaRPr lang="th-TH"/>
          </a:p>
        </p:txBody>
      </p:sp>
      <p:sp>
        <p:nvSpPr>
          <p:cNvPr id="5" name="ตัวแทนท้ายกระดาษ 4">
            <a:extLst>
              <a:ext uri="{FF2B5EF4-FFF2-40B4-BE49-F238E27FC236}">
                <a16:creationId xmlns:a16="http://schemas.microsoft.com/office/drawing/2014/main" id="{CBE3A5DD-FBC7-4F32-8568-3BFBD6C4046D}"/>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F4FA6298-CE5F-40DF-BBE1-8F33F58E1B9E}"/>
              </a:ext>
            </a:extLst>
          </p:cNvPr>
          <p:cNvSpPr>
            <a:spLocks noGrp="1"/>
          </p:cNvSpPr>
          <p:nvPr>
            <p:ph type="sldNum" sz="quarter" idx="12"/>
          </p:nvPr>
        </p:nvSpPr>
        <p:spPr/>
        <p:txBody>
          <a:bodyPr/>
          <a:lstStyle/>
          <a:p>
            <a:fld id="{9AB46278-89ED-4577-A285-259FE3840FAE}" type="slidenum">
              <a:rPr lang="th-TH" smtClean="0"/>
              <a:t>‹#›</a:t>
            </a:fld>
            <a:endParaRPr lang="th-TH"/>
          </a:p>
        </p:txBody>
      </p:sp>
    </p:spTree>
    <p:extLst>
      <p:ext uri="{BB962C8B-B14F-4D97-AF65-F5344CB8AC3E}">
        <p14:creationId xmlns:p14="http://schemas.microsoft.com/office/powerpoint/2010/main" val="386476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2FC48F2-479F-4AD0-B932-AE15BD0AFB9B}"/>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7EC727AA-1D89-4D0A-AF61-966578CA47F2}"/>
              </a:ext>
            </a:extLst>
          </p:cNvPr>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25FCA974-FCD6-4C45-B9A7-07E5ED9743CD}"/>
              </a:ext>
            </a:extLst>
          </p:cNvPr>
          <p:cNvSpPr>
            <a:spLocks noGrp="1"/>
          </p:cNvSpPr>
          <p:nvPr>
            <p:ph type="dt" sz="half" idx="10"/>
          </p:nvPr>
        </p:nvSpPr>
        <p:spPr/>
        <p:txBody>
          <a:bodyPr/>
          <a:lstStyle/>
          <a:p>
            <a:fld id="{8D2D272E-FFF7-40B1-AC50-41D3A5825EC8}" type="datetimeFigureOut">
              <a:rPr lang="th-TH" smtClean="0"/>
              <a:t>27/07/64</a:t>
            </a:fld>
            <a:endParaRPr lang="th-TH"/>
          </a:p>
        </p:txBody>
      </p:sp>
      <p:sp>
        <p:nvSpPr>
          <p:cNvPr id="5" name="ตัวแทนท้ายกระดาษ 4">
            <a:extLst>
              <a:ext uri="{FF2B5EF4-FFF2-40B4-BE49-F238E27FC236}">
                <a16:creationId xmlns:a16="http://schemas.microsoft.com/office/drawing/2014/main" id="{C3244916-D0CE-4F56-A260-B21F265925F2}"/>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56148E7D-7CB4-48AA-BFD6-512609B67A7D}"/>
              </a:ext>
            </a:extLst>
          </p:cNvPr>
          <p:cNvSpPr>
            <a:spLocks noGrp="1"/>
          </p:cNvSpPr>
          <p:nvPr>
            <p:ph type="sldNum" sz="quarter" idx="12"/>
          </p:nvPr>
        </p:nvSpPr>
        <p:spPr/>
        <p:txBody>
          <a:bodyPr/>
          <a:lstStyle/>
          <a:p>
            <a:fld id="{9AB46278-89ED-4577-A285-259FE3840FAE}" type="slidenum">
              <a:rPr lang="th-TH" smtClean="0"/>
              <a:t>‹#›</a:t>
            </a:fld>
            <a:endParaRPr lang="th-TH"/>
          </a:p>
        </p:txBody>
      </p:sp>
    </p:spTree>
    <p:extLst>
      <p:ext uri="{BB962C8B-B14F-4D97-AF65-F5344CB8AC3E}">
        <p14:creationId xmlns:p14="http://schemas.microsoft.com/office/powerpoint/2010/main" val="255437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AE32000-51C6-40DD-985A-55D9BD55260C}"/>
              </a:ext>
            </a:extLst>
          </p:cNvPr>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0280BF14-B7FE-4C4A-9ED4-4B3952866D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คลิกเพื่อแก้ไขสไตล์ของข้อความต้นแบบ</a:t>
            </a:r>
          </a:p>
        </p:txBody>
      </p:sp>
      <p:sp>
        <p:nvSpPr>
          <p:cNvPr id="4" name="ตัวแทนวันที่ 3">
            <a:extLst>
              <a:ext uri="{FF2B5EF4-FFF2-40B4-BE49-F238E27FC236}">
                <a16:creationId xmlns:a16="http://schemas.microsoft.com/office/drawing/2014/main" id="{EC64726C-6EA9-485C-995A-98FEA2CDB999}"/>
              </a:ext>
            </a:extLst>
          </p:cNvPr>
          <p:cNvSpPr>
            <a:spLocks noGrp="1"/>
          </p:cNvSpPr>
          <p:nvPr>
            <p:ph type="dt" sz="half" idx="10"/>
          </p:nvPr>
        </p:nvSpPr>
        <p:spPr/>
        <p:txBody>
          <a:bodyPr/>
          <a:lstStyle/>
          <a:p>
            <a:fld id="{8D2D272E-FFF7-40B1-AC50-41D3A5825EC8}" type="datetimeFigureOut">
              <a:rPr lang="th-TH" smtClean="0"/>
              <a:t>27/07/64</a:t>
            </a:fld>
            <a:endParaRPr lang="th-TH"/>
          </a:p>
        </p:txBody>
      </p:sp>
      <p:sp>
        <p:nvSpPr>
          <p:cNvPr id="5" name="ตัวแทนท้ายกระดาษ 4">
            <a:extLst>
              <a:ext uri="{FF2B5EF4-FFF2-40B4-BE49-F238E27FC236}">
                <a16:creationId xmlns:a16="http://schemas.microsoft.com/office/drawing/2014/main" id="{B04393F7-DE26-4876-8284-76E44AEB9A51}"/>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D40B85EB-C578-4C32-84E7-83D38CE21596}"/>
              </a:ext>
            </a:extLst>
          </p:cNvPr>
          <p:cNvSpPr>
            <a:spLocks noGrp="1"/>
          </p:cNvSpPr>
          <p:nvPr>
            <p:ph type="sldNum" sz="quarter" idx="12"/>
          </p:nvPr>
        </p:nvSpPr>
        <p:spPr/>
        <p:txBody>
          <a:bodyPr/>
          <a:lstStyle/>
          <a:p>
            <a:fld id="{9AB46278-89ED-4577-A285-259FE3840FAE}" type="slidenum">
              <a:rPr lang="th-TH" smtClean="0"/>
              <a:t>‹#›</a:t>
            </a:fld>
            <a:endParaRPr lang="th-TH"/>
          </a:p>
        </p:txBody>
      </p:sp>
    </p:spTree>
    <p:extLst>
      <p:ext uri="{BB962C8B-B14F-4D97-AF65-F5344CB8AC3E}">
        <p14:creationId xmlns:p14="http://schemas.microsoft.com/office/powerpoint/2010/main" val="417115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5225367-46EE-45A9-B0BF-19480A17CE6F}"/>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AEE9C981-6170-4555-830C-7611E69F9D60}"/>
              </a:ext>
            </a:extLst>
          </p:cNvPr>
          <p:cNvSpPr>
            <a:spLocks noGrp="1"/>
          </p:cNvSpPr>
          <p:nvPr>
            <p:ph sz="half" idx="1"/>
          </p:nvPr>
        </p:nvSpPr>
        <p:spPr>
          <a:xfrm>
            <a:off x="838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เนื้อหา 3">
            <a:extLst>
              <a:ext uri="{FF2B5EF4-FFF2-40B4-BE49-F238E27FC236}">
                <a16:creationId xmlns:a16="http://schemas.microsoft.com/office/drawing/2014/main" id="{89B5581A-02AA-425A-BAE1-2F2307D37D5F}"/>
              </a:ext>
            </a:extLst>
          </p:cNvPr>
          <p:cNvSpPr>
            <a:spLocks noGrp="1"/>
          </p:cNvSpPr>
          <p:nvPr>
            <p:ph sz="half" idx="2"/>
          </p:nvPr>
        </p:nvSpPr>
        <p:spPr>
          <a:xfrm>
            <a:off x="6172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แทนวันที่ 4">
            <a:extLst>
              <a:ext uri="{FF2B5EF4-FFF2-40B4-BE49-F238E27FC236}">
                <a16:creationId xmlns:a16="http://schemas.microsoft.com/office/drawing/2014/main" id="{CD4ACC2E-8C7B-47B7-B248-9107500CDFB3}"/>
              </a:ext>
            </a:extLst>
          </p:cNvPr>
          <p:cNvSpPr>
            <a:spLocks noGrp="1"/>
          </p:cNvSpPr>
          <p:nvPr>
            <p:ph type="dt" sz="half" idx="10"/>
          </p:nvPr>
        </p:nvSpPr>
        <p:spPr/>
        <p:txBody>
          <a:bodyPr/>
          <a:lstStyle/>
          <a:p>
            <a:fld id="{8D2D272E-FFF7-40B1-AC50-41D3A5825EC8}" type="datetimeFigureOut">
              <a:rPr lang="th-TH" smtClean="0"/>
              <a:t>27/07/64</a:t>
            </a:fld>
            <a:endParaRPr lang="th-TH"/>
          </a:p>
        </p:txBody>
      </p:sp>
      <p:sp>
        <p:nvSpPr>
          <p:cNvPr id="6" name="ตัวแทนท้ายกระดาษ 5">
            <a:extLst>
              <a:ext uri="{FF2B5EF4-FFF2-40B4-BE49-F238E27FC236}">
                <a16:creationId xmlns:a16="http://schemas.microsoft.com/office/drawing/2014/main" id="{69CB26EA-DFB3-48FE-B769-13150FCD18C5}"/>
              </a:ext>
            </a:extLst>
          </p:cNvPr>
          <p:cNvSpPr>
            <a:spLocks noGrp="1"/>
          </p:cNvSpPr>
          <p:nvPr>
            <p:ph type="ftr" sz="quarter" idx="11"/>
          </p:nvPr>
        </p:nvSpPr>
        <p:spPr/>
        <p:txBody>
          <a:bodyPr/>
          <a:lstStyle/>
          <a:p>
            <a:endParaRPr lang="th-TH"/>
          </a:p>
        </p:txBody>
      </p:sp>
      <p:sp>
        <p:nvSpPr>
          <p:cNvPr id="7" name="ตัวแทนหมายเลขสไลด์ 6">
            <a:extLst>
              <a:ext uri="{FF2B5EF4-FFF2-40B4-BE49-F238E27FC236}">
                <a16:creationId xmlns:a16="http://schemas.microsoft.com/office/drawing/2014/main" id="{759FC8B4-967E-4749-B29C-ED2310D5212F}"/>
              </a:ext>
            </a:extLst>
          </p:cNvPr>
          <p:cNvSpPr>
            <a:spLocks noGrp="1"/>
          </p:cNvSpPr>
          <p:nvPr>
            <p:ph type="sldNum" sz="quarter" idx="12"/>
          </p:nvPr>
        </p:nvSpPr>
        <p:spPr/>
        <p:txBody>
          <a:bodyPr/>
          <a:lstStyle/>
          <a:p>
            <a:fld id="{9AB46278-89ED-4577-A285-259FE3840FAE}" type="slidenum">
              <a:rPr lang="th-TH" smtClean="0"/>
              <a:t>‹#›</a:t>
            </a:fld>
            <a:endParaRPr lang="th-TH"/>
          </a:p>
        </p:txBody>
      </p:sp>
    </p:spTree>
    <p:extLst>
      <p:ext uri="{BB962C8B-B14F-4D97-AF65-F5344CB8AC3E}">
        <p14:creationId xmlns:p14="http://schemas.microsoft.com/office/powerpoint/2010/main" val="133315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3AF7E3E-F8C2-4CB5-9EF8-F40AD5DBAA76}"/>
              </a:ext>
            </a:extLst>
          </p:cNvPr>
          <p:cNvSpPr>
            <a:spLocks noGrp="1"/>
          </p:cNvSpPr>
          <p:nvPr>
            <p:ph type="title"/>
          </p:nvPr>
        </p:nvSpPr>
        <p:spPr>
          <a:xfrm>
            <a:off x="839788" y="365125"/>
            <a:ext cx="10515600" cy="1325563"/>
          </a:xfrm>
        </p:spPr>
        <p:txBody>
          <a:body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EB9480C1-7124-45D0-A6E3-9C91313AF2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ตัวแทนเนื้อหา 3">
            <a:extLst>
              <a:ext uri="{FF2B5EF4-FFF2-40B4-BE49-F238E27FC236}">
                <a16:creationId xmlns:a16="http://schemas.microsoft.com/office/drawing/2014/main" id="{094D437D-5375-4D62-B4B3-3FB98F293DAE}"/>
              </a:ext>
            </a:extLst>
          </p:cNvPr>
          <p:cNvSpPr>
            <a:spLocks noGrp="1"/>
          </p:cNvSpPr>
          <p:nvPr>
            <p:ph sz="half" idx="2"/>
          </p:nvPr>
        </p:nvSpPr>
        <p:spPr>
          <a:xfrm>
            <a:off x="839788" y="2505075"/>
            <a:ext cx="5157787"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แทนข้อความ 4">
            <a:extLst>
              <a:ext uri="{FF2B5EF4-FFF2-40B4-BE49-F238E27FC236}">
                <a16:creationId xmlns:a16="http://schemas.microsoft.com/office/drawing/2014/main" id="{4E8FBBF2-9023-48FC-AFC9-8A70B667F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ตัวแทนเนื้อหา 5">
            <a:extLst>
              <a:ext uri="{FF2B5EF4-FFF2-40B4-BE49-F238E27FC236}">
                <a16:creationId xmlns:a16="http://schemas.microsoft.com/office/drawing/2014/main" id="{F915AEFA-8695-4F8D-99A9-DB515F770F02}"/>
              </a:ext>
            </a:extLst>
          </p:cNvPr>
          <p:cNvSpPr>
            <a:spLocks noGrp="1"/>
          </p:cNvSpPr>
          <p:nvPr>
            <p:ph sz="quarter" idx="4"/>
          </p:nvPr>
        </p:nvSpPr>
        <p:spPr>
          <a:xfrm>
            <a:off x="6172200" y="2505075"/>
            <a:ext cx="5183188"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7" name="ตัวแทนวันที่ 6">
            <a:extLst>
              <a:ext uri="{FF2B5EF4-FFF2-40B4-BE49-F238E27FC236}">
                <a16:creationId xmlns:a16="http://schemas.microsoft.com/office/drawing/2014/main" id="{3C43942C-B69F-4741-8EA3-A5B47B31D911}"/>
              </a:ext>
            </a:extLst>
          </p:cNvPr>
          <p:cNvSpPr>
            <a:spLocks noGrp="1"/>
          </p:cNvSpPr>
          <p:nvPr>
            <p:ph type="dt" sz="half" idx="10"/>
          </p:nvPr>
        </p:nvSpPr>
        <p:spPr/>
        <p:txBody>
          <a:bodyPr/>
          <a:lstStyle/>
          <a:p>
            <a:fld id="{8D2D272E-FFF7-40B1-AC50-41D3A5825EC8}" type="datetimeFigureOut">
              <a:rPr lang="th-TH" smtClean="0"/>
              <a:t>27/07/64</a:t>
            </a:fld>
            <a:endParaRPr lang="th-TH"/>
          </a:p>
        </p:txBody>
      </p:sp>
      <p:sp>
        <p:nvSpPr>
          <p:cNvPr id="8" name="ตัวแทนท้ายกระดาษ 7">
            <a:extLst>
              <a:ext uri="{FF2B5EF4-FFF2-40B4-BE49-F238E27FC236}">
                <a16:creationId xmlns:a16="http://schemas.microsoft.com/office/drawing/2014/main" id="{2939BF69-5ABB-4BD8-A56D-809746701E19}"/>
              </a:ext>
            </a:extLst>
          </p:cNvPr>
          <p:cNvSpPr>
            <a:spLocks noGrp="1"/>
          </p:cNvSpPr>
          <p:nvPr>
            <p:ph type="ftr" sz="quarter" idx="11"/>
          </p:nvPr>
        </p:nvSpPr>
        <p:spPr/>
        <p:txBody>
          <a:bodyPr/>
          <a:lstStyle/>
          <a:p>
            <a:endParaRPr lang="th-TH"/>
          </a:p>
        </p:txBody>
      </p:sp>
      <p:sp>
        <p:nvSpPr>
          <p:cNvPr id="9" name="ตัวแทนหมายเลขสไลด์ 8">
            <a:extLst>
              <a:ext uri="{FF2B5EF4-FFF2-40B4-BE49-F238E27FC236}">
                <a16:creationId xmlns:a16="http://schemas.microsoft.com/office/drawing/2014/main" id="{B32F7499-B39F-4A87-A967-59351DA1B38F}"/>
              </a:ext>
            </a:extLst>
          </p:cNvPr>
          <p:cNvSpPr>
            <a:spLocks noGrp="1"/>
          </p:cNvSpPr>
          <p:nvPr>
            <p:ph type="sldNum" sz="quarter" idx="12"/>
          </p:nvPr>
        </p:nvSpPr>
        <p:spPr/>
        <p:txBody>
          <a:bodyPr/>
          <a:lstStyle/>
          <a:p>
            <a:fld id="{9AB46278-89ED-4577-A285-259FE3840FAE}" type="slidenum">
              <a:rPr lang="th-TH" smtClean="0"/>
              <a:t>‹#›</a:t>
            </a:fld>
            <a:endParaRPr lang="th-TH"/>
          </a:p>
        </p:txBody>
      </p:sp>
    </p:spTree>
    <p:extLst>
      <p:ext uri="{BB962C8B-B14F-4D97-AF65-F5344CB8AC3E}">
        <p14:creationId xmlns:p14="http://schemas.microsoft.com/office/powerpoint/2010/main" val="364946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92B75CF-FD03-4252-9DF6-A24C0F43EE71}"/>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วันที่ 2">
            <a:extLst>
              <a:ext uri="{FF2B5EF4-FFF2-40B4-BE49-F238E27FC236}">
                <a16:creationId xmlns:a16="http://schemas.microsoft.com/office/drawing/2014/main" id="{B7FD11D9-6FAD-4B95-B6DB-2C1F73249090}"/>
              </a:ext>
            </a:extLst>
          </p:cNvPr>
          <p:cNvSpPr>
            <a:spLocks noGrp="1"/>
          </p:cNvSpPr>
          <p:nvPr>
            <p:ph type="dt" sz="half" idx="10"/>
          </p:nvPr>
        </p:nvSpPr>
        <p:spPr/>
        <p:txBody>
          <a:bodyPr/>
          <a:lstStyle/>
          <a:p>
            <a:fld id="{8D2D272E-FFF7-40B1-AC50-41D3A5825EC8}" type="datetimeFigureOut">
              <a:rPr lang="th-TH" smtClean="0"/>
              <a:t>27/07/64</a:t>
            </a:fld>
            <a:endParaRPr lang="th-TH"/>
          </a:p>
        </p:txBody>
      </p:sp>
      <p:sp>
        <p:nvSpPr>
          <p:cNvPr id="4" name="ตัวแทนท้ายกระดาษ 3">
            <a:extLst>
              <a:ext uri="{FF2B5EF4-FFF2-40B4-BE49-F238E27FC236}">
                <a16:creationId xmlns:a16="http://schemas.microsoft.com/office/drawing/2014/main" id="{B1812792-1E52-4CDD-9F43-92D221F4A5E6}"/>
              </a:ext>
            </a:extLst>
          </p:cNvPr>
          <p:cNvSpPr>
            <a:spLocks noGrp="1"/>
          </p:cNvSpPr>
          <p:nvPr>
            <p:ph type="ftr" sz="quarter" idx="11"/>
          </p:nvPr>
        </p:nvSpPr>
        <p:spPr/>
        <p:txBody>
          <a:bodyPr/>
          <a:lstStyle/>
          <a:p>
            <a:endParaRPr lang="th-TH"/>
          </a:p>
        </p:txBody>
      </p:sp>
      <p:sp>
        <p:nvSpPr>
          <p:cNvPr id="5" name="ตัวแทนหมายเลขสไลด์ 4">
            <a:extLst>
              <a:ext uri="{FF2B5EF4-FFF2-40B4-BE49-F238E27FC236}">
                <a16:creationId xmlns:a16="http://schemas.microsoft.com/office/drawing/2014/main" id="{402621AF-FB42-4BF6-B097-0010B1B81E99}"/>
              </a:ext>
            </a:extLst>
          </p:cNvPr>
          <p:cNvSpPr>
            <a:spLocks noGrp="1"/>
          </p:cNvSpPr>
          <p:nvPr>
            <p:ph type="sldNum" sz="quarter" idx="12"/>
          </p:nvPr>
        </p:nvSpPr>
        <p:spPr/>
        <p:txBody>
          <a:bodyPr/>
          <a:lstStyle/>
          <a:p>
            <a:fld id="{9AB46278-89ED-4577-A285-259FE3840FAE}" type="slidenum">
              <a:rPr lang="th-TH" smtClean="0"/>
              <a:t>‹#›</a:t>
            </a:fld>
            <a:endParaRPr lang="th-TH"/>
          </a:p>
        </p:txBody>
      </p:sp>
    </p:spTree>
    <p:extLst>
      <p:ext uri="{BB962C8B-B14F-4D97-AF65-F5344CB8AC3E}">
        <p14:creationId xmlns:p14="http://schemas.microsoft.com/office/powerpoint/2010/main" val="228910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a:extLst>
              <a:ext uri="{FF2B5EF4-FFF2-40B4-BE49-F238E27FC236}">
                <a16:creationId xmlns:a16="http://schemas.microsoft.com/office/drawing/2014/main" id="{B92EFCEF-C5BE-4DE5-9CF1-8A4F8EDE21A1}"/>
              </a:ext>
            </a:extLst>
          </p:cNvPr>
          <p:cNvSpPr>
            <a:spLocks noGrp="1"/>
          </p:cNvSpPr>
          <p:nvPr>
            <p:ph type="dt" sz="half" idx="10"/>
          </p:nvPr>
        </p:nvSpPr>
        <p:spPr/>
        <p:txBody>
          <a:bodyPr/>
          <a:lstStyle/>
          <a:p>
            <a:fld id="{8D2D272E-FFF7-40B1-AC50-41D3A5825EC8}" type="datetimeFigureOut">
              <a:rPr lang="th-TH" smtClean="0"/>
              <a:t>27/07/64</a:t>
            </a:fld>
            <a:endParaRPr lang="th-TH"/>
          </a:p>
        </p:txBody>
      </p:sp>
      <p:sp>
        <p:nvSpPr>
          <p:cNvPr id="3" name="ตัวแทนท้ายกระดาษ 2">
            <a:extLst>
              <a:ext uri="{FF2B5EF4-FFF2-40B4-BE49-F238E27FC236}">
                <a16:creationId xmlns:a16="http://schemas.microsoft.com/office/drawing/2014/main" id="{751D77B5-61C2-45EB-B0E2-588AADF5A9D9}"/>
              </a:ext>
            </a:extLst>
          </p:cNvPr>
          <p:cNvSpPr>
            <a:spLocks noGrp="1"/>
          </p:cNvSpPr>
          <p:nvPr>
            <p:ph type="ftr" sz="quarter" idx="11"/>
          </p:nvPr>
        </p:nvSpPr>
        <p:spPr/>
        <p:txBody>
          <a:bodyPr/>
          <a:lstStyle/>
          <a:p>
            <a:endParaRPr lang="th-TH"/>
          </a:p>
        </p:txBody>
      </p:sp>
      <p:sp>
        <p:nvSpPr>
          <p:cNvPr id="4" name="ตัวแทนหมายเลขสไลด์ 3">
            <a:extLst>
              <a:ext uri="{FF2B5EF4-FFF2-40B4-BE49-F238E27FC236}">
                <a16:creationId xmlns:a16="http://schemas.microsoft.com/office/drawing/2014/main" id="{55C90E54-6098-47A2-B586-D6D27CD9FB8A}"/>
              </a:ext>
            </a:extLst>
          </p:cNvPr>
          <p:cNvSpPr>
            <a:spLocks noGrp="1"/>
          </p:cNvSpPr>
          <p:nvPr>
            <p:ph type="sldNum" sz="quarter" idx="12"/>
          </p:nvPr>
        </p:nvSpPr>
        <p:spPr/>
        <p:txBody>
          <a:bodyPr/>
          <a:lstStyle/>
          <a:p>
            <a:fld id="{9AB46278-89ED-4577-A285-259FE3840FAE}" type="slidenum">
              <a:rPr lang="th-TH" smtClean="0"/>
              <a:t>‹#›</a:t>
            </a:fld>
            <a:endParaRPr lang="th-TH"/>
          </a:p>
        </p:txBody>
      </p:sp>
    </p:spTree>
    <p:extLst>
      <p:ext uri="{BB962C8B-B14F-4D97-AF65-F5344CB8AC3E}">
        <p14:creationId xmlns:p14="http://schemas.microsoft.com/office/powerpoint/2010/main" val="19279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AA0FCE-0D02-489B-9058-ACD274538C02}"/>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2E41F46D-1C61-46E9-85AA-3BAAF7C11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ข้อความ 3">
            <a:extLst>
              <a:ext uri="{FF2B5EF4-FFF2-40B4-BE49-F238E27FC236}">
                <a16:creationId xmlns:a16="http://schemas.microsoft.com/office/drawing/2014/main" id="{D6313AE4-9F61-49A5-BDD1-FC9ABA5FD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BEC89846-2C35-43EE-94CC-EE20AA25FC93}"/>
              </a:ext>
            </a:extLst>
          </p:cNvPr>
          <p:cNvSpPr>
            <a:spLocks noGrp="1"/>
          </p:cNvSpPr>
          <p:nvPr>
            <p:ph type="dt" sz="half" idx="10"/>
          </p:nvPr>
        </p:nvSpPr>
        <p:spPr/>
        <p:txBody>
          <a:bodyPr/>
          <a:lstStyle/>
          <a:p>
            <a:fld id="{8D2D272E-FFF7-40B1-AC50-41D3A5825EC8}" type="datetimeFigureOut">
              <a:rPr lang="th-TH" smtClean="0"/>
              <a:t>27/07/64</a:t>
            </a:fld>
            <a:endParaRPr lang="th-TH"/>
          </a:p>
        </p:txBody>
      </p:sp>
      <p:sp>
        <p:nvSpPr>
          <p:cNvPr id="6" name="ตัวแทนท้ายกระดาษ 5">
            <a:extLst>
              <a:ext uri="{FF2B5EF4-FFF2-40B4-BE49-F238E27FC236}">
                <a16:creationId xmlns:a16="http://schemas.microsoft.com/office/drawing/2014/main" id="{813FD4D9-5E10-4D0F-816A-A874731A50C2}"/>
              </a:ext>
            </a:extLst>
          </p:cNvPr>
          <p:cNvSpPr>
            <a:spLocks noGrp="1"/>
          </p:cNvSpPr>
          <p:nvPr>
            <p:ph type="ftr" sz="quarter" idx="11"/>
          </p:nvPr>
        </p:nvSpPr>
        <p:spPr/>
        <p:txBody>
          <a:bodyPr/>
          <a:lstStyle/>
          <a:p>
            <a:endParaRPr lang="th-TH"/>
          </a:p>
        </p:txBody>
      </p:sp>
      <p:sp>
        <p:nvSpPr>
          <p:cNvPr id="7" name="ตัวแทนหมายเลขสไลด์ 6">
            <a:extLst>
              <a:ext uri="{FF2B5EF4-FFF2-40B4-BE49-F238E27FC236}">
                <a16:creationId xmlns:a16="http://schemas.microsoft.com/office/drawing/2014/main" id="{85CFF59C-0CE7-4C74-98D9-D5EF23507789}"/>
              </a:ext>
            </a:extLst>
          </p:cNvPr>
          <p:cNvSpPr>
            <a:spLocks noGrp="1"/>
          </p:cNvSpPr>
          <p:nvPr>
            <p:ph type="sldNum" sz="quarter" idx="12"/>
          </p:nvPr>
        </p:nvSpPr>
        <p:spPr/>
        <p:txBody>
          <a:bodyPr/>
          <a:lstStyle/>
          <a:p>
            <a:fld id="{9AB46278-89ED-4577-A285-259FE3840FAE}" type="slidenum">
              <a:rPr lang="th-TH" smtClean="0"/>
              <a:t>‹#›</a:t>
            </a:fld>
            <a:endParaRPr lang="th-TH"/>
          </a:p>
        </p:txBody>
      </p:sp>
    </p:spTree>
    <p:extLst>
      <p:ext uri="{BB962C8B-B14F-4D97-AF65-F5344CB8AC3E}">
        <p14:creationId xmlns:p14="http://schemas.microsoft.com/office/powerpoint/2010/main" val="90208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D1B1965-3583-40B4-9F96-1A509E8D9B8C}"/>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p>
        </p:txBody>
      </p:sp>
      <p:sp>
        <p:nvSpPr>
          <p:cNvPr id="3" name="ตัวแทนรูปภาพ 2">
            <a:extLst>
              <a:ext uri="{FF2B5EF4-FFF2-40B4-BE49-F238E27FC236}">
                <a16:creationId xmlns:a16="http://schemas.microsoft.com/office/drawing/2014/main" id="{DB41770C-D58F-4D8B-BEA5-9530D98CD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ตัวแทนข้อความ 3">
            <a:extLst>
              <a:ext uri="{FF2B5EF4-FFF2-40B4-BE49-F238E27FC236}">
                <a16:creationId xmlns:a16="http://schemas.microsoft.com/office/drawing/2014/main" id="{422D218B-3FDA-4D54-80A3-5F07290CC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8A01E23C-776B-4C33-B8EC-79499F1EBB23}"/>
              </a:ext>
            </a:extLst>
          </p:cNvPr>
          <p:cNvSpPr>
            <a:spLocks noGrp="1"/>
          </p:cNvSpPr>
          <p:nvPr>
            <p:ph type="dt" sz="half" idx="10"/>
          </p:nvPr>
        </p:nvSpPr>
        <p:spPr/>
        <p:txBody>
          <a:bodyPr/>
          <a:lstStyle/>
          <a:p>
            <a:fld id="{8D2D272E-FFF7-40B1-AC50-41D3A5825EC8}" type="datetimeFigureOut">
              <a:rPr lang="th-TH" smtClean="0"/>
              <a:t>27/07/64</a:t>
            </a:fld>
            <a:endParaRPr lang="th-TH"/>
          </a:p>
        </p:txBody>
      </p:sp>
      <p:sp>
        <p:nvSpPr>
          <p:cNvPr id="6" name="ตัวแทนท้ายกระดาษ 5">
            <a:extLst>
              <a:ext uri="{FF2B5EF4-FFF2-40B4-BE49-F238E27FC236}">
                <a16:creationId xmlns:a16="http://schemas.microsoft.com/office/drawing/2014/main" id="{F99103C5-EBE0-4E52-A3C0-9894D5EF099F}"/>
              </a:ext>
            </a:extLst>
          </p:cNvPr>
          <p:cNvSpPr>
            <a:spLocks noGrp="1"/>
          </p:cNvSpPr>
          <p:nvPr>
            <p:ph type="ftr" sz="quarter" idx="11"/>
          </p:nvPr>
        </p:nvSpPr>
        <p:spPr/>
        <p:txBody>
          <a:bodyPr/>
          <a:lstStyle/>
          <a:p>
            <a:endParaRPr lang="th-TH"/>
          </a:p>
        </p:txBody>
      </p:sp>
      <p:sp>
        <p:nvSpPr>
          <p:cNvPr id="7" name="ตัวแทนหมายเลขสไลด์ 6">
            <a:extLst>
              <a:ext uri="{FF2B5EF4-FFF2-40B4-BE49-F238E27FC236}">
                <a16:creationId xmlns:a16="http://schemas.microsoft.com/office/drawing/2014/main" id="{70A9C18A-0150-4EC0-A111-A67EF767C4C7}"/>
              </a:ext>
            </a:extLst>
          </p:cNvPr>
          <p:cNvSpPr>
            <a:spLocks noGrp="1"/>
          </p:cNvSpPr>
          <p:nvPr>
            <p:ph type="sldNum" sz="quarter" idx="12"/>
          </p:nvPr>
        </p:nvSpPr>
        <p:spPr/>
        <p:txBody>
          <a:bodyPr/>
          <a:lstStyle/>
          <a:p>
            <a:fld id="{9AB46278-89ED-4577-A285-259FE3840FAE}" type="slidenum">
              <a:rPr lang="th-TH" smtClean="0"/>
              <a:t>‹#›</a:t>
            </a:fld>
            <a:endParaRPr lang="th-TH"/>
          </a:p>
        </p:txBody>
      </p:sp>
    </p:spTree>
    <p:extLst>
      <p:ext uri="{BB962C8B-B14F-4D97-AF65-F5344CB8AC3E}">
        <p14:creationId xmlns:p14="http://schemas.microsoft.com/office/powerpoint/2010/main" val="98375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a:extLst>
              <a:ext uri="{FF2B5EF4-FFF2-40B4-BE49-F238E27FC236}">
                <a16:creationId xmlns:a16="http://schemas.microsoft.com/office/drawing/2014/main" id="{C24A7F3D-EF62-4300-A83C-373F18BDFE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B6A04C46-D64F-4FF9-8C31-C7E9F24CB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B8EEFEB1-C25E-4D0C-8686-0FF8C49BE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D272E-FFF7-40B1-AC50-41D3A5825EC8}" type="datetimeFigureOut">
              <a:rPr lang="th-TH" smtClean="0"/>
              <a:t>27/07/64</a:t>
            </a:fld>
            <a:endParaRPr lang="th-TH"/>
          </a:p>
        </p:txBody>
      </p:sp>
      <p:sp>
        <p:nvSpPr>
          <p:cNvPr id="5" name="ตัวแทนท้ายกระดาษ 4">
            <a:extLst>
              <a:ext uri="{FF2B5EF4-FFF2-40B4-BE49-F238E27FC236}">
                <a16:creationId xmlns:a16="http://schemas.microsoft.com/office/drawing/2014/main" id="{409369EE-488A-4E19-A511-AFE24F6F3D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ตัวแทนหมายเลขสไลด์ 5">
            <a:extLst>
              <a:ext uri="{FF2B5EF4-FFF2-40B4-BE49-F238E27FC236}">
                <a16:creationId xmlns:a16="http://schemas.microsoft.com/office/drawing/2014/main" id="{F58D8A86-95FA-4CEE-B9EB-15B7B6B231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46278-89ED-4577-A285-259FE3840FAE}" type="slidenum">
              <a:rPr lang="th-TH" smtClean="0"/>
              <a:t>‹#›</a:t>
            </a:fld>
            <a:endParaRPr lang="th-TH"/>
          </a:p>
        </p:txBody>
      </p:sp>
    </p:spTree>
    <p:extLst>
      <p:ext uri="{BB962C8B-B14F-4D97-AF65-F5344CB8AC3E}">
        <p14:creationId xmlns:p14="http://schemas.microsoft.com/office/powerpoint/2010/main" val="3434985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117495C-10F4-4175-BAC8-71EFEDF68FE9}"/>
              </a:ext>
            </a:extLst>
          </p:cNvPr>
          <p:cNvSpPr>
            <a:spLocks noGrp="1"/>
          </p:cNvSpPr>
          <p:nvPr>
            <p:ph type="ctrTitle"/>
          </p:nvPr>
        </p:nvSpPr>
        <p:spPr>
          <a:xfrm>
            <a:off x="1895302" y="785698"/>
            <a:ext cx="8401396" cy="814502"/>
          </a:xfrm>
        </p:spPr>
        <p:txBody>
          <a:bodyPr>
            <a:normAutofit fontScale="90000"/>
          </a:bodyPr>
          <a:lstStyle/>
          <a:p>
            <a:r>
              <a:rPr lang="th-TH" dirty="0"/>
              <a:t>สมาชิก</a:t>
            </a:r>
          </a:p>
        </p:txBody>
      </p:sp>
      <p:sp>
        <p:nvSpPr>
          <p:cNvPr id="3" name="ชื่อเรื่องรอง 2">
            <a:extLst>
              <a:ext uri="{FF2B5EF4-FFF2-40B4-BE49-F238E27FC236}">
                <a16:creationId xmlns:a16="http://schemas.microsoft.com/office/drawing/2014/main" id="{03768819-7D35-4A15-9D09-E7FB3C1D9032}"/>
              </a:ext>
            </a:extLst>
          </p:cNvPr>
          <p:cNvSpPr>
            <a:spLocks noGrp="1"/>
          </p:cNvSpPr>
          <p:nvPr>
            <p:ph type="subTitle" idx="1"/>
          </p:nvPr>
        </p:nvSpPr>
        <p:spPr>
          <a:xfrm>
            <a:off x="1524000" y="1889615"/>
            <a:ext cx="9144000" cy="3488719"/>
          </a:xfrm>
        </p:spPr>
        <p:txBody>
          <a:bodyPr>
            <a:normAutofit fontScale="92500" lnSpcReduction="10000"/>
          </a:bodyPr>
          <a:lstStyle/>
          <a:p>
            <a:endParaRPr lang="th-TH" dirty="0"/>
          </a:p>
          <a:p>
            <a:r>
              <a:rPr lang="th-TH" sz="3200" b="0" i="0" dirty="0">
                <a:effectLst/>
                <a:latin typeface="Segoe UI" panose="020B0502040204020203" pitchFamily="34" charset="0"/>
              </a:rPr>
              <a:t>นาย  อติกันต์ กันนาง 622110340</a:t>
            </a:r>
          </a:p>
          <a:p>
            <a:r>
              <a:rPr lang="th-TH" sz="3200" b="0" i="0" dirty="0">
                <a:effectLst/>
                <a:latin typeface="Segoe UI" panose="020B0502040204020203" pitchFamily="34" charset="0"/>
              </a:rPr>
              <a:t>นาย </a:t>
            </a:r>
            <a:r>
              <a:rPr lang="th-TH" sz="3200" b="0" i="0" dirty="0" err="1">
                <a:effectLst/>
                <a:latin typeface="Segoe UI" panose="020B0502040204020203" pitchFamily="34" charset="0"/>
              </a:rPr>
              <a:t>ธนกร</a:t>
            </a:r>
            <a:r>
              <a:rPr lang="th-TH" sz="3200" b="0" i="0" dirty="0">
                <a:effectLst/>
                <a:latin typeface="Segoe UI" panose="020B0502040204020203" pitchFamily="34" charset="0"/>
              </a:rPr>
              <a:t> จันทร์ซา 632110338</a:t>
            </a:r>
          </a:p>
          <a:p>
            <a:r>
              <a:rPr lang="th-TH" sz="3200" dirty="0">
                <a:latin typeface="Segoe UI" panose="020B0502040204020203" pitchFamily="34" charset="0"/>
              </a:rPr>
              <a:t>นาย </a:t>
            </a:r>
            <a:r>
              <a:rPr lang="th-TH" sz="3200" b="0" i="0" dirty="0">
                <a:effectLst/>
                <a:latin typeface="Segoe UI" panose="020B0502040204020203" pitchFamily="34" charset="0"/>
              </a:rPr>
              <a:t>ปกรณ์ </a:t>
            </a:r>
            <a:r>
              <a:rPr lang="th-TH" sz="3200" b="0" i="0" dirty="0" err="1">
                <a:effectLst/>
                <a:latin typeface="Segoe UI" panose="020B0502040204020203" pitchFamily="34" charset="0"/>
              </a:rPr>
              <a:t>ศิลป</a:t>
            </a:r>
            <a:r>
              <a:rPr lang="th-TH" sz="3200" b="0" i="0" dirty="0">
                <a:effectLst/>
                <a:latin typeface="Segoe UI" panose="020B0502040204020203" pitchFamily="34" charset="0"/>
              </a:rPr>
              <a:t>ประภา 632110345</a:t>
            </a:r>
          </a:p>
          <a:p>
            <a:r>
              <a:rPr lang="th-TH" sz="3200" b="0" i="0" dirty="0">
                <a:effectLst/>
                <a:latin typeface="Segoe UI" panose="020B0502040204020203" pitchFamily="34" charset="0"/>
              </a:rPr>
              <a:t>นางสาว พีรยา บุญยะวิโรจน์ 632110349</a:t>
            </a:r>
          </a:p>
          <a:p>
            <a:r>
              <a:rPr lang="th-TH" sz="3200" b="0" i="0" dirty="0">
                <a:effectLst/>
                <a:latin typeface="Segoe UI" panose="020B0502040204020203" pitchFamily="34" charset="0"/>
              </a:rPr>
              <a:t>นางสาว สุธีรา ปรีย์นันท์ 632110356</a:t>
            </a:r>
          </a:p>
          <a:p>
            <a:r>
              <a:rPr lang="th-TH" sz="3200" b="0" i="0" dirty="0">
                <a:effectLst/>
                <a:latin typeface="Segoe UI" panose="020B0502040204020203" pitchFamily="34" charset="0"/>
              </a:rPr>
              <a:t>นางสาว เสาวลักษณ์ เจียวใช่เฮ</a:t>
            </a:r>
            <a:r>
              <a:rPr lang="th-TH" sz="3200" b="0" i="0" dirty="0" err="1">
                <a:effectLst/>
                <a:latin typeface="Segoe UI" panose="020B0502040204020203" pitchFamily="34" charset="0"/>
              </a:rPr>
              <a:t>็ง</a:t>
            </a:r>
            <a:r>
              <a:rPr lang="th-TH" sz="3200" b="0" i="0" dirty="0">
                <a:effectLst/>
                <a:latin typeface="Segoe UI" panose="020B0502040204020203" pitchFamily="34" charset="0"/>
              </a:rPr>
              <a:t> 632110357</a:t>
            </a:r>
          </a:p>
          <a:p>
            <a:endParaRPr lang="th-TH" sz="5100" b="0" i="0" dirty="0">
              <a:effectLst/>
              <a:latin typeface="Segoe UI" panose="020B0502040204020203" pitchFamily="34" charset="0"/>
            </a:endParaRPr>
          </a:p>
          <a:p>
            <a:endParaRPr lang="th-TH" dirty="0"/>
          </a:p>
        </p:txBody>
      </p:sp>
    </p:spTree>
    <p:extLst>
      <p:ext uri="{BB962C8B-B14F-4D97-AF65-F5344CB8AC3E}">
        <p14:creationId xmlns:p14="http://schemas.microsoft.com/office/powerpoint/2010/main" val="634534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180E45A1-A980-42B4-8F71-14774EAACBAD}"/>
              </a:ext>
            </a:extLst>
          </p:cNvPr>
          <p:cNvSpPr txBox="1"/>
          <p:nvPr/>
        </p:nvSpPr>
        <p:spPr>
          <a:xfrm>
            <a:off x="141316" y="232755"/>
            <a:ext cx="2992582" cy="523220"/>
          </a:xfrm>
          <a:prstGeom prst="rect">
            <a:avLst/>
          </a:prstGeom>
          <a:noFill/>
        </p:spPr>
        <p:txBody>
          <a:bodyPr wrap="square" rtlCol="0">
            <a:spAutoFit/>
          </a:bodyPr>
          <a:lstStyle/>
          <a:p>
            <a:r>
              <a:rPr lang="en-US" dirty="0"/>
              <a:t>Example  3</a:t>
            </a:r>
            <a:endParaRPr lang="th-TH" dirty="0"/>
          </a:p>
        </p:txBody>
      </p:sp>
      <p:pic>
        <p:nvPicPr>
          <p:cNvPr id="5" name="Picture 4" descr="Diagram&#10;&#10;Description automatically generated">
            <a:extLst>
              <a:ext uri="{FF2B5EF4-FFF2-40B4-BE49-F238E27FC236}">
                <a16:creationId xmlns:a16="http://schemas.microsoft.com/office/drawing/2014/main" id="{EA37C34F-9B6E-4EC9-8819-6630F63C8F25}"/>
              </a:ext>
            </a:extLst>
          </p:cNvPr>
          <p:cNvPicPr/>
          <p:nvPr/>
        </p:nvPicPr>
        <p:blipFill>
          <a:blip r:embed="rId2">
            <a:extLst>
              <a:ext uri="{28A0092B-C50C-407E-A947-70E740481C1C}">
                <a14:useLocalDpi xmlns:a14="http://schemas.microsoft.com/office/drawing/2010/main" val="0"/>
              </a:ext>
            </a:extLst>
          </a:blip>
          <a:stretch>
            <a:fillRect/>
          </a:stretch>
        </p:blipFill>
        <p:spPr>
          <a:xfrm>
            <a:off x="2482175" y="899368"/>
            <a:ext cx="7227650" cy="5059264"/>
          </a:xfrm>
          <a:prstGeom prst="rect">
            <a:avLst/>
          </a:prstGeom>
        </p:spPr>
      </p:pic>
    </p:spTree>
    <p:extLst>
      <p:ext uri="{BB962C8B-B14F-4D97-AF65-F5344CB8AC3E}">
        <p14:creationId xmlns:p14="http://schemas.microsoft.com/office/powerpoint/2010/main" val="3622071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15EC93A3-F9A6-49E9-A1BF-E46358E433A4}"/>
              </a:ext>
            </a:extLst>
          </p:cNvPr>
          <p:cNvSpPr txBox="1"/>
          <p:nvPr/>
        </p:nvSpPr>
        <p:spPr>
          <a:xfrm>
            <a:off x="141316" y="232755"/>
            <a:ext cx="2992582" cy="523220"/>
          </a:xfrm>
          <a:prstGeom prst="rect">
            <a:avLst/>
          </a:prstGeom>
          <a:noFill/>
        </p:spPr>
        <p:txBody>
          <a:bodyPr wrap="square" rtlCol="0">
            <a:spAutoFit/>
          </a:bodyPr>
          <a:lstStyle/>
          <a:p>
            <a:r>
              <a:rPr lang="en-US" dirty="0"/>
              <a:t>Example  3</a:t>
            </a:r>
            <a:endParaRPr lang="th-TH" dirty="0"/>
          </a:p>
        </p:txBody>
      </p:sp>
      <p:graphicFrame>
        <p:nvGraphicFramePr>
          <p:cNvPr id="3" name="ตาราง 11">
            <a:extLst>
              <a:ext uri="{FF2B5EF4-FFF2-40B4-BE49-F238E27FC236}">
                <a16:creationId xmlns:a16="http://schemas.microsoft.com/office/drawing/2014/main" id="{90191AEB-19C3-4643-8D8E-10C45EE1DAD9}"/>
              </a:ext>
            </a:extLst>
          </p:cNvPr>
          <p:cNvGraphicFramePr>
            <a:graphicFrameLocks noGrp="1"/>
          </p:cNvGraphicFramePr>
          <p:nvPr>
            <p:extLst>
              <p:ext uri="{D42A27DB-BD31-4B8C-83A1-F6EECF244321}">
                <p14:modId xmlns:p14="http://schemas.microsoft.com/office/powerpoint/2010/main" val="3492222024"/>
              </p:ext>
            </p:extLst>
          </p:nvPr>
        </p:nvGraphicFramePr>
        <p:xfrm>
          <a:off x="798990" y="1106615"/>
          <a:ext cx="10175829" cy="5103465"/>
        </p:xfrm>
        <a:graphic>
          <a:graphicData uri="http://schemas.openxmlformats.org/drawingml/2006/table">
            <a:tbl>
              <a:tblPr firstRow="1" bandRow="1">
                <a:tableStyleId>{5C22544A-7EE6-4342-B048-85BDC9FD1C3A}</a:tableStyleId>
              </a:tblPr>
              <a:tblGrid>
                <a:gridCol w="1528571">
                  <a:extLst>
                    <a:ext uri="{9D8B030D-6E8A-4147-A177-3AD203B41FA5}">
                      <a16:colId xmlns:a16="http://schemas.microsoft.com/office/drawing/2014/main" val="2017119302"/>
                    </a:ext>
                  </a:extLst>
                </a:gridCol>
                <a:gridCol w="2536012">
                  <a:extLst>
                    <a:ext uri="{9D8B030D-6E8A-4147-A177-3AD203B41FA5}">
                      <a16:colId xmlns:a16="http://schemas.microsoft.com/office/drawing/2014/main" val="3037507202"/>
                    </a:ext>
                  </a:extLst>
                </a:gridCol>
                <a:gridCol w="1512300">
                  <a:extLst>
                    <a:ext uri="{9D8B030D-6E8A-4147-A177-3AD203B41FA5}">
                      <a16:colId xmlns:a16="http://schemas.microsoft.com/office/drawing/2014/main" val="1604765579"/>
                    </a:ext>
                  </a:extLst>
                </a:gridCol>
                <a:gridCol w="922892">
                  <a:extLst>
                    <a:ext uri="{9D8B030D-6E8A-4147-A177-3AD203B41FA5}">
                      <a16:colId xmlns:a16="http://schemas.microsoft.com/office/drawing/2014/main" val="163436399"/>
                    </a:ext>
                  </a:extLst>
                </a:gridCol>
                <a:gridCol w="907380">
                  <a:extLst>
                    <a:ext uri="{9D8B030D-6E8A-4147-A177-3AD203B41FA5}">
                      <a16:colId xmlns:a16="http://schemas.microsoft.com/office/drawing/2014/main" val="2714485139"/>
                    </a:ext>
                  </a:extLst>
                </a:gridCol>
                <a:gridCol w="2768674">
                  <a:extLst>
                    <a:ext uri="{9D8B030D-6E8A-4147-A177-3AD203B41FA5}">
                      <a16:colId xmlns:a16="http://schemas.microsoft.com/office/drawing/2014/main" val="4139078575"/>
                    </a:ext>
                  </a:extLst>
                </a:gridCol>
              </a:tblGrid>
              <a:tr h="540229">
                <a:tc>
                  <a:txBody>
                    <a:bodyPr/>
                    <a:lstStyle/>
                    <a:p>
                      <a:pPr algn="ctr"/>
                      <a:r>
                        <a:rPr lang="en-US" sz="1600" dirty="0"/>
                        <a:t>Name</a:t>
                      </a:r>
                      <a:endParaRPr lang="th-TH" sz="1600" dirty="0"/>
                    </a:p>
                  </a:txBody>
                  <a:tcPr anchor="ctr"/>
                </a:tc>
                <a:tc>
                  <a:txBody>
                    <a:bodyPr/>
                    <a:lstStyle/>
                    <a:p>
                      <a:pPr algn="ctr"/>
                      <a:r>
                        <a:rPr lang="en-US" sz="1600" dirty="0"/>
                        <a:t>Description </a:t>
                      </a:r>
                      <a:endParaRPr lang="th-TH" sz="1600" dirty="0"/>
                    </a:p>
                  </a:txBody>
                  <a:tcPr anchor="ctr"/>
                </a:tc>
                <a:tc>
                  <a:txBody>
                    <a:bodyPr/>
                    <a:lstStyle/>
                    <a:p>
                      <a:pPr algn="ctr"/>
                      <a:r>
                        <a:rPr lang="en-US" sz="1600" dirty="0"/>
                        <a:t>Data type </a:t>
                      </a:r>
                      <a:endParaRPr lang="th-TH" sz="1600" dirty="0"/>
                    </a:p>
                  </a:txBody>
                  <a:tcPr anchor="ctr"/>
                </a:tc>
                <a:tc>
                  <a:txBody>
                    <a:bodyPr/>
                    <a:lstStyle/>
                    <a:p>
                      <a:pPr algn="ctr"/>
                      <a:r>
                        <a:rPr lang="en-US" sz="1600" dirty="0"/>
                        <a:t>Size</a:t>
                      </a:r>
                      <a:endParaRPr lang="th-TH" sz="1600" dirty="0"/>
                    </a:p>
                  </a:txBody>
                  <a:tcPr anchor="ctr"/>
                </a:tc>
                <a:tc>
                  <a:txBody>
                    <a:bodyPr/>
                    <a:lstStyle/>
                    <a:p>
                      <a:pPr algn="ctr"/>
                      <a:r>
                        <a:rPr lang="en-US" sz="1600" dirty="0"/>
                        <a:t>Key</a:t>
                      </a:r>
                      <a:endParaRPr lang="th-TH" sz="1600" dirty="0"/>
                    </a:p>
                  </a:txBody>
                  <a:tcPr anchor="ctr"/>
                </a:tc>
                <a:tc>
                  <a:txBody>
                    <a:bodyPr/>
                    <a:lstStyle/>
                    <a:p>
                      <a:pPr algn="ctr"/>
                      <a:r>
                        <a:rPr lang="en-US" sz="1600" dirty="0"/>
                        <a:t>Example </a:t>
                      </a:r>
                      <a:endParaRPr lang="th-TH" sz="1600" dirty="0"/>
                    </a:p>
                  </a:txBody>
                  <a:tcPr anchor="ctr"/>
                </a:tc>
                <a:extLst>
                  <a:ext uri="{0D108BD9-81ED-4DB2-BD59-A6C34878D82A}">
                    <a16:rowId xmlns:a16="http://schemas.microsoft.com/office/drawing/2014/main" val="843391920"/>
                  </a:ext>
                </a:extLst>
              </a:tr>
              <a:tr h="541538">
                <a:tc>
                  <a:txBody>
                    <a:bodyPr/>
                    <a:lstStyle/>
                    <a:p>
                      <a:pPr algn="l"/>
                      <a:r>
                        <a:rPr lang="en-US" sz="1400" b="0" i="0" kern="1200" dirty="0" err="1">
                          <a:solidFill>
                            <a:schemeClr val="dk1"/>
                          </a:solidFill>
                          <a:effectLst/>
                          <a:latin typeface="+mn-lt"/>
                          <a:ea typeface="+mn-ea"/>
                          <a:cs typeface="+mn-cs"/>
                        </a:rPr>
                        <a:t>student_id</a:t>
                      </a:r>
                      <a:endParaRPr lang="th-TH" sz="1400" dirty="0"/>
                    </a:p>
                  </a:txBody>
                  <a:tcPr anchor="ctr"/>
                </a:tc>
                <a:tc>
                  <a:txBody>
                    <a:bodyPr/>
                    <a:lstStyle/>
                    <a:p>
                      <a:pPr algn="l"/>
                      <a:r>
                        <a:rPr lang="en-US" sz="1400" dirty="0"/>
                        <a:t>Id is the identity of each </a:t>
                      </a:r>
                      <a:r>
                        <a:rPr lang="en-US" sz="1400" b="0" i="0" kern="1200" dirty="0">
                          <a:solidFill>
                            <a:schemeClr val="dk1"/>
                          </a:solidFill>
                          <a:effectLst/>
                          <a:latin typeface="+mn-lt"/>
                          <a:ea typeface="+mn-ea"/>
                          <a:cs typeface="+mn-cs"/>
                        </a:rPr>
                        <a:t>student</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9</a:t>
                      </a:r>
                      <a:endParaRPr lang="th-TH" sz="1400" dirty="0"/>
                    </a:p>
                  </a:txBody>
                  <a:tcPr anchor="ctr"/>
                </a:tc>
                <a:tc>
                  <a:txBody>
                    <a:bodyPr/>
                    <a:lstStyle/>
                    <a:p>
                      <a:pPr algn="ctr"/>
                      <a:r>
                        <a:rPr lang="en-US" sz="1400" dirty="0"/>
                        <a:t>primary</a:t>
                      </a:r>
                      <a:endParaRPr lang="th-TH" sz="1400" dirty="0"/>
                    </a:p>
                  </a:txBody>
                  <a:tcPr anchor="ctr"/>
                </a:tc>
                <a:tc>
                  <a:txBody>
                    <a:bodyPr/>
                    <a:lstStyle/>
                    <a:p>
                      <a:pPr algn="ctr"/>
                      <a:r>
                        <a:rPr lang="en-US" sz="1400" dirty="0"/>
                        <a:t>622110111</a:t>
                      </a:r>
                      <a:endParaRPr lang="th-TH" sz="1400" dirty="0"/>
                    </a:p>
                  </a:txBody>
                  <a:tcPr anchor="ctr"/>
                </a:tc>
                <a:extLst>
                  <a:ext uri="{0D108BD9-81ED-4DB2-BD59-A6C34878D82A}">
                    <a16:rowId xmlns:a16="http://schemas.microsoft.com/office/drawing/2014/main" val="2918024017"/>
                  </a:ext>
                </a:extLst>
              </a:tr>
              <a:tr h="488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mn-lt"/>
                          <a:ea typeface="+mn-ea"/>
                          <a:cs typeface="+mn-cs"/>
                        </a:rPr>
                        <a:t>F_name</a:t>
                      </a:r>
                      <a:endParaRPr lang="th-TH" sz="1400" dirty="0"/>
                    </a:p>
                  </a:txBody>
                  <a:tcPr anchor="ctr"/>
                </a:tc>
                <a:tc>
                  <a:txBody>
                    <a:bodyPr/>
                    <a:lstStyle/>
                    <a:p>
                      <a:pPr algn="l"/>
                      <a:r>
                        <a:rPr lang="en-US" sz="1400" dirty="0"/>
                        <a:t>The first </a:t>
                      </a:r>
                      <a:r>
                        <a:rPr lang="en-US" sz="1400" b="0" i="0" kern="1200" dirty="0">
                          <a:solidFill>
                            <a:schemeClr val="dk1"/>
                          </a:solidFill>
                          <a:effectLst/>
                          <a:latin typeface="+mn-lt"/>
                          <a:ea typeface="+mn-ea"/>
                          <a:cs typeface="+mn-cs"/>
                        </a:rPr>
                        <a:t>name</a:t>
                      </a:r>
                      <a:r>
                        <a:rPr lang="en-US" sz="1400" dirty="0"/>
                        <a:t> of </a:t>
                      </a:r>
                      <a:r>
                        <a:rPr lang="en-US" sz="1400" b="0" i="0" kern="1200" dirty="0">
                          <a:solidFill>
                            <a:schemeClr val="dk1"/>
                          </a:solidFill>
                          <a:effectLst/>
                          <a:latin typeface="+mn-lt"/>
                          <a:ea typeface="+mn-ea"/>
                          <a:cs typeface="+mn-cs"/>
                        </a:rPr>
                        <a:t>student</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20</a:t>
                      </a:r>
                      <a:endParaRPr lang="th-TH" sz="1400" dirty="0"/>
                    </a:p>
                  </a:txBody>
                  <a:tcPr anchor="ctr"/>
                </a:tc>
                <a:tc>
                  <a:txBody>
                    <a:bodyPr/>
                    <a:lstStyle/>
                    <a:p>
                      <a:pPr algn="ctr"/>
                      <a:endParaRPr lang="th-TH" sz="1400" dirty="0"/>
                    </a:p>
                  </a:txBody>
                  <a:tcPr anchor="ctr"/>
                </a:tc>
                <a:tc>
                  <a:txBody>
                    <a:bodyPr/>
                    <a:lstStyle/>
                    <a:p>
                      <a:pPr algn="ctr"/>
                      <a:r>
                        <a:rPr lang="en-US" sz="1400" dirty="0"/>
                        <a:t>Justin</a:t>
                      </a:r>
                      <a:endParaRPr lang="th-TH" sz="1400" dirty="0"/>
                    </a:p>
                  </a:txBody>
                  <a:tcPr anchor="ctr"/>
                </a:tc>
                <a:extLst>
                  <a:ext uri="{0D108BD9-81ED-4DB2-BD59-A6C34878D82A}">
                    <a16:rowId xmlns:a16="http://schemas.microsoft.com/office/drawing/2014/main" val="2527967630"/>
                  </a:ext>
                </a:extLst>
              </a:tr>
              <a:tr h="435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mn-lt"/>
                          <a:ea typeface="+mn-ea"/>
                          <a:cs typeface="+mn-cs"/>
                        </a:rPr>
                        <a:t>L_name</a:t>
                      </a:r>
                      <a:endParaRPr lang="th-TH" sz="1400" dirty="0"/>
                    </a:p>
                  </a:txBody>
                  <a:tcPr anchor="ctr"/>
                </a:tc>
                <a:tc>
                  <a:txBody>
                    <a:bodyPr/>
                    <a:lstStyle/>
                    <a:p>
                      <a:pPr algn="l"/>
                      <a:r>
                        <a:rPr lang="en-US" sz="1400" dirty="0"/>
                        <a:t>The </a:t>
                      </a:r>
                      <a:r>
                        <a:rPr lang="en-US" sz="1400" b="0" i="0" kern="1200" dirty="0">
                          <a:solidFill>
                            <a:schemeClr val="dk1"/>
                          </a:solidFill>
                          <a:effectLst/>
                          <a:latin typeface="+mn-lt"/>
                          <a:ea typeface="+mn-ea"/>
                          <a:cs typeface="+mn-cs"/>
                        </a:rPr>
                        <a:t>last name</a:t>
                      </a:r>
                      <a:r>
                        <a:rPr lang="en-US" sz="1400" dirty="0"/>
                        <a:t> of </a:t>
                      </a:r>
                      <a:r>
                        <a:rPr lang="en-US" sz="1400" b="0" i="0" kern="1200" dirty="0">
                          <a:solidFill>
                            <a:schemeClr val="dk1"/>
                          </a:solidFill>
                          <a:effectLst/>
                          <a:latin typeface="+mn-lt"/>
                          <a:ea typeface="+mn-ea"/>
                          <a:cs typeface="+mn-cs"/>
                        </a:rPr>
                        <a:t>student</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20</a:t>
                      </a:r>
                      <a:endParaRPr lang="th-TH" sz="1400" dirty="0"/>
                    </a:p>
                  </a:txBody>
                  <a:tcPr anchor="ctr"/>
                </a:tc>
                <a:tc>
                  <a:txBody>
                    <a:bodyPr/>
                    <a:lstStyle/>
                    <a:p>
                      <a:pPr algn="ctr"/>
                      <a:endParaRPr lang="th-TH" sz="1400" dirty="0"/>
                    </a:p>
                  </a:txBody>
                  <a:tcPr anchor="ctr"/>
                </a:tc>
                <a:tc>
                  <a:txBody>
                    <a:bodyPr/>
                    <a:lstStyle/>
                    <a:p>
                      <a:pPr algn="ctr"/>
                      <a:r>
                        <a:rPr lang="en-US" sz="1400" dirty="0"/>
                        <a:t>Bieber</a:t>
                      </a:r>
                      <a:endParaRPr lang="th-TH" sz="1400" dirty="0"/>
                    </a:p>
                  </a:txBody>
                  <a:tcPr anchor="ctr"/>
                </a:tc>
                <a:extLst>
                  <a:ext uri="{0D108BD9-81ED-4DB2-BD59-A6C34878D82A}">
                    <a16:rowId xmlns:a16="http://schemas.microsoft.com/office/drawing/2014/main" val="2103709764"/>
                  </a:ext>
                </a:extLst>
              </a:tr>
              <a:tr h="449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Address</a:t>
                      </a:r>
                      <a:endParaRPr lang="th-TH"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address of student</a:t>
                      </a:r>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varchar</a:t>
                      </a:r>
                      <a:endParaRPr lang="th-TH" sz="1400" dirty="0"/>
                    </a:p>
                  </a:txBody>
                  <a:tcPr anchor="ctr"/>
                </a:tc>
                <a:tc>
                  <a:txBody>
                    <a:bodyPr/>
                    <a:lstStyle/>
                    <a:p>
                      <a:pPr algn="ctr"/>
                      <a:r>
                        <a:rPr lang="en-US" sz="1400" dirty="0"/>
                        <a:t>100</a:t>
                      </a:r>
                      <a:endParaRPr lang="th-TH" sz="1400" dirty="0"/>
                    </a:p>
                  </a:txBody>
                  <a:tcPr anchor="ctr"/>
                </a:tc>
                <a:tc>
                  <a:txBody>
                    <a:bodyPr/>
                    <a:lstStyle/>
                    <a:p>
                      <a:pPr algn="ctr"/>
                      <a:endParaRPr lang="th-TH" sz="1400" dirty="0"/>
                    </a:p>
                  </a:txBody>
                  <a:tcPr anchor="ctr"/>
                </a:tc>
                <a:tc>
                  <a:txBody>
                    <a:bodyPr/>
                    <a:lstStyle/>
                    <a:p>
                      <a:pPr algn="ctr"/>
                      <a:r>
                        <a:rPr lang="es-ES" sz="1400" dirty="0"/>
                        <a:t>25202 Prado Del Grandioso </a:t>
                      </a:r>
                      <a:r>
                        <a:rPr lang="es-ES" sz="1400" dirty="0" err="1"/>
                        <a:t>CalabasasCalifornia</a:t>
                      </a:r>
                      <a:r>
                        <a:rPr lang="es-ES" sz="1400" dirty="0"/>
                        <a:t>, </a:t>
                      </a:r>
                      <a:r>
                        <a:rPr lang="es-ES" sz="1400" dirty="0" err="1"/>
                        <a:t>United</a:t>
                      </a:r>
                      <a:r>
                        <a:rPr lang="es-ES" sz="1400" dirty="0"/>
                        <a:t> </a:t>
                      </a:r>
                      <a:r>
                        <a:rPr lang="es-ES" sz="1400" dirty="0" err="1"/>
                        <a:t>States</a:t>
                      </a:r>
                      <a:r>
                        <a:rPr lang="es-ES" sz="1400" dirty="0"/>
                        <a:t>.</a:t>
                      </a:r>
                      <a:endParaRPr lang="th-TH" sz="1400" dirty="0"/>
                    </a:p>
                  </a:txBody>
                  <a:tcPr anchor="ctr"/>
                </a:tc>
                <a:extLst>
                  <a:ext uri="{0D108BD9-81ED-4DB2-BD59-A6C34878D82A}">
                    <a16:rowId xmlns:a16="http://schemas.microsoft.com/office/drawing/2014/main" val="1414241963"/>
                  </a:ext>
                </a:extLst>
              </a:tr>
              <a:tr h="516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Birthday</a:t>
                      </a:r>
                      <a:endParaRPr lang="th-TH" sz="1400" dirty="0"/>
                    </a:p>
                  </a:txBody>
                  <a:tcPr anchor="ctr"/>
                </a:tc>
                <a:tc>
                  <a:txBody>
                    <a:bodyPr/>
                    <a:lstStyle/>
                    <a:p>
                      <a:pPr algn="l"/>
                      <a:r>
                        <a:rPr lang="en-US" sz="1400" dirty="0"/>
                        <a:t>Birthday of student</a:t>
                      </a:r>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date</a:t>
                      </a:r>
                      <a:endParaRPr lang="th-TH" sz="1400" dirty="0"/>
                    </a:p>
                  </a:txBody>
                  <a:tcPr anchor="ctr"/>
                </a:tc>
                <a:tc>
                  <a:txBody>
                    <a:bodyPr/>
                    <a:lstStyle/>
                    <a:p>
                      <a:pPr algn="ctr"/>
                      <a:r>
                        <a:rPr lang="th-TH" sz="1800" dirty="0"/>
                        <a:t>8</a:t>
                      </a:r>
                    </a:p>
                  </a:txBody>
                  <a:tcPr anchor="ctr"/>
                </a:tc>
                <a:tc>
                  <a:txBody>
                    <a:bodyPr/>
                    <a:lstStyle/>
                    <a:p>
                      <a:pPr algn="ctr"/>
                      <a:endParaRPr lang="th-TH" sz="1400" dirty="0"/>
                    </a:p>
                  </a:txBody>
                  <a:tcPr anchor="ctr"/>
                </a:tc>
                <a:tc>
                  <a:txBody>
                    <a:bodyPr/>
                    <a:lstStyle/>
                    <a:p>
                      <a:pPr algn="ctr"/>
                      <a:r>
                        <a:rPr lang="en-US" sz="1400" dirty="0"/>
                        <a:t>1/1/1998</a:t>
                      </a:r>
                    </a:p>
                  </a:txBody>
                  <a:tcPr anchor="ctr"/>
                </a:tc>
                <a:extLst>
                  <a:ext uri="{0D108BD9-81ED-4DB2-BD59-A6C34878D82A}">
                    <a16:rowId xmlns:a16="http://schemas.microsoft.com/office/drawing/2014/main" val="2711522073"/>
                  </a:ext>
                </a:extLst>
              </a:tr>
              <a:tr h="516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Gender</a:t>
                      </a:r>
                      <a:endParaRPr lang="th-TH" sz="1400" dirty="0"/>
                    </a:p>
                  </a:txBody>
                  <a:tcPr anchor="ctr"/>
                </a:tc>
                <a:tc>
                  <a:txBody>
                    <a:bodyPr/>
                    <a:lstStyle/>
                    <a:p>
                      <a:pPr algn="l"/>
                      <a:r>
                        <a:rPr lang="en-US" sz="1400" dirty="0"/>
                        <a:t>The Gender of student</a:t>
                      </a:r>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char</a:t>
                      </a:r>
                      <a:endParaRPr lang="th-TH" sz="1400" dirty="0"/>
                    </a:p>
                  </a:txBody>
                  <a:tcPr anchor="ctr"/>
                </a:tc>
                <a:tc>
                  <a:txBody>
                    <a:bodyPr/>
                    <a:lstStyle/>
                    <a:p>
                      <a:pPr algn="ctr"/>
                      <a:r>
                        <a:rPr lang="en-US" sz="1400" dirty="0"/>
                        <a:t>1</a:t>
                      </a:r>
                      <a:endParaRPr lang="th-TH" sz="1400" dirty="0"/>
                    </a:p>
                  </a:txBody>
                  <a:tcPr anchor="ctr"/>
                </a:tc>
                <a:tc>
                  <a:txBody>
                    <a:bodyPr/>
                    <a:lstStyle/>
                    <a:p>
                      <a:pPr algn="ctr"/>
                      <a:endParaRPr lang="th-TH" sz="1400" dirty="0"/>
                    </a:p>
                  </a:txBody>
                  <a:tcPr anchor="ctr"/>
                </a:tc>
                <a:tc>
                  <a:txBody>
                    <a:bodyPr/>
                    <a:lstStyle/>
                    <a:p>
                      <a:pPr algn="ctr"/>
                      <a:r>
                        <a:rPr lang="en-US" sz="1400" dirty="0"/>
                        <a:t>M</a:t>
                      </a:r>
                    </a:p>
                  </a:txBody>
                  <a:tcPr anchor="ctr"/>
                </a:tc>
                <a:extLst>
                  <a:ext uri="{0D108BD9-81ED-4DB2-BD59-A6C34878D82A}">
                    <a16:rowId xmlns:a16="http://schemas.microsoft.com/office/drawing/2014/main" val="3031533458"/>
                  </a:ext>
                </a:extLst>
              </a:tr>
              <a:tr h="516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Phonenumber</a:t>
                      </a:r>
                      <a:endParaRPr lang="th-TH"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a:t>
                      </a:r>
                      <a:r>
                        <a:rPr lang="en-US" sz="1400" dirty="0" err="1"/>
                        <a:t>phonenumber</a:t>
                      </a:r>
                      <a:r>
                        <a:rPr lang="en-US" sz="1400" dirty="0"/>
                        <a:t> of student</a:t>
                      </a:r>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varchar</a:t>
                      </a:r>
                      <a:endParaRPr lang="th-TH" sz="1400" dirty="0"/>
                    </a:p>
                  </a:txBody>
                  <a:tcPr anchor="ctr"/>
                </a:tc>
                <a:tc>
                  <a:txBody>
                    <a:bodyPr/>
                    <a:lstStyle/>
                    <a:p>
                      <a:pPr algn="ctr"/>
                      <a:r>
                        <a:rPr lang="en-US" sz="1400" dirty="0"/>
                        <a:t>10</a:t>
                      </a:r>
                      <a:endParaRPr lang="th-TH" sz="1400" dirty="0"/>
                    </a:p>
                  </a:txBody>
                  <a:tcPr anchor="ctr"/>
                </a:tc>
                <a:tc>
                  <a:txBody>
                    <a:bodyPr/>
                    <a:lstStyle/>
                    <a:p>
                      <a:pPr algn="ctr"/>
                      <a:endParaRPr lang="th-TH" sz="1400" dirty="0"/>
                    </a:p>
                  </a:txBody>
                  <a:tcPr anchor="ctr"/>
                </a:tc>
                <a:tc>
                  <a:txBody>
                    <a:bodyPr/>
                    <a:lstStyle/>
                    <a:p>
                      <a:pPr algn="ctr"/>
                      <a:r>
                        <a:rPr lang="en-US" sz="1400" dirty="0"/>
                        <a:t>0812354678</a:t>
                      </a:r>
                    </a:p>
                  </a:txBody>
                  <a:tcPr anchor="ctr"/>
                </a:tc>
                <a:extLst>
                  <a:ext uri="{0D108BD9-81ED-4DB2-BD59-A6C34878D82A}">
                    <a16:rowId xmlns:a16="http://schemas.microsoft.com/office/drawing/2014/main" val="1465719268"/>
                  </a:ext>
                </a:extLst>
              </a:tr>
              <a:tr h="516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Id_cardnumber</a:t>
                      </a:r>
                      <a:endParaRPr lang="th-TH" sz="1400" dirty="0"/>
                    </a:p>
                  </a:txBody>
                  <a:tcPr anchor="ctr"/>
                </a:tc>
                <a:tc>
                  <a:txBody>
                    <a:bodyPr/>
                    <a:lstStyle/>
                    <a:p>
                      <a:pPr algn="l"/>
                      <a:r>
                        <a:rPr lang="en-US" sz="1400" dirty="0"/>
                        <a:t>The id </a:t>
                      </a:r>
                      <a:r>
                        <a:rPr lang="en-US" sz="1400" dirty="0" err="1"/>
                        <a:t>cardnumber</a:t>
                      </a:r>
                      <a:r>
                        <a:rPr lang="en-US" sz="1400" dirty="0"/>
                        <a:t> of student</a:t>
                      </a:r>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varchar</a:t>
                      </a:r>
                      <a:endParaRPr lang="th-TH" sz="1400" dirty="0"/>
                    </a:p>
                  </a:txBody>
                  <a:tcPr anchor="ctr"/>
                </a:tc>
                <a:tc>
                  <a:txBody>
                    <a:bodyPr/>
                    <a:lstStyle/>
                    <a:p>
                      <a:pPr algn="ctr"/>
                      <a:r>
                        <a:rPr lang="th-TH" sz="1800" dirty="0"/>
                        <a:t>13</a:t>
                      </a:r>
                    </a:p>
                  </a:txBody>
                  <a:tcPr anchor="ctr"/>
                </a:tc>
                <a:tc>
                  <a:txBody>
                    <a:bodyPr/>
                    <a:lstStyle/>
                    <a:p>
                      <a:pPr algn="ctr"/>
                      <a:endParaRPr lang="th-TH" sz="1400" dirty="0"/>
                    </a:p>
                  </a:txBody>
                  <a:tcPr anchor="ctr"/>
                </a:tc>
                <a:tc>
                  <a:txBody>
                    <a:bodyPr/>
                    <a:lstStyle/>
                    <a:p>
                      <a:pPr algn="ctr"/>
                      <a:r>
                        <a:rPr lang="en-US" sz="1400" dirty="0"/>
                        <a:t>1508860234567</a:t>
                      </a:r>
                    </a:p>
                  </a:txBody>
                  <a:tcPr anchor="ctr"/>
                </a:tc>
                <a:extLst>
                  <a:ext uri="{0D108BD9-81ED-4DB2-BD59-A6C34878D82A}">
                    <a16:rowId xmlns:a16="http://schemas.microsoft.com/office/drawing/2014/main" val="3093442065"/>
                  </a:ext>
                </a:extLst>
              </a:tr>
              <a:tr h="516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E-mail</a:t>
                      </a:r>
                      <a:endParaRPr lang="th-TH" sz="1400" dirty="0"/>
                    </a:p>
                  </a:txBody>
                  <a:tcPr anchor="ctr"/>
                </a:tc>
                <a:tc>
                  <a:txBody>
                    <a:bodyPr/>
                    <a:lstStyle/>
                    <a:p>
                      <a:pPr algn="l"/>
                      <a:r>
                        <a:rPr lang="en-US" sz="1400" dirty="0"/>
                        <a:t>The email of student</a:t>
                      </a:r>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varchar</a:t>
                      </a:r>
                      <a:endParaRPr lang="th-TH" sz="1400" dirty="0"/>
                    </a:p>
                  </a:txBody>
                  <a:tcPr anchor="ctr"/>
                </a:tc>
                <a:tc>
                  <a:txBody>
                    <a:bodyPr/>
                    <a:lstStyle/>
                    <a:p>
                      <a:pPr algn="ctr"/>
                      <a:r>
                        <a:rPr lang="en-US" sz="1400" dirty="0"/>
                        <a:t>30</a:t>
                      </a:r>
                      <a:endParaRPr lang="th-TH" sz="1400" dirty="0"/>
                    </a:p>
                  </a:txBody>
                  <a:tcPr anchor="ctr"/>
                </a:tc>
                <a:tc>
                  <a:txBody>
                    <a:bodyPr/>
                    <a:lstStyle/>
                    <a:p>
                      <a:pPr algn="ctr"/>
                      <a:endParaRPr lang="th-TH" sz="1400" dirty="0"/>
                    </a:p>
                  </a:txBody>
                  <a:tcPr anchor="ctr"/>
                </a:tc>
                <a:tc>
                  <a:txBody>
                    <a:bodyPr/>
                    <a:lstStyle/>
                    <a:p>
                      <a:pPr algn="ctr"/>
                      <a:r>
                        <a:rPr lang="en-US" sz="1400" dirty="0"/>
                        <a:t>justinbb@gmail.com</a:t>
                      </a:r>
                    </a:p>
                  </a:txBody>
                  <a:tcPr anchor="ctr"/>
                </a:tc>
                <a:extLst>
                  <a:ext uri="{0D108BD9-81ED-4DB2-BD59-A6C34878D82A}">
                    <a16:rowId xmlns:a16="http://schemas.microsoft.com/office/drawing/2014/main" val="1845065221"/>
                  </a:ext>
                </a:extLst>
              </a:tr>
            </a:tbl>
          </a:graphicData>
        </a:graphic>
      </p:graphicFrame>
      <p:sp>
        <p:nvSpPr>
          <p:cNvPr id="4" name="กล่องข้อความ 3">
            <a:extLst>
              <a:ext uri="{FF2B5EF4-FFF2-40B4-BE49-F238E27FC236}">
                <a16:creationId xmlns:a16="http://schemas.microsoft.com/office/drawing/2014/main" id="{DDD18A93-2FA2-4516-B83B-1F7F91B73754}"/>
              </a:ext>
            </a:extLst>
          </p:cNvPr>
          <p:cNvSpPr txBox="1"/>
          <p:nvPr/>
        </p:nvSpPr>
        <p:spPr>
          <a:xfrm>
            <a:off x="1217181" y="583395"/>
            <a:ext cx="2768892" cy="523220"/>
          </a:xfrm>
          <a:prstGeom prst="rect">
            <a:avLst/>
          </a:prstGeom>
          <a:noFill/>
        </p:spPr>
        <p:txBody>
          <a:bodyPr wrap="square" rtlCol="0">
            <a:spAutoFit/>
          </a:bodyPr>
          <a:lstStyle/>
          <a:p>
            <a:r>
              <a:rPr lang="en-US" dirty="0">
                <a:solidFill>
                  <a:srgbClr val="C00000"/>
                </a:solidFill>
              </a:rPr>
              <a:t>Student Table</a:t>
            </a:r>
            <a:endParaRPr lang="th-TH" dirty="0">
              <a:solidFill>
                <a:srgbClr val="C00000"/>
              </a:solidFill>
            </a:endParaRPr>
          </a:p>
        </p:txBody>
      </p:sp>
    </p:spTree>
    <p:extLst>
      <p:ext uri="{BB962C8B-B14F-4D97-AF65-F5344CB8AC3E}">
        <p14:creationId xmlns:p14="http://schemas.microsoft.com/office/powerpoint/2010/main" val="251250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15EC93A3-F9A6-49E9-A1BF-E46358E433A4}"/>
              </a:ext>
            </a:extLst>
          </p:cNvPr>
          <p:cNvSpPr txBox="1"/>
          <p:nvPr/>
        </p:nvSpPr>
        <p:spPr>
          <a:xfrm>
            <a:off x="141316" y="232755"/>
            <a:ext cx="2992582" cy="523220"/>
          </a:xfrm>
          <a:prstGeom prst="rect">
            <a:avLst/>
          </a:prstGeom>
          <a:noFill/>
        </p:spPr>
        <p:txBody>
          <a:bodyPr wrap="square" rtlCol="0">
            <a:spAutoFit/>
          </a:bodyPr>
          <a:lstStyle/>
          <a:p>
            <a:r>
              <a:rPr lang="en-US" dirty="0"/>
              <a:t>Example  3</a:t>
            </a:r>
            <a:endParaRPr lang="th-TH" dirty="0"/>
          </a:p>
        </p:txBody>
      </p:sp>
      <p:graphicFrame>
        <p:nvGraphicFramePr>
          <p:cNvPr id="3" name="ตาราง 11">
            <a:extLst>
              <a:ext uri="{FF2B5EF4-FFF2-40B4-BE49-F238E27FC236}">
                <a16:creationId xmlns:a16="http://schemas.microsoft.com/office/drawing/2014/main" id="{90191AEB-19C3-4643-8D8E-10C45EE1DAD9}"/>
              </a:ext>
            </a:extLst>
          </p:cNvPr>
          <p:cNvGraphicFramePr>
            <a:graphicFrameLocks noGrp="1"/>
          </p:cNvGraphicFramePr>
          <p:nvPr>
            <p:extLst>
              <p:ext uri="{D42A27DB-BD31-4B8C-83A1-F6EECF244321}">
                <p14:modId xmlns:p14="http://schemas.microsoft.com/office/powerpoint/2010/main" val="2750514492"/>
              </p:ext>
            </p:extLst>
          </p:nvPr>
        </p:nvGraphicFramePr>
        <p:xfrm>
          <a:off x="798990" y="1106615"/>
          <a:ext cx="10175829" cy="5293889"/>
        </p:xfrm>
        <a:graphic>
          <a:graphicData uri="http://schemas.openxmlformats.org/drawingml/2006/table">
            <a:tbl>
              <a:tblPr firstRow="1" bandRow="1">
                <a:tableStyleId>{5C22544A-7EE6-4342-B048-85BDC9FD1C3A}</a:tableStyleId>
              </a:tblPr>
              <a:tblGrid>
                <a:gridCol w="1528571">
                  <a:extLst>
                    <a:ext uri="{9D8B030D-6E8A-4147-A177-3AD203B41FA5}">
                      <a16:colId xmlns:a16="http://schemas.microsoft.com/office/drawing/2014/main" val="2017119302"/>
                    </a:ext>
                  </a:extLst>
                </a:gridCol>
                <a:gridCol w="2536012">
                  <a:extLst>
                    <a:ext uri="{9D8B030D-6E8A-4147-A177-3AD203B41FA5}">
                      <a16:colId xmlns:a16="http://schemas.microsoft.com/office/drawing/2014/main" val="3037507202"/>
                    </a:ext>
                  </a:extLst>
                </a:gridCol>
                <a:gridCol w="1512300">
                  <a:extLst>
                    <a:ext uri="{9D8B030D-6E8A-4147-A177-3AD203B41FA5}">
                      <a16:colId xmlns:a16="http://schemas.microsoft.com/office/drawing/2014/main" val="1604765579"/>
                    </a:ext>
                  </a:extLst>
                </a:gridCol>
                <a:gridCol w="922892">
                  <a:extLst>
                    <a:ext uri="{9D8B030D-6E8A-4147-A177-3AD203B41FA5}">
                      <a16:colId xmlns:a16="http://schemas.microsoft.com/office/drawing/2014/main" val="163436399"/>
                    </a:ext>
                  </a:extLst>
                </a:gridCol>
                <a:gridCol w="907380">
                  <a:extLst>
                    <a:ext uri="{9D8B030D-6E8A-4147-A177-3AD203B41FA5}">
                      <a16:colId xmlns:a16="http://schemas.microsoft.com/office/drawing/2014/main" val="2714485139"/>
                    </a:ext>
                  </a:extLst>
                </a:gridCol>
                <a:gridCol w="2768674">
                  <a:extLst>
                    <a:ext uri="{9D8B030D-6E8A-4147-A177-3AD203B41FA5}">
                      <a16:colId xmlns:a16="http://schemas.microsoft.com/office/drawing/2014/main" val="4139078575"/>
                    </a:ext>
                  </a:extLst>
                </a:gridCol>
              </a:tblGrid>
              <a:tr h="358201">
                <a:tc>
                  <a:txBody>
                    <a:bodyPr/>
                    <a:lstStyle/>
                    <a:p>
                      <a:pPr algn="ctr"/>
                      <a:r>
                        <a:rPr lang="en-US" sz="1600" dirty="0"/>
                        <a:t>Name</a:t>
                      </a:r>
                      <a:endParaRPr lang="th-TH" sz="1600" dirty="0"/>
                    </a:p>
                  </a:txBody>
                  <a:tcPr anchor="ctr"/>
                </a:tc>
                <a:tc>
                  <a:txBody>
                    <a:bodyPr/>
                    <a:lstStyle/>
                    <a:p>
                      <a:pPr algn="ctr"/>
                      <a:r>
                        <a:rPr lang="en-US" sz="1600" dirty="0"/>
                        <a:t>Description </a:t>
                      </a:r>
                      <a:endParaRPr lang="th-TH" sz="1600" dirty="0"/>
                    </a:p>
                  </a:txBody>
                  <a:tcPr anchor="ctr"/>
                </a:tc>
                <a:tc>
                  <a:txBody>
                    <a:bodyPr/>
                    <a:lstStyle/>
                    <a:p>
                      <a:pPr algn="ctr"/>
                      <a:r>
                        <a:rPr lang="en-US" sz="1600" dirty="0"/>
                        <a:t>Data type </a:t>
                      </a:r>
                      <a:endParaRPr lang="th-TH" sz="1600" dirty="0"/>
                    </a:p>
                  </a:txBody>
                  <a:tcPr anchor="ctr"/>
                </a:tc>
                <a:tc>
                  <a:txBody>
                    <a:bodyPr/>
                    <a:lstStyle/>
                    <a:p>
                      <a:pPr algn="ctr"/>
                      <a:r>
                        <a:rPr lang="en-US" sz="1600" dirty="0"/>
                        <a:t>Size</a:t>
                      </a:r>
                      <a:endParaRPr lang="th-TH" sz="1600" dirty="0"/>
                    </a:p>
                  </a:txBody>
                  <a:tcPr anchor="ctr"/>
                </a:tc>
                <a:tc>
                  <a:txBody>
                    <a:bodyPr/>
                    <a:lstStyle/>
                    <a:p>
                      <a:pPr algn="ctr"/>
                      <a:r>
                        <a:rPr lang="en-US" sz="1600" dirty="0"/>
                        <a:t>Key</a:t>
                      </a:r>
                      <a:endParaRPr lang="th-TH" sz="1600" dirty="0"/>
                    </a:p>
                  </a:txBody>
                  <a:tcPr anchor="ctr"/>
                </a:tc>
                <a:tc>
                  <a:txBody>
                    <a:bodyPr/>
                    <a:lstStyle/>
                    <a:p>
                      <a:pPr algn="ctr"/>
                      <a:r>
                        <a:rPr lang="en-US" sz="1600" dirty="0"/>
                        <a:t>Example </a:t>
                      </a:r>
                      <a:endParaRPr lang="th-TH" sz="1600" dirty="0"/>
                    </a:p>
                  </a:txBody>
                  <a:tcPr anchor="ctr"/>
                </a:tc>
                <a:extLst>
                  <a:ext uri="{0D108BD9-81ED-4DB2-BD59-A6C34878D82A}">
                    <a16:rowId xmlns:a16="http://schemas.microsoft.com/office/drawing/2014/main" val="843391920"/>
                  </a:ext>
                </a:extLst>
              </a:tr>
              <a:tr h="457164">
                <a:tc>
                  <a:txBody>
                    <a:bodyPr/>
                    <a:lstStyle/>
                    <a:p>
                      <a:pPr algn="l"/>
                      <a:r>
                        <a:rPr lang="en-US" sz="1400" dirty="0" err="1"/>
                        <a:t>Course_ID</a:t>
                      </a:r>
                      <a:endParaRPr lang="th-TH" sz="1400" dirty="0"/>
                    </a:p>
                  </a:txBody>
                  <a:tcPr anchor="ctr"/>
                </a:tc>
                <a:tc>
                  <a:txBody>
                    <a:bodyPr/>
                    <a:lstStyle/>
                    <a:p>
                      <a:pPr algn="l"/>
                      <a:r>
                        <a:rPr lang="en-US" sz="1400" dirty="0"/>
                        <a:t>Id is the identity of course</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6</a:t>
                      </a:r>
                      <a:endParaRPr lang="th-TH" sz="1400" dirty="0"/>
                    </a:p>
                  </a:txBody>
                  <a:tcPr anchor="ctr"/>
                </a:tc>
                <a:tc>
                  <a:txBody>
                    <a:bodyPr/>
                    <a:lstStyle/>
                    <a:p>
                      <a:pPr algn="ctr"/>
                      <a:r>
                        <a:rPr lang="en-US" sz="1400" dirty="0"/>
                        <a:t>primary</a:t>
                      </a:r>
                      <a:endParaRPr lang="th-TH" sz="1400" dirty="0"/>
                    </a:p>
                  </a:txBody>
                  <a:tcPr anchor="ctr"/>
                </a:tc>
                <a:tc>
                  <a:txBody>
                    <a:bodyPr/>
                    <a:lstStyle/>
                    <a:p>
                      <a:pPr algn="ctr"/>
                      <a:r>
                        <a:rPr lang="en-US" sz="1400" dirty="0"/>
                        <a:t>960121</a:t>
                      </a:r>
                      <a:endParaRPr lang="th-TH" sz="1400" dirty="0"/>
                    </a:p>
                  </a:txBody>
                  <a:tcPr anchor="ctr"/>
                </a:tc>
                <a:extLst>
                  <a:ext uri="{0D108BD9-81ED-4DB2-BD59-A6C34878D82A}">
                    <a16:rowId xmlns:a16="http://schemas.microsoft.com/office/drawing/2014/main" val="2918024017"/>
                  </a:ext>
                </a:extLst>
              </a:tr>
              <a:tr h="377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Student_ID</a:t>
                      </a:r>
                      <a:endParaRPr lang="th-TH" sz="1400" dirty="0"/>
                    </a:p>
                  </a:txBody>
                  <a:tcPr anchor="ctr"/>
                </a:tc>
                <a:tc>
                  <a:txBody>
                    <a:bodyPr/>
                    <a:lstStyle/>
                    <a:p>
                      <a:pPr algn="l"/>
                      <a:r>
                        <a:rPr lang="en-US" sz="1400" dirty="0"/>
                        <a:t>Id is the identity of each student</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9</a:t>
                      </a:r>
                      <a:endParaRPr lang="th-TH" sz="1400" dirty="0"/>
                    </a:p>
                  </a:txBody>
                  <a:tcPr anchor="ctr"/>
                </a:tc>
                <a:tc>
                  <a:txBody>
                    <a:bodyPr/>
                    <a:lstStyle/>
                    <a:p>
                      <a:pPr algn="ctr"/>
                      <a:r>
                        <a:rPr lang="en-US" sz="1400" dirty="0"/>
                        <a:t>foreign</a:t>
                      </a:r>
                      <a:endParaRPr lang="th-TH" sz="1400" dirty="0"/>
                    </a:p>
                  </a:txBody>
                  <a:tcPr anchor="ctr"/>
                </a:tc>
                <a:tc>
                  <a:txBody>
                    <a:bodyPr/>
                    <a:lstStyle/>
                    <a:p>
                      <a:pPr algn="ctr"/>
                      <a:r>
                        <a:rPr lang="en-US" sz="1400" dirty="0"/>
                        <a:t>622110111</a:t>
                      </a:r>
                      <a:endParaRPr lang="th-TH" sz="1400" dirty="0"/>
                    </a:p>
                  </a:txBody>
                  <a:tcPr anchor="ctr"/>
                </a:tc>
                <a:extLst>
                  <a:ext uri="{0D108BD9-81ED-4DB2-BD59-A6C34878D82A}">
                    <a16:rowId xmlns:a16="http://schemas.microsoft.com/office/drawing/2014/main" val="2527967630"/>
                  </a:ext>
                </a:extLst>
              </a:tr>
              <a:tr h="332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Name course</a:t>
                      </a:r>
                      <a:endParaRPr lang="th-TH" sz="1400" dirty="0"/>
                    </a:p>
                  </a:txBody>
                  <a:tcPr anchor="ctr"/>
                </a:tc>
                <a:tc>
                  <a:txBody>
                    <a:bodyPr/>
                    <a:lstStyle/>
                    <a:p>
                      <a:pPr algn="l"/>
                      <a:r>
                        <a:rPr lang="en-US" sz="1400" dirty="0"/>
                        <a:t>The Name course</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50</a:t>
                      </a:r>
                      <a:endParaRPr lang="th-TH" sz="1400" dirty="0"/>
                    </a:p>
                  </a:txBody>
                  <a:tcPr anchor="ctr"/>
                </a:tc>
                <a:tc>
                  <a:txBody>
                    <a:bodyPr/>
                    <a:lstStyle/>
                    <a:p>
                      <a:pPr algn="ctr"/>
                      <a:endParaRPr lang="th-TH" sz="1400" dirty="0"/>
                    </a:p>
                  </a:txBody>
                  <a:tcPr anchor="ctr"/>
                </a:tc>
                <a:tc>
                  <a:txBody>
                    <a:bodyPr/>
                    <a:lstStyle/>
                    <a:p>
                      <a:pPr algn="ctr"/>
                      <a:r>
                        <a:rPr lang="en-US" sz="1400" dirty="0"/>
                        <a:t>DIGITAL INDUSTRY PROCESS 1</a:t>
                      </a:r>
                      <a:endParaRPr lang="th-TH" sz="1400" dirty="0"/>
                    </a:p>
                  </a:txBody>
                  <a:tcPr anchor="ctr"/>
                </a:tc>
                <a:extLst>
                  <a:ext uri="{0D108BD9-81ED-4DB2-BD59-A6C34878D82A}">
                    <a16:rowId xmlns:a16="http://schemas.microsoft.com/office/drawing/2014/main" val="2103709764"/>
                  </a:ext>
                </a:extLst>
              </a:tr>
              <a:tr h="16757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Course Description</a:t>
                      </a:r>
                      <a:endParaRPr lang="th-TH"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Description of the course how to study</a:t>
                      </a:r>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varchar</a:t>
                      </a:r>
                      <a:endParaRPr lang="th-TH" sz="1400" dirty="0"/>
                    </a:p>
                  </a:txBody>
                  <a:tcPr anchor="ctr"/>
                </a:tc>
                <a:tc>
                  <a:txBody>
                    <a:bodyPr/>
                    <a:lstStyle/>
                    <a:p>
                      <a:pPr algn="ctr"/>
                      <a:r>
                        <a:rPr lang="en-US" sz="1400" dirty="0"/>
                        <a:t>1,000</a:t>
                      </a:r>
                      <a:endParaRPr lang="th-TH" sz="1400" dirty="0"/>
                    </a:p>
                  </a:txBody>
                  <a:tcPr anchor="ctr"/>
                </a:tc>
                <a:tc>
                  <a:txBody>
                    <a:bodyPr/>
                    <a:lstStyle/>
                    <a:p>
                      <a:pPr algn="ctr"/>
                      <a:endParaRPr lang="th-TH" sz="1400" dirty="0"/>
                    </a:p>
                  </a:txBody>
                  <a:tcPr anchor="ctr"/>
                </a:tc>
                <a:tc>
                  <a:txBody>
                    <a:bodyPr/>
                    <a:lstStyle/>
                    <a:p>
                      <a:pPr algn="ctr"/>
                      <a:r>
                        <a:rPr lang="en-US" sz="1400"/>
                        <a:t>Introduction </a:t>
                      </a:r>
                      <a:r>
                        <a:rPr lang="en-US" sz="1400" dirty="0"/>
                        <a:t>to digital industry and career. Job characteristics, necessary knowledge, attitude and preferable characteristics. Digital professionalism and development. Ethics in information system. Code of ethics and acceptable use policies. Digital intellectual property and permission to use. First sale doctrine. Privacy from the information systems perspective. Case studies in digital industry.</a:t>
                      </a:r>
                    </a:p>
                  </a:txBody>
                  <a:tcPr anchor="ctr"/>
                </a:tc>
                <a:extLst>
                  <a:ext uri="{0D108BD9-81ED-4DB2-BD59-A6C34878D82A}">
                    <a16:rowId xmlns:a16="http://schemas.microsoft.com/office/drawing/2014/main" val="1414241963"/>
                  </a:ext>
                </a:extLst>
              </a:tr>
              <a:tr h="37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Section</a:t>
                      </a:r>
                      <a:endParaRPr lang="th-TH" sz="1400" dirty="0"/>
                    </a:p>
                  </a:txBody>
                  <a:tcPr anchor="ctr"/>
                </a:tc>
                <a:tc>
                  <a:txBody>
                    <a:bodyPr/>
                    <a:lstStyle/>
                    <a:p>
                      <a:pPr algn="l"/>
                      <a:r>
                        <a:rPr lang="en-US" sz="1400" dirty="0"/>
                        <a:t>Section of course</a:t>
                      </a:r>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varchar</a:t>
                      </a:r>
                      <a:endParaRPr lang="th-TH" sz="1400" dirty="0"/>
                    </a:p>
                  </a:txBody>
                  <a:tcPr anchor="ctr"/>
                </a:tc>
                <a:tc>
                  <a:txBody>
                    <a:bodyPr/>
                    <a:lstStyle/>
                    <a:p>
                      <a:pPr algn="ctr"/>
                      <a:r>
                        <a:rPr lang="th-TH" sz="1800" dirty="0"/>
                        <a:t>3</a:t>
                      </a:r>
                    </a:p>
                  </a:txBody>
                  <a:tcPr anchor="ctr"/>
                </a:tc>
                <a:tc>
                  <a:txBody>
                    <a:bodyPr/>
                    <a:lstStyle/>
                    <a:p>
                      <a:pPr algn="ctr"/>
                      <a:endParaRPr lang="th-TH" sz="1400" dirty="0"/>
                    </a:p>
                  </a:txBody>
                  <a:tcPr anchor="ctr"/>
                </a:tc>
                <a:tc>
                  <a:txBody>
                    <a:bodyPr/>
                    <a:lstStyle/>
                    <a:p>
                      <a:pPr algn="ctr"/>
                      <a:r>
                        <a:rPr lang="en-US" sz="1400" dirty="0"/>
                        <a:t>001</a:t>
                      </a:r>
                    </a:p>
                  </a:txBody>
                  <a:tcPr anchor="ctr"/>
                </a:tc>
                <a:extLst>
                  <a:ext uri="{0D108BD9-81ED-4DB2-BD59-A6C34878D82A}">
                    <a16:rowId xmlns:a16="http://schemas.microsoft.com/office/drawing/2014/main" val="2711522073"/>
                  </a:ext>
                </a:extLst>
              </a:tr>
              <a:tr h="3728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Credit</a:t>
                      </a:r>
                      <a:endParaRPr lang="th-TH" sz="1400" dirty="0"/>
                    </a:p>
                  </a:txBody>
                  <a:tcPr anchor="ctr"/>
                </a:tc>
                <a:tc>
                  <a:txBody>
                    <a:bodyPr/>
                    <a:lstStyle/>
                    <a:p>
                      <a:pPr algn="l"/>
                      <a:r>
                        <a:rPr lang="en-US" sz="1400" dirty="0"/>
                        <a:t>Credit of course</a:t>
                      </a:r>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varchar</a:t>
                      </a:r>
                      <a:endParaRPr lang="th-TH" sz="1400" dirty="0"/>
                    </a:p>
                  </a:txBody>
                  <a:tcPr anchor="ctr"/>
                </a:tc>
                <a:tc>
                  <a:txBody>
                    <a:bodyPr/>
                    <a:lstStyle/>
                    <a:p>
                      <a:pPr algn="ctr"/>
                      <a:r>
                        <a:rPr lang="en-US" sz="1400" dirty="0"/>
                        <a:t>3</a:t>
                      </a:r>
                      <a:endParaRPr lang="th-TH" sz="1400" dirty="0"/>
                    </a:p>
                  </a:txBody>
                  <a:tcPr anchor="ctr"/>
                </a:tc>
                <a:tc>
                  <a:txBody>
                    <a:bodyPr/>
                    <a:lstStyle/>
                    <a:p>
                      <a:pPr algn="ctr"/>
                      <a:endParaRPr lang="th-TH" sz="1400" dirty="0"/>
                    </a:p>
                  </a:txBody>
                  <a:tcPr anchor="ctr"/>
                </a:tc>
                <a:tc>
                  <a:txBody>
                    <a:bodyPr/>
                    <a:lstStyle/>
                    <a:p>
                      <a:pPr algn="ctr"/>
                      <a:r>
                        <a:rPr lang="en-US" sz="1400" dirty="0"/>
                        <a:t>3.00</a:t>
                      </a:r>
                    </a:p>
                  </a:txBody>
                  <a:tcPr anchor="ctr"/>
                </a:tc>
                <a:extLst>
                  <a:ext uri="{0D108BD9-81ED-4DB2-BD59-A6C34878D82A}">
                    <a16:rowId xmlns:a16="http://schemas.microsoft.com/office/drawing/2014/main" val="3031533458"/>
                  </a:ext>
                </a:extLst>
              </a:tr>
              <a:tr h="3728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schedule</a:t>
                      </a:r>
                      <a:endParaRPr lang="th-TH"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Date / time of course</a:t>
                      </a:r>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Date Time</a:t>
                      </a:r>
                    </a:p>
                  </a:txBody>
                  <a:tcPr anchor="ctr"/>
                </a:tc>
                <a:tc>
                  <a:txBody>
                    <a:bodyPr/>
                    <a:lstStyle/>
                    <a:p>
                      <a:pPr algn="ctr"/>
                      <a:r>
                        <a:rPr lang="en-US" sz="1400" dirty="0"/>
                        <a:t>20</a:t>
                      </a:r>
                      <a:endParaRPr lang="th-TH" sz="1400" dirty="0"/>
                    </a:p>
                  </a:txBody>
                  <a:tcPr anchor="ctr"/>
                </a:tc>
                <a:tc>
                  <a:txBody>
                    <a:bodyPr/>
                    <a:lstStyle/>
                    <a:p>
                      <a:pPr algn="ctr"/>
                      <a:endParaRPr lang="th-TH" sz="1400" dirty="0"/>
                    </a:p>
                  </a:txBody>
                  <a:tcPr anchor="ctr"/>
                </a:tc>
                <a:tc>
                  <a:txBody>
                    <a:bodyPr/>
                    <a:lstStyle/>
                    <a:p>
                      <a:pPr algn="ctr"/>
                      <a:r>
                        <a:rPr lang="en-US" sz="1400" dirty="0"/>
                        <a:t>M-F     9.00-16.00</a:t>
                      </a:r>
                    </a:p>
                  </a:txBody>
                  <a:tcPr anchor="ctr"/>
                </a:tc>
                <a:extLst>
                  <a:ext uri="{0D108BD9-81ED-4DB2-BD59-A6C34878D82A}">
                    <a16:rowId xmlns:a16="http://schemas.microsoft.com/office/drawing/2014/main" val="1465719268"/>
                  </a:ext>
                </a:extLst>
              </a:tr>
            </a:tbl>
          </a:graphicData>
        </a:graphic>
      </p:graphicFrame>
      <p:sp>
        <p:nvSpPr>
          <p:cNvPr id="4" name="กล่องข้อความ 3">
            <a:extLst>
              <a:ext uri="{FF2B5EF4-FFF2-40B4-BE49-F238E27FC236}">
                <a16:creationId xmlns:a16="http://schemas.microsoft.com/office/drawing/2014/main" id="{DDD18A93-2FA2-4516-B83B-1F7F91B73754}"/>
              </a:ext>
            </a:extLst>
          </p:cNvPr>
          <p:cNvSpPr txBox="1"/>
          <p:nvPr/>
        </p:nvSpPr>
        <p:spPr>
          <a:xfrm>
            <a:off x="1217181" y="583395"/>
            <a:ext cx="2768892" cy="523220"/>
          </a:xfrm>
          <a:prstGeom prst="rect">
            <a:avLst/>
          </a:prstGeom>
          <a:noFill/>
        </p:spPr>
        <p:txBody>
          <a:bodyPr wrap="square" rtlCol="0">
            <a:spAutoFit/>
          </a:bodyPr>
          <a:lstStyle/>
          <a:p>
            <a:r>
              <a:rPr lang="en-US" dirty="0">
                <a:solidFill>
                  <a:srgbClr val="C00000"/>
                </a:solidFill>
              </a:rPr>
              <a:t>Course Table</a:t>
            </a:r>
            <a:endParaRPr lang="th-TH" dirty="0">
              <a:solidFill>
                <a:srgbClr val="C00000"/>
              </a:solidFill>
            </a:endParaRPr>
          </a:p>
        </p:txBody>
      </p:sp>
    </p:spTree>
    <p:extLst>
      <p:ext uri="{BB962C8B-B14F-4D97-AF65-F5344CB8AC3E}">
        <p14:creationId xmlns:p14="http://schemas.microsoft.com/office/powerpoint/2010/main" val="323571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50A9E335-7D5C-4BA1-B93A-B4F496B11C71}"/>
              </a:ext>
            </a:extLst>
          </p:cNvPr>
          <p:cNvSpPr txBox="1"/>
          <p:nvPr/>
        </p:nvSpPr>
        <p:spPr>
          <a:xfrm>
            <a:off x="108066" y="99751"/>
            <a:ext cx="2992582" cy="523220"/>
          </a:xfrm>
          <a:prstGeom prst="rect">
            <a:avLst/>
          </a:prstGeom>
          <a:noFill/>
        </p:spPr>
        <p:txBody>
          <a:bodyPr wrap="square" rtlCol="0">
            <a:spAutoFit/>
          </a:bodyPr>
          <a:lstStyle/>
          <a:p>
            <a:r>
              <a:rPr lang="en-US" dirty="0"/>
              <a:t>Example  0</a:t>
            </a:r>
            <a:endParaRPr lang="th-TH" dirty="0"/>
          </a:p>
        </p:txBody>
      </p:sp>
      <p:graphicFrame>
        <p:nvGraphicFramePr>
          <p:cNvPr id="11" name="ตาราง 11">
            <a:extLst>
              <a:ext uri="{FF2B5EF4-FFF2-40B4-BE49-F238E27FC236}">
                <a16:creationId xmlns:a16="http://schemas.microsoft.com/office/drawing/2014/main" id="{2311AC6D-D43C-4B3F-B486-0EEA1BED2277}"/>
              </a:ext>
            </a:extLst>
          </p:cNvPr>
          <p:cNvGraphicFramePr>
            <a:graphicFrameLocks noGrp="1"/>
          </p:cNvGraphicFramePr>
          <p:nvPr>
            <p:extLst>
              <p:ext uri="{D42A27DB-BD31-4B8C-83A1-F6EECF244321}">
                <p14:modId xmlns:p14="http://schemas.microsoft.com/office/powerpoint/2010/main" val="260359272"/>
              </p:ext>
            </p:extLst>
          </p:nvPr>
        </p:nvGraphicFramePr>
        <p:xfrm>
          <a:off x="536515" y="3175460"/>
          <a:ext cx="10918424" cy="2871404"/>
        </p:xfrm>
        <a:graphic>
          <a:graphicData uri="http://schemas.openxmlformats.org/drawingml/2006/table">
            <a:tbl>
              <a:tblPr firstRow="1" bandRow="1">
                <a:tableStyleId>{5C22544A-7EE6-4342-B048-85BDC9FD1C3A}</a:tableStyleId>
              </a:tblPr>
              <a:tblGrid>
                <a:gridCol w="1649733">
                  <a:extLst>
                    <a:ext uri="{9D8B030D-6E8A-4147-A177-3AD203B41FA5}">
                      <a16:colId xmlns:a16="http://schemas.microsoft.com/office/drawing/2014/main" val="2017119302"/>
                    </a:ext>
                  </a:extLst>
                </a:gridCol>
                <a:gridCol w="2718262">
                  <a:extLst>
                    <a:ext uri="{9D8B030D-6E8A-4147-A177-3AD203B41FA5}">
                      <a16:colId xmlns:a16="http://schemas.microsoft.com/office/drawing/2014/main" val="3037507202"/>
                    </a:ext>
                  </a:extLst>
                </a:gridCol>
                <a:gridCol w="1620981">
                  <a:extLst>
                    <a:ext uri="{9D8B030D-6E8A-4147-A177-3AD203B41FA5}">
                      <a16:colId xmlns:a16="http://schemas.microsoft.com/office/drawing/2014/main" val="1604765579"/>
                    </a:ext>
                  </a:extLst>
                </a:gridCol>
                <a:gridCol w="989215">
                  <a:extLst>
                    <a:ext uri="{9D8B030D-6E8A-4147-A177-3AD203B41FA5}">
                      <a16:colId xmlns:a16="http://schemas.microsoft.com/office/drawing/2014/main" val="163436399"/>
                    </a:ext>
                  </a:extLst>
                </a:gridCol>
                <a:gridCol w="972589">
                  <a:extLst>
                    <a:ext uri="{9D8B030D-6E8A-4147-A177-3AD203B41FA5}">
                      <a16:colId xmlns:a16="http://schemas.microsoft.com/office/drawing/2014/main" val="2714485139"/>
                    </a:ext>
                  </a:extLst>
                </a:gridCol>
                <a:gridCol w="2967644">
                  <a:extLst>
                    <a:ext uri="{9D8B030D-6E8A-4147-A177-3AD203B41FA5}">
                      <a16:colId xmlns:a16="http://schemas.microsoft.com/office/drawing/2014/main" val="4139078575"/>
                    </a:ext>
                  </a:extLst>
                </a:gridCol>
              </a:tblGrid>
              <a:tr h="1042603">
                <a:tc>
                  <a:txBody>
                    <a:bodyPr/>
                    <a:lstStyle/>
                    <a:p>
                      <a:pPr algn="ctr"/>
                      <a:r>
                        <a:rPr lang="en-US" sz="1600" dirty="0"/>
                        <a:t>Name</a:t>
                      </a:r>
                      <a:endParaRPr lang="th-TH" sz="1600" dirty="0"/>
                    </a:p>
                  </a:txBody>
                  <a:tcPr anchor="ctr"/>
                </a:tc>
                <a:tc>
                  <a:txBody>
                    <a:bodyPr/>
                    <a:lstStyle/>
                    <a:p>
                      <a:pPr algn="ctr"/>
                      <a:r>
                        <a:rPr lang="en-US" sz="1600" dirty="0"/>
                        <a:t>Description </a:t>
                      </a:r>
                      <a:endParaRPr lang="th-TH" sz="1600" dirty="0"/>
                    </a:p>
                  </a:txBody>
                  <a:tcPr anchor="ctr"/>
                </a:tc>
                <a:tc>
                  <a:txBody>
                    <a:bodyPr/>
                    <a:lstStyle/>
                    <a:p>
                      <a:pPr algn="ctr"/>
                      <a:r>
                        <a:rPr lang="en-US" sz="1600" dirty="0"/>
                        <a:t>Data type </a:t>
                      </a:r>
                      <a:endParaRPr lang="th-TH" sz="1600" dirty="0"/>
                    </a:p>
                  </a:txBody>
                  <a:tcPr anchor="ctr"/>
                </a:tc>
                <a:tc>
                  <a:txBody>
                    <a:bodyPr/>
                    <a:lstStyle/>
                    <a:p>
                      <a:pPr algn="ctr"/>
                      <a:r>
                        <a:rPr lang="en-US" sz="1600" dirty="0"/>
                        <a:t>Size</a:t>
                      </a:r>
                      <a:endParaRPr lang="th-TH" sz="1600" dirty="0"/>
                    </a:p>
                  </a:txBody>
                  <a:tcPr anchor="ctr"/>
                </a:tc>
                <a:tc>
                  <a:txBody>
                    <a:bodyPr/>
                    <a:lstStyle/>
                    <a:p>
                      <a:pPr algn="ctr"/>
                      <a:r>
                        <a:rPr lang="en-US" sz="1600" dirty="0"/>
                        <a:t>Key</a:t>
                      </a:r>
                      <a:endParaRPr lang="th-TH" sz="1600" dirty="0"/>
                    </a:p>
                  </a:txBody>
                  <a:tcPr anchor="ctr"/>
                </a:tc>
                <a:tc>
                  <a:txBody>
                    <a:bodyPr/>
                    <a:lstStyle/>
                    <a:p>
                      <a:pPr algn="ctr"/>
                      <a:r>
                        <a:rPr lang="en-US" sz="1600" dirty="0"/>
                        <a:t>Example </a:t>
                      </a:r>
                      <a:endParaRPr lang="th-TH" sz="1600" dirty="0"/>
                    </a:p>
                  </a:txBody>
                  <a:tcPr anchor="ctr"/>
                </a:tc>
                <a:extLst>
                  <a:ext uri="{0D108BD9-81ED-4DB2-BD59-A6C34878D82A}">
                    <a16:rowId xmlns:a16="http://schemas.microsoft.com/office/drawing/2014/main" val="843391920"/>
                  </a:ext>
                </a:extLst>
              </a:tr>
              <a:tr h="1042603">
                <a:tc>
                  <a:txBody>
                    <a:bodyPr/>
                    <a:lstStyle/>
                    <a:p>
                      <a:pPr algn="l"/>
                      <a:r>
                        <a:rPr lang="en-US" sz="1400" dirty="0" err="1"/>
                        <a:t>account_id</a:t>
                      </a:r>
                      <a:endParaRPr lang="th-TH" sz="1400" dirty="0"/>
                    </a:p>
                  </a:txBody>
                  <a:tcPr anchor="ctr"/>
                </a:tc>
                <a:tc>
                  <a:txBody>
                    <a:bodyPr/>
                    <a:lstStyle/>
                    <a:p>
                      <a:pPr algn="l"/>
                      <a:r>
                        <a:rPr lang="en-US" sz="1400" dirty="0"/>
                        <a:t>Id is the identity of each account</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10</a:t>
                      </a:r>
                      <a:endParaRPr lang="th-TH" sz="1400" dirty="0"/>
                    </a:p>
                  </a:txBody>
                  <a:tcPr anchor="ctr"/>
                </a:tc>
                <a:tc>
                  <a:txBody>
                    <a:bodyPr/>
                    <a:lstStyle/>
                    <a:p>
                      <a:pPr algn="ctr"/>
                      <a:r>
                        <a:rPr lang="en-US" sz="1400" dirty="0"/>
                        <a:t>primary</a:t>
                      </a:r>
                      <a:endParaRPr lang="th-TH" sz="1400" dirty="0"/>
                    </a:p>
                  </a:txBody>
                  <a:tcPr anchor="ctr"/>
                </a:tc>
                <a:tc>
                  <a:txBody>
                    <a:bodyPr/>
                    <a:lstStyle/>
                    <a:p>
                      <a:pPr algn="ctr"/>
                      <a:r>
                        <a:rPr lang="en-US" sz="1400" dirty="0"/>
                        <a:t>0123456789</a:t>
                      </a:r>
                      <a:endParaRPr lang="th-TH" sz="1400" dirty="0"/>
                    </a:p>
                  </a:txBody>
                  <a:tcPr anchor="ctr"/>
                </a:tc>
                <a:extLst>
                  <a:ext uri="{0D108BD9-81ED-4DB2-BD59-A6C34878D82A}">
                    <a16:rowId xmlns:a16="http://schemas.microsoft.com/office/drawing/2014/main" val="2918024017"/>
                  </a:ext>
                </a:extLst>
              </a:tr>
              <a:tr h="786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account_name</a:t>
                      </a:r>
                      <a:endParaRPr lang="th-TH" sz="1400" dirty="0"/>
                    </a:p>
                    <a:p>
                      <a:pPr algn="l"/>
                      <a:endParaRPr lang="th-TH" sz="1400" dirty="0"/>
                    </a:p>
                  </a:txBody>
                  <a:tcPr anchor="ctr"/>
                </a:tc>
                <a:tc>
                  <a:txBody>
                    <a:bodyPr/>
                    <a:lstStyle/>
                    <a:p>
                      <a:pPr algn="l"/>
                      <a:r>
                        <a:rPr lang="en-US" sz="1400" dirty="0"/>
                        <a:t>The name of owner account </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50</a:t>
                      </a:r>
                      <a:endParaRPr lang="th-TH" sz="1400" dirty="0"/>
                    </a:p>
                  </a:txBody>
                  <a:tcPr anchor="ctr"/>
                </a:tc>
                <a:tc>
                  <a:txBody>
                    <a:bodyPr/>
                    <a:lstStyle/>
                    <a:p>
                      <a:pPr algn="ctr"/>
                      <a:endParaRPr lang="th-TH" sz="1400" dirty="0"/>
                    </a:p>
                  </a:txBody>
                  <a:tcPr anchor="ctr"/>
                </a:tc>
                <a:tc>
                  <a:txBody>
                    <a:bodyPr/>
                    <a:lstStyle/>
                    <a:p>
                      <a:pPr algn="ctr"/>
                      <a:r>
                        <a:rPr lang="en-US" sz="1400" dirty="0" err="1"/>
                        <a:t>Pakorn</a:t>
                      </a:r>
                      <a:r>
                        <a:rPr lang="en-US" sz="1400" dirty="0"/>
                        <a:t> </a:t>
                      </a:r>
                      <a:r>
                        <a:rPr lang="en-US" sz="1400" dirty="0" err="1"/>
                        <a:t>wwwwwwasd</a:t>
                      </a:r>
                      <a:endParaRPr lang="th-TH" sz="1400" dirty="0"/>
                    </a:p>
                  </a:txBody>
                  <a:tcPr anchor="ctr"/>
                </a:tc>
                <a:extLst>
                  <a:ext uri="{0D108BD9-81ED-4DB2-BD59-A6C34878D82A}">
                    <a16:rowId xmlns:a16="http://schemas.microsoft.com/office/drawing/2014/main" val="2527967630"/>
                  </a:ext>
                </a:extLst>
              </a:tr>
            </a:tbl>
          </a:graphicData>
        </a:graphic>
      </p:graphicFrame>
      <p:pic>
        <p:nvPicPr>
          <p:cNvPr id="13" name="รูปภาพ 12">
            <a:extLst>
              <a:ext uri="{FF2B5EF4-FFF2-40B4-BE49-F238E27FC236}">
                <a16:creationId xmlns:a16="http://schemas.microsoft.com/office/drawing/2014/main" id="{E600D1B5-C62B-4C96-A203-60169D6EF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237" y="163571"/>
            <a:ext cx="5380327" cy="2871404"/>
          </a:xfrm>
          <a:prstGeom prst="rect">
            <a:avLst/>
          </a:prstGeom>
        </p:spPr>
      </p:pic>
    </p:spTree>
    <p:extLst>
      <p:ext uri="{BB962C8B-B14F-4D97-AF65-F5344CB8AC3E}">
        <p14:creationId xmlns:p14="http://schemas.microsoft.com/office/powerpoint/2010/main" val="55981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กล่องข้อความ 2">
            <a:extLst>
              <a:ext uri="{FF2B5EF4-FFF2-40B4-BE49-F238E27FC236}">
                <a16:creationId xmlns:a16="http://schemas.microsoft.com/office/drawing/2014/main" id="{8D578F3D-B662-4239-B939-42F9A8473D4D}"/>
              </a:ext>
            </a:extLst>
          </p:cNvPr>
          <p:cNvSpPr txBox="1"/>
          <p:nvPr/>
        </p:nvSpPr>
        <p:spPr>
          <a:xfrm>
            <a:off x="141316" y="232755"/>
            <a:ext cx="2992582" cy="523220"/>
          </a:xfrm>
          <a:prstGeom prst="rect">
            <a:avLst/>
          </a:prstGeom>
          <a:noFill/>
        </p:spPr>
        <p:txBody>
          <a:bodyPr wrap="square" rtlCol="0">
            <a:spAutoFit/>
          </a:bodyPr>
          <a:lstStyle/>
          <a:p>
            <a:r>
              <a:rPr lang="en-US" dirty="0"/>
              <a:t>Example  1</a:t>
            </a:r>
            <a:endParaRPr lang="th-TH" dirty="0"/>
          </a:p>
        </p:txBody>
      </p:sp>
      <p:pic>
        <p:nvPicPr>
          <p:cNvPr id="6" name="รูปภาพ 5">
            <a:extLst>
              <a:ext uri="{FF2B5EF4-FFF2-40B4-BE49-F238E27FC236}">
                <a16:creationId xmlns:a16="http://schemas.microsoft.com/office/drawing/2014/main" id="{743218B7-C1C3-4E37-BDEA-FBD612CD0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237" y="1763165"/>
            <a:ext cx="8391525" cy="3448050"/>
          </a:xfrm>
          <a:prstGeom prst="rect">
            <a:avLst/>
          </a:prstGeom>
        </p:spPr>
      </p:pic>
    </p:spTree>
    <p:extLst>
      <p:ext uri="{BB962C8B-B14F-4D97-AF65-F5344CB8AC3E}">
        <p14:creationId xmlns:p14="http://schemas.microsoft.com/office/powerpoint/2010/main" val="260137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ตาราง 11">
            <a:extLst>
              <a:ext uri="{FF2B5EF4-FFF2-40B4-BE49-F238E27FC236}">
                <a16:creationId xmlns:a16="http://schemas.microsoft.com/office/drawing/2014/main" id="{E9226DEC-EC2A-4CC7-993F-54726037CD83}"/>
              </a:ext>
            </a:extLst>
          </p:cNvPr>
          <p:cNvGraphicFramePr>
            <a:graphicFrameLocks noGrp="1"/>
          </p:cNvGraphicFramePr>
          <p:nvPr>
            <p:extLst>
              <p:ext uri="{D42A27DB-BD31-4B8C-83A1-F6EECF244321}">
                <p14:modId xmlns:p14="http://schemas.microsoft.com/office/powerpoint/2010/main" val="3815113689"/>
              </p:ext>
            </p:extLst>
          </p:nvPr>
        </p:nvGraphicFramePr>
        <p:xfrm>
          <a:off x="573663" y="1385453"/>
          <a:ext cx="10918424" cy="3657602"/>
        </p:xfrm>
        <a:graphic>
          <a:graphicData uri="http://schemas.openxmlformats.org/drawingml/2006/table">
            <a:tbl>
              <a:tblPr firstRow="1" bandRow="1">
                <a:tableStyleId>{5C22544A-7EE6-4342-B048-85BDC9FD1C3A}</a:tableStyleId>
              </a:tblPr>
              <a:tblGrid>
                <a:gridCol w="1649733">
                  <a:extLst>
                    <a:ext uri="{9D8B030D-6E8A-4147-A177-3AD203B41FA5}">
                      <a16:colId xmlns:a16="http://schemas.microsoft.com/office/drawing/2014/main" val="2017119302"/>
                    </a:ext>
                  </a:extLst>
                </a:gridCol>
                <a:gridCol w="2718262">
                  <a:extLst>
                    <a:ext uri="{9D8B030D-6E8A-4147-A177-3AD203B41FA5}">
                      <a16:colId xmlns:a16="http://schemas.microsoft.com/office/drawing/2014/main" val="3037507202"/>
                    </a:ext>
                  </a:extLst>
                </a:gridCol>
                <a:gridCol w="1620981">
                  <a:extLst>
                    <a:ext uri="{9D8B030D-6E8A-4147-A177-3AD203B41FA5}">
                      <a16:colId xmlns:a16="http://schemas.microsoft.com/office/drawing/2014/main" val="1604765579"/>
                    </a:ext>
                  </a:extLst>
                </a:gridCol>
                <a:gridCol w="989215">
                  <a:extLst>
                    <a:ext uri="{9D8B030D-6E8A-4147-A177-3AD203B41FA5}">
                      <a16:colId xmlns:a16="http://schemas.microsoft.com/office/drawing/2014/main" val="163436399"/>
                    </a:ext>
                  </a:extLst>
                </a:gridCol>
                <a:gridCol w="972589">
                  <a:extLst>
                    <a:ext uri="{9D8B030D-6E8A-4147-A177-3AD203B41FA5}">
                      <a16:colId xmlns:a16="http://schemas.microsoft.com/office/drawing/2014/main" val="2714485139"/>
                    </a:ext>
                  </a:extLst>
                </a:gridCol>
                <a:gridCol w="2967644">
                  <a:extLst>
                    <a:ext uri="{9D8B030D-6E8A-4147-A177-3AD203B41FA5}">
                      <a16:colId xmlns:a16="http://schemas.microsoft.com/office/drawing/2014/main" val="4139078575"/>
                    </a:ext>
                  </a:extLst>
                </a:gridCol>
              </a:tblGrid>
              <a:tr h="1042603">
                <a:tc>
                  <a:txBody>
                    <a:bodyPr/>
                    <a:lstStyle/>
                    <a:p>
                      <a:pPr algn="ctr"/>
                      <a:r>
                        <a:rPr lang="en-US" sz="1600" dirty="0"/>
                        <a:t>Name</a:t>
                      </a:r>
                      <a:endParaRPr lang="th-TH" sz="1600" dirty="0"/>
                    </a:p>
                  </a:txBody>
                  <a:tcPr anchor="ctr"/>
                </a:tc>
                <a:tc>
                  <a:txBody>
                    <a:bodyPr/>
                    <a:lstStyle/>
                    <a:p>
                      <a:pPr algn="ctr"/>
                      <a:r>
                        <a:rPr lang="en-US" sz="1600" dirty="0"/>
                        <a:t>Description </a:t>
                      </a:r>
                      <a:endParaRPr lang="th-TH" sz="1600" dirty="0"/>
                    </a:p>
                  </a:txBody>
                  <a:tcPr anchor="ctr"/>
                </a:tc>
                <a:tc>
                  <a:txBody>
                    <a:bodyPr/>
                    <a:lstStyle/>
                    <a:p>
                      <a:pPr algn="ctr"/>
                      <a:r>
                        <a:rPr lang="en-US" sz="1600" dirty="0"/>
                        <a:t>Data type </a:t>
                      </a:r>
                      <a:endParaRPr lang="th-TH" sz="1600" dirty="0"/>
                    </a:p>
                  </a:txBody>
                  <a:tcPr anchor="ctr"/>
                </a:tc>
                <a:tc>
                  <a:txBody>
                    <a:bodyPr/>
                    <a:lstStyle/>
                    <a:p>
                      <a:pPr algn="ctr"/>
                      <a:r>
                        <a:rPr lang="en-US" sz="1600" dirty="0"/>
                        <a:t>Size</a:t>
                      </a:r>
                      <a:endParaRPr lang="th-TH" sz="1600" dirty="0"/>
                    </a:p>
                  </a:txBody>
                  <a:tcPr anchor="ctr"/>
                </a:tc>
                <a:tc>
                  <a:txBody>
                    <a:bodyPr/>
                    <a:lstStyle/>
                    <a:p>
                      <a:pPr algn="ctr"/>
                      <a:r>
                        <a:rPr lang="en-US" sz="1600" dirty="0"/>
                        <a:t>Key</a:t>
                      </a:r>
                      <a:endParaRPr lang="th-TH" sz="1600" dirty="0"/>
                    </a:p>
                  </a:txBody>
                  <a:tcPr anchor="ctr"/>
                </a:tc>
                <a:tc>
                  <a:txBody>
                    <a:bodyPr/>
                    <a:lstStyle/>
                    <a:p>
                      <a:pPr algn="ctr"/>
                      <a:r>
                        <a:rPr lang="en-US" sz="1600" dirty="0"/>
                        <a:t>Example </a:t>
                      </a:r>
                      <a:endParaRPr lang="th-TH" sz="1600" dirty="0"/>
                    </a:p>
                  </a:txBody>
                  <a:tcPr anchor="ctr"/>
                </a:tc>
                <a:extLst>
                  <a:ext uri="{0D108BD9-81ED-4DB2-BD59-A6C34878D82A}">
                    <a16:rowId xmlns:a16="http://schemas.microsoft.com/office/drawing/2014/main" val="843391920"/>
                  </a:ext>
                </a:extLst>
              </a:tr>
              <a:tr h="1042603">
                <a:tc>
                  <a:txBody>
                    <a:bodyPr/>
                    <a:lstStyle/>
                    <a:p>
                      <a:pPr algn="l"/>
                      <a:r>
                        <a:rPr lang="en-US" sz="1400" dirty="0" err="1"/>
                        <a:t>customer_id</a:t>
                      </a:r>
                      <a:endParaRPr lang="th-TH" sz="1400" dirty="0"/>
                    </a:p>
                  </a:txBody>
                  <a:tcPr anchor="ctr"/>
                </a:tc>
                <a:tc>
                  <a:txBody>
                    <a:bodyPr/>
                    <a:lstStyle/>
                    <a:p>
                      <a:pPr algn="l"/>
                      <a:r>
                        <a:rPr lang="en-US" sz="1400" dirty="0"/>
                        <a:t>Id is the identity of each customer</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4</a:t>
                      </a:r>
                      <a:endParaRPr lang="th-TH" sz="1400" dirty="0"/>
                    </a:p>
                  </a:txBody>
                  <a:tcPr anchor="ctr"/>
                </a:tc>
                <a:tc>
                  <a:txBody>
                    <a:bodyPr/>
                    <a:lstStyle/>
                    <a:p>
                      <a:pPr algn="ctr"/>
                      <a:r>
                        <a:rPr lang="en-US" sz="1400" dirty="0"/>
                        <a:t>primary</a:t>
                      </a:r>
                      <a:endParaRPr lang="th-TH" sz="1400" dirty="0"/>
                    </a:p>
                  </a:txBody>
                  <a:tcPr anchor="ctr"/>
                </a:tc>
                <a:tc>
                  <a:txBody>
                    <a:bodyPr/>
                    <a:lstStyle/>
                    <a:p>
                      <a:pPr algn="ctr"/>
                      <a:r>
                        <a:rPr lang="en-US" sz="1400" dirty="0"/>
                        <a:t>0001</a:t>
                      </a:r>
                      <a:endParaRPr lang="th-TH" sz="1400" dirty="0"/>
                    </a:p>
                  </a:txBody>
                  <a:tcPr anchor="ctr"/>
                </a:tc>
                <a:extLst>
                  <a:ext uri="{0D108BD9-81ED-4DB2-BD59-A6C34878D82A}">
                    <a16:rowId xmlns:a16="http://schemas.microsoft.com/office/drawing/2014/main" val="2918024017"/>
                  </a:ext>
                </a:extLst>
              </a:tr>
              <a:tr h="786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customer_name</a:t>
                      </a:r>
                      <a:endParaRPr lang="th-TH" sz="1400" dirty="0"/>
                    </a:p>
                    <a:p>
                      <a:pPr algn="l"/>
                      <a:endParaRPr lang="th-TH" sz="1400" dirty="0"/>
                    </a:p>
                  </a:txBody>
                  <a:tcPr anchor="ctr"/>
                </a:tc>
                <a:tc>
                  <a:txBody>
                    <a:bodyPr/>
                    <a:lstStyle/>
                    <a:p>
                      <a:pPr algn="l"/>
                      <a:r>
                        <a:rPr lang="en-US" sz="1400" dirty="0"/>
                        <a:t>The name of customer</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50</a:t>
                      </a:r>
                      <a:endParaRPr lang="th-TH" sz="1400" dirty="0"/>
                    </a:p>
                  </a:txBody>
                  <a:tcPr anchor="ctr"/>
                </a:tc>
                <a:tc>
                  <a:txBody>
                    <a:bodyPr/>
                    <a:lstStyle/>
                    <a:p>
                      <a:pPr algn="ctr"/>
                      <a:endParaRPr lang="th-TH" sz="1400" dirty="0"/>
                    </a:p>
                  </a:txBody>
                  <a:tcPr anchor="ctr"/>
                </a:tc>
                <a:tc>
                  <a:txBody>
                    <a:bodyPr/>
                    <a:lstStyle/>
                    <a:p>
                      <a:pPr algn="ctr"/>
                      <a:r>
                        <a:rPr lang="th-TH" sz="1400" dirty="0"/>
                        <a:t>มานะ ดวงดี</a:t>
                      </a:r>
                    </a:p>
                  </a:txBody>
                  <a:tcPr anchor="ctr"/>
                </a:tc>
                <a:extLst>
                  <a:ext uri="{0D108BD9-81ED-4DB2-BD59-A6C34878D82A}">
                    <a16:rowId xmlns:a16="http://schemas.microsoft.com/office/drawing/2014/main" val="2527967630"/>
                  </a:ext>
                </a:extLst>
              </a:tr>
              <a:tr h="786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customer_address</a:t>
                      </a:r>
                      <a:endParaRPr lang="th-TH" sz="1400" dirty="0"/>
                    </a:p>
                    <a:p>
                      <a:pPr algn="l"/>
                      <a:endParaRPr lang="th-TH" sz="1400" dirty="0"/>
                    </a:p>
                  </a:txBody>
                  <a:tcPr anchor="ctr"/>
                </a:tc>
                <a:tc>
                  <a:txBody>
                    <a:bodyPr/>
                    <a:lstStyle/>
                    <a:p>
                      <a:pPr algn="l"/>
                      <a:r>
                        <a:rPr lang="en-US" sz="1400" dirty="0"/>
                        <a:t>The address of customer</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100</a:t>
                      </a:r>
                      <a:endParaRPr lang="th-TH" sz="1400" dirty="0"/>
                    </a:p>
                  </a:txBody>
                  <a:tcPr anchor="ctr"/>
                </a:tc>
                <a:tc>
                  <a:txBody>
                    <a:bodyPr/>
                    <a:lstStyle/>
                    <a:p>
                      <a:pPr algn="ctr"/>
                      <a:endParaRPr lang="th-TH" sz="1400" dirty="0"/>
                    </a:p>
                  </a:txBody>
                  <a:tcPr anchor="ctr"/>
                </a:tc>
                <a:tc>
                  <a:txBody>
                    <a:bodyPr/>
                    <a:lstStyle/>
                    <a:p>
                      <a:pPr algn="ctr"/>
                      <a:r>
                        <a:rPr lang="th-TH" sz="1400" dirty="0"/>
                        <a:t>อ.เมือง สารคาม</a:t>
                      </a:r>
                    </a:p>
                  </a:txBody>
                  <a:tcPr anchor="ctr"/>
                </a:tc>
                <a:extLst>
                  <a:ext uri="{0D108BD9-81ED-4DB2-BD59-A6C34878D82A}">
                    <a16:rowId xmlns:a16="http://schemas.microsoft.com/office/drawing/2014/main" val="2103709764"/>
                  </a:ext>
                </a:extLst>
              </a:tr>
            </a:tbl>
          </a:graphicData>
        </a:graphic>
      </p:graphicFrame>
      <p:sp>
        <p:nvSpPr>
          <p:cNvPr id="3" name="กล่องข้อความ 2">
            <a:extLst>
              <a:ext uri="{FF2B5EF4-FFF2-40B4-BE49-F238E27FC236}">
                <a16:creationId xmlns:a16="http://schemas.microsoft.com/office/drawing/2014/main" id="{E58860B6-C7FB-4323-B6A9-EA3325706CDF}"/>
              </a:ext>
            </a:extLst>
          </p:cNvPr>
          <p:cNvSpPr txBox="1"/>
          <p:nvPr/>
        </p:nvSpPr>
        <p:spPr>
          <a:xfrm>
            <a:off x="141316" y="232755"/>
            <a:ext cx="2992582" cy="523220"/>
          </a:xfrm>
          <a:prstGeom prst="rect">
            <a:avLst/>
          </a:prstGeom>
          <a:noFill/>
        </p:spPr>
        <p:txBody>
          <a:bodyPr wrap="square" rtlCol="0">
            <a:spAutoFit/>
          </a:bodyPr>
          <a:lstStyle/>
          <a:p>
            <a:r>
              <a:rPr lang="en-US" dirty="0"/>
              <a:t>Example  1</a:t>
            </a:r>
            <a:endParaRPr lang="th-TH" dirty="0"/>
          </a:p>
        </p:txBody>
      </p:sp>
      <p:sp>
        <p:nvSpPr>
          <p:cNvPr id="4" name="กล่องข้อความ 3">
            <a:extLst>
              <a:ext uri="{FF2B5EF4-FFF2-40B4-BE49-F238E27FC236}">
                <a16:creationId xmlns:a16="http://schemas.microsoft.com/office/drawing/2014/main" id="{5D2A29C6-A397-4E78-BEBE-FF7F6C0FDE4F}"/>
              </a:ext>
            </a:extLst>
          </p:cNvPr>
          <p:cNvSpPr txBox="1"/>
          <p:nvPr/>
        </p:nvSpPr>
        <p:spPr>
          <a:xfrm>
            <a:off x="1768402" y="862233"/>
            <a:ext cx="2111433" cy="523220"/>
          </a:xfrm>
          <a:prstGeom prst="rect">
            <a:avLst/>
          </a:prstGeom>
          <a:noFill/>
        </p:spPr>
        <p:txBody>
          <a:bodyPr wrap="square" rtlCol="0">
            <a:spAutoFit/>
          </a:bodyPr>
          <a:lstStyle/>
          <a:p>
            <a:r>
              <a:rPr lang="en-US" dirty="0">
                <a:solidFill>
                  <a:srgbClr val="C00000"/>
                </a:solidFill>
              </a:rPr>
              <a:t>customer</a:t>
            </a:r>
            <a:endParaRPr lang="th-TH" dirty="0">
              <a:solidFill>
                <a:srgbClr val="C00000"/>
              </a:solidFill>
            </a:endParaRPr>
          </a:p>
        </p:txBody>
      </p:sp>
    </p:spTree>
    <p:extLst>
      <p:ext uri="{BB962C8B-B14F-4D97-AF65-F5344CB8AC3E}">
        <p14:creationId xmlns:p14="http://schemas.microsoft.com/office/powerpoint/2010/main" val="298618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FDFD6BE6-B6F9-4B29-ABDF-8B32E82FD6FE}"/>
              </a:ext>
            </a:extLst>
          </p:cNvPr>
          <p:cNvSpPr txBox="1"/>
          <p:nvPr/>
        </p:nvSpPr>
        <p:spPr>
          <a:xfrm>
            <a:off x="141316" y="232755"/>
            <a:ext cx="2992582" cy="523220"/>
          </a:xfrm>
          <a:prstGeom prst="rect">
            <a:avLst/>
          </a:prstGeom>
          <a:noFill/>
        </p:spPr>
        <p:txBody>
          <a:bodyPr wrap="square" rtlCol="0">
            <a:spAutoFit/>
          </a:bodyPr>
          <a:lstStyle/>
          <a:p>
            <a:r>
              <a:rPr lang="en-US" dirty="0"/>
              <a:t>Example  1</a:t>
            </a:r>
            <a:endParaRPr lang="th-TH" dirty="0"/>
          </a:p>
        </p:txBody>
      </p:sp>
      <p:graphicFrame>
        <p:nvGraphicFramePr>
          <p:cNvPr id="3" name="ตาราง 11">
            <a:extLst>
              <a:ext uri="{FF2B5EF4-FFF2-40B4-BE49-F238E27FC236}">
                <a16:creationId xmlns:a16="http://schemas.microsoft.com/office/drawing/2014/main" id="{EC830F8A-ADA2-422D-A491-8F3101AA1B85}"/>
              </a:ext>
            </a:extLst>
          </p:cNvPr>
          <p:cNvGraphicFramePr>
            <a:graphicFrameLocks noGrp="1"/>
          </p:cNvGraphicFramePr>
          <p:nvPr>
            <p:extLst>
              <p:ext uri="{D42A27DB-BD31-4B8C-83A1-F6EECF244321}">
                <p14:modId xmlns:p14="http://schemas.microsoft.com/office/powerpoint/2010/main" val="2319009899"/>
              </p:ext>
            </p:extLst>
          </p:nvPr>
        </p:nvGraphicFramePr>
        <p:xfrm>
          <a:off x="573663" y="1385453"/>
          <a:ext cx="10918424" cy="5229998"/>
        </p:xfrm>
        <a:graphic>
          <a:graphicData uri="http://schemas.openxmlformats.org/drawingml/2006/table">
            <a:tbl>
              <a:tblPr firstRow="1" bandRow="1">
                <a:tableStyleId>{5C22544A-7EE6-4342-B048-85BDC9FD1C3A}</a:tableStyleId>
              </a:tblPr>
              <a:tblGrid>
                <a:gridCol w="1649733">
                  <a:extLst>
                    <a:ext uri="{9D8B030D-6E8A-4147-A177-3AD203B41FA5}">
                      <a16:colId xmlns:a16="http://schemas.microsoft.com/office/drawing/2014/main" val="2017119302"/>
                    </a:ext>
                  </a:extLst>
                </a:gridCol>
                <a:gridCol w="2718262">
                  <a:extLst>
                    <a:ext uri="{9D8B030D-6E8A-4147-A177-3AD203B41FA5}">
                      <a16:colId xmlns:a16="http://schemas.microsoft.com/office/drawing/2014/main" val="3037507202"/>
                    </a:ext>
                  </a:extLst>
                </a:gridCol>
                <a:gridCol w="1620981">
                  <a:extLst>
                    <a:ext uri="{9D8B030D-6E8A-4147-A177-3AD203B41FA5}">
                      <a16:colId xmlns:a16="http://schemas.microsoft.com/office/drawing/2014/main" val="1604765579"/>
                    </a:ext>
                  </a:extLst>
                </a:gridCol>
                <a:gridCol w="989215">
                  <a:extLst>
                    <a:ext uri="{9D8B030D-6E8A-4147-A177-3AD203B41FA5}">
                      <a16:colId xmlns:a16="http://schemas.microsoft.com/office/drawing/2014/main" val="163436399"/>
                    </a:ext>
                  </a:extLst>
                </a:gridCol>
                <a:gridCol w="972589">
                  <a:extLst>
                    <a:ext uri="{9D8B030D-6E8A-4147-A177-3AD203B41FA5}">
                      <a16:colId xmlns:a16="http://schemas.microsoft.com/office/drawing/2014/main" val="2714485139"/>
                    </a:ext>
                  </a:extLst>
                </a:gridCol>
                <a:gridCol w="2967644">
                  <a:extLst>
                    <a:ext uri="{9D8B030D-6E8A-4147-A177-3AD203B41FA5}">
                      <a16:colId xmlns:a16="http://schemas.microsoft.com/office/drawing/2014/main" val="4139078575"/>
                    </a:ext>
                  </a:extLst>
                </a:gridCol>
              </a:tblGrid>
              <a:tr h="1042603">
                <a:tc>
                  <a:txBody>
                    <a:bodyPr/>
                    <a:lstStyle/>
                    <a:p>
                      <a:pPr algn="ctr"/>
                      <a:r>
                        <a:rPr lang="en-US" sz="1600" dirty="0"/>
                        <a:t>Name</a:t>
                      </a:r>
                      <a:endParaRPr lang="th-TH" sz="1600" dirty="0"/>
                    </a:p>
                  </a:txBody>
                  <a:tcPr anchor="ctr"/>
                </a:tc>
                <a:tc>
                  <a:txBody>
                    <a:bodyPr/>
                    <a:lstStyle/>
                    <a:p>
                      <a:pPr algn="ctr"/>
                      <a:r>
                        <a:rPr lang="en-US" sz="1600" dirty="0"/>
                        <a:t>Description </a:t>
                      </a:r>
                      <a:endParaRPr lang="th-TH" sz="1600" dirty="0"/>
                    </a:p>
                  </a:txBody>
                  <a:tcPr anchor="ctr"/>
                </a:tc>
                <a:tc>
                  <a:txBody>
                    <a:bodyPr/>
                    <a:lstStyle/>
                    <a:p>
                      <a:pPr algn="ctr"/>
                      <a:r>
                        <a:rPr lang="en-US" sz="1600" dirty="0"/>
                        <a:t>Data type </a:t>
                      </a:r>
                      <a:endParaRPr lang="th-TH" sz="1600" dirty="0"/>
                    </a:p>
                  </a:txBody>
                  <a:tcPr anchor="ctr"/>
                </a:tc>
                <a:tc>
                  <a:txBody>
                    <a:bodyPr/>
                    <a:lstStyle/>
                    <a:p>
                      <a:pPr algn="ctr"/>
                      <a:r>
                        <a:rPr lang="en-US" sz="1600" dirty="0"/>
                        <a:t>Size</a:t>
                      </a:r>
                      <a:endParaRPr lang="th-TH" sz="1600" dirty="0"/>
                    </a:p>
                  </a:txBody>
                  <a:tcPr anchor="ctr"/>
                </a:tc>
                <a:tc>
                  <a:txBody>
                    <a:bodyPr/>
                    <a:lstStyle/>
                    <a:p>
                      <a:pPr algn="ctr"/>
                      <a:r>
                        <a:rPr lang="en-US" sz="1600" dirty="0"/>
                        <a:t>Key</a:t>
                      </a:r>
                      <a:endParaRPr lang="th-TH" sz="1600" dirty="0"/>
                    </a:p>
                  </a:txBody>
                  <a:tcPr anchor="ctr"/>
                </a:tc>
                <a:tc>
                  <a:txBody>
                    <a:bodyPr/>
                    <a:lstStyle/>
                    <a:p>
                      <a:pPr algn="ctr"/>
                      <a:r>
                        <a:rPr lang="en-US" sz="1600" dirty="0"/>
                        <a:t>Example </a:t>
                      </a:r>
                      <a:endParaRPr lang="th-TH" sz="1600" dirty="0"/>
                    </a:p>
                  </a:txBody>
                  <a:tcPr anchor="ctr"/>
                </a:tc>
                <a:extLst>
                  <a:ext uri="{0D108BD9-81ED-4DB2-BD59-A6C34878D82A}">
                    <a16:rowId xmlns:a16="http://schemas.microsoft.com/office/drawing/2014/main" val="843391920"/>
                  </a:ext>
                </a:extLst>
              </a:tr>
              <a:tr h="1042603">
                <a:tc>
                  <a:txBody>
                    <a:bodyPr/>
                    <a:lstStyle/>
                    <a:p>
                      <a:pPr algn="l"/>
                      <a:r>
                        <a:rPr lang="en-US" sz="1400" dirty="0" err="1"/>
                        <a:t>goods_id</a:t>
                      </a:r>
                      <a:endParaRPr lang="th-TH" sz="1400" dirty="0"/>
                    </a:p>
                  </a:txBody>
                  <a:tcPr anchor="ctr"/>
                </a:tc>
                <a:tc>
                  <a:txBody>
                    <a:bodyPr/>
                    <a:lstStyle/>
                    <a:p>
                      <a:pPr algn="l"/>
                      <a:r>
                        <a:rPr lang="en-US" sz="1400" dirty="0"/>
                        <a:t>Id is the identity of each goods</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4</a:t>
                      </a:r>
                      <a:endParaRPr lang="th-TH" sz="1400" dirty="0"/>
                    </a:p>
                  </a:txBody>
                  <a:tcPr anchor="ctr"/>
                </a:tc>
                <a:tc>
                  <a:txBody>
                    <a:bodyPr/>
                    <a:lstStyle/>
                    <a:p>
                      <a:pPr algn="ctr"/>
                      <a:r>
                        <a:rPr lang="en-US" sz="1400" dirty="0"/>
                        <a:t>primary</a:t>
                      </a:r>
                      <a:endParaRPr lang="th-TH" sz="1400" dirty="0"/>
                    </a:p>
                  </a:txBody>
                  <a:tcPr anchor="ctr"/>
                </a:tc>
                <a:tc>
                  <a:txBody>
                    <a:bodyPr/>
                    <a:lstStyle/>
                    <a:p>
                      <a:pPr algn="ctr"/>
                      <a:r>
                        <a:rPr lang="en-US" sz="1400" dirty="0"/>
                        <a:t>0001</a:t>
                      </a:r>
                      <a:endParaRPr lang="th-TH" sz="1400" dirty="0"/>
                    </a:p>
                  </a:txBody>
                  <a:tcPr anchor="ctr"/>
                </a:tc>
                <a:extLst>
                  <a:ext uri="{0D108BD9-81ED-4DB2-BD59-A6C34878D82A}">
                    <a16:rowId xmlns:a16="http://schemas.microsoft.com/office/drawing/2014/main" val="2918024017"/>
                  </a:ext>
                </a:extLst>
              </a:tr>
              <a:tr h="786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goods_name</a:t>
                      </a:r>
                      <a:endParaRPr lang="th-TH" sz="1400" dirty="0"/>
                    </a:p>
                    <a:p>
                      <a:pPr algn="l"/>
                      <a:endParaRPr lang="th-TH" sz="1400" dirty="0"/>
                    </a:p>
                  </a:txBody>
                  <a:tcPr anchor="ctr"/>
                </a:tc>
                <a:tc>
                  <a:txBody>
                    <a:bodyPr/>
                    <a:lstStyle/>
                    <a:p>
                      <a:pPr algn="l"/>
                      <a:r>
                        <a:rPr lang="en-US" sz="1400" dirty="0"/>
                        <a:t>The name of goods</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50</a:t>
                      </a:r>
                      <a:endParaRPr lang="th-TH" sz="1400" dirty="0"/>
                    </a:p>
                  </a:txBody>
                  <a:tcPr anchor="ctr"/>
                </a:tc>
                <a:tc>
                  <a:txBody>
                    <a:bodyPr/>
                    <a:lstStyle/>
                    <a:p>
                      <a:pPr algn="ctr"/>
                      <a:endParaRPr lang="th-TH" sz="1400" dirty="0"/>
                    </a:p>
                  </a:txBody>
                  <a:tcPr anchor="ctr"/>
                </a:tc>
                <a:tc>
                  <a:txBody>
                    <a:bodyPr/>
                    <a:lstStyle/>
                    <a:p>
                      <a:pPr algn="ctr"/>
                      <a:r>
                        <a:rPr lang="th-TH" sz="1400" dirty="0"/>
                        <a:t>น้ำถัง</a:t>
                      </a:r>
                    </a:p>
                  </a:txBody>
                  <a:tcPr anchor="ctr"/>
                </a:tc>
                <a:extLst>
                  <a:ext uri="{0D108BD9-81ED-4DB2-BD59-A6C34878D82A}">
                    <a16:rowId xmlns:a16="http://schemas.microsoft.com/office/drawing/2014/main" val="2527967630"/>
                  </a:ext>
                </a:extLst>
              </a:tr>
              <a:tr h="786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goods_price</a:t>
                      </a:r>
                      <a:endParaRPr lang="th-TH" sz="1400" dirty="0"/>
                    </a:p>
                    <a:p>
                      <a:pPr algn="l"/>
                      <a:endParaRPr lang="th-TH" sz="1400" dirty="0"/>
                    </a:p>
                  </a:txBody>
                  <a:tcPr anchor="ctr"/>
                </a:tc>
                <a:tc>
                  <a:txBody>
                    <a:bodyPr/>
                    <a:lstStyle/>
                    <a:p>
                      <a:pPr algn="l"/>
                      <a:r>
                        <a:rPr lang="en-US" sz="1400" dirty="0"/>
                        <a:t>The price of goods</a:t>
                      </a:r>
                      <a:endParaRPr lang="th-TH" sz="1400" dirty="0"/>
                    </a:p>
                  </a:txBody>
                  <a:tcPr anchor="ctr"/>
                </a:tc>
                <a:tc>
                  <a:txBody>
                    <a:bodyPr/>
                    <a:lstStyle/>
                    <a:p>
                      <a:pPr algn="ctr"/>
                      <a:r>
                        <a:rPr lang="en-US" sz="1400" dirty="0"/>
                        <a:t>double</a:t>
                      </a:r>
                      <a:endParaRPr lang="th-TH" sz="1400" dirty="0"/>
                    </a:p>
                  </a:txBody>
                  <a:tcPr anchor="ctr"/>
                </a:tc>
                <a:tc>
                  <a:txBody>
                    <a:bodyPr/>
                    <a:lstStyle/>
                    <a:p>
                      <a:pPr algn="ctr"/>
                      <a:r>
                        <a:rPr lang="en-US" sz="1400" dirty="0"/>
                        <a:t>100</a:t>
                      </a:r>
                      <a:endParaRPr lang="th-TH" sz="1400" dirty="0"/>
                    </a:p>
                  </a:txBody>
                  <a:tcPr anchor="ctr"/>
                </a:tc>
                <a:tc>
                  <a:txBody>
                    <a:bodyPr/>
                    <a:lstStyle/>
                    <a:p>
                      <a:pPr algn="ctr"/>
                      <a:endParaRPr lang="th-TH" sz="1400" dirty="0"/>
                    </a:p>
                  </a:txBody>
                  <a:tcPr anchor="ctr"/>
                </a:tc>
                <a:tc>
                  <a:txBody>
                    <a:bodyPr/>
                    <a:lstStyle/>
                    <a:p>
                      <a:pPr algn="ctr"/>
                      <a:r>
                        <a:rPr lang="en-US" sz="1400" dirty="0"/>
                        <a:t>10.00</a:t>
                      </a:r>
                      <a:endParaRPr lang="th-TH" sz="1400" dirty="0"/>
                    </a:p>
                  </a:txBody>
                  <a:tcPr anchor="ctr"/>
                </a:tc>
                <a:extLst>
                  <a:ext uri="{0D108BD9-81ED-4DB2-BD59-A6C34878D82A}">
                    <a16:rowId xmlns:a16="http://schemas.microsoft.com/office/drawing/2014/main" val="2103709764"/>
                  </a:ext>
                </a:extLst>
              </a:tr>
              <a:tr h="786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goods_amount</a:t>
                      </a:r>
                      <a:endParaRPr lang="th-TH" sz="1400" dirty="0"/>
                    </a:p>
                    <a:p>
                      <a:pPr algn="l"/>
                      <a:endParaRPr lang="th-TH"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amount of goods</a:t>
                      </a:r>
                      <a:endParaRPr lang="th-TH" sz="1400" dirty="0"/>
                    </a:p>
                    <a:p>
                      <a:pPr algn="l"/>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int</a:t>
                      </a:r>
                      <a:endParaRPr lang="th-TH" sz="1400" dirty="0"/>
                    </a:p>
                    <a:p>
                      <a:pPr algn="ctr"/>
                      <a:endParaRPr lang="th-TH" sz="1400" dirty="0"/>
                    </a:p>
                  </a:txBody>
                  <a:tcPr anchor="ctr"/>
                </a:tc>
                <a:tc>
                  <a:txBody>
                    <a:bodyPr/>
                    <a:lstStyle/>
                    <a:p>
                      <a:pPr algn="ctr"/>
                      <a:r>
                        <a:rPr lang="en-US" sz="1400" dirty="0"/>
                        <a:t>10,000</a:t>
                      </a:r>
                      <a:endParaRPr lang="th-TH" sz="1400" dirty="0"/>
                    </a:p>
                  </a:txBody>
                  <a:tcPr anchor="ctr"/>
                </a:tc>
                <a:tc>
                  <a:txBody>
                    <a:bodyPr/>
                    <a:lstStyle/>
                    <a:p>
                      <a:pPr algn="ctr"/>
                      <a:endParaRPr lang="th-TH" sz="1400" dirty="0"/>
                    </a:p>
                  </a:txBody>
                  <a:tcPr anchor="ctr"/>
                </a:tc>
                <a:tc>
                  <a:txBody>
                    <a:bodyPr/>
                    <a:lstStyle/>
                    <a:p>
                      <a:pPr algn="ctr"/>
                      <a:r>
                        <a:rPr lang="en-US" sz="1400" dirty="0"/>
                        <a:t>60</a:t>
                      </a:r>
                      <a:endParaRPr lang="th-TH" sz="1400" dirty="0"/>
                    </a:p>
                  </a:txBody>
                  <a:tcPr anchor="ctr"/>
                </a:tc>
                <a:extLst>
                  <a:ext uri="{0D108BD9-81ED-4DB2-BD59-A6C34878D82A}">
                    <a16:rowId xmlns:a16="http://schemas.microsoft.com/office/drawing/2014/main" val="2651950464"/>
                  </a:ext>
                </a:extLst>
              </a:tr>
              <a:tr h="786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goods_total</a:t>
                      </a:r>
                      <a:endParaRPr lang="th-TH" sz="1400" dirty="0"/>
                    </a:p>
                    <a:p>
                      <a:pPr algn="l"/>
                      <a:endParaRPr lang="th-TH"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a:t>
                      </a:r>
                      <a:r>
                        <a:rPr lang="en-US" sz="1400" dirty="0" err="1"/>
                        <a:t>tatal</a:t>
                      </a:r>
                      <a:r>
                        <a:rPr lang="en-US" sz="1400" dirty="0"/>
                        <a:t> of goods</a:t>
                      </a:r>
                      <a:endParaRPr lang="th-TH" sz="1400" dirty="0"/>
                    </a:p>
                    <a:p>
                      <a:pPr algn="l"/>
                      <a:endParaRPr lang="th-TH" sz="1400" dirty="0"/>
                    </a:p>
                  </a:txBody>
                  <a:tcPr anchor="ctr"/>
                </a:tc>
                <a:tc>
                  <a:txBody>
                    <a:bodyPr/>
                    <a:lstStyle/>
                    <a:p>
                      <a:pPr algn="ctr"/>
                      <a:r>
                        <a:rPr lang="en-US" sz="1400" dirty="0"/>
                        <a:t>double</a:t>
                      </a:r>
                      <a:endParaRPr lang="th-TH" sz="1400" dirty="0"/>
                    </a:p>
                  </a:txBody>
                  <a:tcPr anchor="ctr"/>
                </a:tc>
                <a:tc>
                  <a:txBody>
                    <a:bodyPr/>
                    <a:lstStyle/>
                    <a:p>
                      <a:pPr algn="ctr"/>
                      <a:r>
                        <a:rPr lang="en-US" sz="1400" dirty="0"/>
                        <a:t>1,000,000</a:t>
                      </a:r>
                      <a:endParaRPr lang="th-TH" sz="1400" dirty="0"/>
                    </a:p>
                  </a:txBody>
                  <a:tcPr anchor="ctr"/>
                </a:tc>
                <a:tc>
                  <a:txBody>
                    <a:bodyPr/>
                    <a:lstStyle/>
                    <a:p>
                      <a:pPr algn="ctr"/>
                      <a:endParaRPr lang="th-TH" sz="1400" dirty="0"/>
                    </a:p>
                  </a:txBody>
                  <a:tcPr anchor="ctr"/>
                </a:tc>
                <a:tc>
                  <a:txBody>
                    <a:bodyPr/>
                    <a:lstStyle/>
                    <a:p>
                      <a:pPr algn="ctr"/>
                      <a:r>
                        <a:rPr lang="en-US" sz="1400" dirty="0"/>
                        <a:t>920.00</a:t>
                      </a:r>
                      <a:endParaRPr lang="th-TH" sz="1400" dirty="0"/>
                    </a:p>
                  </a:txBody>
                  <a:tcPr anchor="ctr"/>
                </a:tc>
                <a:extLst>
                  <a:ext uri="{0D108BD9-81ED-4DB2-BD59-A6C34878D82A}">
                    <a16:rowId xmlns:a16="http://schemas.microsoft.com/office/drawing/2014/main" val="3587447212"/>
                  </a:ext>
                </a:extLst>
              </a:tr>
            </a:tbl>
          </a:graphicData>
        </a:graphic>
      </p:graphicFrame>
      <p:sp>
        <p:nvSpPr>
          <p:cNvPr id="4" name="กล่องข้อความ 3">
            <a:extLst>
              <a:ext uri="{FF2B5EF4-FFF2-40B4-BE49-F238E27FC236}">
                <a16:creationId xmlns:a16="http://schemas.microsoft.com/office/drawing/2014/main" id="{62FD2A4C-1EC7-41E4-801D-B1F9A99539D4}"/>
              </a:ext>
            </a:extLst>
          </p:cNvPr>
          <p:cNvSpPr txBox="1"/>
          <p:nvPr/>
        </p:nvSpPr>
        <p:spPr>
          <a:xfrm>
            <a:off x="1768403" y="862233"/>
            <a:ext cx="2111433" cy="523220"/>
          </a:xfrm>
          <a:prstGeom prst="rect">
            <a:avLst/>
          </a:prstGeom>
          <a:noFill/>
        </p:spPr>
        <p:txBody>
          <a:bodyPr wrap="square" rtlCol="0">
            <a:spAutoFit/>
          </a:bodyPr>
          <a:lstStyle/>
          <a:p>
            <a:r>
              <a:rPr lang="en-US" dirty="0">
                <a:solidFill>
                  <a:srgbClr val="C00000"/>
                </a:solidFill>
              </a:rPr>
              <a:t>Goods</a:t>
            </a:r>
            <a:endParaRPr lang="th-TH" dirty="0">
              <a:solidFill>
                <a:srgbClr val="C00000"/>
              </a:solidFill>
            </a:endParaRPr>
          </a:p>
        </p:txBody>
      </p:sp>
    </p:spTree>
    <p:extLst>
      <p:ext uri="{BB962C8B-B14F-4D97-AF65-F5344CB8AC3E}">
        <p14:creationId xmlns:p14="http://schemas.microsoft.com/office/powerpoint/2010/main" val="341147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180E45A1-A980-42B4-8F71-14774EAACBAD}"/>
              </a:ext>
            </a:extLst>
          </p:cNvPr>
          <p:cNvSpPr txBox="1"/>
          <p:nvPr/>
        </p:nvSpPr>
        <p:spPr>
          <a:xfrm>
            <a:off x="141316" y="232755"/>
            <a:ext cx="2992582" cy="523220"/>
          </a:xfrm>
          <a:prstGeom prst="rect">
            <a:avLst/>
          </a:prstGeom>
          <a:noFill/>
        </p:spPr>
        <p:txBody>
          <a:bodyPr wrap="square" rtlCol="0">
            <a:spAutoFit/>
          </a:bodyPr>
          <a:lstStyle/>
          <a:p>
            <a:r>
              <a:rPr lang="en-US" dirty="0"/>
              <a:t>Example  2</a:t>
            </a:r>
            <a:endParaRPr lang="th-TH" dirty="0"/>
          </a:p>
        </p:txBody>
      </p:sp>
      <p:pic>
        <p:nvPicPr>
          <p:cNvPr id="4" name="รูปภาพ 3">
            <a:extLst>
              <a:ext uri="{FF2B5EF4-FFF2-40B4-BE49-F238E27FC236}">
                <a16:creationId xmlns:a16="http://schemas.microsoft.com/office/drawing/2014/main" id="{D28415A8-9200-4876-9F43-727EF5796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237" y="376237"/>
            <a:ext cx="8391525" cy="6105525"/>
          </a:xfrm>
          <a:prstGeom prst="rect">
            <a:avLst/>
          </a:prstGeom>
        </p:spPr>
      </p:pic>
    </p:spTree>
    <p:extLst>
      <p:ext uri="{BB962C8B-B14F-4D97-AF65-F5344CB8AC3E}">
        <p14:creationId xmlns:p14="http://schemas.microsoft.com/office/powerpoint/2010/main" val="341131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18701B5C-DC0D-442D-9BAB-48EC0BB6F829}"/>
              </a:ext>
            </a:extLst>
          </p:cNvPr>
          <p:cNvSpPr txBox="1"/>
          <p:nvPr/>
        </p:nvSpPr>
        <p:spPr>
          <a:xfrm>
            <a:off x="141316" y="232755"/>
            <a:ext cx="2992582" cy="523220"/>
          </a:xfrm>
          <a:prstGeom prst="rect">
            <a:avLst/>
          </a:prstGeom>
          <a:noFill/>
        </p:spPr>
        <p:txBody>
          <a:bodyPr wrap="square" rtlCol="0">
            <a:spAutoFit/>
          </a:bodyPr>
          <a:lstStyle/>
          <a:p>
            <a:r>
              <a:rPr lang="en-US" dirty="0"/>
              <a:t>Example  2</a:t>
            </a:r>
            <a:endParaRPr lang="th-TH" dirty="0"/>
          </a:p>
        </p:txBody>
      </p:sp>
      <p:graphicFrame>
        <p:nvGraphicFramePr>
          <p:cNvPr id="3" name="ตาราง 11">
            <a:extLst>
              <a:ext uri="{FF2B5EF4-FFF2-40B4-BE49-F238E27FC236}">
                <a16:creationId xmlns:a16="http://schemas.microsoft.com/office/drawing/2014/main" id="{0183CB39-B288-474A-961E-0B2C88ABB03A}"/>
              </a:ext>
            </a:extLst>
          </p:cNvPr>
          <p:cNvGraphicFramePr>
            <a:graphicFrameLocks noGrp="1"/>
          </p:cNvGraphicFramePr>
          <p:nvPr>
            <p:extLst>
              <p:ext uri="{D42A27DB-BD31-4B8C-83A1-F6EECF244321}">
                <p14:modId xmlns:p14="http://schemas.microsoft.com/office/powerpoint/2010/main" val="1981820429"/>
              </p:ext>
            </p:extLst>
          </p:nvPr>
        </p:nvGraphicFramePr>
        <p:xfrm>
          <a:off x="636788" y="1635317"/>
          <a:ext cx="10918424" cy="3657602"/>
        </p:xfrm>
        <a:graphic>
          <a:graphicData uri="http://schemas.openxmlformats.org/drawingml/2006/table">
            <a:tbl>
              <a:tblPr firstRow="1" bandRow="1">
                <a:tableStyleId>{5C22544A-7EE6-4342-B048-85BDC9FD1C3A}</a:tableStyleId>
              </a:tblPr>
              <a:tblGrid>
                <a:gridCol w="1649733">
                  <a:extLst>
                    <a:ext uri="{9D8B030D-6E8A-4147-A177-3AD203B41FA5}">
                      <a16:colId xmlns:a16="http://schemas.microsoft.com/office/drawing/2014/main" val="2017119302"/>
                    </a:ext>
                  </a:extLst>
                </a:gridCol>
                <a:gridCol w="2718262">
                  <a:extLst>
                    <a:ext uri="{9D8B030D-6E8A-4147-A177-3AD203B41FA5}">
                      <a16:colId xmlns:a16="http://schemas.microsoft.com/office/drawing/2014/main" val="3037507202"/>
                    </a:ext>
                  </a:extLst>
                </a:gridCol>
                <a:gridCol w="1620981">
                  <a:extLst>
                    <a:ext uri="{9D8B030D-6E8A-4147-A177-3AD203B41FA5}">
                      <a16:colId xmlns:a16="http://schemas.microsoft.com/office/drawing/2014/main" val="1604765579"/>
                    </a:ext>
                  </a:extLst>
                </a:gridCol>
                <a:gridCol w="989215">
                  <a:extLst>
                    <a:ext uri="{9D8B030D-6E8A-4147-A177-3AD203B41FA5}">
                      <a16:colId xmlns:a16="http://schemas.microsoft.com/office/drawing/2014/main" val="163436399"/>
                    </a:ext>
                  </a:extLst>
                </a:gridCol>
                <a:gridCol w="972589">
                  <a:extLst>
                    <a:ext uri="{9D8B030D-6E8A-4147-A177-3AD203B41FA5}">
                      <a16:colId xmlns:a16="http://schemas.microsoft.com/office/drawing/2014/main" val="2714485139"/>
                    </a:ext>
                  </a:extLst>
                </a:gridCol>
                <a:gridCol w="2967644">
                  <a:extLst>
                    <a:ext uri="{9D8B030D-6E8A-4147-A177-3AD203B41FA5}">
                      <a16:colId xmlns:a16="http://schemas.microsoft.com/office/drawing/2014/main" val="4139078575"/>
                    </a:ext>
                  </a:extLst>
                </a:gridCol>
              </a:tblGrid>
              <a:tr h="1042603">
                <a:tc>
                  <a:txBody>
                    <a:bodyPr/>
                    <a:lstStyle/>
                    <a:p>
                      <a:pPr algn="ctr"/>
                      <a:r>
                        <a:rPr lang="en-US" sz="1600" dirty="0"/>
                        <a:t>Name</a:t>
                      </a:r>
                      <a:endParaRPr lang="th-TH" sz="1600" dirty="0"/>
                    </a:p>
                  </a:txBody>
                  <a:tcPr anchor="ctr"/>
                </a:tc>
                <a:tc>
                  <a:txBody>
                    <a:bodyPr/>
                    <a:lstStyle/>
                    <a:p>
                      <a:pPr algn="ctr"/>
                      <a:r>
                        <a:rPr lang="en-US" sz="1600" dirty="0"/>
                        <a:t>Description </a:t>
                      </a:r>
                      <a:endParaRPr lang="th-TH" sz="1600" dirty="0"/>
                    </a:p>
                  </a:txBody>
                  <a:tcPr anchor="ctr"/>
                </a:tc>
                <a:tc>
                  <a:txBody>
                    <a:bodyPr/>
                    <a:lstStyle/>
                    <a:p>
                      <a:pPr algn="ctr"/>
                      <a:r>
                        <a:rPr lang="en-US" sz="1600" dirty="0"/>
                        <a:t>Data type </a:t>
                      </a:r>
                      <a:endParaRPr lang="th-TH" sz="1600" dirty="0"/>
                    </a:p>
                  </a:txBody>
                  <a:tcPr anchor="ctr"/>
                </a:tc>
                <a:tc>
                  <a:txBody>
                    <a:bodyPr/>
                    <a:lstStyle/>
                    <a:p>
                      <a:pPr algn="ctr"/>
                      <a:r>
                        <a:rPr lang="en-US" sz="1600" dirty="0"/>
                        <a:t>Size</a:t>
                      </a:r>
                      <a:endParaRPr lang="th-TH" sz="1600" dirty="0"/>
                    </a:p>
                  </a:txBody>
                  <a:tcPr anchor="ctr"/>
                </a:tc>
                <a:tc>
                  <a:txBody>
                    <a:bodyPr/>
                    <a:lstStyle/>
                    <a:p>
                      <a:pPr algn="ctr"/>
                      <a:r>
                        <a:rPr lang="en-US" sz="1600" dirty="0"/>
                        <a:t>Key</a:t>
                      </a:r>
                      <a:endParaRPr lang="th-TH" sz="1600" dirty="0"/>
                    </a:p>
                  </a:txBody>
                  <a:tcPr anchor="ctr"/>
                </a:tc>
                <a:tc>
                  <a:txBody>
                    <a:bodyPr/>
                    <a:lstStyle/>
                    <a:p>
                      <a:pPr algn="ctr"/>
                      <a:r>
                        <a:rPr lang="en-US" sz="1600" dirty="0"/>
                        <a:t>Example </a:t>
                      </a:r>
                      <a:endParaRPr lang="th-TH" sz="1600" dirty="0"/>
                    </a:p>
                  </a:txBody>
                  <a:tcPr anchor="ctr"/>
                </a:tc>
                <a:extLst>
                  <a:ext uri="{0D108BD9-81ED-4DB2-BD59-A6C34878D82A}">
                    <a16:rowId xmlns:a16="http://schemas.microsoft.com/office/drawing/2014/main" val="843391920"/>
                  </a:ext>
                </a:extLst>
              </a:tr>
              <a:tr h="1042603">
                <a:tc>
                  <a:txBody>
                    <a:bodyPr/>
                    <a:lstStyle/>
                    <a:p>
                      <a:pPr algn="l"/>
                      <a:r>
                        <a:rPr lang="en-US" sz="1400" b="0" i="0" kern="1200" dirty="0" err="1">
                          <a:solidFill>
                            <a:schemeClr val="dk1"/>
                          </a:solidFill>
                          <a:effectLst/>
                          <a:latin typeface="+mn-lt"/>
                          <a:ea typeface="+mn-ea"/>
                          <a:cs typeface="+mn-cs"/>
                        </a:rPr>
                        <a:t>subject_id</a:t>
                      </a:r>
                      <a:endParaRPr lang="th-TH" sz="1400" dirty="0"/>
                    </a:p>
                  </a:txBody>
                  <a:tcPr anchor="ctr"/>
                </a:tc>
                <a:tc>
                  <a:txBody>
                    <a:bodyPr/>
                    <a:lstStyle/>
                    <a:p>
                      <a:pPr algn="l"/>
                      <a:r>
                        <a:rPr lang="en-US" sz="1400" dirty="0"/>
                        <a:t>Id is the identity of each </a:t>
                      </a:r>
                      <a:r>
                        <a:rPr lang="en-US" sz="1400" b="0" i="0" kern="1200" dirty="0">
                          <a:solidFill>
                            <a:schemeClr val="dk1"/>
                          </a:solidFill>
                          <a:effectLst/>
                          <a:latin typeface="+mn-lt"/>
                          <a:ea typeface="+mn-ea"/>
                          <a:cs typeface="+mn-cs"/>
                        </a:rPr>
                        <a:t>subject</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6</a:t>
                      </a:r>
                      <a:endParaRPr lang="th-TH" sz="1400" dirty="0"/>
                    </a:p>
                  </a:txBody>
                  <a:tcPr anchor="ctr"/>
                </a:tc>
                <a:tc>
                  <a:txBody>
                    <a:bodyPr/>
                    <a:lstStyle/>
                    <a:p>
                      <a:pPr algn="ctr"/>
                      <a:r>
                        <a:rPr lang="en-US" sz="1400" dirty="0"/>
                        <a:t>primary</a:t>
                      </a:r>
                      <a:endParaRPr lang="th-TH" sz="1400" dirty="0"/>
                    </a:p>
                  </a:txBody>
                  <a:tcPr anchor="ctr"/>
                </a:tc>
                <a:tc>
                  <a:txBody>
                    <a:bodyPr/>
                    <a:lstStyle/>
                    <a:p>
                      <a:pPr algn="ctr"/>
                      <a:r>
                        <a:rPr lang="en-US" sz="1400" dirty="0"/>
                        <a:t>960001</a:t>
                      </a:r>
                      <a:endParaRPr lang="th-TH" sz="1400" dirty="0"/>
                    </a:p>
                  </a:txBody>
                  <a:tcPr anchor="ctr"/>
                </a:tc>
                <a:extLst>
                  <a:ext uri="{0D108BD9-81ED-4DB2-BD59-A6C34878D82A}">
                    <a16:rowId xmlns:a16="http://schemas.microsoft.com/office/drawing/2014/main" val="2918024017"/>
                  </a:ext>
                </a:extLst>
              </a:tr>
              <a:tr h="786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mn-lt"/>
                          <a:ea typeface="+mn-ea"/>
                          <a:cs typeface="+mn-cs"/>
                        </a:rPr>
                        <a:t>subject_name</a:t>
                      </a:r>
                      <a:endParaRPr lang="th-TH" sz="1400" dirty="0"/>
                    </a:p>
                  </a:txBody>
                  <a:tcPr anchor="ctr"/>
                </a:tc>
                <a:tc>
                  <a:txBody>
                    <a:bodyPr/>
                    <a:lstStyle/>
                    <a:p>
                      <a:pPr algn="l"/>
                      <a:r>
                        <a:rPr lang="en-US" sz="1400" dirty="0"/>
                        <a:t>The </a:t>
                      </a:r>
                      <a:r>
                        <a:rPr lang="en-US" sz="1400" b="0" i="0" kern="1200" dirty="0">
                          <a:solidFill>
                            <a:schemeClr val="dk1"/>
                          </a:solidFill>
                          <a:effectLst/>
                          <a:latin typeface="+mn-lt"/>
                          <a:ea typeface="+mn-ea"/>
                          <a:cs typeface="+mn-cs"/>
                        </a:rPr>
                        <a:t>name</a:t>
                      </a:r>
                      <a:r>
                        <a:rPr lang="en-US" sz="1400" dirty="0"/>
                        <a:t> of </a:t>
                      </a:r>
                      <a:r>
                        <a:rPr lang="en-US" sz="1400" b="0" i="0" kern="1200" dirty="0">
                          <a:solidFill>
                            <a:schemeClr val="dk1"/>
                          </a:solidFill>
                          <a:effectLst/>
                          <a:latin typeface="+mn-lt"/>
                          <a:ea typeface="+mn-ea"/>
                          <a:cs typeface="+mn-cs"/>
                        </a:rPr>
                        <a:t>subject</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50</a:t>
                      </a:r>
                      <a:endParaRPr lang="th-TH" sz="1400" dirty="0"/>
                    </a:p>
                  </a:txBody>
                  <a:tcPr anchor="ctr"/>
                </a:tc>
                <a:tc>
                  <a:txBody>
                    <a:bodyPr/>
                    <a:lstStyle/>
                    <a:p>
                      <a:pPr algn="ctr"/>
                      <a:endParaRPr lang="th-TH" sz="1400" dirty="0"/>
                    </a:p>
                  </a:txBody>
                  <a:tcPr anchor="ctr"/>
                </a:tc>
                <a:tc>
                  <a:txBody>
                    <a:bodyPr/>
                    <a:lstStyle/>
                    <a:p>
                      <a:pPr algn="ctr"/>
                      <a:r>
                        <a:rPr lang="th-TH" sz="1400" dirty="0"/>
                        <a:t>สวัสดีชาวโลก </a:t>
                      </a:r>
                      <a:r>
                        <a:rPr lang="en-US" sz="1400" dirty="0"/>
                        <a:t>I</a:t>
                      </a:r>
                      <a:endParaRPr lang="th-TH" sz="1400" dirty="0"/>
                    </a:p>
                  </a:txBody>
                  <a:tcPr anchor="ctr"/>
                </a:tc>
                <a:extLst>
                  <a:ext uri="{0D108BD9-81ED-4DB2-BD59-A6C34878D82A}">
                    <a16:rowId xmlns:a16="http://schemas.microsoft.com/office/drawing/2014/main" val="2527967630"/>
                  </a:ext>
                </a:extLst>
              </a:tr>
              <a:tr h="786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mn-lt"/>
                          <a:ea typeface="+mn-ea"/>
                          <a:cs typeface="+mn-cs"/>
                        </a:rPr>
                        <a:t>credit_number</a:t>
                      </a:r>
                      <a:endParaRPr lang="th-TH" sz="1400" dirty="0"/>
                    </a:p>
                  </a:txBody>
                  <a:tcPr anchor="ctr"/>
                </a:tc>
                <a:tc>
                  <a:txBody>
                    <a:bodyPr/>
                    <a:lstStyle/>
                    <a:p>
                      <a:pPr algn="l"/>
                      <a:r>
                        <a:rPr lang="en-US" sz="1400" dirty="0"/>
                        <a:t>The </a:t>
                      </a:r>
                      <a:r>
                        <a:rPr lang="en-US" sz="1400" b="0" i="0" kern="1200" dirty="0">
                          <a:solidFill>
                            <a:schemeClr val="dk1"/>
                          </a:solidFill>
                          <a:effectLst/>
                          <a:latin typeface="+mn-lt"/>
                          <a:ea typeface="+mn-ea"/>
                          <a:cs typeface="+mn-cs"/>
                        </a:rPr>
                        <a:t>credit</a:t>
                      </a:r>
                      <a:r>
                        <a:rPr lang="en-US" sz="1400" dirty="0"/>
                        <a:t> of </a:t>
                      </a:r>
                      <a:r>
                        <a:rPr lang="en-US" sz="1400" b="0" i="0" kern="1200" dirty="0">
                          <a:solidFill>
                            <a:schemeClr val="dk1"/>
                          </a:solidFill>
                          <a:effectLst/>
                          <a:latin typeface="+mn-lt"/>
                          <a:ea typeface="+mn-ea"/>
                          <a:cs typeface="+mn-cs"/>
                        </a:rPr>
                        <a:t>subject</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1</a:t>
                      </a:r>
                      <a:endParaRPr lang="th-TH" sz="1400" dirty="0"/>
                    </a:p>
                  </a:txBody>
                  <a:tcPr anchor="ctr"/>
                </a:tc>
                <a:tc>
                  <a:txBody>
                    <a:bodyPr/>
                    <a:lstStyle/>
                    <a:p>
                      <a:pPr algn="ctr"/>
                      <a:endParaRPr lang="th-TH" sz="1400" dirty="0"/>
                    </a:p>
                  </a:txBody>
                  <a:tcPr anchor="ctr"/>
                </a:tc>
                <a:tc>
                  <a:txBody>
                    <a:bodyPr/>
                    <a:lstStyle/>
                    <a:p>
                      <a:pPr algn="ctr"/>
                      <a:r>
                        <a:rPr lang="en-US" sz="1400" dirty="0"/>
                        <a:t>3</a:t>
                      </a:r>
                      <a:endParaRPr lang="th-TH" sz="1400" dirty="0"/>
                    </a:p>
                  </a:txBody>
                  <a:tcPr anchor="ctr"/>
                </a:tc>
                <a:extLst>
                  <a:ext uri="{0D108BD9-81ED-4DB2-BD59-A6C34878D82A}">
                    <a16:rowId xmlns:a16="http://schemas.microsoft.com/office/drawing/2014/main" val="2103709764"/>
                  </a:ext>
                </a:extLst>
              </a:tr>
            </a:tbl>
          </a:graphicData>
        </a:graphic>
      </p:graphicFrame>
      <p:sp>
        <p:nvSpPr>
          <p:cNvPr id="4" name="กล่องข้อความ 3">
            <a:extLst>
              <a:ext uri="{FF2B5EF4-FFF2-40B4-BE49-F238E27FC236}">
                <a16:creationId xmlns:a16="http://schemas.microsoft.com/office/drawing/2014/main" id="{02AEC29B-E580-495C-8B13-B03D9B7DCF29}"/>
              </a:ext>
            </a:extLst>
          </p:cNvPr>
          <p:cNvSpPr txBox="1"/>
          <p:nvPr/>
        </p:nvSpPr>
        <p:spPr>
          <a:xfrm>
            <a:off x="1519022" y="934036"/>
            <a:ext cx="2111433" cy="523220"/>
          </a:xfrm>
          <a:prstGeom prst="rect">
            <a:avLst/>
          </a:prstGeom>
          <a:noFill/>
        </p:spPr>
        <p:txBody>
          <a:bodyPr wrap="square" rtlCol="0">
            <a:spAutoFit/>
          </a:bodyPr>
          <a:lstStyle/>
          <a:p>
            <a:r>
              <a:rPr lang="en-US" dirty="0">
                <a:solidFill>
                  <a:srgbClr val="C00000"/>
                </a:solidFill>
              </a:rPr>
              <a:t>Subject</a:t>
            </a:r>
            <a:endParaRPr lang="th-TH" dirty="0">
              <a:solidFill>
                <a:srgbClr val="C00000"/>
              </a:solidFill>
            </a:endParaRPr>
          </a:p>
        </p:txBody>
      </p:sp>
    </p:spTree>
    <p:extLst>
      <p:ext uri="{BB962C8B-B14F-4D97-AF65-F5344CB8AC3E}">
        <p14:creationId xmlns:p14="http://schemas.microsoft.com/office/powerpoint/2010/main" val="149372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15EC93A3-F9A6-49E9-A1BF-E46358E433A4}"/>
              </a:ext>
            </a:extLst>
          </p:cNvPr>
          <p:cNvSpPr txBox="1"/>
          <p:nvPr/>
        </p:nvSpPr>
        <p:spPr>
          <a:xfrm>
            <a:off x="141316" y="232755"/>
            <a:ext cx="2992582" cy="523220"/>
          </a:xfrm>
          <a:prstGeom prst="rect">
            <a:avLst/>
          </a:prstGeom>
          <a:noFill/>
        </p:spPr>
        <p:txBody>
          <a:bodyPr wrap="square" rtlCol="0">
            <a:spAutoFit/>
          </a:bodyPr>
          <a:lstStyle/>
          <a:p>
            <a:r>
              <a:rPr lang="en-US" dirty="0"/>
              <a:t>Example  2</a:t>
            </a:r>
            <a:endParaRPr lang="th-TH" dirty="0"/>
          </a:p>
        </p:txBody>
      </p:sp>
      <p:graphicFrame>
        <p:nvGraphicFramePr>
          <p:cNvPr id="3" name="ตาราง 11">
            <a:extLst>
              <a:ext uri="{FF2B5EF4-FFF2-40B4-BE49-F238E27FC236}">
                <a16:creationId xmlns:a16="http://schemas.microsoft.com/office/drawing/2014/main" id="{90191AEB-19C3-4643-8D8E-10C45EE1DAD9}"/>
              </a:ext>
            </a:extLst>
          </p:cNvPr>
          <p:cNvGraphicFramePr>
            <a:graphicFrameLocks noGrp="1"/>
          </p:cNvGraphicFramePr>
          <p:nvPr>
            <p:extLst>
              <p:ext uri="{D42A27DB-BD31-4B8C-83A1-F6EECF244321}">
                <p14:modId xmlns:p14="http://schemas.microsoft.com/office/powerpoint/2010/main" val="3769461130"/>
              </p:ext>
            </p:extLst>
          </p:nvPr>
        </p:nvGraphicFramePr>
        <p:xfrm>
          <a:off x="844606" y="1457256"/>
          <a:ext cx="10186382" cy="5173840"/>
        </p:xfrm>
        <a:graphic>
          <a:graphicData uri="http://schemas.openxmlformats.org/drawingml/2006/table">
            <a:tbl>
              <a:tblPr firstRow="1" bandRow="1">
                <a:tableStyleId>{5C22544A-7EE6-4342-B048-85BDC9FD1C3A}</a:tableStyleId>
              </a:tblPr>
              <a:tblGrid>
                <a:gridCol w="1539124">
                  <a:extLst>
                    <a:ext uri="{9D8B030D-6E8A-4147-A177-3AD203B41FA5}">
                      <a16:colId xmlns:a16="http://schemas.microsoft.com/office/drawing/2014/main" val="2017119302"/>
                    </a:ext>
                  </a:extLst>
                </a:gridCol>
                <a:gridCol w="2536012">
                  <a:extLst>
                    <a:ext uri="{9D8B030D-6E8A-4147-A177-3AD203B41FA5}">
                      <a16:colId xmlns:a16="http://schemas.microsoft.com/office/drawing/2014/main" val="3037507202"/>
                    </a:ext>
                  </a:extLst>
                </a:gridCol>
                <a:gridCol w="1512300">
                  <a:extLst>
                    <a:ext uri="{9D8B030D-6E8A-4147-A177-3AD203B41FA5}">
                      <a16:colId xmlns:a16="http://schemas.microsoft.com/office/drawing/2014/main" val="1604765579"/>
                    </a:ext>
                  </a:extLst>
                </a:gridCol>
                <a:gridCol w="922892">
                  <a:extLst>
                    <a:ext uri="{9D8B030D-6E8A-4147-A177-3AD203B41FA5}">
                      <a16:colId xmlns:a16="http://schemas.microsoft.com/office/drawing/2014/main" val="163436399"/>
                    </a:ext>
                  </a:extLst>
                </a:gridCol>
                <a:gridCol w="907380">
                  <a:extLst>
                    <a:ext uri="{9D8B030D-6E8A-4147-A177-3AD203B41FA5}">
                      <a16:colId xmlns:a16="http://schemas.microsoft.com/office/drawing/2014/main" val="2714485139"/>
                    </a:ext>
                  </a:extLst>
                </a:gridCol>
                <a:gridCol w="2768674">
                  <a:extLst>
                    <a:ext uri="{9D8B030D-6E8A-4147-A177-3AD203B41FA5}">
                      <a16:colId xmlns:a16="http://schemas.microsoft.com/office/drawing/2014/main" val="4139078575"/>
                    </a:ext>
                  </a:extLst>
                </a:gridCol>
              </a:tblGrid>
              <a:tr h="1031408">
                <a:tc>
                  <a:txBody>
                    <a:bodyPr/>
                    <a:lstStyle/>
                    <a:p>
                      <a:pPr algn="ctr"/>
                      <a:r>
                        <a:rPr lang="en-US" sz="1600" dirty="0"/>
                        <a:t>Name</a:t>
                      </a:r>
                      <a:endParaRPr lang="th-TH" sz="1600" dirty="0"/>
                    </a:p>
                  </a:txBody>
                  <a:tcPr anchor="ctr"/>
                </a:tc>
                <a:tc>
                  <a:txBody>
                    <a:bodyPr/>
                    <a:lstStyle/>
                    <a:p>
                      <a:pPr algn="ctr"/>
                      <a:r>
                        <a:rPr lang="en-US" sz="1600" dirty="0"/>
                        <a:t>Description </a:t>
                      </a:r>
                      <a:endParaRPr lang="th-TH" sz="1600" dirty="0"/>
                    </a:p>
                  </a:txBody>
                  <a:tcPr anchor="ctr"/>
                </a:tc>
                <a:tc>
                  <a:txBody>
                    <a:bodyPr/>
                    <a:lstStyle/>
                    <a:p>
                      <a:pPr algn="ctr"/>
                      <a:r>
                        <a:rPr lang="en-US" sz="1600" dirty="0"/>
                        <a:t>Data type </a:t>
                      </a:r>
                      <a:endParaRPr lang="th-TH" sz="1600" dirty="0"/>
                    </a:p>
                  </a:txBody>
                  <a:tcPr anchor="ctr"/>
                </a:tc>
                <a:tc>
                  <a:txBody>
                    <a:bodyPr/>
                    <a:lstStyle/>
                    <a:p>
                      <a:pPr algn="ctr"/>
                      <a:r>
                        <a:rPr lang="en-US" sz="1600" dirty="0"/>
                        <a:t>Size</a:t>
                      </a:r>
                      <a:endParaRPr lang="th-TH" sz="1600" dirty="0"/>
                    </a:p>
                  </a:txBody>
                  <a:tcPr anchor="ctr"/>
                </a:tc>
                <a:tc>
                  <a:txBody>
                    <a:bodyPr/>
                    <a:lstStyle/>
                    <a:p>
                      <a:pPr algn="ctr"/>
                      <a:r>
                        <a:rPr lang="en-US" sz="1600" dirty="0"/>
                        <a:t>Key</a:t>
                      </a:r>
                      <a:endParaRPr lang="th-TH" sz="1600" dirty="0"/>
                    </a:p>
                  </a:txBody>
                  <a:tcPr anchor="ctr"/>
                </a:tc>
                <a:tc>
                  <a:txBody>
                    <a:bodyPr/>
                    <a:lstStyle/>
                    <a:p>
                      <a:pPr algn="ctr"/>
                      <a:r>
                        <a:rPr lang="en-US" sz="1600" dirty="0"/>
                        <a:t>Example </a:t>
                      </a:r>
                      <a:endParaRPr lang="th-TH" sz="1600" dirty="0"/>
                    </a:p>
                  </a:txBody>
                  <a:tcPr anchor="ctr"/>
                </a:tc>
                <a:extLst>
                  <a:ext uri="{0D108BD9-81ED-4DB2-BD59-A6C34878D82A}">
                    <a16:rowId xmlns:a16="http://schemas.microsoft.com/office/drawing/2014/main" val="843391920"/>
                  </a:ext>
                </a:extLst>
              </a:tr>
              <a:tr h="1031408">
                <a:tc>
                  <a:txBody>
                    <a:bodyPr/>
                    <a:lstStyle/>
                    <a:p>
                      <a:pPr algn="l"/>
                      <a:r>
                        <a:rPr lang="en-US" sz="1400" b="0" i="0" kern="1200" dirty="0" err="1">
                          <a:solidFill>
                            <a:schemeClr val="dk1"/>
                          </a:solidFill>
                          <a:effectLst/>
                          <a:latin typeface="+mn-lt"/>
                          <a:ea typeface="+mn-ea"/>
                          <a:cs typeface="+mn-cs"/>
                        </a:rPr>
                        <a:t>student_id</a:t>
                      </a:r>
                      <a:endParaRPr lang="th-TH" sz="1400" dirty="0"/>
                    </a:p>
                  </a:txBody>
                  <a:tcPr anchor="ctr"/>
                </a:tc>
                <a:tc>
                  <a:txBody>
                    <a:bodyPr/>
                    <a:lstStyle/>
                    <a:p>
                      <a:pPr algn="l"/>
                      <a:r>
                        <a:rPr lang="en-US" sz="1400" dirty="0"/>
                        <a:t>Id is the identity of each </a:t>
                      </a:r>
                      <a:r>
                        <a:rPr lang="en-US" sz="1400" b="0" i="0" kern="1200" dirty="0">
                          <a:solidFill>
                            <a:schemeClr val="dk1"/>
                          </a:solidFill>
                          <a:effectLst/>
                          <a:latin typeface="+mn-lt"/>
                          <a:ea typeface="+mn-ea"/>
                          <a:cs typeface="+mn-cs"/>
                        </a:rPr>
                        <a:t>student</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3</a:t>
                      </a:r>
                      <a:endParaRPr lang="th-TH" sz="1400" dirty="0"/>
                    </a:p>
                  </a:txBody>
                  <a:tcPr anchor="ctr"/>
                </a:tc>
                <a:tc>
                  <a:txBody>
                    <a:bodyPr/>
                    <a:lstStyle/>
                    <a:p>
                      <a:pPr algn="ctr"/>
                      <a:r>
                        <a:rPr lang="en-US" sz="1400" dirty="0"/>
                        <a:t>primary</a:t>
                      </a:r>
                      <a:endParaRPr lang="th-TH" sz="1400" dirty="0"/>
                    </a:p>
                  </a:txBody>
                  <a:tcPr anchor="ctr"/>
                </a:tc>
                <a:tc>
                  <a:txBody>
                    <a:bodyPr/>
                    <a:lstStyle/>
                    <a:p>
                      <a:pPr algn="ctr"/>
                      <a:r>
                        <a:rPr lang="en-US" sz="1400" dirty="0"/>
                        <a:t>001</a:t>
                      </a:r>
                      <a:endParaRPr lang="th-TH" sz="1400" dirty="0"/>
                    </a:p>
                  </a:txBody>
                  <a:tcPr anchor="ctr"/>
                </a:tc>
                <a:extLst>
                  <a:ext uri="{0D108BD9-81ED-4DB2-BD59-A6C34878D82A}">
                    <a16:rowId xmlns:a16="http://schemas.microsoft.com/office/drawing/2014/main" val="2918024017"/>
                  </a:ext>
                </a:extLst>
              </a:tr>
              <a:tr h="77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mn-lt"/>
                          <a:ea typeface="+mn-ea"/>
                          <a:cs typeface="+mn-cs"/>
                        </a:rPr>
                        <a:t>student_fname</a:t>
                      </a:r>
                      <a:endParaRPr lang="th-TH" sz="1400" dirty="0"/>
                    </a:p>
                  </a:txBody>
                  <a:tcPr anchor="ctr"/>
                </a:tc>
                <a:tc>
                  <a:txBody>
                    <a:bodyPr/>
                    <a:lstStyle/>
                    <a:p>
                      <a:pPr algn="l"/>
                      <a:r>
                        <a:rPr lang="en-US" sz="1400" dirty="0"/>
                        <a:t>The first </a:t>
                      </a:r>
                      <a:r>
                        <a:rPr lang="en-US" sz="1400" b="0" i="0" kern="1200" dirty="0">
                          <a:solidFill>
                            <a:schemeClr val="dk1"/>
                          </a:solidFill>
                          <a:effectLst/>
                          <a:latin typeface="+mn-lt"/>
                          <a:ea typeface="+mn-ea"/>
                          <a:cs typeface="+mn-cs"/>
                        </a:rPr>
                        <a:t>name</a:t>
                      </a:r>
                      <a:r>
                        <a:rPr lang="en-US" sz="1400" dirty="0"/>
                        <a:t> of </a:t>
                      </a:r>
                      <a:r>
                        <a:rPr lang="en-US" sz="1400" b="0" i="0" kern="1200" dirty="0">
                          <a:solidFill>
                            <a:schemeClr val="dk1"/>
                          </a:solidFill>
                          <a:effectLst/>
                          <a:latin typeface="+mn-lt"/>
                          <a:ea typeface="+mn-ea"/>
                          <a:cs typeface="+mn-cs"/>
                        </a:rPr>
                        <a:t>student</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20</a:t>
                      </a:r>
                      <a:endParaRPr lang="th-TH" sz="1400" dirty="0"/>
                    </a:p>
                  </a:txBody>
                  <a:tcPr anchor="ctr"/>
                </a:tc>
                <a:tc>
                  <a:txBody>
                    <a:bodyPr/>
                    <a:lstStyle/>
                    <a:p>
                      <a:pPr algn="ctr"/>
                      <a:endParaRPr lang="th-TH" sz="1400" dirty="0"/>
                    </a:p>
                  </a:txBody>
                  <a:tcPr anchor="ctr"/>
                </a:tc>
                <a:tc>
                  <a:txBody>
                    <a:bodyPr/>
                    <a:lstStyle/>
                    <a:p>
                      <a:pPr algn="ctr"/>
                      <a:r>
                        <a:rPr lang="th-TH" sz="1400" dirty="0"/>
                        <a:t>นาย ก</a:t>
                      </a:r>
                    </a:p>
                  </a:txBody>
                  <a:tcPr anchor="ctr"/>
                </a:tc>
                <a:extLst>
                  <a:ext uri="{0D108BD9-81ED-4DB2-BD59-A6C34878D82A}">
                    <a16:rowId xmlns:a16="http://schemas.microsoft.com/office/drawing/2014/main" val="2527967630"/>
                  </a:ext>
                </a:extLst>
              </a:tr>
              <a:tr h="77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mn-lt"/>
                          <a:ea typeface="+mn-ea"/>
                          <a:cs typeface="+mn-cs"/>
                        </a:rPr>
                        <a:t>student_lastname</a:t>
                      </a:r>
                      <a:endParaRPr lang="th-TH" sz="1400" dirty="0"/>
                    </a:p>
                  </a:txBody>
                  <a:tcPr anchor="ctr"/>
                </a:tc>
                <a:tc>
                  <a:txBody>
                    <a:bodyPr/>
                    <a:lstStyle/>
                    <a:p>
                      <a:pPr algn="l"/>
                      <a:r>
                        <a:rPr lang="en-US" sz="1400" dirty="0"/>
                        <a:t>The </a:t>
                      </a:r>
                      <a:r>
                        <a:rPr lang="en-US" sz="1400" b="0" i="0" kern="1200" dirty="0">
                          <a:solidFill>
                            <a:schemeClr val="dk1"/>
                          </a:solidFill>
                          <a:effectLst/>
                          <a:latin typeface="+mn-lt"/>
                          <a:ea typeface="+mn-ea"/>
                          <a:cs typeface="+mn-cs"/>
                        </a:rPr>
                        <a:t>last name</a:t>
                      </a:r>
                      <a:r>
                        <a:rPr lang="en-US" sz="1400" dirty="0"/>
                        <a:t> of </a:t>
                      </a:r>
                      <a:r>
                        <a:rPr lang="en-US" sz="1400" b="0" i="0" kern="1200" dirty="0">
                          <a:solidFill>
                            <a:schemeClr val="dk1"/>
                          </a:solidFill>
                          <a:effectLst/>
                          <a:latin typeface="+mn-lt"/>
                          <a:ea typeface="+mn-ea"/>
                          <a:cs typeface="+mn-cs"/>
                        </a:rPr>
                        <a:t>student</a:t>
                      </a:r>
                      <a:endParaRPr lang="th-TH" sz="1400" dirty="0"/>
                    </a:p>
                  </a:txBody>
                  <a:tcPr anchor="ctr"/>
                </a:tc>
                <a:tc>
                  <a:txBody>
                    <a:bodyPr/>
                    <a:lstStyle/>
                    <a:p>
                      <a:pPr algn="ctr"/>
                      <a:r>
                        <a:rPr lang="en-US" sz="1400" dirty="0"/>
                        <a:t>varchar</a:t>
                      </a:r>
                      <a:endParaRPr lang="th-TH" sz="1400" dirty="0"/>
                    </a:p>
                  </a:txBody>
                  <a:tcPr anchor="ctr"/>
                </a:tc>
                <a:tc>
                  <a:txBody>
                    <a:bodyPr/>
                    <a:lstStyle/>
                    <a:p>
                      <a:pPr algn="ctr"/>
                      <a:r>
                        <a:rPr lang="en-US" sz="1400" dirty="0"/>
                        <a:t>20</a:t>
                      </a:r>
                      <a:endParaRPr lang="th-TH" sz="1400" dirty="0"/>
                    </a:p>
                  </a:txBody>
                  <a:tcPr anchor="ctr"/>
                </a:tc>
                <a:tc>
                  <a:txBody>
                    <a:bodyPr/>
                    <a:lstStyle/>
                    <a:p>
                      <a:pPr algn="ctr"/>
                      <a:endParaRPr lang="th-TH" sz="1400" dirty="0"/>
                    </a:p>
                  </a:txBody>
                  <a:tcPr anchor="ctr"/>
                </a:tc>
                <a:tc>
                  <a:txBody>
                    <a:bodyPr/>
                    <a:lstStyle/>
                    <a:p>
                      <a:pPr algn="ctr"/>
                      <a:r>
                        <a:rPr lang="th-TH" sz="1400" dirty="0"/>
                        <a:t>สวัสดีครับ</a:t>
                      </a:r>
                    </a:p>
                  </a:txBody>
                  <a:tcPr anchor="ctr"/>
                </a:tc>
                <a:extLst>
                  <a:ext uri="{0D108BD9-81ED-4DB2-BD59-A6C34878D82A}">
                    <a16:rowId xmlns:a16="http://schemas.microsoft.com/office/drawing/2014/main" val="2103709764"/>
                  </a:ext>
                </a:extLst>
              </a:tr>
              <a:tr h="77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grade</a:t>
                      </a:r>
                      <a:endParaRPr lang="th-TH"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a:t>
                      </a:r>
                      <a:r>
                        <a:rPr lang="en-US" sz="1400" b="0" i="0" kern="1200" dirty="0">
                          <a:solidFill>
                            <a:schemeClr val="dk1"/>
                          </a:solidFill>
                          <a:effectLst/>
                          <a:latin typeface="+mn-lt"/>
                          <a:ea typeface="+mn-ea"/>
                          <a:cs typeface="+mn-cs"/>
                        </a:rPr>
                        <a:t>grade </a:t>
                      </a:r>
                      <a:r>
                        <a:rPr lang="en-US" sz="1400" dirty="0"/>
                        <a:t>of </a:t>
                      </a:r>
                      <a:r>
                        <a:rPr lang="en-US" sz="1400" b="0" i="0" kern="1200" dirty="0">
                          <a:solidFill>
                            <a:schemeClr val="dk1"/>
                          </a:solidFill>
                          <a:effectLst/>
                          <a:latin typeface="+mn-lt"/>
                          <a:ea typeface="+mn-ea"/>
                          <a:cs typeface="+mn-cs"/>
                        </a:rPr>
                        <a:t>student</a:t>
                      </a:r>
                      <a:endParaRPr lang="th-TH" sz="1400" dirty="0"/>
                    </a:p>
                    <a:p>
                      <a:pPr algn="l"/>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varchar</a:t>
                      </a:r>
                      <a:endParaRPr lang="th-TH" sz="1400" dirty="0"/>
                    </a:p>
                  </a:txBody>
                  <a:tcPr anchor="ctr"/>
                </a:tc>
                <a:tc>
                  <a:txBody>
                    <a:bodyPr/>
                    <a:lstStyle/>
                    <a:p>
                      <a:pPr algn="ctr"/>
                      <a:r>
                        <a:rPr lang="en-US" sz="1400" dirty="0"/>
                        <a:t>1</a:t>
                      </a:r>
                      <a:endParaRPr lang="th-TH" sz="1400" dirty="0"/>
                    </a:p>
                  </a:txBody>
                  <a:tcPr anchor="ctr"/>
                </a:tc>
                <a:tc>
                  <a:txBody>
                    <a:bodyPr/>
                    <a:lstStyle/>
                    <a:p>
                      <a:pPr algn="ctr"/>
                      <a:endParaRPr lang="th-TH" sz="1400" dirty="0"/>
                    </a:p>
                  </a:txBody>
                  <a:tcPr anchor="ctr"/>
                </a:tc>
                <a:tc>
                  <a:txBody>
                    <a:bodyPr/>
                    <a:lstStyle/>
                    <a:p>
                      <a:pPr algn="ctr"/>
                      <a:r>
                        <a:rPr lang="en-US" sz="1400"/>
                        <a:t>A</a:t>
                      </a:r>
                      <a:endParaRPr lang="th-TH" sz="1400" dirty="0"/>
                    </a:p>
                  </a:txBody>
                  <a:tcPr anchor="ctr"/>
                </a:tc>
                <a:extLst>
                  <a:ext uri="{0D108BD9-81ED-4DB2-BD59-A6C34878D82A}">
                    <a16:rowId xmlns:a16="http://schemas.microsoft.com/office/drawing/2014/main" val="1414241963"/>
                  </a:ext>
                </a:extLst>
              </a:tr>
              <a:tr h="77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mn-lt"/>
                          <a:ea typeface="+mn-ea"/>
                          <a:cs typeface="+mn-cs"/>
                        </a:rPr>
                        <a:t>gpa</a:t>
                      </a:r>
                      <a:endParaRPr lang="th-TH"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a:t>
                      </a:r>
                      <a:r>
                        <a:rPr lang="en-US" sz="1400" b="0" i="0" kern="1200" dirty="0" err="1">
                          <a:solidFill>
                            <a:schemeClr val="dk1"/>
                          </a:solidFill>
                          <a:effectLst/>
                          <a:latin typeface="+mn-lt"/>
                          <a:ea typeface="+mn-ea"/>
                          <a:cs typeface="+mn-cs"/>
                        </a:rPr>
                        <a:t>gpa</a:t>
                      </a:r>
                      <a:r>
                        <a:rPr lang="en-US" sz="1400" b="0" i="0" kern="1200" dirty="0">
                          <a:solidFill>
                            <a:schemeClr val="dk1"/>
                          </a:solidFill>
                          <a:effectLst/>
                          <a:latin typeface="+mn-lt"/>
                          <a:ea typeface="+mn-ea"/>
                          <a:cs typeface="+mn-cs"/>
                        </a:rPr>
                        <a:t> </a:t>
                      </a:r>
                      <a:r>
                        <a:rPr lang="en-US" sz="1400" dirty="0"/>
                        <a:t>of </a:t>
                      </a:r>
                      <a:r>
                        <a:rPr lang="en-US" sz="1400" b="0" i="0" kern="1200" dirty="0">
                          <a:solidFill>
                            <a:schemeClr val="dk1"/>
                          </a:solidFill>
                          <a:effectLst/>
                          <a:latin typeface="+mn-lt"/>
                          <a:ea typeface="+mn-ea"/>
                          <a:cs typeface="+mn-cs"/>
                        </a:rPr>
                        <a:t>student</a:t>
                      </a:r>
                      <a:endParaRPr lang="th-TH" sz="1400" dirty="0"/>
                    </a:p>
                    <a:p>
                      <a:pPr algn="l"/>
                      <a:endParaRPr lang="th-TH"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double</a:t>
                      </a:r>
                      <a:endParaRPr lang="th-TH" sz="1400" dirty="0"/>
                    </a:p>
                  </a:txBody>
                  <a:tcPr anchor="ctr"/>
                </a:tc>
                <a:tc>
                  <a:txBody>
                    <a:bodyPr/>
                    <a:lstStyle/>
                    <a:p>
                      <a:pPr algn="ctr"/>
                      <a:r>
                        <a:rPr lang="en-US" sz="1400" dirty="0"/>
                        <a:t>3</a:t>
                      </a:r>
                      <a:endParaRPr lang="th-TH" sz="1400" dirty="0"/>
                    </a:p>
                  </a:txBody>
                  <a:tcPr anchor="ctr"/>
                </a:tc>
                <a:tc>
                  <a:txBody>
                    <a:bodyPr/>
                    <a:lstStyle/>
                    <a:p>
                      <a:pPr algn="ctr"/>
                      <a:endParaRPr lang="th-TH" sz="1400" dirty="0"/>
                    </a:p>
                  </a:txBody>
                  <a:tcPr anchor="ctr"/>
                </a:tc>
                <a:tc>
                  <a:txBody>
                    <a:bodyPr/>
                    <a:lstStyle/>
                    <a:p>
                      <a:pPr algn="ctr"/>
                      <a:r>
                        <a:rPr lang="en-US" sz="1400" dirty="0"/>
                        <a:t>3.50</a:t>
                      </a:r>
                      <a:endParaRPr lang="th-TH" sz="1400" dirty="0"/>
                    </a:p>
                  </a:txBody>
                  <a:tcPr anchor="ctr"/>
                </a:tc>
                <a:extLst>
                  <a:ext uri="{0D108BD9-81ED-4DB2-BD59-A6C34878D82A}">
                    <a16:rowId xmlns:a16="http://schemas.microsoft.com/office/drawing/2014/main" val="1465719268"/>
                  </a:ext>
                </a:extLst>
              </a:tr>
            </a:tbl>
          </a:graphicData>
        </a:graphic>
      </p:graphicFrame>
      <p:sp>
        <p:nvSpPr>
          <p:cNvPr id="4" name="กล่องข้อความ 3">
            <a:extLst>
              <a:ext uri="{FF2B5EF4-FFF2-40B4-BE49-F238E27FC236}">
                <a16:creationId xmlns:a16="http://schemas.microsoft.com/office/drawing/2014/main" id="{DDD18A93-2FA2-4516-B83B-1F7F91B73754}"/>
              </a:ext>
            </a:extLst>
          </p:cNvPr>
          <p:cNvSpPr txBox="1"/>
          <p:nvPr/>
        </p:nvSpPr>
        <p:spPr>
          <a:xfrm>
            <a:off x="1519022" y="934036"/>
            <a:ext cx="2111433" cy="523220"/>
          </a:xfrm>
          <a:prstGeom prst="rect">
            <a:avLst/>
          </a:prstGeom>
          <a:noFill/>
        </p:spPr>
        <p:txBody>
          <a:bodyPr wrap="square" rtlCol="0">
            <a:spAutoFit/>
          </a:bodyPr>
          <a:lstStyle/>
          <a:p>
            <a:r>
              <a:rPr lang="en-US" dirty="0">
                <a:solidFill>
                  <a:srgbClr val="C00000"/>
                </a:solidFill>
              </a:rPr>
              <a:t>Student</a:t>
            </a:r>
            <a:endParaRPr lang="th-TH" dirty="0">
              <a:solidFill>
                <a:srgbClr val="C00000"/>
              </a:solidFill>
            </a:endParaRPr>
          </a:p>
        </p:txBody>
      </p:sp>
    </p:spTree>
    <p:extLst>
      <p:ext uri="{BB962C8B-B14F-4D97-AF65-F5344CB8AC3E}">
        <p14:creationId xmlns:p14="http://schemas.microsoft.com/office/powerpoint/2010/main" val="42104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54D31A7A-A481-4736-BF25-BCABB996FF56}"/>
              </a:ext>
            </a:extLst>
          </p:cNvPr>
          <p:cNvSpPr txBox="1"/>
          <p:nvPr/>
        </p:nvSpPr>
        <p:spPr>
          <a:xfrm>
            <a:off x="141316" y="232755"/>
            <a:ext cx="2992582" cy="523220"/>
          </a:xfrm>
          <a:prstGeom prst="rect">
            <a:avLst/>
          </a:prstGeom>
          <a:noFill/>
        </p:spPr>
        <p:txBody>
          <a:bodyPr wrap="square" rtlCol="0">
            <a:spAutoFit/>
          </a:bodyPr>
          <a:lstStyle/>
          <a:p>
            <a:r>
              <a:rPr lang="en-US" dirty="0"/>
              <a:t>Example  2</a:t>
            </a:r>
            <a:endParaRPr lang="th-TH" dirty="0"/>
          </a:p>
        </p:txBody>
      </p:sp>
      <p:sp>
        <p:nvSpPr>
          <p:cNvPr id="3" name="กล่องข้อความ 2">
            <a:extLst>
              <a:ext uri="{FF2B5EF4-FFF2-40B4-BE49-F238E27FC236}">
                <a16:creationId xmlns:a16="http://schemas.microsoft.com/office/drawing/2014/main" id="{28CF64BE-1A84-4D46-8EFC-6AF4AF49B478}"/>
              </a:ext>
            </a:extLst>
          </p:cNvPr>
          <p:cNvSpPr txBox="1"/>
          <p:nvPr/>
        </p:nvSpPr>
        <p:spPr>
          <a:xfrm>
            <a:off x="1519022" y="934036"/>
            <a:ext cx="2111433" cy="523220"/>
          </a:xfrm>
          <a:prstGeom prst="rect">
            <a:avLst/>
          </a:prstGeom>
          <a:noFill/>
        </p:spPr>
        <p:txBody>
          <a:bodyPr wrap="square" rtlCol="0">
            <a:spAutoFit/>
          </a:bodyPr>
          <a:lstStyle/>
          <a:p>
            <a:r>
              <a:rPr lang="en-US" dirty="0">
                <a:solidFill>
                  <a:srgbClr val="C00000"/>
                </a:solidFill>
              </a:rPr>
              <a:t>Advisor</a:t>
            </a:r>
            <a:endParaRPr lang="th-TH" dirty="0">
              <a:solidFill>
                <a:srgbClr val="C00000"/>
              </a:solidFill>
            </a:endParaRPr>
          </a:p>
        </p:txBody>
      </p:sp>
      <p:graphicFrame>
        <p:nvGraphicFramePr>
          <p:cNvPr id="5" name="ตาราง 11">
            <a:extLst>
              <a:ext uri="{FF2B5EF4-FFF2-40B4-BE49-F238E27FC236}">
                <a16:creationId xmlns:a16="http://schemas.microsoft.com/office/drawing/2014/main" id="{C480C8DC-861C-471A-BE4B-82CBE2194FD6}"/>
              </a:ext>
            </a:extLst>
          </p:cNvPr>
          <p:cNvGraphicFramePr>
            <a:graphicFrameLocks noGrp="1"/>
          </p:cNvGraphicFramePr>
          <p:nvPr>
            <p:extLst>
              <p:ext uri="{D42A27DB-BD31-4B8C-83A1-F6EECF244321}">
                <p14:modId xmlns:p14="http://schemas.microsoft.com/office/powerpoint/2010/main" val="2978261884"/>
              </p:ext>
            </p:extLst>
          </p:nvPr>
        </p:nvGraphicFramePr>
        <p:xfrm>
          <a:off x="636788" y="1635317"/>
          <a:ext cx="10186382" cy="2840572"/>
        </p:xfrm>
        <a:graphic>
          <a:graphicData uri="http://schemas.openxmlformats.org/drawingml/2006/table">
            <a:tbl>
              <a:tblPr firstRow="1" bandRow="1">
                <a:tableStyleId>{5C22544A-7EE6-4342-B048-85BDC9FD1C3A}</a:tableStyleId>
              </a:tblPr>
              <a:tblGrid>
                <a:gridCol w="1539124">
                  <a:extLst>
                    <a:ext uri="{9D8B030D-6E8A-4147-A177-3AD203B41FA5}">
                      <a16:colId xmlns:a16="http://schemas.microsoft.com/office/drawing/2014/main" val="2017119302"/>
                    </a:ext>
                  </a:extLst>
                </a:gridCol>
                <a:gridCol w="2536012">
                  <a:extLst>
                    <a:ext uri="{9D8B030D-6E8A-4147-A177-3AD203B41FA5}">
                      <a16:colId xmlns:a16="http://schemas.microsoft.com/office/drawing/2014/main" val="3037507202"/>
                    </a:ext>
                  </a:extLst>
                </a:gridCol>
                <a:gridCol w="1512300">
                  <a:extLst>
                    <a:ext uri="{9D8B030D-6E8A-4147-A177-3AD203B41FA5}">
                      <a16:colId xmlns:a16="http://schemas.microsoft.com/office/drawing/2014/main" val="1604765579"/>
                    </a:ext>
                  </a:extLst>
                </a:gridCol>
                <a:gridCol w="922892">
                  <a:extLst>
                    <a:ext uri="{9D8B030D-6E8A-4147-A177-3AD203B41FA5}">
                      <a16:colId xmlns:a16="http://schemas.microsoft.com/office/drawing/2014/main" val="163436399"/>
                    </a:ext>
                  </a:extLst>
                </a:gridCol>
                <a:gridCol w="907380">
                  <a:extLst>
                    <a:ext uri="{9D8B030D-6E8A-4147-A177-3AD203B41FA5}">
                      <a16:colId xmlns:a16="http://schemas.microsoft.com/office/drawing/2014/main" val="2714485139"/>
                    </a:ext>
                  </a:extLst>
                </a:gridCol>
                <a:gridCol w="2768674">
                  <a:extLst>
                    <a:ext uri="{9D8B030D-6E8A-4147-A177-3AD203B41FA5}">
                      <a16:colId xmlns:a16="http://schemas.microsoft.com/office/drawing/2014/main" val="4139078575"/>
                    </a:ext>
                  </a:extLst>
                </a:gridCol>
              </a:tblGrid>
              <a:tr h="1031408">
                <a:tc>
                  <a:txBody>
                    <a:bodyPr/>
                    <a:lstStyle/>
                    <a:p>
                      <a:pPr algn="ctr"/>
                      <a:r>
                        <a:rPr lang="en-US" sz="1600" dirty="0"/>
                        <a:t>Name</a:t>
                      </a:r>
                      <a:endParaRPr lang="th-TH" sz="1600" dirty="0"/>
                    </a:p>
                  </a:txBody>
                  <a:tcPr anchor="ctr"/>
                </a:tc>
                <a:tc>
                  <a:txBody>
                    <a:bodyPr/>
                    <a:lstStyle/>
                    <a:p>
                      <a:pPr algn="ctr"/>
                      <a:r>
                        <a:rPr lang="en-US" sz="1600" dirty="0"/>
                        <a:t>Description </a:t>
                      </a:r>
                      <a:endParaRPr lang="th-TH" sz="1600" dirty="0"/>
                    </a:p>
                  </a:txBody>
                  <a:tcPr anchor="ctr"/>
                </a:tc>
                <a:tc>
                  <a:txBody>
                    <a:bodyPr/>
                    <a:lstStyle/>
                    <a:p>
                      <a:pPr algn="ctr"/>
                      <a:r>
                        <a:rPr lang="en-US" sz="1600" dirty="0"/>
                        <a:t>Data type </a:t>
                      </a:r>
                      <a:endParaRPr lang="th-TH" sz="1600" dirty="0"/>
                    </a:p>
                  </a:txBody>
                  <a:tcPr anchor="ctr"/>
                </a:tc>
                <a:tc>
                  <a:txBody>
                    <a:bodyPr/>
                    <a:lstStyle/>
                    <a:p>
                      <a:pPr algn="ctr"/>
                      <a:r>
                        <a:rPr lang="en-US" sz="1600" dirty="0"/>
                        <a:t>Size</a:t>
                      </a:r>
                      <a:endParaRPr lang="th-TH" sz="1600" dirty="0"/>
                    </a:p>
                  </a:txBody>
                  <a:tcPr anchor="ctr"/>
                </a:tc>
                <a:tc>
                  <a:txBody>
                    <a:bodyPr/>
                    <a:lstStyle/>
                    <a:p>
                      <a:pPr algn="ctr"/>
                      <a:r>
                        <a:rPr lang="en-US" sz="1600" dirty="0"/>
                        <a:t>Key</a:t>
                      </a:r>
                      <a:endParaRPr lang="th-TH" sz="1600" dirty="0"/>
                    </a:p>
                  </a:txBody>
                  <a:tcPr anchor="ctr"/>
                </a:tc>
                <a:tc>
                  <a:txBody>
                    <a:bodyPr/>
                    <a:lstStyle/>
                    <a:p>
                      <a:pPr algn="ctr"/>
                      <a:r>
                        <a:rPr lang="en-US" sz="1600" dirty="0"/>
                        <a:t>Example </a:t>
                      </a:r>
                      <a:endParaRPr lang="th-TH" sz="1600" dirty="0"/>
                    </a:p>
                  </a:txBody>
                  <a:tcPr anchor="ctr"/>
                </a:tc>
                <a:extLst>
                  <a:ext uri="{0D108BD9-81ED-4DB2-BD59-A6C34878D82A}">
                    <a16:rowId xmlns:a16="http://schemas.microsoft.com/office/drawing/2014/main" val="843391920"/>
                  </a:ext>
                </a:extLst>
              </a:tr>
              <a:tr h="1031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chemeClr val="tx1"/>
                          </a:solidFill>
                        </a:rPr>
                        <a:t>Advisor</a:t>
                      </a:r>
                      <a:r>
                        <a:rPr lang="en-US" sz="1400" b="0" i="0" kern="1200" dirty="0" err="1">
                          <a:solidFill>
                            <a:schemeClr val="tx1"/>
                          </a:solidFill>
                          <a:effectLst/>
                          <a:latin typeface="+mn-lt"/>
                          <a:ea typeface="+mn-ea"/>
                          <a:cs typeface="+mn-cs"/>
                        </a:rPr>
                        <a:t>_id</a:t>
                      </a:r>
                      <a:endParaRPr lang="th-TH" sz="1400" dirty="0">
                        <a:solidFill>
                          <a:schemeClr val="tx1"/>
                        </a:solidFill>
                      </a:endParaRPr>
                    </a:p>
                  </a:txBody>
                  <a:tcPr anchor="ctr"/>
                </a:tc>
                <a:tc>
                  <a:txBody>
                    <a:bodyPr/>
                    <a:lstStyle/>
                    <a:p>
                      <a:pPr algn="l"/>
                      <a:r>
                        <a:rPr lang="en-US" sz="1400" dirty="0">
                          <a:solidFill>
                            <a:schemeClr val="tx1"/>
                          </a:solidFill>
                        </a:rPr>
                        <a:t>Id is the identity of each Advisor</a:t>
                      </a:r>
                      <a:endParaRPr lang="th-TH" sz="1400" dirty="0">
                        <a:solidFill>
                          <a:schemeClr val="tx1"/>
                        </a:solidFill>
                      </a:endParaRPr>
                    </a:p>
                  </a:txBody>
                  <a:tcPr anchor="ctr"/>
                </a:tc>
                <a:tc>
                  <a:txBody>
                    <a:bodyPr/>
                    <a:lstStyle/>
                    <a:p>
                      <a:pPr algn="ctr"/>
                      <a:r>
                        <a:rPr lang="en-US" sz="1400" dirty="0">
                          <a:solidFill>
                            <a:schemeClr val="tx1"/>
                          </a:solidFill>
                        </a:rPr>
                        <a:t>varchar</a:t>
                      </a:r>
                      <a:endParaRPr lang="th-TH" sz="1400" dirty="0">
                        <a:solidFill>
                          <a:schemeClr val="tx1"/>
                        </a:solidFill>
                      </a:endParaRPr>
                    </a:p>
                  </a:txBody>
                  <a:tcPr anchor="ctr"/>
                </a:tc>
                <a:tc>
                  <a:txBody>
                    <a:bodyPr/>
                    <a:lstStyle/>
                    <a:p>
                      <a:pPr algn="ctr"/>
                      <a:r>
                        <a:rPr lang="en-US" sz="1400" dirty="0">
                          <a:solidFill>
                            <a:schemeClr val="tx1"/>
                          </a:solidFill>
                        </a:rPr>
                        <a:t>3</a:t>
                      </a:r>
                      <a:endParaRPr lang="th-TH" sz="1400" dirty="0">
                        <a:solidFill>
                          <a:schemeClr val="tx1"/>
                        </a:solidFill>
                      </a:endParaRPr>
                    </a:p>
                  </a:txBody>
                  <a:tcPr anchor="ctr"/>
                </a:tc>
                <a:tc>
                  <a:txBody>
                    <a:bodyPr/>
                    <a:lstStyle/>
                    <a:p>
                      <a:pPr algn="ctr"/>
                      <a:r>
                        <a:rPr lang="en-US" sz="1400" dirty="0">
                          <a:solidFill>
                            <a:schemeClr val="tx1"/>
                          </a:solidFill>
                        </a:rPr>
                        <a:t>primary</a:t>
                      </a:r>
                      <a:endParaRPr lang="th-TH" sz="1400" dirty="0">
                        <a:solidFill>
                          <a:schemeClr val="tx1"/>
                        </a:solidFill>
                      </a:endParaRPr>
                    </a:p>
                  </a:txBody>
                  <a:tcPr anchor="ctr"/>
                </a:tc>
                <a:tc>
                  <a:txBody>
                    <a:bodyPr/>
                    <a:lstStyle/>
                    <a:p>
                      <a:pPr algn="ctr"/>
                      <a:r>
                        <a:rPr lang="en-US" sz="1400" dirty="0">
                          <a:solidFill>
                            <a:schemeClr val="tx1"/>
                          </a:solidFill>
                        </a:rPr>
                        <a:t>001</a:t>
                      </a:r>
                      <a:endParaRPr lang="th-TH" sz="1400" dirty="0">
                        <a:solidFill>
                          <a:schemeClr val="tx1"/>
                        </a:solidFill>
                      </a:endParaRPr>
                    </a:p>
                  </a:txBody>
                  <a:tcPr anchor="ctr"/>
                </a:tc>
                <a:extLst>
                  <a:ext uri="{0D108BD9-81ED-4DB2-BD59-A6C34878D82A}">
                    <a16:rowId xmlns:a16="http://schemas.microsoft.com/office/drawing/2014/main" val="2918024017"/>
                  </a:ext>
                </a:extLst>
              </a:tr>
              <a:tr h="777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chemeClr val="tx1"/>
                          </a:solidFill>
                        </a:rPr>
                        <a:t>Advisor</a:t>
                      </a:r>
                      <a:r>
                        <a:rPr lang="en-US" sz="1400" b="0" i="0" kern="1200" dirty="0" err="1">
                          <a:solidFill>
                            <a:schemeClr val="tx1"/>
                          </a:solidFill>
                          <a:effectLst/>
                          <a:latin typeface="+mn-lt"/>
                          <a:ea typeface="+mn-ea"/>
                          <a:cs typeface="+mn-cs"/>
                        </a:rPr>
                        <a:t>_name</a:t>
                      </a:r>
                      <a:endParaRPr lang="th-TH" sz="1400" dirty="0">
                        <a:solidFill>
                          <a:schemeClr val="tx1"/>
                        </a:solidFill>
                      </a:endParaRPr>
                    </a:p>
                  </a:txBody>
                  <a:tcPr anchor="ctr"/>
                </a:tc>
                <a:tc>
                  <a:txBody>
                    <a:bodyPr/>
                    <a:lstStyle/>
                    <a:p>
                      <a:pPr algn="l"/>
                      <a:r>
                        <a:rPr lang="en-US" sz="1400" dirty="0">
                          <a:solidFill>
                            <a:schemeClr val="tx1"/>
                          </a:solidFill>
                        </a:rPr>
                        <a:t>The first </a:t>
                      </a:r>
                      <a:r>
                        <a:rPr lang="en-US" sz="1400" b="0" i="0" kern="1200" dirty="0">
                          <a:solidFill>
                            <a:schemeClr val="tx1"/>
                          </a:solidFill>
                          <a:effectLst/>
                          <a:latin typeface="+mn-lt"/>
                          <a:ea typeface="+mn-ea"/>
                          <a:cs typeface="+mn-cs"/>
                        </a:rPr>
                        <a:t>name</a:t>
                      </a:r>
                      <a:r>
                        <a:rPr lang="en-US" sz="1400" dirty="0">
                          <a:solidFill>
                            <a:schemeClr val="tx1"/>
                          </a:solidFill>
                        </a:rPr>
                        <a:t> of Advisor</a:t>
                      </a:r>
                      <a:endParaRPr lang="th-TH" sz="1400" dirty="0">
                        <a:solidFill>
                          <a:schemeClr val="tx1"/>
                        </a:solidFill>
                      </a:endParaRPr>
                    </a:p>
                  </a:txBody>
                  <a:tcPr anchor="ctr"/>
                </a:tc>
                <a:tc>
                  <a:txBody>
                    <a:bodyPr/>
                    <a:lstStyle/>
                    <a:p>
                      <a:pPr algn="ctr"/>
                      <a:r>
                        <a:rPr lang="en-US" sz="1400" dirty="0">
                          <a:solidFill>
                            <a:schemeClr val="tx1"/>
                          </a:solidFill>
                        </a:rPr>
                        <a:t>varchar</a:t>
                      </a:r>
                      <a:endParaRPr lang="th-TH" sz="1400" dirty="0">
                        <a:solidFill>
                          <a:schemeClr val="tx1"/>
                        </a:solidFill>
                      </a:endParaRPr>
                    </a:p>
                  </a:txBody>
                  <a:tcPr anchor="ctr"/>
                </a:tc>
                <a:tc>
                  <a:txBody>
                    <a:bodyPr/>
                    <a:lstStyle/>
                    <a:p>
                      <a:pPr algn="ctr"/>
                      <a:r>
                        <a:rPr lang="en-US" sz="1400" dirty="0">
                          <a:solidFill>
                            <a:schemeClr val="tx1"/>
                          </a:solidFill>
                        </a:rPr>
                        <a:t>20</a:t>
                      </a:r>
                      <a:endParaRPr lang="th-TH" sz="1400" dirty="0">
                        <a:solidFill>
                          <a:schemeClr val="tx1"/>
                        </a:solidFill>
                      </a:endParaRPr>
                    </a:p>
                  </a:txBody>
                  <a:tcPr anchor="ctr"/>
                </a:tc>
                <a:tc>
                  <a:txBody>
                    <a:bodyPr/>
                    <a:lstStyle/>
                    <a:p>
                      <a:pPr algn="ctr"/>
                      <a:endParaRPr lang="th-TH" sz="1400" dirty="0">
                        <a:solidFill>
                          <a:schemeClr val="tx1"/>
                        </a:solidFill>
                      </a:endParaRPr>
                    </a:p>
                  </a:txBody>
                  <a:tcPr anchor="ctr"/>
                </a:tc>
                <a:tc>
                  <a:txBody>
                    <a:bodyPr/>
                    <a:lstStyle/>
                    <a:p>
                      <a:pPr algn="ctr"/>
                      <a:r>
                        <a:rPr lang="en-US" sz="1400" dirty="0">
                          <a:solidFill>
                            <a:schemeClr val="tx1"/>
                          </a:solidFill>
                        </a:rPr>
                        <a:t>Earth</a:t>
                      </a:r>
                      <a:endParaRPr lang="th-TH" sz="1400" dirty="0">
                        <a:solidFill>
                          <a:schemeClr val="tx1"/>
                        </a:solidFill>
                      </a:endParaRPr>
                    </a:p>
                  </a:txBody>
                  <a:tcPr anchor="ctr"/>
                </a:tc>
                <a:extLst>
                  <a:ext uri="{0D108BD9-81ED-4DB2-BD59-A6C34878D82A}">
                    <a16:rowId xmlns:a16="http://schemas.microsoft.com/office/drawing/2014/main" val="2527967630"/>
                  </a:ext>
                </a:extLst>
              </a:tr>
            </a:tbl>
          </a:graphicData>
        </a:graphic>
      </p:graphicFrame>
    </p:spTree>
    <p:extLst>
      <p:ext uri="{BB962C8B-B14F-4D97-AF65-F5344CB8AC3E}">
        <p14:creationId xmlns:p14="http://schemas.microsoft.com/office/powerpoint/2010/main" val="727330805"/>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557</Words>
  <Application>Microsoft Office PowerPoint</Application>
  <PresentationFormat>Widescreen</PresentationFormat>
  <Paragraphs>263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Angsana New</vt:lpstr>
      <vt:lpstr>Arial</vt:lpstr>
      <vt:lpstr>Calibri</vt:lpstr>
      <vt:lpstr>Calibri Light</vt:lpstr>
      <vt:lpstr>Cordia New</vt:lpstr>
      <vt:lpstr>Segoe UI</vt:lpstr>
      <vt:lpstr>ธีมของ Office</vt:lpstr>
      <vt:lpstr>สมาชิก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สมาชิก</dc:title>
  <dc:creator>PAKORN SILLAPAPRAPHA</dc:creator>
  <cp:lastModifiedBy>SUPPHAWIT SRIPUNGWIWAT</cp:lastModifiedBy>
  <cp:revision>20</cp:revision>
  <dcterms:created xsi:type="dcterms:W3CDTF">2021-07-27T08:07:03Z</dcterms:created>
  <dcterms:modified xsi:type="dcterms:W3CDTF">2021-07-27T11:21:20Z</dcterms:modified>
</cp:coreProperties>
</file>