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b9f2d53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b9f2d53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b9f2d530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b9f2d530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b9f2d53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b9f2d53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b9f2d530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b9f2d530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b9f2d530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b9f2d530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b9f2d53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b9f2d53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b9f2d53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b9f2d53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db3dad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db3dad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db3dad2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db3dad2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db3dad2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db3dad2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b9f2d5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b9f2d5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db3dad2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db3dad2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db3dad2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db3dad2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db3dad2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db3dad2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db3dad2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db3dad2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db3dad2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db3dad2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b9f2d530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b9f2d530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db3dad2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db3dad2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db3dad2a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db3dad2a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db3dad2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db3dad2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db3dad2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db3dad2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9f2d5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9f2d5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db3dad2a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db3dad2a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b9f2d53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b9f2d53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db3dad2a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db3dad2a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b9f2d53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b9f2d53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b9f2d53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b9f2d53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b9f2d53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b9f2d53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b9f2d530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b9f2d530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b9f2d530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b9f2d530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b9f2d53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b9f2d53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btnuggets.com/blog/technology/networking/networking-basics-what-is-ipv4-subnet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imperva.com/learn/application-security/osi-model/" TargetMode="External"/><Relationship Id="rId4" Type="http://schemas.openxmlformats.org/officeDocument/2006/relationships/hyperlink" Target="https://en.wikipedia.org/wiki/OSI_model" TargetMode="External"/><Relationship Id="rId5" Type="http://schemas.openxmlformats.org/officeDocument/2006/relationships/hyperlink" Target="https://www.geeksforgeeks.org/open-systems-interconnection-model-osi/" TargetMode="External"/><Relationship Id="rId6" Type="http://schemas.openxmlformats.org/officeDocument/2006/relationships/hyperlink" Target="https://www.geeksforgeeks.org/open-systems-interconnection-model-osi/" TargetMode="External"/><Relationship Id="rId7" Type="http://schemas.openxmlformats.org/officeDocument/2006/relationships/hyperlink" Target="https://www.cloudflare.com/learning/network-layer/what-is-an-autonomous-syste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fontScale="90000"/>
          </a:bodyPr>
          <a:lstStyle/>
          <a:p>
            <a:pPr indent="0" lvl="0" marL="0" rtl="1" algn="ctr">
              <a:spcBef>
                <a:spcPts val="0"/>
              </a:spcBef>
              <a:spcAft>
                <a:spcPts val="0"/>
              </a:spcAft>
              <a:buNone/>
            </a:pPr>
            <a:r>
              <a:rPr lang="en"/>
              <a:t>بسم الله الرحمن الرحیم</a:t>
            </a:r>
            <a:endParaRPr/>
          </a:p>
          <a:p>
            <a:pPr indent="0" lvl="0" marL="0" rtl="1" algn="ctr">
              <a:spcBef>
                <a:spcPts val="0"/>
              </a:spcBef>
              <a:spcAft>
                <a:spcPts val="0"/>
              </a:spcAft>
              <a:buNone/>
            </a:pPr>
            <a:r>
              <a:rPr lang="en"/>
              <a:t>اینترنت اشیا</a:t>
            </a:r>
            <a:endParaRPr/>
          </a:p>
          <a:p>
            <a:pPr indent="0" lvl="0" marL="0" rtl="1" algn="ctr">
              <a:spcBef>
                <a:spcPts val="0"/>
              </a:spcBef>
              <a:spcAft>
                <a:spcPts val="0"/>
              </a:spcAft>
              <a:buNone/>
            </a:pPr>
            <a:r>
              <a:rPr lang="en"/>
              <a:t>فصل دوم </a:t>
            </a:r>
            <a:endParaRPr/>
          </a:p>
          <a:p>
            <a:pPr indent="0" lvl="0" marL="0" rtl="1" algn="ctr">
              <a:spcBef>
                <a:spcPts val="0"/>
              </a:spcBef>
              <a:spcAft>
                <a:spcPts val="0"/>
              </a:spcAft>
              <a:buNone/>
            </a:pPr>
            <a:r>
              <a:rPr lang="en"/>
              <a:t>اینترنت در IOT و مسیریابی اینترنت</a:t>
            </a:r>
            <a:endParaRPr/>
          </a:p>
        </p:txBody>
      </p:sp>
      <p:sp>
        <p:nvSpPr>
          <p:cNvPr id="55" name="Google Shape;55;p13"/>
          <p:cNvSpPr txBox="1"/>
          <p:nvPr>
            <p:ph idx="1" type="subTitle"/>
          </p:nvPr>
        </p:nvSpPr>
        <p:spPr>
          <a:xfrm>
            <a:off x="311700" y="3951725"/>
            <a:ext cx="8520600" cy="792600"/>
          </a:xfrm>
          <a:prstGeom prst="rect">
            <a:avLst/>
          </a:prstGeom>
        </p:spPr>
        <p:txBody>
          <a:bodyPr anchorCtr="0" anchor="t" bIns="91425" lIns="91425" spcFirstLastPara="1" rIns="91425" wrap="square" tIns="91425">
            <a:noAutofit/>
          </a:bodyPr>
          <a:lstStyle/>
          <a:p>
            <a:pPr indent="0" lvl="0" marL="0" rtl="1" algn="ctr">
              <a:lnSpc>
                <a:spcPct val="80000"/>
              </a:lnSpc>
              <a:spcBef>
                <a:spcPts val="0"/>
              </a:spcBef>
              <a:spcAft>
                <a:spcPts val="0"/>
              </a:spcAft>
              <a:buSzPts val="935"/>
              <a:buNone/>
            </a:pPr>
            <a:r>
              <a:rPr lang="en" sz="3480">
                <a:solidFill>
                  <a:schemeClr val="dk1"/>
                </a:solidFill>
              </a:rPr>
              <a:t>استاد جناب </a:t>
            </a:r>
            <a:r>
              <a:rPr lang="en" sz="3480">
                <a:solidFill>
                  <a:schemeClr val="dk1"/>
                </a:solidFill>
              </a:rPr>
              <a:t>آقای</a:t>
            </a:r>
            <a:r>
              <a:rPr lang="en" sz="3480">
                <a:solidFill>
                  <a:schemeClr val="dk1"/>
                </a:solidFill>
              </a:rPr>
              <a:t> دکتر سید امیر هادی مینوفام</a:t>
            </a:r>
            <a:endParaRPr sz="3480">
              <a:solidFill>
                <a:schemeClr val="dk1"/>
              </a:solidFill>
            </a:endParaRPr>
          </a:p>
          <a:p>
            <a:pPr indent="0" lvl="0" marL="0" rtl="1" algn="ctr">
              <a:lnSpc>
                <a:spcPct val="80000"/>
              </a:lnSpc>
              <a:spcBef>
                <a:spcPts val="0"/>
              </a:spcBef>
              <a:spcAft>
                <a:spcPts val="0"/>
              </a:spcAft>
              <a:buSzPts val="935"/>
              <a:buNone/>
            </a:pPr>
            <a:r>
              <a:rPr lang="en" sz="3480">
                <a:solidFill>
                  <a:schemeClr val="dk1"/>
                </a:solidFill>
              </a:rPr>
              <a:t>ارائه</a:t>
            </a:r>
            <a:r>
              <a:rPr lang="en" sz="3480">
                <a:solidFill>
                  <a:schemeClr val="dk1"/>
                </a:solidFill>
              </a:rPr>
              <a:t> دهنده : محمد عزت زاده</a:t>
            </a:r>
            <a:endParaRPr sz="348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406400" y="152400"/>
            <a:ext cx="8737601"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tcp/ip in depth</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در اسلاید بعد نمونه هایی از پروتکلهای مختلف در لایه های tcp/ip می پردازیم.</a:t>
            </a:r>
            <a:endParaRPr/>
          </a:p>
          <a:p>
            <a:pPr indent="0" lvl="0" marL="0" rtl="1" algn="r">
              <a:spcBef>
                <a:spcPts val="1200"/>
              </a:spcBef>
              <a:spcAft>
                <a:spcPts val="1200"/>
              </a:spcAft>
              <a:buNone/>
            </a:pPr>
            <a:r>
              <a:rPr lang="en"/>
              <a:t>از لایه 2 تا لایه های 4 می شود پروتکل های مختلفی را مثال زد.</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0" y="26714"/>
            <a:ext cx="9144000" cy="5090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اجزای اصلی روتر(مسیریاب)</a:t>
            </a:r>
            <a:endParaRPr/>
          </a:p>
        </p:txBody>
      </p:sp>
      <p:pic>
        <p:nvPicPr>
          <p:cNvPr id="123" name="Google Shape;123;p25"/>
          <p:cNvPicPr preferRelativeResize="0"/>
          <p:nvPr/>
        </p:nvPicPr>
        <p:blipFill>
          <a:blip r:embed="rId3">
            <a:alphaModFix/>
          </a:blip>
          <a:stretch>
            <a:fillRect/>
          </a:stretch>
        </p:blipFill>
        <p:spPr>
          <a:xfrm>
            <a:off x="88900" y="636725"/>
            <a:ext cx="8966200" cy="43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5022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رابط های کاربری یک روتر(مسیریاب)   </a:t>
            </a:r>
            <a:r>
              <a:rPr b="1" lang="en" sz="2133">
                <a:solidFill>
                  <a:schemeClr val="dk2"/>
                </a:solidFill>
              </a:rPr>
              <a:t>Interfaces</a:t>
            </a:r>
            <a:endParaRPr b="1" sz="3133"/>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Interfaces: Routers are accessed and connected to the external world via the</a:t>
            </a:r>
            <a:endParaRPr/>
          </a:p>
          <a:p>
            <a:pPr indent="0" lvl="0" marL="0" rtl="0" algn="l">
              <a:spcBef>
                <a:spcPts val="1200"/>
              </a:spcBef>
              <a:spcAft>
                <a:spcPts val="0"/>
              </a:spcAft>
              <a:buNone/>
            </a:pPr>
            <a:r>
              <a:rPr lang="en"/>
              <a:t>Interfaces.</a:t>
            </a:r>
            <a:endParaRPr/>
          </a:p>
          <a:p>
            <a:pPr indent="0" lvl="0" marL="0" rtl="0" algn="l">
              <a:spcBef>
                <a:spcPts val="1200"/>
              </a:spcBef>
              <a:spcAft>
                <a:spcPts val="0"/>
              </a:spcAft>
              <a:buNone/>
            </a:pPr>
            <a:r>
              <a:rPr lang="en"/>
              <a:t>1.Console (Management) Interface</a:t>
            </a:r>
            <a:endParaRPr/>
          </a:p>
          <a:p>
            <a:pPr indent="0" lvl="0" marL="0" rtl="0" algn="l">
              <a:spcBef>
                <a:spcPts val="1200"/>
              </a:spcBef>
              <a:spcAft>
                <a:spcPts val="0"/>
              </a:spcAft>
              <a:buNone/>
            </a:pPr>
            <a:r>
              <a:rPr lang="en"/>
              <a:t>2.Auxiliary Interface</a:t>
            </a:r>
            <a:endParaRPr/>
          </a:p>
          <a:p>
            <a:pPr indent="0" lvl="0" marL="0" rtl="0" algn="l">
              <a:spcBef>
                <a:spcPts val="1200"/>
              </a:spcBef>
              <a:spcAft>
                <a:spcPts val="0"/>
              </a:spcAft>
              <a:buNone/>
            </a:pPr>
            <a:r>
              <a:rPr lang="en"/>
              <a:t>3.USB Interface</a:t>
            </a:r>
            <a:endParaRPr/>
          </a:p>
          <a:p>
            <a:pPr indent="0" lvl="0" marL="0" rtl="0" algn="l">
              <a:spcBef>
                <a:spcPts val="1200"/>
              </a:spcBef>
              <a:spcAft>
                <a:spcPts val="0"/>
              </a:spcAft>
              <a:buNone/>
            </a:pPr>
            <a:r>
              <a:rPr lang="en"/>
              <a:t>4.Serial Interfaces (Asynchronous and Synchronous)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Ethernet Interface (واسط کاربری اترنت)</a:t>
            </a:r>
            <a:endParaRPr/>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Standard/Classical Ethernet:10 MBPS</a:t>
            </a:r>
            <a:endParaRPr/>
          </a:p>
          <a:p>
            <a:pPr indent="0" lvl="0" marL="0" rtl="0" algn="l">
              <a:spcBef>
                <a:spcPts val="1200"/>
              </a:spcBef>
              <a:spcAft>
                <a:spcPts val="0"/>
              </a:spcAft>
              <a:buNone/>
            </a:pPr>
            <a:r>
              <a:rPr lang="en"/>
              <a:t>Fast Ethernet:100 MBPS</a:t>
            </a:r>
            <a:endParaRPr/>
          </a:p>
          <a:p>
            <a:pPr indent="0" lvl="0" marL="0" rtl="0" algn="l">
              <a:spcBef>
                <a:spcPts val="1200"/>
              </a:spcBef>
              <a:spcAft>
                <a:spcPts val="1200"/>
              </a:spcAft>
              <a:buNone/>
            </a:pPr>
            <a:r>
              <a:rPr lang="en"/>
              <a:t>Gigabit Ethernet:1000 MBPS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IPV4</a:t>
            </a:r>
            <a:endParaRPr/>
          </a:p>
        </p:txBody>
      </p:sp>
      <p:sp>
        <p:nvSpPr>
          <p:cNvPr id="146" name="Google Shape;14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32-BIT(4 OCTET)</a:t>
            </a:r>
            <a:endParaRPr/>
          </a:p>
          <a:p>
            <a:pPr indent="-342900" lvl="0" marL="457200" rtl="0" algn="l">
              <a:spcBef>
                <a:spcPts val="0"/>
              </a:spcBef>
              <a:spcAft>
                <a:spcPts val="0"/>
              </a:spcAft>
              <a:buSzPts val="1800"/>
              <a:buChar char="●"/>
            </a:pPr>
            <a:r>
              <a:rPr lang="en"/>
              <a:t>Subnetting</a:t>
            </a:r>
            <a:endParaRPr/>
          </a:p>
          <a:p>
            <a:pPr indent="-342900" lvl="0" marL="457200" rtl="0" algn="l">
              <a:spcBef>
                <a:spcPts val="0"/>
              </a:spcBef>
              <a:spcAft>
                <a:spcPts val="0"/>
              </a:spcAft>
              <a:buSzPts val="1800"/>
              <a:buChar char="●"/>
            </a:pPr>
            <a:r>
              <a:rPr lang="en" sz="1500">
                <a:solidFill>
                  <a:srgbClr val="202124"/>
                </a:solidFill>
                <a:highlight>
                  <a:srgbClr val="FFFFFF"/>
                </a:highlight>
              </a:rPr>
              <a:t>IPv4 is the most widely used version of the protocol despite the limitations of its 32-bit address space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Subnetting in ipv4</a:t>
            </a:r>
            <a:endParaRPr/>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40C28"/>
                </a:solidFill>
              </a:rPr>
              <a:t>the process of taking a network and splitting it into smaller networks, known as subnets.</a:t>
            </a:r>
            <a:endParaRPr/>
          </a:p>
          <a:p>
            <a:pPr indent="0" lvl="0" marL="0" rtl="0" algn="l">
              <a:spcBef>
                <a:spcPts val="1200"/>
              </a:spcBef>
              <a:spcAft>
                <a:spcPts val="0"/>
              </a:spcAft>
              <a:buNone/>
            </a:pPr>
            <a:r>
              <a:rPr lang="en"/>
              <a:t>For more information visit this link:</a:t>
            </a:r>
            <a:endParaRPr/>
          </a:p>
          <a:p>
            <a:pPr indent="0" lvl="0" marL="0" rtl="0" algn="l">
              <a:spcBef>
                <a:spcPts val="1200"/>
              </a:spcBef>
              <a:spcAft>
                <a:spcPts val="0"/>
              </a:spcAft>
              <a:buNone/>
            </a:pPr>
            <a:r>
              <a:rPr lang="en" u="sng">
                <a:solidFill>
                  <a:schemeClr val="hlink"/>
                </a:solidFill>
                <a:hlinkClick r:id="rId3"/>
              </a:rPr>
              <a:t>https://www.cbtnuggets.com/blog/technology/networking/networking-basics-what-is-ipv4-subnetting</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Subnetting in ipv4</a:t>
            </a:r>
            <a:endParaRPr/>
          </a:p>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271625" y="1052000"/>
            <a:ext cx="7840300" cy="361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مقدمه</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2500"/>
              <a:t>برای ایجاد ارتباط موثر نیاز به اینترنت حس می شود</a:t>
            </a:r>
            <a:endParaRPr sz="2500"/>
          </a:p>
          <a:p>
            <a:pPr indent="0" lvl="0" marL="0" rtl="1" algn="r">
              <a:spcBef>
                <a:spcPts val="1200"/>
              </a:spcBef>
              <a:spcAft>
                <a:spcPts val="1200"/>
              </a:spcAft>
              <a:buNone/>
            </a:pPr>
            <a:r>
              <a:rPr lang="en" sz="2500"/>
              <a:t>در این بخش به معرفی پروتکل های شبکه و همچنین روش های مسیریابی و اجزای تشکیل دهنده شبکه می پردازیم</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IPV6</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solidFill>
                  <a:srgbClr val="040C28"/>
                </a:solidFill>
              </a:rPr>
              <a:t>128-bit alphanumeric</a:t>
            </a:r>
            <a:endParaRPr sz="1500">
              <a:solidFill>
                <a:srgbClr val="040C28"/>
              </a:solidFill>
            </a:endParaRPr>
          </a:p>
          <a:p>
            <a:pPr indent="-323850" lvl="0" marL="457200" rtl="0" algn="l">
              <a:spcBef>
                <a:spcPts val="0"/>
              </a:spcBef>
              <a:spcAft>
                <a:spcPts val="0"/>
              </a:spcAft>
              <a:buClr>
                <a:srgbClr val="040C28"/>
              </a:buClr>
              <a:buSzPts val="1500"/>
              <a:buChar char="●"/>
            </a:pPr>
            <a:r>
              <a:rPr lang="en" sz="1500">
                <a:solidFill>
                  <a:srgbClr val="202124"/>
                </a:solidFill>
                <a:highlight>
                  <a:srgbClr val="FFFFFF"/>
                </a:highlight>
              </a:rPr>
              <a:t>IPv6 was designed to overcome ipv4 problems(limitations)</a:t>
            </a:r>
            <a:endParaRPr sz="1500">
              <a:solidFill>
                <a:srgbClr val="202124"/>
              </a:solidFill>
              <a:highlight>
                <a:srgbClr val="FFFFFF"/>
              </a:highlight>
            </a:endParaRPr>
          </a:p>
          <a:p>
            <a:pPr indent="-323850" lvl="0" marL="457200" rtl="0" algn="l">
              <a:lnSpc>
                <a:spcPct val="160000"/>
              </a:lnSpc>
              <a:spcBef>
                <a:spcPts val="0"/>
              </a:spcBef>
              <a:spcAft>
                <a:spcPts val="0"/>
              </a:spcAft>
              <a:buClr>
                <a:srgbClr val="202124"/>
              </a:buClr>
              <a:buSzPts val="1500"/>
              <a:buChar char="●"/>
            </a:pPr>
            <a:r>
              <a:rPr lang="en" sz="1550">
                <a:solidFill>
                  <a:schemeClr val="dk1"/>
                </a:solidFill>
                <a:highlight>
                  <a:srgbClr val="FFFFFF"/>
                </a:highlight>
              </a:rPr>
              <a:t>supports Multicasting</a:t>
            </a:r>
            <a:endParaRPr sz="1550">
              <a:solidFill>
                <a:schemeClr val="dk1"/>
              </a:solidFill>
              <a:highlight>
                <a:srgbClr val="FFFFFF"/>
              </a:highlight>
            </a:endParaRPr>
          </a:p>
          <a:p>
            <a:pPr indent="-323850" lvl="0" marL="457200" rtl="0" algn="l">
              <a:spcBef>
                <a:spcPts val="0"/>
              </a:spcBef>
              <a:spcAft>
                <a:spcPts val="0"/>
              </a:spcAft>
              <a:buClr>
                <a:srgbClr val="202124"/>
              </a:buClr>
              <a:buSzPts val="1500"/>
              <a:buChar char="●"/>
            </a:pPr>
            <a:r>
              <a:rPr lang="en" sz="1500">
                <a:solidFill>
                  <a:srgbClr val="202124"/>
                </a:solidFill>
                <a:highlight>
                  <a:srgbClr val="FFFFFF"/>
                </a:highlight>
              </a:rPr>
              <a:t>Ipv6 has no subnetting</a:t>
            </a:r>
            <a:endParaRPr sz="1500">
              <a:solidFill>
                <a:srgbClr val="202124"/>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IPV6 addressing</a:t>
            </a:r>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Unicast</a:t>
            </a:r>
            <a:endParaRPr/>
          </a:p>
          <a:p>
            <a:pPr indent="0" lvl="0" marL="0" rtl="0" algn="l">
              <a:spcBef>
                <a:spcPts val="1200"/>
              </a:spcBef>
              <a:spcAft>
                <a:spcPts val="0"/>
              </a:spcAft>
              <a:buNone/>
            </a:pPr>
            <a:r>
              <a:rPr lang="en"/>
              <a:t>Multicast</a:t>
            </a:r>
            <a:endParaRPr/>
          </a:p>
          <a:p>
            <a:pPr indent="0" lvl="0" marL="0" rtl="0" algn="l">
              <a:spcBef>
                <a:spcPts val="1200"/>
              </a:spcBef>
              <a:spcAft>
                <a:spcPts val="0"/>
              </a:spcAft>
              <a:buNone/>
            </a:pPr>
            <a:r>
              <a:rPr lang="en"/>
              <a:t>Anycast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Anycast in ipv6</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02124"/>
                </a:solidFill>
                <a:highlight>
                  <a:srgbClr val="FFFFFF"/>
                </a:highlight>
              </a:rPr>
              <a:t>An anycast address is </a:t>
            </a:r>
            <a:r>
              <a:rPr lang="en" sz="1500">
                <a:solidFill>
                  <a:srgbClr val="040C28"/>
                </a:solidFill>
              </a:rPr>
              <a:t>an address that is assigned to a set of interfaces that typically belong to different nodes</a:t>
            </a:r>
            <a:r>
              <a:rPr lang="en" sz="1500">
                <a:solidFill>
                  <a:srgbClr val="202124"/>
                </a:solidFill>
                <a:highlight>
                  <a:srgbClr val="FFFFFF"/>
                </a:highlight>
              </a:rPr>
              <a:t>. A packet sent to an anycast address is delivered to the closest interface (as defined by the routing protocols in use) identified by the anycast addres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a:t>
            </a:r>
            <a:r>
              <a:rPr lang="en"/>
              <a:t> protocols for ipv6</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تمامی الگوریتم های مسیریابی از ipv6 </a:t>
            </a:r>
            <a:r>
              <a:rPr lang="en"/>
              <a:t>پشتیبانی</a:t>
            </a:r>
            <a:r>
              <a:rPr lang="en"/>
              <a:t> می کنند.به عنوان مثال RIP-ng برای IPV6 طراحی شده است.</a:t>
            </a:r>
            <a:endParaRPr/>
          </a:p>
          <a:p>
            <a:pPr indent="0" lvl="0" marL="0" rtl="1" algn="r">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Routing Protocols</a:t>
            </a:r>
            <a:endParaRPr/>
          </a:p>
          <a:p>
            <a:pPr indent="0" lvl="0" marL="0" rtl="0" algn="l">
              <a:spcBef>
                <a:spcPts val="0"/>
              </a:spcBef>
              <a:spcAft>
                <a:spcPts val="0"/>
              </a:spcAft>
              <a:buNone/>
            </a:pPr>
            <a:r>
              <a:t/>
            </a:r>
            <a:endParaRPr/>
          </a:p>
        </p:txBody>
      </p:sp>
      <p:sp>
        <p:nvSpPr>
          <p:cNvPr id="188" name="Google Shape;18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Comfortaa"/>
                <a:ea typeface="Comfortaa"/>
                <a:cs typeface="Comfortaa"/>
                <a:sym typeface="Comfortaa"/>
              </a:rPr>
              <a:t>Dynamic </a:t>
            </a:r>
            <a:r>
              <a:rPr lang="en" sz="1900">
                <a:solidFill>
                  <a:schemeClr val="dk1"/>
                </a:solidFill>
                <a:latin typeface="Comfortaa"/>
                <a:ea typeface="Comfortaa"/>
                <a:cs typeface="Comfortaa"/>
                <a:sym typeface="Comfortaa"/>
              </a:rPr>
              <a:t>Routing Protocols</a:t>
            </a:r>
            <a:endParaRPr sz="19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sz="1900">
              <a:latin typeface="Comfortaa"/>
              <a:ea typeface="Comfortaa"/>
              <a:cs typeface="Comfortaa"/>
              <a:sym typeface="Comfortaa"/>
            </a:endParaRPr>
          </a:p>
          <a:p>
            <a:pPr indent="0" lvl="0" marL="0" rtl="0" algn="l">
              <a:spcBef>
                <a:spcPts val="1200"/>
              </a:spcBef>
              <a:spcAft>
                <a:spcPts val="0"/>
              </a:spcAft>
              <a:buNone/>
            </a:pPr>
            <a:r>
              <a:rPr lang="en" sz="1900">
                <a:latin typeface="Comfortaa"/>
                <a:ea typeface="Comfortaa"/>
                <a:cs typeface="Comfortaa"/>
                <a:sym typeface="Comfortaa"/>
              </a:rPr>
              <a:t>Static </a:t>
            </a:r>
            <a:r>
              <a:rPr lang="en" sz="1900">
                <a:solidFill>
                  <a:schemeClr val="dk1"/>
                </a:solidFill>
                <a:latin typeface="Comfortaa"/>
                <a:ea typeface="Comfortaa"/>
                <a:cs typeface="Comfortaa"/>
                <a:sym typeface="Comfortaa"/>
              </a:rPr>
              <a:t>Routing Protocols</a:t>
            </a:r>
            <a:endParaRPr sz="190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Routing Protocols</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Interior </a:t>
            </a:r>
            <a:r>
              <a:rPr lang="en"/>
              <a:t>routing protocol:</a:t>
            </a:r>
            <a:endParaRPr/>
          </a:p>
          <a:p>
            <a:pPr indent="0" lvl="0" marL="0" rtl="0" algn="l">
              <a:spcBef>
                <a:spcPts val="1200"/>
              </a:spcBef>
              <a:spcAft>
                <a:spcPts val="0"/>
              </a:spcAft>
              <a:buNone/>
            </a:pPr>
            <a:r>
              <a:rPr lang="en"/>
              <a:t>OSPF</a:t>
            </a:r>
            <a:endParaRPr/>
          </a:p>
          <a:p>
            <a:pPr indent="0" lvl="0" marL="0" rtl="0" algn="l">
              <a:spcBef>
                <a:spcPts val="1200"/>
              </a:spcBef>
              <a:spcAft>
                <a:spcPts val="0"/>
              </a:spcAft>
              <a:buNone/>
            </a:pPr>
            <a:r>
              <a:rPr lang="en"/>
              <a:t>EIGRP</a:t>
            </a:r>
            <a:endParaRPr/>
          </a:p>
          <a:p>
            <a:pPr indent="0" lvl="0" marL="0" rtl="0" algn="l">
              <a:spcBef>
                <a:spcPts val="1200"/>
              </a:spcBef>
              <a:spcAft>
                <a:spcPts val="0"/>
              </a:spcAft>
              <a:buNone/>
            </a:pPr>
            <a:r>
              <a:rPr lang="en"/>
              <a:t>RIP</a:t>
            </a:r>
            <a:endParaRPr/>
          </a:p>
          <a:p>
            <a:pPr indent="0" lvl="0" marL="0" rtl="0" algn="l">
              <a:spcBef>
                <a:spcPts val="1200"/>
              </a:spcBef>
              <a:spcAft>
                <a:spcPts val="0"/>
              </a:spcAft>
              <a:buNone/>
            </a:pPr>
            <a:r>
              <a:rPr lang="en"/>
              <a:t>EXTERIOR  routing protocol:</a:t>
            </a:r>
            <a:endParaRPr/>
          </a:p>
          <a:p>
            <a:pPr indent="0" lvl="0" marL="0" rtl="0" algn="l">
              <a:spcBef>
                <a:spcPts val="1200"/>
              </a:spcBef>
              <a:spcAft>
                <a:spcPts val="1200"/>
              </a:spcAft>
              <a:buClr>
                <a:schemeClr val="dk1"/>
              </a:buClr>
              <a:buSzPts val="1100"/>
              <a:buFont typeface="Arial"/>
              <a:buNone/>
            </a:pPr>
            <a:r>
              <a:rPr lang="en"/>
              <a:t>BGP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t>
            </a:r>
            <a:r>
              <a:rPr lang="en"/>
              <a:t>Routing Protocols</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state:OSPF IS-IS</a:t>
            </a:r>
            <a:endParaRPr/>
          </a:p>
          <a:p>
            <a:pPr indent="0" lvl="0" marL="0" rtl="0" algn="l">
              <a:spcBef>
                <a:spcPts val="1200"/>
              </a:spcBef>
              <a:spcAft>
                <a:spcPts val="0"/>
              </a:spcAft>
              <a:buNone/>
            </a:pPr>
            <a:r>
              <a:rPr lang="en"/>
              <a:t>distance vector:RIP</a:t>
            </a:r>
            <a:endParaRPr/>
          </a:p>
          <a:p>
            <a:pPr indent="0" lvl="0" marL="0" rtl="0" algn="l">
              <a:spcBef>
                <a:spcPts val="1200"/>
              </a:spcBef>
              <a:spcAft>
                <a:spcPts val="0"/>
              </a:spcAft>
              <a:buNone/>
            </a:pPr>
            <a:r>
              <a:rPr lang="en"/>
              <a:t>EIGRP is a hybrid protocol</a:t>
            </a:r>
            <a:endParaRPr/>
          </a:p>
          <a:p>
            <a:pPr indent="0" lvl="0" marL="0" rtl="0" algn="l">
              <a:spcBef>
                <a:spcPts val="1200"/>
              </a:spcBef>
              <a:spcAft>
                <a:spcPts val="1200"/>
              </a:spcAft>
              <a:buNone/>
            </a:pPr>
            <a:r>
              <a:rPr lang="en" sz="1500">
                <a:solidFill>
                  <a:srgbClr val="202124"/>
                </a:solidFill>
                <a:highlight>
                  <a:srgbClr val="FFFFFF"/>
                </a:highlight>
              </a:rPr>
              <a:t>Distance vector protocols send their entire routing table to directly connected neighbors. Link state protocols send information about directly connected links to all the routers in the network. Distance vector protocols have slow convergence and suffer from the count-to-infinity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a:t>
            </a:r>
            <a:r>
              <a:rPr lang="en"/>
              <a:t>Autonomous</a:t>
            </a:r>
            <a:r>
              <a:rPr lang="en"/>
              <a:t> systems)سیستم های </a:t>
            </a:r>
            <a:r>
              <a:rPr lang="en"/>
              <a:t>خودمختار</a:t>
            </a:r>
            <a:endParaRPr/>
          </a:p>
        </p:txBody>
      </p:sp>
      <p:sp>
        <p:nvSpPr>
          <p:cNvPr id="206" name="Google Shape;20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222222"/>
                </a:solidFill>
                <a:highlight>
                  <a:srgbClr val="E2F5FA"/>
                </a:highlight>
                <a:latin typeface="Roboto"/>
                <a:ea typeface="Roboto"/>
                <a:cs typeface="Roboto"/>
                <a:sym typeface="Roboto"/>
              </a:rPr>
              <a:t>An autonomous system (AS) is a very large network or group of networks with a single routing policy. Each AS is assigned a unique ASN, which is a number that identifies the AS.</a:t>
            </a:r>
            <a:endParaRPr sz="2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 Tables</a:t>
            </a:r>
            <a:endParaRPr/>
          </a:p>
        </p:txBody>
      </p:sp>
      <p:sp>
        <p:nvSpPr>
          <p:cNvPr id="212" name="Google Shape;21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با استفاده دستور زیر می توانید تمام مسیریابی را در روتر های سیسکو ببینید</a:t>
            </a:r>
            <a:endParaRPr/>
          </a:p>
          <a:p>
            <a:pPr indent="0" lvl="0" marL="0" rtl="1" algn="r">
              <a:spcBef>
                <a:spcPts val="1200"/>
              </a:spcBef>
              <a:spcAft>
                <a:spcPts val="0"/>
              </a:spcAft>
              <a:buNone/>
            </a:pPr>
            <a:r>
              <a:t/>
            </a:r>
            <a:endParaRPr/>
          </a:p>
          <a:p>
            <a:pPr indent="0" lvl="0" marL="0" rtl="0" algn="l">
              <a:spcBef>
                <a:spcPts val="1200"/>
              </a:spcBef>
              <a:spcAft>
                <a:spcPts val="0"/>
              </a:spcAft>
              <a:buNone/>
            </a:pPr>
            <a:r>
              <a:rPr lang="en"/>
              <a:t>Show ip route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مثالی از AS Systems</a:t>
            </a:r>
            <a:endParaRPr/>
          </a:p>
        </p:txBody>
      </p:sp>
      <p:sp>
        <p:nvSpPr>
          <p:cNvPr id="218" name="Google Shape;21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یک مثال خوب از کاربرد bgp می توان به </a:t>
            </a:r>
            <a:endParaRPr/>
          </a:p>
          <a:p>
            <a:pPr indent="0" lvl="0" marL="0" rtl="1" algn="r">
              <a:spcBef>
                <a:spcPts val="1200"/>
              </a:spcBef>
              <a:spcAft>
                <a:spcPts val="1200"/>
              </a:spcAft>
              <a:buNone/>
            </a:pPr>
            <a:r>
              <a:rPr lang="en"/>
              <a:t>اینترنت اشاره کرد.</a:t>
            </a:r>
            <a:endParaRPr/>
          </a:p>
        </p:txBody>
      </p:sp>
      <p:pic>
        <p:nvPicPr>
          <p:cNvPr id="219" name="Google Shape;219;p41"/>
          <p:cNvPicPr preferRelativeResize="0"/>
          <p:nvPr/>
        </p:nvPicPr>
        <p:blipFill>
          <a:blip r:embed="rId3">
            <a:alphaModFix/>
          </a:blip>
          <a:stretch>
            <a:fillRect/>
          </a:stretch>
        </p:blipFill>
        <p:spPr>
          <a:xfrm>
            <a:off x="489175" y="1195050"/>
            <a:ext cx="4146200" cy="314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مدل OSI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از مفهوم "تفرقه بینداز و حکومت کن" برای شکستن وظایف بزرگ و </a:t>
            </a:r>
            <a:r>
              <a:rPr lang="en"/>
              <a:t>پیچیده</a:t>
            </a:r>
            <a:r>
              <a:rPr lang="en"/>
              <a:t> استفاده می کند.</a:t>
            </a:r>
            <a:endParaRPr/>
          </a:p>
          <a:p>
            <a:pPr indent="0" lvl="0" marL="0" rtl="1" algn="r">
              <a:spcBef>
                <a:spcPts val="1200"/>
              </a:spcBef>
              <a:spcAft>
                <a:spcPts val="0"/>
              </a:spcAft>
              <a:buNone/>
            </a:pPr>
            <a:r>
              <a:rPr lang="en"/>
              <a:t>این مدل لایه ایی می باشد و از 7 لایه تشکیل شده است.</a:t>
            </a:r>
            <a:endParaRPr/>
          </a:p>
          <a:p>
            <a:pPr indent="0" lvl="0" marL="0" rtl="0" algn="l">
              <a:spcBef>
                <a:spcPts val="1200"/>
              </a:spcBef>
              <a:spcAft>
                <a:spcPts val="0"/>
              </a:spcAft>
              <a:buNone/>
            </a:pPr>
            <a:r>
              <a:rPr lang="en"/>
              <a:t>OPEN SYSTEM INTERCONNECTION</a:t>
            </a:r>
            <a:endParaRPr/>
          </a:p>
          <a:p>
            <a:pPr indent="0" lvl="0" marL="0" rtl="1" algn="r">
              <a:spcBef>
                <a:spcPts val="1200"/>
              </a:spcBef>
              <a:spcAft>
                <a:spcPts val="0"/>
              </a:spcAft>
              <a:buNone/>
            </a:pPr>
            <a:r>
              <a:rPr lang="en"/>
              <a:t>قابلیت ارتباط تمامی اجزا رو با هم فراهم می کند</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نتیجه گیری </a:t>
            </a:r>
            <a:endParaRPr/>
          </a:p>
        </p:txBody>
      </p:sp>
      <p:sp>
        <p:nvSpPr>
          <p:cNvPr id="225" name="Google Shape;22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این فصل بر اینترنت در اینترنت اشیا </a:t>
            </a:r>
            <a:r>
              <a:rPr lang="en"/>
              <a:t>متمرکز</a:t>
            </a:r>
            <a:r>
              <a:rPr lang="en"/>
              <a:t> شده بود و مباحث زیر به صورت کلی </a:t>
            </a:r>
            <a:r>
              <a:rPr lang="en"/>
              <a:t>آشنا</a:t>
            </a:r>
            <a:r>
              <a:rPr lang="en"/>
              <a:t> شدید.</a:t>
            </a:r>
            <a:endParaRPr/>
          </a:p>
          <a:p>
            <a:pPr indent="0" lvl="0" marL="0" rtl="0" algn="l">
              <a:spcBef>
                <a:spcPts val="1200"/>
              </a:spcBef>
              <a:spcAft>
                <a:spcPts val="0"/>
              </a:spcAft>
              <a:buNone/>
            </a:pPr>
            <a:r>
              <a:rPr lang="en"/>
              <a:t>OSI &amp; TCP/IP MODEL</a:t>
            </a:r>
            <a:endParaRPr/>
          </a:p>
          <a:p>
            <a:pPr indent="0" lvl="0" marL="0" rtl="0" algn="l">
              <a:spcBef>
                <a:spcPts val="1200"/>
              </a:spcBef>
              <a:spcAft>
                <a:spcPts val="0"/>
              </a:spcAft>
              <a:buNone/>
            </a:pPr>
            <a:r>
              <a:rPr lang="en"/>
              <a:t>Routers and Routing Protocols</a:t>
            </a:r>
            <a:endParaRPr/>
          </a:p>
          <a:p>
            <a:pPr indent="0" lvl="0" marL="0" rtl="0" algn="l">
              <a:spcBef>
                <a:spcPts val="1200"/>
              </a:spcBef>
              <a:spcAft>
                <a:spcPts val="0"/>
              </a:spcAft>
              <a:buNone/>
            </a:pPr>
            <a:r>
              <a:rPr lang="en"/>
              <a:t>ipv4/ipv6</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31" name="Google Shape;23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u="sng">
                <a:solidFill>
                  <a:schemeClr val="hlink"/>
                </a:solidFill>
                <a:hlinkClick r:id="rId3"/>
              </a:rPr>
              <a:t>https://www.imperva.com/learn/application-security/osi-model/</a:t>
            </a:r>
            <a:endParaRPr/>
          </a:p>
          <a:p>
            <a:pPr indent="0" lvl="0" marL="0" rtl="0" algn="l">
              <a:spcBef>
                <a:spcPts val="1200"/>
              </a:spcBef>
              <a:spcAft>
                <a:spcPts val="0"/>
              </a:spcAft>
              <a:buNone/>
            </a:pPr>
            <a:r>
              <a:rPr lang="en" u="sng">
                <a:solidFill>
                  <a:schemeClr val="hlink"/>
                </a:solidFill>
                <a:hlinkClick r:id="rId4"/>
              </a:rPr>
              <a:t>https://en.wikipedia.org/wiki/OSI_model</a:t>
            </a:r>
            <a:endParaRPr/>
          </a:p>
          <a:p>
            <a:pPr indent="0" lvl="0" marL="0" rtl="0" algn="l">
              <a:spcBef>
                <a:spcPts val="1200"/>
              </a:spcBef>
              <a:spcAft>
                <a:spcPts val="0"/>
              </a:spcAft>
              <a:buNone/>
            </a:pPr>
            <a:r>
              <a:rPr lang="en" u="sng">
                <a:solidFill>
                  <a:schemeClr val="hlink"/>
                </a:solidFill>
                <a:hlinkClick r:id="rId5"/>
              </a:rPr>
              <a:t>https://www.geeksforgeeks.org/open-systems-interconnection-model-osi/</a:t>
            </a:r>
            <a:endParaRPr/>
          </a:p>
          <a:p>
            <a:pPr indent="0" lvl="0" marL="0" rtl="0" algn="l">
              <a:spcBef>
                <a:spcPts val="1200"/>
              </a:spcBef>
              <a:spcAft>
                <a:spcPts val="0"/>
              </a:spcAft>
              <a:buNone/>
            </a:pPr>
            <a:r>
              <a:rPr lang="en" u="sng">
                <a:solidFill>
                  <a:schemeClr val="accent5"/>
                </a:solidFill>
                <a:hlinkClick r:id="rId6">
                  <a:extLst>
                    <a:ext uri="{A12FA001-AC4F-418D-AE19-62706E023703}">
                      <ahyp:hlinkClr val="tx"/>
                    </a:ext>
                  </a:extLst>
                </a:hlinkClick>
              </a:rPr>
              <a:t>https://www.</a:t>
            </a:r>
            <a:r>
              <a:rPr lang="en"/>
              <a:t>cisco.com</a:t>
            </a:r>
            <a:endParaRPr/>
          </a:p>
          <a:p>
            <a:pPr indent="0" lvl="0" marL="0" rtl="0" algn="l">
              <a:spcBef>
                <a:spcPts val="1200"/>
              </a:spcBef>
              <a:spcAft>
                <a:spcPts val="0"/>
              </a:spcAft>
              <a:buNone/>
            </a:pPr>
            <a:r>
              <a:rPr lang="en" u="sng">
                <a:solidFill>
                  <a:schemeClr val="hlink"/>
                </a:solidFill>
                <a:hlinkClick r:id="rId7"/>
              </a:rPr>
              <a:t>https://www.cloudflare.com/learning/network-layer/what-is-an-autonomous-system/</a:t>
            </a:r>
            <a:endParaRPr/>
          </a:p>
          <a:p>
            <a:pPr indent="0" lvl="0" marL="0" rtl="0" algn="l">
              <a:spcBef>
                <a:spcPts val="1200"/>
              </a:spcBef>
              <a:spcAft>
                <a:spcPts val="0"/>
              </a:spcAft>
              <a:buNone/>
            </a:pPr>
            <a:r>
              <a:rPr lang="en"/>
              <a:t>https://www.pluralsight.com/blog/it-ops/dynamic-routing-protocol#:~:text=vs%20Link%20State-,Distance%20vector%20protocols%20send%20their%20entire%20routing%20table%20to%20directly,count%2Dto%2Dinfinity%20problem.</a:t>
            </a:r>
            <a:endParaRPr/>
          </a:p>
          <a:p>
            <a:pPr indent="0" lvl="0" marL="0" rtl="0" algn="l">
              <a:spcBef>
                <a:spcPts val="1200"/>
              </a:spcBef>
              <a:spcAft>
                <a:spcPts val="0"/>
              </a:spcAft>
              <a:buNone/>
            </a:pPr>
            <a:r>
              <a:rPr lang="en"/>
              <a:t>Internet of things from hype to reality the road to digitization(Springer)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با تشکر از توجه شما</a:t>
            </a:r>
            <a:endParaRPr/>
          </a:p>
        </p:txBody>
      </p:sp>
      <p:sp>
        <p:nvSpPr>
          <p:cNvPr id="237" name="Google Shape;23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از راهنمایی های  جناب  </a:t>
            </a:r>
            <a:r>
              <a:rPr lang="en"/>
              <a:t>آقای</a:t>
            </a:r>
            <a:r>
              <a:rPr lang="en"/>
              <a:t> دکتر مینوفام تشکر می کنم</a:t>
            </a:r>
            <a:endParaRPr/>
          </a:p>
          <a:p>
            <a:pPr indent="0" lvl="0" marL="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a:t>
            </a:r>
            <a:endParaRPr/>
          </a:p>
        </p:txBody>
      </p:sp>
      <p:pic>
        <p:nvPicPr>
          <p:cNvPr id="73" name="Google Shape;73;p16"/>
          <p:cNvPicPr preferRelativeResize="0"/>
          <p:nvPr/>
        </p:nvPicPr>
        <p:blipFill>
          <a:blip r:embed="rId3">
            <a:alphaModFix/>
          </a:blip>
          <a:stretch>
            <a:fillRect/>
          </a:stretch>
        </p:blipFill>
        <p:spPr>
          <a:xfrm>
            <a:off x="2606675" y="219075"/>
            <a:ext cx="2381250" cy="470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250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 LAYERS</a:t>
            </a:r>
            <a:endParaRPr/>
          </a:p>
        </p:txBody>
      </p:sp>
      <p:pic>
        <p:nvPicPr>
          <p:cNvPr id="79" name="Google Shape;79;p17"/>
          <p:cNvPicPr preferRelativeResize="0"/>
          <p:nvPr/>
        </p:nvPicPr>
        <p:blipFill>
          <a:blip r:embed="rId3">
            <a:alphaModFix/>
          </a:blip>
          <a:stretch>
            <a:fillRect/>
          </a:stretch>
        </p:blipFill>
        <p:spPr>
          <a:xfrm>
            <a:off x="2271713" y="219075"/>
            <a:ext cx="5972175" cy="470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673100" y="157850"/>
            <a:ext cx="8166101" cy="48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0" y="190500"/>
            <a:ext cx="9143999" cy="478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TCP/IP Model</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امروزه پروتکل اصلی و مورد استفاده شده tcp/ip می باشد.</a:t>
            </a:r>
            <a:endParaRPr/>
          </a:p>
          <a:p>
            <a:pPr indent="0" lvl="0" marL="0" rtl="1" algn="r">
              <a:spcBef>
                <a:spcPts val="1200"/>
              </a:spcBef>
              <a:spcAft>
                <a:spcPts val="0"/>
              </a:spcAft>
              <a:buNone/>
            </a:pPr>
            <a:r>
              <a:rPr lang="en"/>
              <a:t>دیگر پروتکل ها دیگر قابل استفاده نیستند </a:t>
            </a:r>
            <a:endParaRPr/>
          </a:p>
          <a:p>
            <a:pPr indent="0" lvl="0" marL="0" rtl="1" algn="r">
              <a:spcBef>
                <a:spcPts val="1200"/>
              </a:spcBef>
              <a:spcAft>
                <a:spcPts val="1200"/>
              </a:spcAft>
              <a:buNone/>
            </a:pPr>
            <a:r>
              <a:rPr lang="en"/>
              <a:t>این پروتکل از 4 لایه تشکیل شده است</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TCP/IP PROTOCOL</a:t>
            </a:r>
            <a:endParaRPr/>
          </a:p>
        </p:txBody>
      </p:sp>
      <p:pic>
        <p:nvPicPr>
          <p:cNvPr id="101" name="Google Shape;101;p21"/>
          <p:cNvPicPr preferRelativeResize="0"/>
          <p:nvPr/>
        </p:nvPicPr>
        <p:blipFill>
          <a:blip r:embed="rId3">
            <a:alphaModFix/>
          </a:blip>
          <a:stretch>
            <a:fillRect/>
          </a:stretch>
        </p:blipFill>
        <p:spPr>
          <a:xfrm>
            <a:off x="76200" y="890725"/>
            <a:ext cx="8991600" cy="407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