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AA35F-23B1-40FF-98F3-4467E1FB2644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86C40-D87B-462D-A7D0-8AC236AEC9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359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AA35F-23B1-40FF-98F3-4467E1FB2644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86C40-D87B-462D-A7D0-8AC236AEC9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0408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AA35F-23B1-40FF-98F3-4467E1FB2644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86C40-D87B-462D-A7D0-8AC236AEC9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125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AA35F-23B1-40FF-98F3-4467E1FB2644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86C40-D87B-462D-A7D0-8AC236AEC9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364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AA35F-23B1-40FF-98F3-4467E1FB2644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86C40-D87B-462D-A7D0-8AC236AEC9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1083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AA35F-23B1-40FF-98F3-4467E1FB2644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86C40-D87B-462D-A7D0-8AC236AEC9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0993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AA35F-23B1-40FF-98F3-4467E1FB2644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86C40-D87B-462D-A7D0-8AC236AEC9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770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AA35F-23B1-40FF-98F3-4467E1FB2644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86C40-D87B-462D-A7D0-8AC236AEC9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1012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AA35F-23B1-40FF-98F3-4467E1FB2644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86C40-D87B-462D-A7D0-8AC236AEC9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2923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AA35F-23B1-40FF-98F3-4467E1FB2644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86C40-D87B-462D-A7D0-8AC236AEC9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9588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AA35F-23B1-40FF-98F3-4467E1FB2644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86C40-D87B-462D-A7D0-8AC236AEC9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683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AA35F-23B1-40FF-98F3-4467E1FB2644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86C40-D87B-462D-A7D0-8AC236AEC9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048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3403814" y="897389"/>
            <a:ext cx="7527116" cy="4460418"/>
            <a:chOff x="2927563" y="930640"/>
            <a:chExt cx="7527116" cy="4460418"/>
          </a:xfrm>
        </p:grpSpPr>
        <p:sp>
          <p:nvSpPr>
            <p:cNvPr id="51" name="TextBox 50"/>
            <p:cNvSpPr txBox="1"/>
            <p:nvPr/>
          </p:nvSpPr>
          <p:spPr>
            <a:xfrm>
              <a:off x="7981704" y="3252286"/>
              <a:ext cx="2472975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3. </a:t>
              </a:r>
              <a:r>
                <a:rPr lang="ko-KR" altLang="en-US" sz="1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테이블 데이터 추가 매핑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1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&amp; </a:t>
              </a:r>
              <a:r>
                <a:rPr lang="ko-KR" altLang="en-US" sz="1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일 </a:t>
              </a:r>
              <a:r>
                <a:rPr lang="ko-KR" altLang="en-US" sz="1000" dirty="0" smtClean="0"/>
                <a:t>보고 데이터를 </a:t>
              </a:r>
              <a:r>
                <a:rPr lang="ko-KR" altLang="en-US" sz="1000" dirty="0"/>
                <a:t>추출하는 쿼리 생성</a:t>
              </a:r>
              <a:endPara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1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&amp; TR </a:t>
              </a:r>
              <a:r>
                <a:rPr lang="ko-KR" altLang="en-US" sz="1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배치 수행</a:t>
              </a:r>
              <a:endPara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" name="모서리가 둥근 직사각형 3"/>
            <p:cNvSpPr/>
            <p:nvPr/>
          </p:nvSpPr>
          <p:spPr>
            <a:xfrm>
              <a:off x="2927563" y="931779"/>
              <a:ext cx="989214" cy="540327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63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err="1" smtClean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고객사</a:t>
              </a:r>
              <a:endParaRPr lang="ko-KR" altLang="en-US" sz="1200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9" name="직선 연결선 8"/>
            <p:cNvCxnSpPr>
              <a:stCxn id="4" idx="2"/>
            </p:cNvCxnSpPr>
            <p:nvPr/>
          </p:nvCxnSpPr>
          <p:spPr>
            <a:xfrm>
              <a:off x="3422170" y="1472106"/>
              <a:ext cx="0" cy="3898670"/>
            </a:xfrm>
            <a:prstGeom prst="line">
              <a:avLst/>
            </a:prstGeom>
            <a:ln w="127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모서리가 둥근 직사각형 11"/>
            <p:cNvSpPr/>
            <p:nvPr/>
          </p:nvSpPr>
          <p:spPr>
            <a:xfrm>
              <a:off x="5045923" y="930640"/>
              <a:ext cx="989214" cy="540327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63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err="1" smtClean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대체평가</a:t>
              </a:r>
              <a:r>
                <a:rPr lang="en-US" altLang="ko-KR" sz="1200" b="1" dirty="0" smtClean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&amp;</a:t>
              </a:r>
              <a:r>
                <a:rPr lang="ko-KR" altLang="en-US" sz="1200" b="1" dirty="0" smtClean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컨설팅</a:t>
              </a:r>
              <a:endParaRPr lang="ko-KR" altLang="en-US" sz="1200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7194764" y="945131"/>
              <a:ext cx="989214" cy="540327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63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IT</a:t>
              </a:r>
              <a:endParaRPr lang="ko-KR" altLang="en-US" sz="1200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5" name="직선 화살표 연결선 14"/>
            <p:cNvCxnSpPr/>
            <p:nvPr/>
          </p:nvCxnSpPr>
          <p:spPr>
            <a:xfrm>
              <a:off x="3413857" y="2331970"/>
              <a:ext cx="2126673" cy="0"/>
            </a:xfrm>
            <a:prstGeom prst="straightConnector1">
              <a:avLst/>
            </a:prstGeom>
            <a:ln w="571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/>
            <p:nvPr/>
          </p:nvCxnSpPr>
          <p:spPr>
            <a:xfrm>
              <a:off x="5540530" y="2875071"/>
              <a:ext cx="2126673" cy="0"/>
            </a:xfrm>
            <a:prstGeom prst="straightConnector1">
              <a:avLst/>
            </a:prstGeom>
            <a:ln w="571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왼쪽으로 구부러진 화살표 40"/>
            <p:cNvSpPr/>
            <p:nvPr/>
          </p:nvSpPr>
          <p:spPr>
            <a:xfrm>
              <a:off x="7693529" y="3379381"/>
              <a:ext cx="288175" cy="565266"/>
            </a:xfrm>
            <a:prstGeom prst="curvedLeftArrow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43" name="직선 화살표 연결선 42"/>
            <p:cNvCxnSpPr/>
            <p:nvPr/>
          </p:nvCxnSpPr>
          <p:spPr>
            <a:xfrm flipH="1">
              <a:off x="3430483" y="4365828"/>
              <a:ext cx="4245032" cy="23550"/>
            </a:xfrm>
            <a:prstGeom prst="straightConnector1">
              <a:avLst/>
            </a:prstGeom>
            <a:ln w="571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3704112" y="2374812"/>
              <a:ext cx="151291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1. </a:t>
              </a:r>
              <a:r>
                <a:rPr lang="ko-KR" altLang="en-US" sz="1000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보고대상</a:t>
              </a:r>
              <a:r>
                <a:rPr lang="ko-KR" altLang="en-US" sz="1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접수</a:t>
              </a:r>
              <a:endPara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436631" y="2911184"/>
              <a:ext cx="23621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2. </a:t>
              </a:r>
              <a:r>
                <a:rPr lang="ko-KR" altLang="en-US" sz="1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 입력 테이블 세팅</a:t>
              </a:r>
              <a:endPara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&amp;UTI, LEI </a:t>
              </a:r>
              <a:r>
                <a:rPr lang="ko-KR" altLang="en-US" sz="1000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맵핑</a:t>
              </a:r>
              <a:endPara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296098" y="4410250"/>
              <a:ext cx="23621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r>
                <a:rPr lang="en-US" altLang="ko-KR" sz="1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1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위탁 업무 완료</a:t>
              </a:r>
              <a:endPara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4" name="직선 연결선 63"/>
            <p:cNvCxnSpPr/>
            <p:nvPr/>
          </p:nvCxnSpPr>
          <p:spPr>
            <a:xfrm>
              <a:off x="5540530" y="1492388"/>
              <a:ext cx="0" cy="3898670"/>
            </a:xfrm>
            <a:prstGeom prst="line">
              <a:avLst/>
            </a:prstGeom>
            <a:ln w="127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>
              <a:off x="7689371" y="1492388"/>
              <a:ext cx="0" cy="3898670"/>
            </a:xfrm>
            <a:prstGeom prst="line">
              <a:avLst/>
            </a:prstGeom>
            <a:ln w="127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그룹 5"/>
          <p:cNvGrpSpPr/>
          <p:nvPr/>
        </p:nvGrpSpPr>
        <p:grpSpPr>
          <a:xfrm>
            <a:off x="13280" y="1167147"/>
            <a:ext cx="6037305" cy="4170278"/>
            <a:chOff x="4257750" y="882096"/>
            <a:chExt cx="7309845" cy="3930973"/>
          </a:xfrm>
        </p:grpSpPr>
        <p:grpSp>
          <p:nvGrpSpPr>
            <p:cNvPr id="5" name="그룹 4"/>
            <p:cNvGrpSpPr/>
            <p:nvPr/>
          </p:nvGrpSpPr>
          <p:grpSpPr>
            <a:xfrm>
              <a:off x="4257750" y="882096"/>
              <a:ext cx="7309845" cy="3930973"/>
              <a:chOff x="6488145" y="882096"/>
              <a:chExt cx="5079450" cy="4715544"/>
            </a:xfrm>
          </p:grpSpPr>
          <p:sp>
            <p:nvSpPr>
              <p:cNvPr id="3" name="모서리가 둥근 직사각형 2"/>
              <p:cNvSpPr/>
              <p:nvPr/>
            </p:nvSpPr>
            <p:spPr>
              <a:xfrm>
                <a:off x="6488145" y="882096"/>
                <a:ext cx="5079450" cy="4715544"/>
              </a:xfrm>
              <a:prstGeom prst="round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6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ko-KR" altLang="en-US" dirty="0"/>
              </a:p>
            </p:txBody>
          </p:sp>
          <p:sp>
            <p:nvSpPr>
              <p:cNvPr id="2" name="TextBox 1"/>
              <p:cNvSpPr txBox="1"/>
              <p:nvPr/>
            </p:nvSpPr>
            <p:spPr>
              <a:xfrm>
                <a:off x="8200753" y="1004257"/>
                <a:ext cx="1654233" cy="45429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b="1" dirty="0">
                    <a:solidFill>
                      <a:schemeClr val="bg1"/>
                    </a:solidFill>
                  </a:rPr>
                  <a:t>컨설팅 </a:t>
                </a:r>
                <a:r>
                  <a:rPr lang="ko-KR" altLang="en-US" b="1" dirty="0" smtClean="0">
                    <a:solidFill>
                      <a:schemeClr val="bg1"/>
                    </a:solidFill>
                  </a:rPr>
                  <a:t>업무</a:t>
                </a:r>
                <a:endParaRPr lang="en-US" altLang="ko-KR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9" name="그룹 58"/>
            <p:cNvGrpSpPr/>
            <p:nvPr/>
          </p:nvGrpSpPr>
          <p:grpSpPr>
            <a:xfrm>
              <a:off x="4617787" y="1926256"/>
              <a:ext cx="6949808" cy="2571469"/>
              <a:chOff x="922681" y="767038"/>
              <a:chExt cx="6949808" cy="2571469"/>
            </a:xfrm>
          </p:grpSpPr>
          <p:grpSp>
            <p:nvGrpSpPr>
              <p:cNvPr id="60" name="그룹 59"/>
              <p:cNvGrpSpPr/>
              <p:nvPr/>
            </p:nvGrpSpPr>
            <p:grpSpPr>
              <a:xfrm>
                <a:off x="922682" y="767038"/>
                <a:ext cx="6590181" cy="1059586"/>
                <a:chOff x="1070508" y="1553101"/>
                <a:chExt cx="6590181" cy="1059586"/>
              </a:xfrm>
            </p:grpSpPr>
            <p:grpSp>
              <p:nvGrpSpPr>
                <p:cNvPr id="66" name="그룹 65"/>
                <p:cNvGrpSpPr/>
                <p:nvPr/>
              </p:nvGrpSpPr>
              <p:grpSpPr>
                <a:xfrm>
                  <a:off x="1070508" y="1556071"/>
                  <a:ext cx="1056616" cy="1056616"/>
                  <a:chOff x="5567692" y="2900692"/>
                  <a:chExt cx="1056616" cy="1056616"/>
                </a:xfrm>
              </p:grpSpPr>
              <p:sp>
                <p:nvSpPr>
                  <p:cNvPr id="78" name="현 77"/>
                  <p:cNvSpPr/>
                  <p:nvPr/>
                </p:nvSpPr>
                <p:spPr>
                  <a:xfrm>
                    <a:off x="5567692" y="2900692"/>
                    <a:ext cx="1056616" cy="1056616"/>
                  </a:xfrm>
                  <a:prstGeom prst="chord">
                    <a:avLst>
                      <a:gd name="adj1" fmla="val 4800000"/>
                      <a:gd name="adj2" fmla="val 16800000"/>
                    </a:avLst>
                  </a:prstGeom>
                </p:spPr>
                <p:style>
                  <a:lnRef idx="0">
                    <a:schemeClr val="dk2"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dk2">
                      <a:tint val="40000"/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dk2">
                      <a:tint val="40000"/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dk1">
                      <a:hueOff val="0"/>
                      <a:satOff val="0"/>
                      <a:lumOff val="0"/>
                      <a:alphaOff val="0"/>
                    </a:schemeClr>
                  </a:fontRef>
                </p:style>
              </p:sp>
              <p:sp>
                <p:nvSpPr>
                  <p:cNvPr id="79" name="원형 78"/>
                  <p:cNvSpPr/>
                  <p:nvPr/>
                </p:nvSpPr>
                <p:spPr>
                  <a:xfrm>
                    <a:off x="5673354" y="3006354"/>
                    <a:ext cx="845292" cy="845292"/>
                  </a:xfrm>
                  <a:prstGeom prst="pie">
                    <a:avLst>
                      <a:gd name="adj1" fmla="val 12600000"/>
                      <a:gd name="adj2" fmla="val 16200000"/>
                    </a:avLst>
                  </a:prstGeom>
                </p:spPr>
                <p:style>
                  <a:lnRef idx="2">
                    <a:schemeClr val="dk2"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dk2"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dk2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</p:sp>
            </p:grpSp>
            <p:grpSp>
              <p:nvGrpSpPr>
                <p:cNvPr id="68" name="그룹 67"/>
                <p:cNvGrpSpPr/>
                <p:nvPr/>
              </p:nvGrpSpPr>
              <p:grpSpPr>
                <a:xfrm>
                  <a:off x="4642209" y="1556071"/>
                  <a:ext cx="1056616" cy="1056616"/>
                  <a:chOff x="5567692" y="2900692"/>
                  <a:chExt cx="1056616" cy="1056616"/>
                </a:xfrm>
              </p:grpSpPr>
              <p:sp>
                <p:nvSpPr>
                  <p:cNvPr id="76" name="현 75"/>
                  <p:cNvSpPr/>
                  <p:nvPr/>
                </p:nvSpPr>
                <p:spPr>
                  <a:xfrm>
                    <a:off x="5567692" y="2900692"/>
                    <a:ext cx="1056616" cy="1056616"/>
                  </a:xfrm>
                  <a:prstGeom prst="chord">
                    <a:avLst>
                      <a:gd name="adj1" fmla="val 4800000"/>
                      <a:gd name="adj2" fmla="val 16800000"/>
                    </a:avLst>
                  </a:prstGeom>
                </p:spPr>
                <p:style>
                  <a:lnRef idx="0">
                    <a:schemeClr val="dk2"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dk2">
                      <a:tint val="40000"/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dk2">
                      <a:tint val="40000"/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dk1">
                      <a:hueOff val="0"/>
                      <a:satOff val="0"/>
                      <a:lumOff val="0"/>
                      <a:alphaOff val="0"/>
                    </a:schemeClr>
                  </a:fontRef>
                </p:style>
              </p:sp>
              <p:sp>
                <p:nvSpPr>
                  <p:cNvPr id="77" name="원형 76"/>
                  <p:cNvSpPr/>
                  <p:nvPr/>
                </p:nvSpPr>
                <p:spPr>
                  <a:xfrm>
                    <a:off x="5673354" y="3006354"/>
                    <a:ext cx="845292" cy="845292"/>
                  </a:xfrm>
                  <a:prstGeom prst="pie">
                    <a:avLst>
                      <a:gd name="adj1" fmla="val 9000000"/>
                      <a:gd name="adj2" fmla="val 16200000"/>
                    </a:avLst>
                  </a:prstGeom>
                </p:spPr>
                <p:style>
                  <a:lnRef idx="2">
                    <a:schemeClr val="dk2"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dk2"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dk2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</p:sp>
            </p:grpSp>
            <p:sp>
              <p:nvSpPr>
                <p:cNvPr id="69" name="모서리가 둥근 직사각형 68"/>
                <p:cNvSpPr/>
                <p:nvPr/>
              </p:nvSpPr>
              <p:spPr>
                <a:xfrm>
                  <a:off x="1824807" y="1556071"/>
                  <a:ext cx="2329798" cy="1056616"/>
                </a:xfrm>
                <a:prstGeom prst="roundRect">
                  <a:avLst/>
                </a:prstGeom>
                <a:noFill/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ko-KR" altLang="en-US" sz="1400" b="1" dirty="0" err="1" smtClean="0">
                      <a:solidFill>
                        <a:schemeClr val="bg1"/>
                      </a:solidFill>
                    </a:rPr>
                    <a:t>대상분석</a:t>
                  </a:r>
                  <a:endParaRPr lang="en-US" altLang="ko-KR" sz="1400" b="1" dirty="0" smtClean="0">
                    <a:solidFill>
                      <a:schemeClr val="bg1"/>
                    </a:solidFill>
                  </a:endParaRPr>
                </a:p>
                <a:p>
                  <a:pPr algn="ctr">
                    <a:lnSpc>
                      <a:spcPct val="150000"/>
                    </a:lnSpc>
                  </a:pPr>
                  <a:r>
                    <a:rPr lang="ko-KR" altLang="en-US" sz="1200" dirty="0" smtClean="0">
                      <a:solidFill>
                        <a:schemeClr val="bg1"/>
                      </a:solidFill>
                    </a:rPr>
                    <a:t>고객 상품에 대한 분석을 진행합니다</a:t>
                  </a:r>
                  <a:r>
                    <a:rPr lang="en-US" altLang="ko-KR" sz="1200" dirty="0" smtClean="0">
                      <a:solidFill>
                        <a:schemeClr val="bg1"/>
                      </a:solidFill>
                    </a:rPr>
                    <a:t>.</a:t>
                  </a:r>
                  <a:endParaRPr lang="ko-KR" altLang="en-US" sz="1200" dirty="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71" name="직선 화살표 연결선 70"/>
                <p:cNvCxnSpPr/>
                <p:nvPr/>
              </p:nvCxnSpPr>
              <p:spPr>
                <a:xfrm>
                  <a:off x="4143002" y="2081409"/>
                  <a:ext cx="448887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5" name="모서리가 둥근 직사각형 74"/>
                <p:cNvSpPr/>
                <p:nvPr/>
              </p:nvSpPr>
              <p:spPr>
                <a:xfrm>
                  <a:off x="5389499" y="1553101"/>
                  <a:ext cx="2271190" cy="1056616"/>
                </a:xfrm>
                <a:prstGeom prst="roundRect">
                  <a:avLst/>
                </a:prstGeom>
                <a:noFill/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ko-KR" altLang="en-US" sz="1400" b="1" dirty="0" err="1" smtClean="0">
                      <a:solidFill>
                        <a:schemeClr val="bg1"/>
                      </a:solidFill>
                    </a:rPr>
                    <a:t>매핑분석</a:t>
                  </a:r>
                  <a:endParaRPr lang="en-US" altLang="ko-KR" sz="1400" b="1" dirty="0" smtClean="0">
                    <a:solidFill>
                      <a:schemeClr val="bg1"/>
                    </a:solidFill>
                  </a:endParaRPr>
                </a:p>
                <a:p>
                  <a:pPr algn="ctr">
                    <a:lnSpc>
                      <a:spcPct val="150000"/>
                    </a:lnSpc>
                  </a:pPr>
                  <a:r>
                    <a:rPr lang="ko-KR" altLang="en-US" sz="1200" dirty="0" smtClean="0">
                      <a:solidFill>
                        <a:schemeClr val="bg1"/>
                      </a:solidFill>
                    </a:rPr>
                    <a:t>상품별 보고 항목 정보를 매핑합니다</a:t>
                  </a:r>
                  <a:r>
                    <a:rPr lang="en-US" altLang="ko-KR" sz="1200" dirty="0" smtClean="0">
                      <a:solidFill>
                        <a:schemeClr val="bg1"/>
                      </a:solidFill>
                    </a:rPr>
                    <a:t>.</a:t>
                  </a:r>
                </a:p>
              </p:txBody>
            </p:sp>
          </p:grpSp>
          <p:sp>
            <p:nvSpPr>
              <p:cNvPr id="61" name="TextBox 60"/>
              <p:cNvSpPr txBox="1"/>
              <p:nvPr/>
            </p:nvSpPr>
            <p:spPr>
              <a:xfrm>
                <a:off x="1996857" y="2116857"/>
                <a:ext cx="1727245" cy="393954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ko-KR" altLang="en-US" sz="1500" b="1" dirty="0" smtClean="0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922681" y="1945952"/>
                <a:ext cx="3385114" cy="113145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200" dirty="0" smtClean="0">
                    <a:solidFill>
                      <a:schemeClr val="bg1"/>
                    </a:solidFill>
                  </a:rPr>
                  <a:t>TR </a:t>
                </a:r>
                <a:r>
                  <a:rPr lang="ko-KR" altLang="en-US" sz="1200" dirty="0" smtClean="0">
                    <a:solidFill>
                      <a:schemeClr val="bg1"/>
                    </a:solidFill>
                  </a:rPr>
                  <a:t>보고 대상이 맞는지</a:t>
                </a:r>
                <a:r>
                  <a:rPr lang="en-US" altLang="ko-KR" sz="1200" dirty="0" smtClean="0">
                    <a:solidFill>
                      <a:schemeClr val="bg1"/>
                    </a:solidFill>
                  </a:rPr>
                  <a:t>?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200" dirty="0" smtClean="0">
                    <a:solidFill>
                      <a:schemeClr val="bg1"/>
                    </a:solidFill>
                  </a:rPr>
                  <a:t>상품 유형 별 보고 항목을 점검 </a:t>
                </a:r>
                <a:endParaRPr lang="en-US" altLang="ko-KR" sz="1200" dirty="0" smtClean="0">
                  <a:solidFill>
                    <a:schemeClr val="bg1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200" dirty="0" smtClean="0">
                    <a:solidFill>
                      <a:schemeClr val="bg1"/>
                    </a:solidFill>
                  </a:rPr>
                  <a:t>상품</a:t>
                </a:r>
                <a:r>
                  <a:rPr lang="en-US" altLang="ko-KR" sz="1200" dirty="0" smtClean="0">
                    <a:solidFill>
                      <a:schemeClr val="bg1"/>
                    </a:solidFill>
                  </a:rPr>
                  <a:t>, </a:t>
                </a:r>
                <a:r>
                  <a:rPr lang="ko-KR" altLang="en-US" sz="1200" dirty="0" smtClean="0">
                    <a:solidFill>
                      <a:schemeClr val="bg1"/>
                    </a:solidFill>
                  </a:rPr>
                  <a:t>가격</a:t>
                </a:r>
                <a:r>
                  <a:rPr lang="en-US" altLang="ko-KR" sz="1200" dirty="0" smtClean="0">
                    <a:solidFill>
                      <a:schemeClr val="bg1"/>
                    </a:solidFill>
                  </a:rPr>
                  <a:t>, </a:t>
                </a:r>
                <a:r>
                  <a:rPr lang="ko-KR" altLang="en-US" sz="1200" dirty="0" smtClean="0">
                    <a:solidFill>
                      <a:schemeClr val="bg1"/>
                    </a:solidFill>
                  </a:rPr>
                  <a:t>담보 등 항목 수집 </a:t>
                </a:r>
                <a:endParaRPr lang="en-US" altLang="ko-KR" sz="1200" dirty="0" smtClean="0">
                  <a:solidFill>
                    <a:schemeClr val="bg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200" dirty="0" smtClean="0">
                    <a:solidFill>
                      <a:schemeClr val="bg1"/>
                    </a:solidFill>
                  </a:rPr>
                  <a:t>     (</a:t>
                </a:r>
                <a:r>
                  <a:rPr lang="ko-KR" altLang="en-US" sz="1200" dirty="0" smtClean="0">
                    <a:solidFill>
                      <a:schemeClr val="bg1"/>
                    </a:solidFill>
                  </a:rPr>
                  <a:t>세부 항목 수집</a:t>
                </a:r>
                <a:r>
                  <a:rPr lang="en-US" altLang="ko-KR" sz="1200" dirty="0" smtClean="0">
                    <a:solidFill>
                      <a:schemeClr val="bg1"/>
                    </a:solidFill>
                  </a:rPr>
                  <a:t>)</a:t>
                </a:r>
                <a:endParaRPr lang="ko-KR" altLang="en-US" sz="1200" dirty="0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4494383" y="1945953"/>
                <a:ext cx="3378106" cy="1392554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200" dirty="0" smtClean="0">
                    <a:solidFill>
                      <a:schemeClr val="bg1"/>
                    </a:solidFill>
                  </a:rPr>
                  <a:t>거래상대방 별 </a:t>
                </a:r>
                <a:r>
                  <a:rPr lang="en-US" altLang="ko-KR" sz="1200" dirty="0" smtClean="0">
                    <a:solidFill>
                      <a:schemeClr val="bg1"/>
                    </a:solidFill>
                  </a:rPr>
                  <a:t>UTI, LEI </a:t>
                </a:r>
                <a:r>
                  <a:rPr lang="ko-KR" altLang="en-US" sz="1200" dirty="0" smtClean="0">
                    <a:solidFill>
                      <a:schemeClr val="bg1"/>
                    </a:solidFill>
                  </a:rPr>
                  <a:t>매핑</a:t>
                </a:r>
                <a:endParaRPr lang="en-US" altLang="ko-KR" sz="1200" dirty="0" smtClean="0">
                  <a:solidFill>
                    <a:schemeClr val="bg1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200" dirty="0" smtClean="0">
                    <a:solidFill>
                      <a:schemeClr val="bg1"/>
                    </a:solidFill>
                  </a:rPr>
                  <a:t>이자율</a:t>
                </a:r>
                <a:r>
                  <a:rPr lang="en-US" altLang="ko-KR" sz="1200" dirty="0" smtClean="0">
                    <a:solidFill>
                      <a:schemeClr val="bg1"/>
                    </a:solidFill>
                  </a:rPr>
                  <a:t>/</a:t>
                </a:r>
                <a:r>
                  <a:rPr lang="ko-KR" altLang="en-US" sz="1200" dirty="0" smtClean="0">
                    <a:solidFill>
                      <a:schemeClr val="bg1"/>
                    </a:solidFill>
                  </a:rPr>
                  <a:t>통화</a:t>
                </a:r>
                <a:r>
                  <a:rPr lang="en-US" altLang="ko-KR" sz="1200" dirty="0" smtClean="0">
                    <a:solidFill>
                      <a:schemeClr val="bg1"/>
                    </a:solidFill>
                  </a:rPr>
                  <a:t>/</a:t>
                </a:r>
                <a:r>
                  <a:rPr lang="ko-KR" altLang="en-US" sz="1200" dirty="0" smtClean="0">
                    <a:solidFill>
                      <a:schemeClr val="bg1"/>
                    </a:solidFill>
                  </a:rPr>
                  <a:t>주식</a:t>
                </a:r>
                <a:r>
                  <a:rPr lang="en-US" altLang="ko-KR" sz="1200" dirty="0" smtClean="0">
                    <a:solidFill>
                      <a:schemeClr val="bg1"/>
                    </a:solidFill>
                  </a:rPr>
                  <a:t>/</a:t>
                </a:r>
                <a:r>
                  <a:rPr lang="ko-KR" altLang="en-US" sz="1200" dirty="0" smtClean="0">
                    <a:solidFill>
                      <a:schemeClr val="bg1"/>
                    </a:solidFill>
                  </a:rPr>
                  <a:t>신용</a:t>
                </a:r>
                <a:r>
                  <a:rPr lang="en-US" altLang="ko-KR" sz="1200" dirty="0" smtClean="0">
                    <a:solidFill>
                      <a:schemeClr val="bg1"/>
                    </a:solidFill>
                  </a:rPr>
                  <a:t>/</a:t>
                </a:r>
                <a:r>
                  <a:rPr lang="ko-KR" altLang="en-US" sz="1200" dirty="0" smtClean="0">
                    <a:solidFill>
                      <a:schemeClr val="bg1"/>
                    </a:solidFill>
                  </a:rPr>
                  <a:t>상품</a:t>
                </a:r>
                <a:endParaRPr lang="en-US" altLang="ko-KR" sz="1200" dirty="0">
                  <a:solidFill>
                    <a:schemeClr val="bg1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200" dirty="0" smtClean="0">
                    <a:solidFill>
                      <a:schemeClr val="bg1"/>
                    </a:solidFill>
                  </a:rPr>
                  <a:t>Back-loading </a:t>
                </a:r>
                <a:r>
                  <a:rPr lang="ko-KR" altLang="en-US" sz="1200" dirty="0" smtClean="0">
                    <a:solidFill>
                      <a:schemeClr val="bg1"/>
                    </a:solidFill>
                  </a:rPr>
                  <a:t>수행 </a:t>
                </a:r>
                <a:endParaRPr lang="en-US" altLang="ko-KR" sz="1200" dirty="0" smtClean="0">
                  <a:solidFill>
                    <a:schemeClr val="bg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200" dirty="0">
                    <a:solidFill>
                      <a:schemeClr val="bg1"/>
                    </a:solidFill>
                  </a:rPr>
                  <a:t> </a:t>
                </a:r>
                <a:r>
                  <a:rPr lang="en-US" altLang="ko-KR" sz="1200" dirty="0" smtClean="0">
                    <a:solidFill>
                      <a:schemeClr val="bg1"/>
                    </a:solidFill>
                  </a:rPr>
                  <a:t>    (</a:t>
                </a:r>
                <a:r>
                  <a:rPr lang="ko-KR" altLang="en-US" sz="1200" dirty="0" smtClean="0">
                    <a:solidFill>
                      <a:schemeClr val="bg1"/>
                    </a:solidFill>
                  </a:rPr>
                  <a:t>미상환 보고 건 보고 수행</a:t>
                </a:r>
                <a:r>
                  <a:rPr lang="en-US" altLang="ko-KR" sz="1200" dirty="0" smtClean="0">
                    <a:solidFill>
                      <a:schemeClr val="bg1"/>
                    </a:solidFill>
                  </a:rPr>
                  <a:t>)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200" dirty="0" smtClean="0">
                    <a:solidFill>
                      <a:schemeClr val="bg1"/>
                    </a:solidFill>
                  </a:rPr>
                  <a:t>KAP </a:t>
                </a:r>
                <a:r>
                  <a:rPr lang="ko-KR" altLang="en-US" sz="1200" dirty="0" smtClean="0">
                    <a:solidFill>
                      <a:schemeClr val="bg1"/>
                    </a:solidFill>
                  </a:rPr>
                  <a:t>구축 </a:t>
                </a:r>
                <a:r>
                  <a:rPr lang="en-US" altLang="ko-KR" sz="1200" dirty="0" smtClean="0">
                    <a:solidFill>
                      <a:schemeClr val="bg1"/>
                    </a:solidFill>
                  </a:rPr>
                  <a:t>DB</a:t>
                </a:r>
                <a:r>
                  <a:rPr lang="ko-KR" altLang="en-US" sz="1200" dirty="0" smtClean="0">
                    <a:solidFill>
                      <a:schemeClr val="bg1"/>
                    </a:solidFill>
                  </a:rPr>
                  <a:t>에 데이터 저장</a:t>
                </a:r>
                <a:endParaRPr lang="en-US" altLang="ko-KR" sz="12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26" name="그룹 125"/>
          <p:cNvGrpSpPr/>
          <p:nvPr/>
        </p:nvGrpSpPr>
        <p:grpSpPr>
          <a:xfrm>
            <a:off x="6124377" y="1204271"/>
            <a:ext cx="6035084" cy="4153536"/>
            <a:chOff x="671859" y="1968545"/>
            <a:chExt cx="7333623" cy="3905798"/>
          </a:xfrm>
        </p:grpSpPr>
        <p:grpSp>
          <p:nvGrpSpPr>
            <p:cNvPr id="127" name="그룹 126"/>
            <p:cNvGrpSpPr/>
            <p:nvPr/>
          </p:nvGrpSpPr>
          <p:grpSpPr>
            <a:xfrm>
              <a:off x="671859" y="1968545"/>
              <a:ext cx="7333623" cy="3905798"/>
              <a:chOff x="5306792" y="-435053"/>
              <a:chExt cx="7333623" cy="3905798"/>
            </a:xfrm>
          </p:grpSpPr>
          <p:sp>
            <p:nvSpPr>
              <p:cNvPr id="141" name="모서리가 둥근 직사각형 140"/>
              <p:cNvSpPr/>
              <p:nvPr/>
            </p:nvSpPr>
            <p:spPr>
              <a:xfrm>
                <a:off x="5306792" y="-435053"/>
                <a:ext cx="7333623" cy="3905798"/>
              </a:xfrm>
              <a:prstGeom prst="round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6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ko-KR" altLang="en-US" dirty="0"/>
              </a:p>
            </p:txBody>
          </p:sp>
          <p:sp>
            <p:nvSpPr>
              <p:cNvPr id="142" name="TextBox 141"/>
              <p:cNvSpPr txBox="1"/>
              <p:nvPr/>
            </p:nvSpPr>
            <p:spPr>
              <a:xfrm>
                <a:off x="7771409" y="-333218"/>
                <a:ext cx="2380609" cy="507831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b="1" dirty="0">
                    <a:solidFill>
                      <a:schemeClr val="bg1"/>
                    </a:solidFill>
                  </a:rPr>
                  <a:t>컨설팅 </a:t>
                </a:r>
                <a:r>
                  <a:rPr lang="en-US" altLang="ko-KR" b="1" dirty="0">
                    <a:solidFill>
                      <a:schemeClr val="bg1"/>
                    </a:solidFill>
                  </a:rPr>
                  <a:t>IT </a:t>
                </a:r>
                <a:r>
                  <a:rPr lang="ko-KR" altLang="en-US" b="1" dirty="0" smtClean="0">
                    <a:solidFill>
                      <a:schemeClr val="bg1"/>
                    </a:solidFill>
                  </a:rPr>
                  <a:t>업무</a:t>
                </a:r>
                <a:endParaRPr lang="en-US" altLang="ko-KR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8" name="그룹 127"/>
            <p:cNvGrpSpPr/>
            <p:nvPr/>
          </p:nvGrpSpPr>
          <p:grpSpPr>
            <a:xfrm>
              <a:off x="1038681" y="3037033"/>
              <a:ext cx="6576198" cy="2550424"/>
              <a:chOff x="4374068" y="3967688"/>
              <a:chExt cx="6576198" cy="2550424"/>
            </a:xfrm>
          </p:grpSpPr>
          <p:grpSp>
            <p:nvGrpSpPr>
              <p:cNvPr id="129" name="그룹 128"/>
              <p:cNvGrpSpPr/>
              <p:nvPr/>
            </p:nvGrpSpPr>
            <p:grpSpPr>
              <a:xfrm>
                <a:off x="4374068" y="3967688"/>
                <a:ext cx="6576198" cy="1074318"/>
                <a:chOff x="4642209" y="1420811"/>
                <a:chExt cx="6576198" cy="1074318"/>
              </a:xfrm>
            </p:grpSpPr>
            <p:grpSp>
              <p:nvGrpSpPr>
                <p:cNvPr id="132" name="그룹 131"/>
                <p:cNvGrpSpPr/>
                <p:nvPr/>
              </p:nvGrpSpPr>
              <p:grpSpPr>
                <a:xfrm>
                  <a:off x="4642209" y="1423781"/>
                  <a:ext cx="1056616" cy="1056616"/>
                  <a:chOff x="5567692" y="2768402"/>
                  <a:chExt cx="1056616" cy="1056616"/>
                </a:xfrm>
              </p:grpSpPr>
              <p:sp>
                <p:nvSpPr>
                  <p:cNvPr id="139" name="현 138"/>
                  <p:cNvSpPr/>
                  <p:nvPr/>
                </p:nvSpPr>
                <p:spPr>
                  <a:xfrm>
                    <a:off x="5567692" y="2768402"/>
                    <a:ext cx="1056616" cy="1056616"/>
                  </a:xfrm>
                  <a:prstGeom prst="chord">
                    <a:avLst>
                      <a:gd name="adj1" fmla="val 4800000"/>
                      <a:gd name="adj2" fmla="val 16800000"/>
                    </a:avLst>
                  </a:prstGeom>
                </p:spPr>
                <p:style>
                  <a:lnRef idx="0">
                    <a:schemeClr val="dk2"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dk2">
                      <a:tint val="40000"/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dk2">
                      <a:tint val="40000"/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dk1">
                      <a:hueOff val="0"/>
                      <a:satOff val="0"/>
                      <a:lumOff val="0"/>
                      <a:alphaOff val="0"/>
                    </a:schemeClr>
                  </a:fontRef>
                </p:style>
              </p:sp>
              <p:sp>
                <p:nvSpPr>
                  <p:cNvPr id="140" name="원형 139"/>
                  <p:cNvSpPr/>
                  <p:nvPr/>
                </p:nvSpPr>
                <p:spPr>
                  <a:xfrm>
                    <a:off x="5673354" y="2874064"/>
                    <a:ext cx="845292" cy="845292"/>
                  </a:xfrm>
                  <a:prstGeom prst="pie">
                    <a:avLst>
                      <a:gd name="adj1" fmla="val 9000000"/>
                      <a:gd name="adj2" fmla="val 16200000"/>
                    </a:avLst>
                  </a:prstGeom>
                </p:spPr>
                <p:style>
                  <a:lnRef idx="2">
                    <a:schemeClr val="dk2"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dk2"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dk2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</p:sp>
            </p:grpSp>
            <p:grpSp>
              <p:nvGrpSpPr>
                <p:cNvPr id="133" name="그룹 132"/>
                <p:cNvGrpSpPr/>
                <p:nvPr/>
              </p:nvGrpSpPr>
              <p:grpSpPr>
                <a:xfrm>
                  <a:off x="8213911" y="1423781"/>
                  <a:ext cx="1056616" cy="1056616"/>
                  <a:chOff x="5720092" y="2920802"/>
                  <a:chExt cx="1056616" cy="1056616"/>
                </a:xfrm>
              </p:grpSpPr>
              <p:sp>
                <p:nvSpPr>
                  <p:cNvPr id="137" name="현 136"/>
                  <p:cNvSpPr/>
                  <p:nvPr/>
                </p:nvSpPr>
                <p:spPr>
                  <a:xfrm>
                    <a:off x="5720092" y="2920802"/>
                    <a:ext cx="1056616" cy="1056616"/>
                  </a:xfrm>
                  <a:prstGeom prst="chord">
                    <a:avLst>
                      <a:gd name="adj1" fmla="val 4800000"/>
                      <a:gd name="adj2" fmla="val 16800000"/>
                    </a:avLst>
                  </a:prstGeom>
                </p:spPr>
                <p:style>
                  <a:lnRef idx="0">
                    <a:schemeClr val="dk2"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dk2">
                      <a:tint val="40000"/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dk2">
                      <a:tint val="40000"/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dk1">
                      <a:hueOff val="0"/>
                      <a:satOff val="0"/>
                      <a:lumOff val="0"/>
                      <a:alphaOff val="0"/>
                    </a:schemeClr>
                  </a:fontRef>
                </p:style>
              </p:sp>
              <p:sp>
                <p:nvSpPr>
                  <p:cNvPr id="138" name="원형 137"/>
                  <p:cNvSpPr/>
                  <p:nvPr/>
                </p:nvSpPr>
                <p:spPr>
                  <a:xfrm>
                    <a:off x="5825754" y="3026464"/>
                    <a:ext cx="845292" cy="845292"/>
                  </a:xfrm>
                  <a:prstGeom prst="pie">
                    <a:avLst>
                      <a:gd name="adj1" fmla="val 5400000"/>
                      <a:gd name="adj2" fmla="val 16200000"/>
                    </a:avLst>
                  </a:prstGeom>
                </p:spPr>
                <p:style>
                  <a:lnRef idx="2">
                    <a:schemeClr val="dk2"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dk2"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dk2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</p:sp>
            </p:grpSp>
            <p:sp>
              <p:nvSpPr>
                <p:cNvPr id="134" name="모서리가 둥근 직사각형 133"/>
                <p:cNvSpPr/>
                <p:nvPr/>
              </p:nvSpPr>
              <p:spPr>
                <a:xfrm>
                  <a:off x="5389500" y="1420811"/>
                  <a:ext cx="2250517" cy="1056616"/>
                </a:xfrm>
                <a:prstGeom prst="roundRect">
                  <a:avLst/>
                </a:prstGeom>
                <a:noFill/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ko-KR" altLang="en-US" sz="1400" b="1" dirty="0" err="1">
                      <a:solidFill>
                        <a:schemeClr val="bg1"/>
                      </a:solidFill>
                    </a:rPr>
                    <a:t>항목검수</a:t>
                  </a:r>
                  <a:endParaRPr lang="en-US" altLang="ko-KR" sz="1400" b="1" dirty="0">
                    <a:solidFill>
                      <a:schemeClr val="bg1"/>
                    </a:solidFill>
                  </a:endParaRPr>
                </a:p>
                <a:p>
                  <a:pPr algn="ctr">
                    <a:lnSpc>
                      <a:spcPct val="150000"/>
                    </a:lnSpc>
                  </a:pPr>
                  <a:r>
                    <a:rPr lang="ko-KR" altLang="en-US" sz="1200" dirty="0">
                      <a:solidFill>
                        <a:schemeClr val="bg1"/>
                      </a:solidFill>
                    </a:rPr>
                    <a:t>일 보고 자료할 항목을 검수합니다</a:t>
                  </a:r>
                  <a:r>
                    <a:rPr lang="en-US" altLang="ko-KR" sz="1200" dirty="0">
                      <a:solidFill>
                        <a:schemeClr val="bg1"/>
                      </a:solidFill>
                    </a:rPr>
                    <a:t>.</a:t>
                  </a:r>
                </a:p>
              </p:txBody>
            </p:sp>
            <p:cxnSp>
              <p:nvCxnSpPr>
                <p:cNvPr id="135" name="직선 화살표 연결선 134"/>
                <p:cNvCxnSpPr/>
                <p:nvPr/>
              </p:nvCxnSpPr>
              <p:spPr>
                <a:xfrm>
                  <a:off x="7656902" y="1946149"/>
                  <a:ext cx="448887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6" name="모서리가 둥근 직사각형 135"/>
                <p:cNvSpPr/>
                <p:nvPr/>
              </p:nvSpPr>
              <p:spPr>
                <a:xfrm>
                  <a:off x="8965092" y="1438513"/>
                  <a:ext cx="2253315" cy="1056616"/>
                </a:xfrm>
                <a:prstGeom prst="roundRect">
                  <a:avLst/>
                </a:prstGeom>
                <a:noFill/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ko-KR" altLang="en-US" sz="1400" b="1" dirty="0" smtClean="0">
                      <a:solidFill>
                        <a:schemeClr val="bg1"/>
                      </a:solidFill>
                    </a:rPr>
                    <a:t>부가기능 관리</a:t>
                  </a:r>
                </a:p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200" dirty="0" smtClean="0">
                      <a:solidFill>
                        <a:schemeClr val="bg1"/>
                      </a:solidFill>
                    </a:rPr>
                    <a:t>TR</a:t>
                  </a:r>
                  <a:r>
                    <a:rPr lang="ko-KR" altLang="en-US" sz="1200" dirty="0" smtClean="0">
                      <a:solidFill>
                        <a:schemeClr val="bg1"/>
                      </a:solidFill>
                    </a:rPr>
                    <a:t>보고에 필요한 부가기능을 관리합니다</a:t>
                  </a:r>
                  <a:r>
                    <a:rPr lang="en-US" altLang="ko-KR" sz="1200" dirty="0" smtClean="0">
                      <a:solidFill>
                        <a:schemeClr val="bg1"/>
                      </a:solidFill>
                    </a:rPr>
                    <a:t>.</a:t>
                  </a:r>
                  <a:endParaRPr lang="en-US" altLang="ko-KR" sz="1200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130" name="TextBox 129"/>
              <p:cNvSpPr txBox="1"/>
              <p:nvPr/>
            </p:nvSpPr>
            <p:spPr>
              <a:xfrm>
                <a:off x="4374068" y="5128900"/>
                <a:ext cx="3378106" cy="138921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200" dirty="0">
                    <a:solidFill>
                      <a:schemeClr val="bg1"/>
                    </a:solidFill>
                  </a:rPr>
                  <a:t>일 </a:t>
                </a:r>
                <a:r>
                  <a:rPr lang="ko-KR" altLang="en-US" sz="1200" dirty="0" smtClean="0">
                    <a:solidFill>
                      <a:schemeClr val="bg1"/>
                    </a:solidFill>
                  </a:rPr>
                  <a:t>보고 대상 관리 </a:t>
                </a:r>
                <a:endParaRPr lang="en-US" altLang="ko-KR" sz="1200" dirty="0" smtClean="0">
                  <a:solidFill>
                    <a:schemeClr val="bg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200" dirty="0">
                    <a:solidFill>
                      <a:schemeClr val="bg1"/>
                    </a:solidFill>
                  </a:rPr>
                  <a:t> </a:t>
                </a:r>
                <a:r>
                  <a:rPr lang="en-US" altLang="ko-KR" sz="1200" dirty="0" smtClean="0">
                    <a:solidFill>
                      <a:schemeClr val="bg1"/>
                    </a:solidFill>
                  </a:rPr>
                  <a:t>     (</a:t>
                </a:r>
                <a:r>
                  <a:rPr lang="ko-KR" altLang="en-US" sz="1200" dirty="0" smtClean="0">
                    <a:solidFill>
                      <a:schemeClr val="bg1"/>
                    </a:solidFill>
                  </a:rPr>
                  <a:t>보고할 대상 확인</a:t>
                </a:r>
                <a:r>
                  <a:rPr lang="en-US" altLang="ko-KR" sz="1200" dirty="0" smtClean="0">
                    <a:solidFill>
                      <a:schemeClr val="bg1"/>
                    </a:solidFill>
                  </a:rPr>
                  <a:t>)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200" dirty="0" smtClean="0">
                    <a:solidFill>
                      <a:schemeClr val="bg1"/>
                    </a:solidFill>
                  </a:rPr>
                  <a:t>보고 항목 관리 </a:t>
                </a:r>
                <a:endParaRPr lang="en-US" altLang="ko-KR" sz="1200" dirty="0" smtClean="0">
                  <a:solidFill>
                    <a:schemeClr val="bg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200" dirty="0">
                    <a:solidFill>
                      <a:schemeClr val="bg1"/>
                    </a:solidFill>
                  </a:rPr>
                  <a:t>    </a:t>
                </a:r>
                <a:r>
                  <a:rPr lang="en-US" altLang="ko-KR" sz="1200" dirty="0" smtClean="0">
                    <a:solidFill>
                      <a:schemeClr val="bg1"/>
                    </a:solidFill>
                  </a:rPr>
                  <a:t>  (</a:t>
                </a:r>
                <a:r>
                  <a:rPr lang="ko-KR" altLang="en-US" sz="1200" dirty="0" smtClean="0">
                    <a:solidFill>
                      <a:schemeClr val="bg1"/>
                    </a:solidFill>
                  </a:rPr>
                  <a:t>필요 데이터를 검색할 쿼리 생성</a:t>
                </a:r>
                <a:r>
                  <a:rPr lang="en-US" altLang="ko-KR" sz="1200" dirty="0" smtClean="0">
                    <a:solidFill>
                      <a:schemeClr val="bg1"/>
                    </a:solidFill>
                  </a:rPr>
                  <a:t>)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200" dirty="0" smtClean="0">
                    <a:solidFill>
                      <a:schemeClr val="bg1"/>
                    </a:solidFill>
                  </a:rPr>
                  <a:t>파일 생성</a:t>
                </a:r>
                <a:r>
                  <a:rPr lang="en-US" altLang="ko-KR" sz="1200" dirty="0">
                    <a:solidFill>
                      <a:schemeClr val="bg1"/>
                    </a:solidFill>
                  </a:rPr>
                  <a:t>, </a:t>
                </a:r>
                <a:r>
                  <a:rPr lang="ko-KR" altLang="en-US" sz="1200" dirty="0">
                    <a:solidFill>
                      <a:schemeClr val="bg1"/>
                    </a:solidFill>
                  </a:rPr>
                  <a:t>전송 </a:t>
                </a:r>
                <a:r>
                  <a:rPr lang="ko-KR" altLang="en-US" sz="1200" dirty="0" smtClean="0">
                    <a:solidFill>
                      <a:schemeClr val="bg1"/>
                    </a:solidFill>
                  </a:rPr>
                  <a:t>관리</a:t>
                </a:r>
                <a:endParaRPr lang="en-US" altLang="ko-KR" sz="1200" dirty="0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7945769" y="5125750"/>
                <a:ext cx="3004495" cy="112873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200" dirty="0" smtClean="0">
                    <a:solidFill>
                      <a:schemeClr val="bg1"/>
                    </a:solidFill>
                  </a:rPr>
                  <a:t>TR</a:t>
                </a:r>
                <a:r>
                  <a:rPr lang="ko-KR" altLang="en-US" sz="1200" dirty="0" smtClean="0">
                    <a:solidFill>
                      <a:schemeClr val="bg1"/>
                    </a:solidFill>
                  </a:rPr>
                  <a:t>보고 프로그램 관리</a:t>
                </a:r>
                <a:endParaRPr lang="en-US" altLang="ko-KR" sz="1200" dirty="0" smtClean="0">
                  <a:solidFill>
                    <a:schemeClr val="bg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200" dirty="0" smtClean="0">
                    <a:solidFill>
                      <a:schemeClr val="bg1"/>
                    </a:solidFill>
                  </a:rPr>
                  <a:t>      (</a:t>
                </a:r>
                <a:r>
                  <a:rPr lang="ko-KR" altLang="en-US" sz="1200" dirty="0" smtClean="0">
                    <a:solidFill>
                      <a:schemeClr val="bg1"/>
                    </a:solidFill>
                  </a:rPr>
                  <a:t>보고 프로그램 업데이트</a:t>
                </a:r>
                <a:r>
                  <a:rPr lang="en-US" altLang="ko-KR" sz="1200" dirty="0" smtClean="0">
                    <a:solidFill>
                      <a:schemeClr val="bg1"/>
                    </a:solidFill>
                  </a:rPr>
                  <a:t>)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200" dirty="0" smtClean="0">
                    <a:solidFill>
                      <a:schemeClr val="bg1"/>
                    </a:solidFill>
                  </a:rPr>
                  <a:t>업무 프로세스 자동화 개발</a:t>
                </a:r>
                <a:endParaRPr lang="en-US" altLang="ko-KR" sz="1200" dirty="0" smtClean="0">
                  <a:solidFill>
                    <a:schemeClr val="bg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200" dirty="0">
                    <a:solidFill>
                      <a:schemeClr val="bg1"/>
                    </a:solidFill>
                  </a:rPr>
                  <a:t> </a:t>
                </a:r>
                <a:r>
                  <a:rPr lang="en-US" altLang="ko-KR" sz="1200" dirty="0" smtClean="0">
                    <a:solidFill>
                      <a:schemeClr val="bg1"/>
                    </a:solidFill>
                  </a:rPr>
                  <a:t>     (ex, </a:t>
                </a:r>
                <a:r>
                  <a:rPr lang="ko-KR" altLang="en-US" sz="1200" dirty="0" smtClean="0">
                    <a:solidFill>
                      <a:schemeClr val="bg1"/>
                    </a:solidFill>
                  </a:rPr>
                  <a:t>쿼리 실행</a:t>
                </a:r>
                <a:r>
                  <a:rPr lang="en-US" altLang="ko-KR" sz="1200" dirty="0" smtClean="0">
                    <a:solidFill>
                      <a:schemeClr val="bg1"/>
                    </a:solidFill>
                  </a:rPr>
                  <a:t>, </a:t>
                </a:r>
                <a:r>
                  <a:rPr lang="ko-KR" altLang="en-US" sz="1200" dirty="0" smtClean="0">
                    <a:solidFill>
                      <a:schemeClr val="bg1"/>
                    </a:solidFill>
                  </a:rPr>
                  <a:t>파일 업로드</a:t>
                </a:r>
                <a:r>
                  <a:rPr lang="en-US" altLang="ko-KR" sz="1200" dirty="0" smtClean="0">
                    <a:solidFill>
                      <a:schemeClr val="bg1"/>
                    </a:solidFill>
                  </a:rPr>
                  <a:t>)</a:t>
                </a:r>
                <a:r>
                  <a:rPr lang="ko-KR" altLang="en-US" sz="1200" dirty="0" smtClean="0">
                    <a:solidFill>
                      <a:schemeClr val="bg1"/>
                    </a:solidFill>
                  </a:rPr>
                  <a:t> </a:t>
                </a:r>
                <a:endParaRPr lang="en-US" altLang="ko-KR" sz="1200" dirty="0" smtClean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96675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8769927" y="980902"/>
            <a:ext cx="3075709" cy="438582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ko-KR" altLang="en-US" sz="1500" b="1" dirty="0" smtClean="0"/>
          </a:p>
        </p:txBody>
      </p:sp>
      <p:cxnSp>
        <p:nvCxnSpPr>
          <p:cNvPr id="52" name="직선 연결선 51"/>
          <p:cNvCxnSpPr/>
          <p:nvPr/>
        </p:nvCxnSpPr>
        <p:spPr>
          <a:xfrm>
            <a:off x="380939" y="3533728"/>
            <a:ext cx="11114116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8125011" y="1424062"/>
            <a:ext cx="2759242" cy="695575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000" b="1" dirty="0" smtClean="0"/>
              <a:t>컨설팅 업무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735798" y="4557834"/>
            <a:ext cx="2988304" cy="78483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000" b="1" dirty="0" smtClean="0"/>
              <a:t>컨설팅 </a:t>
            </a:r>
            <a:r>
              <a:rPr lang="en-US" altLang="ko-KR" sz="3000" b="1" dirty="0" smtClean="0"/>
              <a:t>IT </a:t>
            </a:r>
            <a:r>
              <a:rPr lang="ko-KR" altLang="en-US" sz="3000" b="1" dirty="0" smtClean="0"/>
              <a:t>업무</a:t>
            </a:r>
          </a:p>
        </p:txBody>
      </p:sp>
      <p:grpSp>
        <p:nvGrpSpPr>
          <p:cNvPr id="36" name="그룹 35"/>
          <p:cNvGrpSpPr/>
          <p:nvPr/>
        </p:nvGrpSpPr>
        <p:grpSpPr>
          <a:xfrm>
            <a:off x="914142" y="521107"/>
            <a:ext cx="6838032" cy="2728011"/>
            <a:chOff x="922681" y="767038"/>
            <a:chExt cx="6949808" cy="2571469"/>
          </a:xfrm>
        </p:grpSpPr>
        <p:grpSp>
          <p:nvGrpSpPr>
            <p:cNvPr id="37" name="그룹 36"/>
            <p:cNvGrpSpPr/>
            <p:nvPr/>
          </p:nvGrpSpPr>
          <p:grpSpPr>
            <a:xfrm>
              <a:off x="922682" y="767038"/>
              <a:ext cx="6590181" cy="1059586"/>
              <a:chOff x="1070508" y="1553101"/>
              <a:chExt cx="6590181" cy="1059586"/>
            </a:xfrm>
          </p:grpSpPr>
          <p:grpSp>
            <p:nvGrpSpPr>
              <p:cNvPr id="41" name="그룹 40"/>
              <p:cNvGrpSpPr/>
              <p:nvPr/>
            </p:nvGrpSpPr>
            <p:grpSpPr>
              <a:xfrm>
                <a:off x="1070508" y="1556071"/>
                <a:ext cx="1056616" cy="1056616"/>
                <a:chOff x="5567692" y="2900692"/>
                <a:chExt cx="1056616" cy="1056616"/>
              </a:xfrm>
            </p:grpSpPr>
            <p:sp>
              <p:nvSpPr>
                <p:cNvPr id="48" name="현 47"/>
                <p:cNvSpPr/>
                <p:nvPr/>
              </p:nvSpPr>
              <p:spPr>
                <a:xfrm>
                  <a:off x="5567692" y="2900692"/>
                  <a:ext cx="1056616" cy="1056616"/>
                </a:xfrm>
                <a:prstGeom prst="chord">
                  <a:avLst>
                    <a:gd name="adj1" fmla="val 4800000"/>
                    <a:gd name="adj2" fmla="val 16800000"/>
                  </a:avLst>
                </a:prstGeom>
              </p:spPr>
              <p:style>
                <a:lnRef idx="0">
                  <a:schemeClr val="dk2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dk2">
                    <a:tint val="4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dk2">
                    <a:tint val="4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49" name="원형 48"/>
                <p:cNvSpPr/>
                <p:nvPr/>
              </p:nvSpPr>
              <p:spPr>
                <a:xfrm>
                  <a:off x="5673354" y="3006354"/>
                  <a:ext cx="845292" cy="845292"/>
                </a:xfrm>
                <a:prstGeom prst="pie">
                  <a:avLst>
                    <a:gd name="adj1" fmla="val 12600000"/>
                    <a:gd name="adj2" fmla="val 16200000"/>
                  </a:avLst>
                </a:prstGeom>
              </p:spPr>
              <p:style>
                <a:lnRef idx="2">
                  <a:schemeClr val="dk2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dk2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dk2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</p:grpSp>
          <p:grpSp>
            <p:nvGrpSpPr>
              <p:cNvPr id="42" name="그룹 41"/>
              <p:cNvGrpSpPr/>
              <p:nvPr/>
            </p:nvGrpSpPr>
            <p:grpSpPr>
              <a:xfrm>
                <a:off x="4642209" y="1556071"/>
                <a:ext cx="1056616" cy="1056616"/>
                <a:chOff x="5567692" y="2900692"/>
                <a:chExt cx="1056616" cy="1056616"/>
              </a:xfrm>
            </p:grpSpPr>
            <p:sp>
              <p:nvSpPr>
                <p:cNvPr id="46" name="현 45"/>
                <p:cNvSpPr/>
                <p:nvPr/>
              </p:nvSpPr>
              <p:spPr>
                <a:xfrm>
                  <a:off x="5567692" y="2900692"/>
                  <a:ext cx="1056616" cy="1056616"/>
                </a:xfrm>
                <a:prstGeom prst="chord">
                  <a:avLst>
                    <a:gd name="adj1" fmla="val 4800000"/>
                    <a:gd name="adj2" fmla="val 16800000"/>
                  </a:avLst>
                </a:prstGeom>
              </p:spPr>
              <p:style>
                <a:lnRef idx="0">
                  <a:schemeClr val="dk2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dk2">
                    <a:tint val="4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dk2">
                    <a:tint val="4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47" name="원형 46"/>
                <p:cNvSpPr/>
                <p:nvPr/>
              </p:nvSpPr>
              <p:spPr>
                <a:xfrm>
                  <a:off x="5673354" y="3006354"/>
                  <a:ext cx="845292" cy="845292"/>
                </a:xfrm>
                <a:prstGeom prst="pie">
                  <a:avLst>
                    <a:gd name="adj1" fmla="val 9000000"/>
                    <a:gd name="adj2" fmla="val 16200000"/>
                  </a:avLst>
                </a:prstGeom>
              </p:spPr>
              <p:style>
                <a:lnRef idx="2">
                  <a:schemeClr val="dk2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dk2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dk2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</p:grpSp>
          <p:sp>
            <p:nvSpPr>
              <p:cNvPr id="43" name="모서리가 둥근 직사각형 42"/>
              <p:cNvSpPr/>
              <p:nvPr/>
            </p:nvSpPr>
            <p:spPr>
              <a:xfrm>
                <a:off x="1824807" y="1556071"/>
                <a:ext cx="2329798" cy="1056616"/>
              </a:xfrm>
              <a:prstGeom prst="roundRect">
                <a:avLst/>
              </a:pr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400" b="1" dirty="0" err="1" smtClean="0">
                    <a:solidFill>
                      <a:schemeClr val="tx1"/>
                    </a:solidFill>
                  </a:rPr>
                  <a:t>대상분석</a:t>
                </a:r>
                <a:endParaRPr lang="en-US" altLang="ko-KR" sz="1400" b="1" dirty="0" smtClean="0">
                  <a:solidFill>
                    <a:schemeClr val="tx1"/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1200" dirty="0" smtClean="0">
                    <a:solidFill>
                      <a:schemeClr val="tx1"/>
                    </a:solidFill>
                  </a:rPr>
                  <a:t>고객 상품에 대한 분석을 진행합니다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.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4" name="직선 화살표 연결선 43"/>
              <p:cNvCxnSpPr/>
              <p:nvPr/>
            </p:nvCxnSpPr>
            <p:spPr>
              <a:xfrm>
                <a:off x="4143002" y="2081409"/>
                <a:ext cx="44888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모서리가 둥근 직사각형 44"/>
              <p:cNvSpPr/>
              <p:nvPr/>
            </p:nvSpPr>
            <p:spPr>
              <a:xfrm>
                <a:off x="5389499" y="1553101"/>
                <a:ext cx="2271190" cy="1056616"/>
              </a:xfrm>
              <a:prstGeom prst="roundRect">
                <a:avLst/>
              </a:pr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400" b="1" dirty="0" err="1" smtClean="0">
                    <a:solidFill>
                      <a:schemeClr val="tx1"/>
                    </a:solidFill>
                  </a:rPr>
                  <a:t>매핑분석</a:t>
                </a:r>
                <a:endParaRPr lang="en-US" altLang="ko-KR" sz="1400" b="1" dirty="0" smtClean="0">
                  <a:solidFill>
                    <a:schemeClr val="tx1"/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1200" dirty="0" smtClean="0">
                    <a:solidFill>
                      <a:schemeClr val="tx1"/>
                    </a:solidFill>
                  </a:rPr>
                  <a:t>상품별 보고 항목 정보를 매핑합니다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.</a:t>
                </a:r>
              </a:p>
            </p:txBody>
          </p:sp>
        </p:grpSp>
        <p:sp>
          <p:nvSpPr>
            <p:cNvPr id="38" name="TextBox 37"/>
            <p:cNvSpPr txBox="1"/>
            <p:nvPr/>
          </p:nvSpPr>
          <p:spPr>
            <a:xfrm>
              <a:off x="1996857" y="2116857"/>
              <a:ext cx="1727245" cy="41341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ko-KR" altLang="en-US" sz="1500" b="1" dirty="0" smtClean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922681" y="1945952"/>
              <a:ext cx="3385114" cy="113145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200" dirty="0" smtClean="0"/>
                <a:t>TR </a:t>
              </a:r>
              <a:r>
                <a:rPr lang="ko-KR" altLang="en-US" sz="1200" dirty="0" smtClean="0"/>
                <a:t>보고 대상이 맞는지</a:t>
              </a:r>
              <a:r>
                <a:rPr lang="en-US" altLang="ko-KR" sz="1200" dirty="0" smtClean="0"/>
                <a:t>?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dirty="0" smtClean="0"/>
                <a:t>상품 유형 별 보고 항목을 점검 </a:t>
              </a:r>
              <a:endParaRPr lang="en-US" altLang="ko-KR" sz="1200" dirty="0" smtClean="0"/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dirty="0" smtClean="0"/>
                <a:t>상품</a:t>
              </a:r>
              <a:r>
                <a:rPr lang="en-US" altLang="ko-KR" sz="1200" dirty="0" smtClean="0"/>
                <a:t>, </a:t>
              </a:r>
              <a:r>
                <a:rPr lang="ko-KR" altLang="en-US" sz="1200" dirty="0" smtClean="0"/>
                <a:t>가격</a:t>
              </a:r>
              <a:r>
                <a:rPr lang="en-US" altLang="ko-KR" sz="1200" dirty="0" smtClean="0"/>
                <a:t>, </a:t>
              </a:r>
              <a:r>
                <a:rPr lang="ko-KR" altLang="en-US" sz="1200" dirty="0" smtClean="0"/>
                <a:t>담보 등 항목 수집 </a:t>
              </a:r>
              <a:endParaRPr lang="en-US" altLang="ko-KR" sz="1200" dirty="0" smtClean="0"/>
            </a:p>
            <a:p>
              <a:pPr>
                <a:lnSpc>
                  <a:spcPct val="150000"/>
                </a:lnSpc>
              </a:pPr>
              <a:r>
                <a:rPr lang="en-US" altLang="ko-KR" sz="1200" dirty="0" smtClean="0"/>
                <a:t>     (</a:t>
              </a:r>
              <a:r>
                <a:rPr lang="ko-KR" altLang="en-US" sz="1200" dirty="0" smtClean="0"/>
                <a:t>세부 항목 수집</a:t>
              </a:r>
              <a:r>
                <a:rPr lang="en-US" altLang="ko-KR" sz="1200" dirty="0" smtClean="0"/>
                <a:t>)</a:t>
              </a:r>
              <a:endParaRPr lang="ko-KR" altLang="en-US" sz="1200" dirty="0" smtClean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494383" y="1945953"/>
              <a:ext cx="3378106" cy="1392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dirty="0" smtClean="0"/>
                <a:t>거래상대방 별 </a:t>
              </a:r>
              <a:r>
                <a:rPr lang="en-US" altLang="ko-KR" sz="1200" dirty="0" smtClean="0"/>
                <a:t>UTI, LEI </a:t>
              </a:r>
              <a:r>
                <a:rPr lang="ko-KR" altLang="en-US" sz="1200" dirty="0" smtClean="0"/>
                <a:t>매핑</a:t>
              </a:r>
              <a:endParaRPr lang="en-US" altLang="ko-KR" sz="1200" dirty="0" smtClean="0"/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dirty="0" smtClean="0"/>
                <a:t>이자율</a:t>
              </a:r>
              <a:r>
                <a:rPr lang="en-US" altLang="ko-KR" sz="1200" dirty="0" smtClean="0"/>
                <a:t>/</a:t>
              </a:r>
              <a:r>
                <a:rPr lang="ko-KR" altLang="en-US" sz="1200" dirty="0" smtClean="0"/>
                <a:t>통화</a:t>
              </a:r>
              <a:r>
                <a:rPr lang="en-US" altLang="ko-KR" sz="1200" dirty="0" smtClean="0"/>
                <a:t>/</a:t>
              </a:r>
              <a:r>
                <a:rPr lang="ko-KR" altLang="en-US" sz="1200" dirty="0" smtClean="0"/>
                <a:t>주식</a:t>
              </a:r>
              <a:r>
                <a:rPr lang="en-US" altLang="ko-KR" sz="1200" dirty="0" smtClean="0"/>
                <a:t>/</a:t>
              </a:r>
              <a:r>
                <a:rPr lang="ko-KR" altLang="en-US" sz="1200" dirty="0" smtClean="0"/>
                <a:t>신용</a:t>
              </a:r>
              <a:r>
                <a:rPr lang="en-US" altLang="ko-KR" sz="1200" dirty="0" smtClean="0"/>
                <a:t>/</a:t>
              </a:r>
              <a:r>
                <a:rPr lang="ko-KR" altLang="en-US" sz="1200" dirty="0" smtClean="0"/>
                <a:t>상품</a:t>
              </a:r>
              <a:endParaRPr lang="en-US" altLang="ko-KR" sz="1200" dirty="0"/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200" dirty="0" smtClean="0"/>
                <a:t>Back-loading </a:t>
              </a:r>
              <a:r>
                <a:rPr lang="ko-KR" altLang="en-US" sz="1200" dirty="0" smtClean="0"/>
                <a:t>수행 </a:t>
              </a:r>
              <a:endParaRPr lang="en-US" altLang="ko-KR" sz="1200" dirty="0" smtClean="0"/>
            </a:p>
            <a:p>
              <a:pPr>
                <a:lnSpc>
                  <a:spcPct val="150000"/>
                </a:lnSpc>
              </a:pPr>
              <a:r>
                <a:rPr lang="en-US" altLang="ko-KR" sz="1200" dirty="0"/>
                <a:t> </a:t>
              </a:r>
              <a:r>
                <a:rPr lang="en-US" altLang="ko-KR" sz="1200" dirty="0" smtClean="0"/>
                <a:t>    (</a:t>
              </a:r>
              <a:r>
                <a:rPr lang="ko-KR" altLang="en-US" sz="1200" dirty="0" smtClean="0"/>
                <a:t>미상환 보고 건 보고 수행</a:t>
              </a:r>
              <a:r>
                <a:rPr lang="en-US" altLang="ko-KR" sz="1200" dirty="0" smtClean="0"/>
                <a:t>)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200" dirty="0" smtClean="0"/>
                <a:t>KAP </a:t>
              </a:r>
              <a:r>
                <a:rPr lang="ko-KR" altLang="en-US" sz="1200" dirty="0" smtClean="0"/>
                <a:t>구축 </a:t>
              </a:r>
              <a:r>
                <a:rPr lang="en-US" altLang="ko-KR" sz="1200" dirty="0" smtClean="0"/>
                <a:t>DB</a:t>
              </a:r>
              <a:r>
                <a:rPr lang="ko-KR" altLang="en-US" sz="1200" dirty="0" smtClean="0"/>
                <a:t>에 데이터 저장</a:t>
              </a:r>
              <a:endParaRPr lang="en-US" altLang="ko-KR" sz="1200" dirty="0"/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4393831" y="3818339"/>
            <a:ext cx="6616218" cy="2712193"/>
            <a:chOff x="4374068" y="3967688"/>
            <a:chExt cx="6576198" cy="2550424"/>
          </a:xfrm>
        </p:grpSpPr>
        <p:grpSp>
          <p:nvGrpSpPr>
            <p:cNvPr id="56" name="그룹 55"/>
            <p:cNvGrpSpPr/>
            <p:nvPr/>
          </p:nvGrpSpPr>
          <p:grpSpPr>
            <a:xfrm>
              <a:off x="4374068" y="3967688"/>
              <a:ext cx="6576198" cy="1074318"/>
              <a:chOff x="4642209" y="1420811"/>
              <a:chExt cx="6576198" cy="1074318"/>
            </a:xfrm>
          </p:grpSpPr>
          <p:grpSp>
            <p:nvGrpSpPr>
              <p:cNvPr id="60" name="그룹 59"/>
              <p:cNvGrpSpPr/>
              <p:nvPr/>
            </p:nvGrpSpPr>
            <p:grpSpPr>
              <a:xfrm>
                <a:off x="4642209" y="1423781"/>
                <a:ext cx="1056616" cy="1056616"/>
                <a:chOff x="5567692" y="2768402"/>
                <a:chExt cx="1056616" cy="1056616"/>
              </a:xfrm>
            </p:grpSpPr>
            <p:sp>
              <p:nvSpPr>
                <p:cNvPr id="67" name="현 66"/>
                <p:cNvSpPr/>
                <p:nvPr/>
              </p:nvSpPr>
              <p:spPr>
                <a:xfrm>
                  <a:off x="5567692" y="2768402"/>
                  <a:ext cx="1056616" cy="1056616"/>
                </a:xfrm>
                <a:prstGeom prst="chord">
                  <a:avLst>
                    <a:gd name="adj1" fmla="val 4800000"/>
                    <a:gd name="adj2" fmla="val 16800000"/>
                  </a:avLst>
                </a:prstGeom>
              </p:spPr>
              <p:style>
                <a:lnRef idx="0">
                  <a:schemeClr val="dk2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dk2">
                    <a:tint val="4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dk2">
                    <a:tint val="4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68" name="원형 67"/>
                <p:cNvSpPr/>
                <p:nvPr/>
              </p:nvSpPr>
              <p:spPr>
                <a:xfrm>
                  <a:off x="5673354" y="2874064"/>
                  <a:ext cx="845292" cy="845292"/>
                </a:xfrm>
                <a:prstGeom prst="pie">
                  <a:avLst>
                    <a:gd name="adj1" fmla="val 9000000"/>
                    <a:gd name="adj2" fmla="val 16200000"/>
                  </a:avLst>
                </a:prstGeom>
              </p:spPr>
              <p:style>
                <a:lnRef idx="2">
                  <a:schemeClr val="dk2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dk2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dk2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</p:grpSp>
          <p:grpSp>
            <p:nvGrpSpPr>
              <p:cNvPr id="61" name="그룹 60"/>
              <p:cNvGrpSpPr/>
              <p:nvPr/>
            </p:nvGrpSpPr>
            <p:grpSpPr>
              <a:xfrm>
                <a:off x="8213911" y="1423781"/>
                <a:ext cx="1056616" cy="1056616"/>
                <a:chOff x="5720092" y="2920802"/>
                <a:chExt cx="1056616" cy="1056616"/>
              </a:xfrm>
            </p:grpSpPr>
            <p:sp>
              <p:nvSpPr>
                <p:cNvPr id="65" name="현 64"/>
                <p:cNvSpPr/>
                <p:nvPr/>
              </p:nvSpPr>
              <p:spPr>
                <a:xfrm>
                  <a:off x="5720092" y="2920802"/>
                  <a:ext cx="1056616" cy="1056616"/>
                </a:xfrm>
                <a:prstGeom prst="chord">
                  <a:avLst>
                    <a:gd name="adj1" fmla="val 4800000"/>
                    <a:gd name="adj2" fmla="val 16800000"/>
                  </a:avLst>
                </a:prstGeom>
              </p:spPr>
              <p:style>
                <a:lnRef idx="0">
                  <a:schemeClr val="dk2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dk2">
                    <a:tint val="4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dk2">
                    <a:tint val="4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66" name="원형 65"/>
                <p:cNvSpPr/>
                <p:nvPr/>
              </p:nvSpPr>
              <p:spPr>
                <a:xfrm>
                  <a:off x="5825754" y="3026464"/>
                  <a:ext cx="845292" cy="845292"/>
                </a:xfrm>
                <a:prstGeom prst="pie">
                  <a:avLst>
                    <a:gd name="adj1" fmla="val 5400000"/>
                    <a:gd name="adj2" fmla="val 16200000"/>
                  </a:avLst>
                </a:prstGeom>
              </p:spPr>
              <p:style>
                <a:lnRef idx="2">
                  <a:schemeClr val="dk2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dk2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dk2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</p:grpSp>
          <p:sp>
            <p:nvSpPr>
              <p:cNvPr id="62" name="모서리가 둥근 직사각형 61"/>
              <p:cNvSpPr/>
              <p:nvPr/>
            </p:nvSpPr>
            <p:spPr>
              <a:xfrm>
                <a:off x="5389500" y="1420811"/>
                <a:ext cx="2250517" cy="1056616"/>
              </a:xfrm>
              <a:prstGeom prst="roundRect">
                <a:avLst/>
              </a:pr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400" b="1" dirty="0" err="1">
                    <a:solidFill>
                      <a:sysClr val="windowText" lastClr="000000"/>
                    </a:solidFill>
                  </a:rPr>
                  <a:t>항목검수</a:t>
                </a:r>
                <a:endParaRPr lang="en-US" altLang="ko-KR" sz="1400" b="1" dirty="0">
                  <a:solidFill>
                    <a:sysClr val="windowText" lastClr="000000"/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1200" dirty="0">
                    <a:solidFill>
                      <a:sysClr val="windowText" lastClr="000000"/>
                    </a:solidFill>
                  </a:rPr>
                  <a:t>일 보고 자료할 항목을 검수합니다</a:t>
                </a:r>
                <a:r>
                  <a:rPr lang="en-US" altLang="ko-KR" sz="1200" dirty="0">
                    <a:solidFill>
                      <a:sysClr val="windowText" lastClr="000000"/>
                    </a:solidFill>
                  </a:rPr>
                  <a:t>.</a:t>
                </a:r>
              </a:p>
            </p:txBody>
          </p:sp>
          <p:cxnSp>
            <p:nvCxnSpPr>
              <p:cNvPr id="63" name="직선 화살표 연결선 62"/>
              <p:cNvCxnSpPr/>
              <p:nvPr/>
            </p:nvCxnSpPr>
            <p:spPr>
              <a:xfrm>
                <a:off x="7656902" y="1946149"/>
                <a:ext cx="44888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모서리가 둥근 직사각형 63"/>
              <p:cNvSpPr/>
              <p:nvPr/>
            </p:nvSpPr>
            <p:spPr>
              <a:xfrm>
                <a:off x="8965092" y="1438513"/>
                <a:ext cx="2253315" cy="1056616"/>
              </a:xfrm>
              <a:prstGeom prst="roundRect">
                <a:avLst/>
              </a:pr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400" b="1" dirty="0" smtClean="0">
                    <a:solidFill>
                      <a:sysClr val="windowText" lastClr="000000"/>
                    </a:solidFill>
                  </a:rPr>
                  <a:t>부가기능 관리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 sz="1200" dirty="0" smtClean="0">
                    <a:solidFill>
                      <a:sysClr val="windowText" lastClr="000000"/>
                    </a:solidFill>
                  </a:rPr>
                  <a:t>TR</a:t>
                </a:r>
                <a:r>
                  <a:rPr lang="ko-KR" altLang="en-US" sz="1200" dirty="0" smtClean="0">
                    <a:solidFill>
                      <a:sysClr val="windowText" lastClr="000000"/>
                    </a:solidFill>
                  </a:rPr>
                  <a:t>보고에 필요한 부가기능을 관리합니다</a:t>
                </a:r>
                <a:r>
                  <a:rPr lang="en-US" altLang="ko-KR" sz="1200" dirty="0" smtClean="0">
                    <a:solidFill>
                      <a:sysClr val="windowText" lastClr="000000"/>
                    </a:solidFill>
                  </a:rPr>
                  <a:t>.</a:t>
                </a:r>
                <a:endParaRPr lang="en-US" altLang="ko-KR" sz="120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58" name="TextBox 57"/>
            <p:cNvSpPr txBox="1"/>
            <p:nvPr/>
          </p:nvSpPr>
          <p:spPr>
            <a:xfrm>
              <a:off x="4374068" y="5128900"/>
              <a:ext cx="3378106" cy="138921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solidFill>
                    <a:sysClr val="windowText" lastClr="000000"/>
                  </a:solidFill>
                </a:rPr>
                <a:t>일 </a:t>
              </a:r>
              <a:r>
                <a:rPr lang="ko-KR" altLang="en-US" sz="1200" dirty="0" smtClean="0">
                  <a:solidFill>
                    <a:sysClr val="windowText" lastClr="000000"/>
                  </a:solidFill>
                </a:rPr>
                <a:t>보고 대상 관리 </a:t>
              </a:r>
              <a:endParaRPr lang="en-US" altLang="ko-KR" sz="1200" dirty="0" smtClean="0">
                <a:solidFill>
                  <a:sysClr val="windowText" lastClr="000000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200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ko-KR" sz="1200" dirty="0" smtClean="0">
                  <a:solidFill>
                    <a:sysClr val="windowText" lastClr="000000"/>
                  </a:solidFill>
                </a:rPr>
                <a:t>     (</a:t>
              </a:r>
              <a:r>
                <a:rPr lang="ko-KR" altLang="en-US" sz="1200" dirty="0" smtClean="0">
                  <a:solidFill>
                    <a:sysClr val="windowText" lastClr="000000"/>
                  </a:solidFill>
                </a:rPr>
                <a:t>보고할 대상 확인</a:t>
              </a:r>
              <a:r>
                <a:rPr lang="en-US" altLang="ko-KR" sz="1200" dirty="0" smtClean="0">
                  <a:solidFill>
                    <a:sysClr val="windowText" lastClr="000000"/>
                  </a:solidFill>
                </a:rPr>
                <a:t>)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solidFill>
                    <a:sysClr val="windowText" lastClr="000000"/>
                  </a:solidFill>
                </a:rPr>
                <a:t>보고 항목 관리 </a:t>
              </a:r>
              <a:endParaRPr lang="en-US" altLang="ko-KR" sz="1200" dirty="0" smtClean="0">
                <a:solidFill>
                  <a:sysClr val="windowText" lastClr="000000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200" dirty="0">
                  <a:solidFill>
                    <a:sysClr val="windowText" lastClr="000000"/>
                  </a:solidFill>
                </a:rPr>
                <a:t>    </a:t>
              </a:r>
              <a:r>
                <a:rPr lang="en-US" altLang="ko-KR" sz="1200" dirty="0" smtClean="0">
                  <a:solidFill>
                    <a:sysClr val="windowText" lastClr="000000"/>
                  </a:solidFill>
                </a:rPr>
                <a:t>  (</a:t>
              </a:r>
              <a:r>
                <a:rPr lang="ko-KR" altLang="en-US" sz="1200" dirty="0" smtClean="0">
                  <a:solidFill>
                    <a:sysClr val="windowText" lastClr="000000"/>
                  </a:solidFill>
                </a:rPr>
                <a:t>필요 데이터를 검색할 쿼리 생성</a:t>
              </a:r>
              <a:r>
                <a:rPr lang="en-US" altLang="ko-KR" sz="1200" dirty="0" smtClean="0">
                  <a:solidFill>
                    <a:sysClr val="windowText" lastClr="000000"/>
                  </a:solidFill>
                </a:rPr>
                <a:t>)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solidFill>
                    <a:sysClr val="windowText" lastClr="000000"/>
                  </a:solidFill>
                </a:rPr>
                <a:t>파일 생성</a:t>
              </a:r>
              <a:r>
                <a:rPr lang="en-US" altLang="ko-KR" sz="1200" dirty="0">
                  <a:solidFill>
                    <a:sysClr val="windowText" lastClr="000000"/>
                  </a:solidFill>
                </a:rPr>
                <a:t>, </a:t>
              </a:r>
              <a:r>
                <a:rPr lang="ko-KR" altLang="en-US" sz="1200" dirty="0">
                  <a:solidFill>
                    <a:sysClr val="windowText" lastClr="000000"/>
                  </a:solidFill>
                </a:rPr>
                <a:t>전송 </a:t>
              </a:r>
              <a:r>
                <a:rPr lang="ko-KR" altLang="en-US" sz="1200" dirty="0" smtClean="0">
                  <a:solidFill>
                    <a:sysClr val="windowText" lastClr="000000"/>
                  </a:solidFill>
                </a:rPr>
                <a:t>관리</a:t>
              </a:r>
              <a:endParaRPr lang="en-US" altLang="ko-KR" sz="1200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945769" y="5125750"/>
              <a:ext cx="3004495" cy="112873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200" dirty="0" smtClean="0">
                  <a:solidFill>
                    <a:sysClr val="windowText" lastClr="000000"/>
                  </a:solidFill>
                </a:rPr>
                <a:t>TR</a:t>
              </a:r>
              <a:r>
                <a:rPr lang="ko-KR" altLang="en-US" sz="1200" dirty="0" smtClean="0">
                  <a:solidFill>
                    <a:sysClr val="windowText" lastClr="000000"/>
                  </a:solidFill>
                </a:rPr>
                <a:t>보고 프로그램 관리</a:t>
              </a:r>
              <a:endParaRPr lang="en-US" altLang="ko-KR" sz="1200" dirty="0" smtClean="0">
                <a:solidFill>
                  <a:sysClr val="windowText" lastClr="000000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200" dirty="0" smtClean="0">
                  <a:solidFill>
                    <a:sysClr val="windowText" lastClr="000000"/>
                  </a:solidFill>
                </a:rPr>
                <a:t>      (</a:t>
              </a:r>
              <a:r>
                <a:rPr lang="ko-KR" altLang="en-US" sz="1200" dirty="0" smtClean="0">
                  <a:solidFill>
                    <a:sysClr val="windowText" lastClr="000000"/>
                  </a:solidFill>
                </a:rPr>
                <a:t>보고 프로그램 업데이트</a:t>
              </a:r>
              <a:r>
                <a:rPr lang="en-US" altLang="ko-KR" sz="1200" dirty="0" smtClean="0">
                  <a:solidFill>
                    <a:sysClr val="windowText" lastClr="000000"/>
                  </a:solidFill>
                </a:rPr>
                <a:t>)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solidFill>
                    <a:sysClr val="windowText" lastClr="000000"/>
                  </a:solidFill>
                </a:rPr>
                <a:t>업무 프로세스 자동화 개발</a:t>
              </a:r>
              <a:endParaRPr lang="en-US" altLang="ko-KR" sz="1200" dirty="0" smtClean="0">
                <a:solidFill>
                  <a:sysClr val="windowText" lastClr="000000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200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ko-KR" sz="1200" dirty="0" smtClean="0">
                  <a:solidFill>
                    <a:sysClr val="windowText" lastClr="000000"/>
                  </a:solidFill>
                </a:rPr>
                <a:t>     (ex, </a:t>
              </a:r>
              <a:r>
                <a:rPr lang="ko-KR" altLang="en-US" sz="1200" dirty="0" smtClean="0">
                  <a:solidFill>
                    <a:sysClr val="windowText" lastClr="000000"/>
                  </a:solidFill>
                </a:rPr>
                <a:t>쿼리 실행</a:t>
              </a:r>
              <a:r>
                <a:rPr lang="en-US" altLang="ko-KR" sz="1200" dirty="0" smtClean="0">
                  <a:solidFill>
                    <a:sysClr val="windowText" lastClr="000000"/>
                  </a:solidFill>
                </a:rPr>
                <a:t>, </a:t>
              </a:r>
              <a:r>
                <a:rPr lang="ko-KR" altLang="en-US" sz="1200" dirty="0" smtClean="0">
                  <a:solidFill>
                    <a:sysClr val="windowText" lastClr="000000"/>
                  </a:solidFill>
                </a:rPr>
                <a:t>파일 업로드</a:t>
              </a:r>
              <a:r>
                <a:rPr lang="en-US" altLang="ko-KR" sz="1200" dirty="0" smtClean="0">
                  <a:solidFill>
                    <a:sysClr val="windowText" lastClr="000000"/>
                  </a:solidFill>
                </a:rPr>
                <a:t>)</a:t>
              </a:r>
              <a:r>
                <a:rPr lang="ko-KR" altLang="en-US" sz="1200" dirty="0" smtClean="0">
                  <a:solidFill>
                    <a:sysClr val="windowText" lastClr="000000"/>
                  </a:solidFill>
                </a:rPr>
                <a:t> </a:t>
              </a:r>
              <a:endParaRPr lang="en-US" altLang="ko-KR" sz="1200" dirty="0" smtClean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768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grpFill/>
      </a:spPr>
      <a:bodyPr wrap="square" rtlCol="0">
        <a:spAutoFit/>
      </a:bodyPr>
      <a:lstStyle>
        <a:defPPr>
          <a:lnSpc>
            <a:spcPct val="150000"/>
          </a:lnSpc>
          <a:defRPr sz="1500" b="1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322</Words>
  <Application>Microsoft Office PowerPoint</Application>
  <PresentationFormat>와이드스크린</PresentationFormat>
  <Paragraphs>66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마.박슬희</dc:creator>
  <cp:lastModifiedBy>마.박슬희</cp:lastModifiedBy>
  <cp:revision>162</cp:revision>
  <dcterms:created xsi:type="dcterms:W3CDTF">2021-04-05T09:03:27Z</dcterms:created>
  <dcterms:modified xsi:type="dcterms:W3CDTF">2021-04-08T05:10:32Z</dcterms:modified>
</cp:coreProperties>
</file>