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7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66AA868-6101-4F3C-A075-71AC011507C1}">
  <a:tblStyle styleId="{C66AA868-6101-4F3C-A075-71AC011507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5"/>
            <a:ext cx="8286808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607337"/>
            <a:ext cx="7643866" cy="112514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2839643"/>
            <a:ext cx="7500990" cy="642942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132"/>
            <a:ext cx="8229600" cy="3469492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071552"/>
            <a:ext cx="8215370" cy="1191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1962"/>
            <a:ext cx="1500166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14296"/>
            <a:ext cx="1214446" cy="4714910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28611"/>
            <a:ext cx="7115196" cy="4286283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51435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6" y="214296"/>
            <a:ext cx="8554805" cy="704838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"/>
            <a:ext cx="456478" cy="51434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303858"/>
            <a:ext cx="7715304" cy="1128714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3375428"/>
            <a:ext cx="7715304" cy="12322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3321849"/>
            <a:ext cx="7715304" cy="1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14296"/>
            <a:ext cx="9144032" cy="85725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232288"/>
            <a:ext cx="3786218" cy="3321867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232288"/>
            <a:ext cx="3785616" cy="3321867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9" y="1125130"/>
            <a:ext cx="4000529" cy="2839661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4071948"/>
            <a:ext cx="4005072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3" y="1125130"/>
            <a:ext cx="4000529" cy="2839661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4071948"/>
            <a:ext cx="4000528" cy="53578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5"/>
            <a:ext cx="8286808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21453"/>
            <a:ext cx="8186766" cy="85725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2/16/2016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197856"/>
            <a:ext cx="8858280" cy="498647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14296"/>
            <a:ext cx="8143932" cy="482207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754673"/>
            <a:ext cx="2214578" cy="4013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2/16/2016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5" y="750081"/>
            <a:ext cx="5857875" cy="401837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3"/>
            <a:ext cx="285720" cy="5143498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678907"/>
            <a:ext cx="9144000" cy="2464595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678907"/>
            <a:ext cx="3286148" cy="8536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3536163"/>
            <a:ext cx="3286148" cy="85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929204"/>
            <a:ext cx="2895600" cy="22331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803660"/>
            <a:ext cx="4214842" cy="3536181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4929204"/>
            <a:ext cx="9144000" cy="214296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85"/>
            <a:ext cx="9144000" cy="212511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4" y="205979"/>
            <a:ext cx="8545927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929204"/>
            <a:ext cx="2133600" cy="21431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2/16/2016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929204"/>
            <a:ext cx="2895600" cy="21431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929204"/>
            <a:ext cx="2133600" cy="21431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sldNum="0"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00950" y="1634150"/>
            <a:ext cx="8520599" cy="877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4400" dirty="0" smtClean="0"/>
              <a:t>Laravel</a:t>
            </a:r>
            <a:r>
              <a:rPr lang="en-US" altLang="ko" sz="4400" dirty="0" smtClean="0"/>
              <a:t> #1</a:t>
            </a:r>
            <a:endParaRPr lang="ko" sz="4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Service Provider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 dirty="0"/>
              <a:t>각 서비스의 구현된 패턴에 따라 맵핑 형태가 달라짐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725"/>
            <a:ext cx="3581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8887"/>
            <a:ext cx="45529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623775" y="2012225"/>
            <a:ext cx="2582699" cy="7280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EventProviderService</a:t>
            </a:r>
          </a:p>
        </p:txBody>
      </p:sp>
      <p:sp>
        <p:nvSpPr>
          <p:cNvPr id="102" name="Shape 102"/>
          <p:cNvSpPr/>
          <p:nvPr/>
        </p:nvSpPr>
        <p:spPr>
          <a:xfrm>
            <a:off x="4623775" y="3228275"/>
            <a:ext cx="2582699" cy="7280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CommandProviderService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Artisan CLI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라라벨에 포함된 커맨드라인 인터페이스 이름</a:t>
            </a:r>
            <a:r>
              <a:rPr lang="ko" sz="2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" sz="2000" dirty="0" smtClean="0">
              <a:latin typeface="굴림" pitchFamily="50" charset="-127"/>
              <a:ea typeface="굴림" pitchFamily="50" charset="-127"/>
            </a:endParaRPr>
          </a:p>
          <a:p>
            <a:pPr marL="457200" lvl="0" indent="-228600">
              <a:buChar char="-"/>
            </a:pP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라라벨에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내장된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명령행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방식의 통합 유틸리티로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루비온레일의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rails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콘솔처럼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라라벨로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프로젝트를 진행</a:t>
            </a:r>
            <a:endParaRPr lang="ko" sz="2000" dirty="0" smtClean="0">
              <a:latin typeface="굴림" pitchFamily="50" charset="-127"/>
              <a:ea typeface="굴림" pitchFamily="50" charset="-127"/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 smtClean="0">
                <a:latin typeface="굴림" pitchFamily="50" charset="-127"/>
                <a:ea typeface="굴림" pitchFamily="50" charset="-127"/>
              </a:rPr>
              <a:t>artisan</a:t>
            </a:r>
            <a:r>
              <a:rPr lang="ko" sz="2000" dirty="0">
                <a:latin typeface="굴림" pitchFamily="50" charset="-127"/>
                <a:ea typeface="굴림" pitchFamily="50" charset="-127"/>
              </a:rPr>
              <a:t>은 어플리케이션 개발에 도움되는 많은 명령어 제공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cmd:laravel&gt; php artisan list 명령어로 명령어 리스트 확인 가능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cmd:laravel&gt; php artisan help migrate 도움말 확인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Artisan CLI(커맨드 객체생성)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104" y="987574"/>
            <a:ext cx="34004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25" y="2148225"/>
            <a:ext cx="39433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05375" y="1059175"/>
            <a:ext cx="4312800" cy="10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ko" sz="1600" dirty="0">
                <a:solidFill>
                  <a:schemeClr val="dk2"/>
                </a:solidFill>
              </a:rPr>
              <a:t>ex&gt; php  artisan make:command 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 sz="3000" dirty="0"/>
              <a:t>Artisan CLI(이벤트 객체생성)</a:t>
            </a:r>
          </a:p>
          <a:p>
            <a:pPr lvl="0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7199" cy="98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457200" lvl="0" indent="-330200" rtl="0">
              <a:spcBef>
                <a:spcPts val="0"/>
              </a:spcBef>
              <a:buSzPct val="100000"/>
              <a:buChar char="-"/>
            </a:pPr>
            <a:r>
              <a:rPr lang="ko" sz="1600" dirty="0">
                <a:latin typeface="Arial" pitchFamily="34" charset="0"/>
                <a:cs typeface="Arial" pitchFamily="34" charset="0"/>
              </a:rPr>
              <a:t>ex&gt; php  artisan make:event On 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375" y="1114425"/>
            <a:ext cx="26479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37" y="2215125"/>
            <a:ext cx="36861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325" y="3123437"/>
            <a:ext cx="15240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 sz="3000" dirty="0"/>
              <a:t>Artisan CLI(tinker)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어설프게 고치다라는 뜻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데이터베이스를 </a:t>
            </a:r>
            <a:r>
              <a:rPr lang="ko" sz="2000" dirty="0" smtClean="0">
                <a:latin typeface="굴림" pitchFamily="50" charset="-127"/>
                <a:ea typeface="굴림" pitchFamily="50" charset="-127"/>
              </a:rPr>
              <a:t>대화형으로 </a:t>
            </a:r>
            <a:r>
              <a:rPr lang="ko" sz="2000" dirty="0">
                <a:latin typeface="굴림" pitchFamily="50" charset="-127"/>
                <a:ea typeface="굴림" pitchFamily="50" charset="-127"/>
              </a:rPr>
              <a:t>프로토타이핑 or 디버깅 가능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tinker 사용 </a:t>
            </a:r>
          </a:p>
          <a:p>
            <a:pPr marL="914400" lvl="0" indent="-317500" rtl="0">
              <a:spcBef>
                <a:spcPts val="0"/>
              </a:spcBef>
              <a:buSzPct val="100000"/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php artisan tinker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insert: ex&gt; </a:t>
            </a:r>
            <a:r>
              <a:rPr lang="ko" sz="2000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cs typeface="Malgun Gothic"/>
                <a:sym typeface="Malgun Gothic"/>
              </a:rPr>
              <a:t> DB::insert('insert into posts(title, body) values(?, ?)', ['Second Title', 'Second Body']); / true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select: ex&gt; </a:t>
            </a:r>
            <a:r>
              <a:rPr lang="ko" sz="2000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cs typeface="Malgun Gothic"/>
                <a:sym typeface="Malgun Gothic"/>
              </a:rPr>
              <a:t>  $post = DB::selectOne('select * from posts where id = ?', [1]);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ko" sz="2000" dirty="0">
                <a:latin typeface="굴림" pitchFamily="50" charset="-127"/>
                <a:ea typeface="굴림" pitchFamily="50" charset="-127"/>
              </a:rPr>
              <a:t>update: ex&gt; </a:t>
            </a:r>
            <a:r>
              <a:rPr lang="ko" sz="2000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cs typeface="Malgun Gothic"/>
                <a:sym typeface="Malgun Gothic"/>
              </a:rPr>
              <a:t>DB::update('update posts set title="Modified Title" where id = ?', [1]);</a:t>
            </a:r>
          </a:p>
          <a:p>
            <a:pPr marL="1371600" lvl="2" indent="-228600" rtl="0">
              <a:spcBef>
                <a:spcPts val="0"/>
              </a:spcBef>
              <a:buClr>
                <a:schemeClr val="dk1"/>
              </a:buClr>
              <a:buFont typeface="Malgun Gothic"/>
              <a:buChar char="-"/>
            </a:pPr>
            <a:r>
              <a:rPr lang="ko" sz="2000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cs typeface="Malgun Gothic"/>
                <a:sym typeface="Malgun Gothic"/>
              </a:rPr>
              <a:t>성공시 1 실패시 0 리턴 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굴림" pitchFamily="50" charset="-127"/>
              <a:ea typeface="굴림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Artisan CLI(tinker)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44" y="1131590"/>
            <a:ext cx="3968825" cy="37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Migration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44444"/>
              </a:buClr>
              <a:buFont typeface="Malgun Gothic"/>
              <a:buChar char="-"/>
            </a:pPr>
            <a:r>
              <a:rPr lang="ko" sz="2000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마이그레이션은 데이터베이스용 버전 컨트롤러의 일종입니다. </a:t>
            </a:r>
          </a:p>
          <a:p>
            <a:pPr marL="457200" lvl="0" indent="-228600" rtl="0">
              <a:spcBef>
                <a:spcPts val="0"/>
              </a:spcBef>
              <a:buClr>
                <a:srgbClr val="444444"/>
              </a:buClr>
              <a:buFont typeface="Malgun Gothic"/>
              <a:buChar char="-"/>
            </a:pPr>
            <a:r>
              <a:rPr lang="ko" sz="2000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마이그레이션은 데이터베이스 스키마를 수정하고 현재의 스키마 상태를 유지할 수 있도록 해줍니다. </a:t>
            </a:r>
          </a:p>
          <a:p>
            <a:pPr marL="457200" lvl="0" indent="-228600" rtl="0">
              <a:spcBef>
                <a:spcPts val="0"/>
              </a:spcBef>
              <a:buClr>
                <a:srgbClr val="444444"/>
              </a:buClr>
              <a:buFont typeface="Malgun Gothic"/>
              <a:buChar char="-"/>
            </a:pPr>
            <a:r>
              <a:rPr lang="ko" sz="2000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artisan을 이용하여 생성 가능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ko" sz="3000" dirty="0"/>
              <a:t>간단한 페이지를 개발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ko" sz="2000" dirty="0" smtClean="0"/>
              <a:t>라라벨은 기본 구조는 mvc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ko" sz="2000" dirty="0" smtClean="0"/>
              <a:t>mvc 순서 개발  </a:t>
            </a:r>
            <a:endParaRPr lang="ko" sz="2000" dirty="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75" y="1902646"/>
            <a:ext cx="6008924" cy="25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 sz="3000" dirty="0"/>
              <a:t>간단한 페이지를 개발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ko" sz="2000" dirty="0"/>
              <a:t>개발순서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</a:t>
            </a:r>
            <a:r>
              <a:rPr lang="ko" sz="2000" dirty="0" smtClean="0"/>
              <a:t>호출할 </a:t>
            </a:r>
            <a:r>
              <a:rPr lang="en-US" altLang="ko" sz="2000" dirty="0" smtClean="0"/>
              <a:t>U</a:t>
            </a:r>
            <a:r>
              <a:rPr lang="ko" sz="2000" dirty="0" smtClean="0"/>
              <a:t>rl</a:t>
            </a:r>
            <a:r>
              <a:rPr lang="ko" sz="2000" dirty="0"/>
              <a:t>생성(컨트롤러 메서드 맵핑)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M</a:t>
            </a:r>
            <a:r>
              <a:rPr lang="ko" sz="2000" dirty="0" smtClean="0"/>
              <a:t>igration</a:t>
            </a:r>
            <a:r>
              <a:rPr lang="ko" sz="2000" dirty="0"/>
              <a:t>으로 테이블 생성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M</a:t>
            </a:r>
            <a:r>
              <a:rPr lang="ko" sz="2000" dirty="0" smtClean="0"/>
              <a:t>odel </a:t>
            </a:r>
            <a:r>
              <a:rPr lang="ko" sz="2000" dirty="0"/>
              <a:t>작성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M</a:t>
            </a:r>
            <a:r>
              <a:rPr lang="ko" sz="2000" dirty="0" smtClean="0"/>
              <a:t>odel</a:t>
            </a:r>
            <a:r>
              <a:rPr lang="ko" sz="2000" dirty="0"/>
              <a:t>을 이용한 </a:t>
            </a:r>
            <a:r>
              <a:rPr lang="en-US" altLang="ko" sz="2000" dirty="0" smtClean="0"/>
              <a:t>C</a:t>
            </a:r>
            <a:r>
              <a:rPr lang="ko" sz="2000" dirty="0" smtClean="0"/>
              <a:t>ontroller</a:t>
            </a:r>
            <a:r>
              <a:rPr lang="ko" sz="2000" dirty="0"/>
              <a:t>작성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V</a:t>
            </a:r>
            <a:r>
              <a:rPr lang="ko" sz="2000" dirty="0" smtClean="0"/>
              <a:t>iew </a:t>
            </a:r>
            <a:r>
              <a:rPr lang="ko" sz="2000" dirty="0"/>
              <a:t>작성 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-US" altLang="ko" sz="2000" dirty="0" smtClean="0"/>
              <a:t> </a:t>
            </a:r>
            <a:r>
              <a:rPr lang="ko" sz="2000" dirty="0" smtClean="0"/>
              <a:t>페이지 </a:t>
            </a:r>
            <a:r>
              <a:rPr lang="ko" sz="2000" dirty="0"/>
              <a:t>호출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000" dirty="0" smtClean="0"/>
              <a:t>U</a:t>
            </a:r>
            <a:r>
              <a:rPr lang="ko" sz="3000" dirty="0" smtClean="0"/>
              <a:t>rl</a:t>
            </a:r>
            <a:r>
              <a:rPr lang="ko" sz="3000" dirty="0"/>
              <a:t>생성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ko" sz="2000" dirty="0"/>
              <a:t>/App/Http/routes.php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      &gt;  Route::get</a:t>
            </a:r>
            <a:r>
              <a:rPr lang="ko" sz="2000" dirty="0" smtClean="0"/>
              <a:t>(‘</a:t>
            </a:r>
            <a:r>
              <a:rPr lang="en-US" altLang="ko" sz="2000" dirty="0" smtClean="0"/>
              <a:t>/</a:t>
            </a:r>
            <a:r>
              <a:rPr lang="ko" sz="2000" dirty="0" smtClean="0"/>
              <a:t>home</a:t>
            </a:r>
            <a:r>
              <a:rPr lang="ko" sz="2000" dirty="0"/>
              <a:t>', 'HomeController@index');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00" y="2391525"/>
            <a:ext cx="30861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구성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800"/>
              </a:spcBef>
              <a:spcAft>
                <a:spcPts val="0"/>
              </a:spcAft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라라벨이란</a:t>
            </a:r>
            <a:r>
              <a:rPr lang="ko" sz="2000" dirty="0">
                <a:solidFill>
                  <a:schemeClr val="dk1"/>
                </a:solidFill>
              </a:rPr>
              <a:t>?</a:t>
            </a:r>
          </a:p>
          <a:p>
            <a:pPr marL="457200" lvl="0" indent="-228600">
              <a:spcBef>
                <a:spcPts val="800"/>
              </a:spcBef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altLang="ko-KR" sz="2000" dirty="0" smtClean="0">
                <a:solidFill>
                  <a:schemeClr val="dk1"/>
                </a:solidFill>
              </a:rPr>
              <a:t>각 폴더의 구성 및 역할</a:t>
            </a:r>
            <a:endParaRPr lang="ko" sz="2000" dirty="0">
              <a:solidFill>
                <a:schemeClr val="dk1"/>
              </a:solidFill>
            </a:endParaRPr>
          </a:p>
          <a:p>
            <a:pPr marL="457200" lvl="0" indent="-228600">
              <a:spcBef>
                <a:spcPts val="800"/>
              </a:spcBef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altLang="ko-KR" sz="2000" dirty="0" smtClean="0">
                <a:solidFill>
                  <a:schemeClr val="dk1"/>
                </a:solidFill>
              </a:rPr>
              <a:t>기본 개념</a:t>
            </a:r>
            <a:endParaRPr lang="en-US" altLang="ko" sz="2000" dirty="0" smtClean="0">
              <a:solidFill>
                <a:schemeClr val="dk1"/>
              </a:solidFill>
            </a:endParaRPr>
          </a:p>
          <a:p>
            <a:pPr marL="457200" indent="-228600">
              <a:spcBef>
                <a:spcPts val="800"/>
              </a:spcBef>
              <a:buFont typeface="Arial"/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altLang="ko-KR" sz="2000" dirty="0" smtClean="0">
                <a:solidFill>
                  <a:schemeClr val="dk1"/>
                </a:solidFill>
              </a:rPr>
              <a:t>Artisan?</a:t>
            </a:r>
          </a:p>
          <a:p>
            <a:pPr marL="457200" indent="-228600">
              <a:spcBef>
                <a:spcPts val="800"/>
              </a:spcBef>
              <a:buFont typeface="Arial"/>
              <a:buAutoNum type="arabicPeriod"/>
            </a:pP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altLang="ko-KR" sz="2000" dirty="0" smtClean="0">
                <a:solidFill>
                  <a:schemeClr val="dk1"/>
                </a:solidFill>
              </a:rPr>
              <a:t>테스트 개발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Migration을 이용한 </a:t>
            </a:r>
            <a:r>
              <a:rPr lang="ko" sz="3000" dirty="0" smtClean="0"/>
              <a:t>테이블생성</a:t>
            </a:r>
            <a:r>
              <a:rPr lang="en-US" altLang="ko" sz="3000" dirty="0" smtClean="0"/>
              <a:t>1</a:t>
            </a:r>
            <a:endParaRPr lang="ko" sz="3000"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65025" y="1820300"/>
            <a:ext cx="8520599" cy="230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/>
              <a:t>&gt; php artisan make:migration create_home_table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/>
              <a:t>테이블생성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5248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Migration을 이용한 </a:t>
            </a:r>
            <a:r>
              <a:rPr lang="ko" sz="3000" dirty="0" smtClean="0"/>
              <a:t>테이블생성</a:t>
            </a:r>
            <a:r>
              <a:rPr lang="en-US" altLang="ko" sz="3000" dirty="0" smtClean="0"/>
              <a:t>2</a:t>
            </a:r>
            <a:endParaRPr lang="ko" sz="30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40625" y="1529250"/>
            <a:ext cx="3449699" cy="230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SzPct val="100000"/>
              <a:buChar char="-"/>
            </a:pPr>
            <a:r>
              <a:rPr lang="ko" sz="1000" dirty="0"/>
              <a:t>2016_02_022108_create_home_table.php 생성됨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-"/>
            </a:pPr>
            <a:r>
              <a:rPr lang="ko" sz="1000" dirty="0"/>
              <a:t>메서드명 up에 해당 테이블명 정의 및 컬럼들 정의</a:t>
            </a:r>
          </a:p>
          <a:p>
            <a:pPr marL="457200" lvl="0" indent="-292100" rtl="0">
              <a:spcBef>
                <a:spcPts val="0"/>
              </a:spcBef>
              <a:buSzPct val="100000"/>
              <a:buChar char="-"/>
            </a:pPr>
            <a:r>
              <a:rPr lang="ko" sz="1000" dirty="0"/>
              <a:t>메서드명 down에 삭제 할 시 테이블 정의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059582"/>
            <a:ext cx="546735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15087"/>
            <a:ext cx="3238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Migration을 이용한 </a:t>
            </a:r>
            <a:r>
              <a:rPr lang="ko" sz="3000" dirty="0" smtClean="0"/>
              <a:t>테이블생성</a:t>
            </a:r>
            <a:r>
              <a:rPr lang="en-US" altLang="ko" sz="3000" dirty="0" smtClean="0"/>
              <a:t>3</a:t>
            </a:r>
            <a:endParaRPr lang="ko" sz="3000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65025" y="1820300"/>
            <a:ext cx="8520599" cy="230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/>
              <a:t>&gt; php artisan migrate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ko" sz="2000" dirty="0"/>
              <a:t>실행되지 않은 스키마 전체 생성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162"/>
            <a:ext cx="37147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000" dirty="0" smtClean="0"/>
              <a:t>M</a:t>
            </a:r>
            <a:r>
              <a:rPr lang="ko" sz="3000" dirty="0" smtClean="0"/>
              <a:t>odel </a:t>
            </a:r>
            <a:r>
              <a:rPr lang="ko" sz="3000" dirty="0"/>
              <a:t>생성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/>
              <a:t>artisan을 이용한 Home이라는 모델생성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000" dirty="0"/>
              <a:t>        &gt; php artisan make:model Home</a:t>
            </a:r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2000" dirty="0"/>
              <a:t>해당 모델(App\Home)에 맵핑테이블 설정;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92" y="2067694"/>
            <a:ext cx="40576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76" y="3579862"/>
            <a:ext cx="21336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tinekr를 이용한 샘플 데이터 추가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3118300"/>
            <a:ext cx="8520599" cy="18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&gt; php artisan tinker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$home = new App\Home;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$home-&gt;title = ‘title1’;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$home-&gt;body=’body1’;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$home-&gt;save();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762"/>
            <a:ext cx="4381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controller작성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/>
              <a:t>artisan을 이용하여 controller작성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000" dirty="0"/>
              <a:t>해당 모델 import 및 사용셋팅</a:t>
            </a:r>
          </a:p>
          <a:p>
            <a:pPr lvl="0">
              <a:spcBef>
                <a:spcPts val="0"/>
              </a:spcBef>
              <a:buNone/>
            </a:pPr>
            <a:r>
              <a:rPr lang="ko" sz="2000" dirty="0"/>
              <a:t>view layout 맵핑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controller작성1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208" y="411510"/>
            <a:ext cx="2541091" cy="465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" y="2203275"/>
            <a:ext cx="52768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88100" y="1624275"/>
            <a:ext cx="4658100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&gt; php artisan make:controller HomeController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49600" y="2921800"/>
            <a:ext cx="4462200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/>
              <a:t>기본적으로 필요한 서비스를 상속받음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ko"/>
              <a:t>일반적으로 사용할거 같은 메서드들을 선언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controller작성2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23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/>
              <a:t>해당 모델(Home)을 불러와 layout에  데이터 바인딩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72" y="1059582"/>
            <a:ext cx="36671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view 레이아웃 작성 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1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ko" sz="2000" dirty="0"/>
              <a:t>/resoureces/views/home1.blade.php생성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ko" sz="2000" dirty="0"/>
              <a:t>해당 바인딩한 모델(Home)의 title과 body 출력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050" y="2233025"/>
            <a:ext cx="41719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208" y="267494"/>
            <a:ext cx="19240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앞으로 더 할 목록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2, 3 : 템플릿 엔진(blade), route심화, controller 심화, DB(엘리퀀츠, 쿼리빌더, 마이그래이션) 심화,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4. session, 컬렉션, 테스트, validation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5. command, event, cache, artisan, queue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라라벨이란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ko" sz="2000" dirty="0" smtClean="0">
                <a:solidFill>
                  <a:schemeClr val="dk1"/>
                </a:solidFill>
              </a:rPr>
              <a:t>•</a:t>
            </a: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PHP</a:t>
            </a:r>
            <a:r>
              <a:rPr lang="ko" sz="2000" dirty="0">
                <a:solidFill>
                  <a:schemeClr val="dk1"/>
                </a:solidFill>
              </a:rPr>
              <a:t>기반으로 하는 웹 프레임워크로서 Taylor Otwell과 </a:t>
            </a:r>
            <a:endParaRPr lang="en-US" altLang="ko" sz="2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altLang="ko" sz="2000" dirty="0" smtClean="0">
                <a:solidFill>
                  <a:schemeClr val="dk1"/>
                </a:solidFill>
              </a:rPr>
              <a:t>  </a:t>
            </a:r>
            <a:r>
              <a:rPr lang="ko" sz="2000" dirty="0" smtClean="0">
                <a:solidFill>
                  <a:schemeClr val="dk1"/>
                </a:solidFill>
              </a:rPr>
              <a:t>커뮤니티 </a:t>
            </a:r>
            <a:r>
              <a:rPr lang="ko" sz="2000" dirty="0">
                <a:solidFill>
                  <a:schemeClr val="dk1"/>
                </a:solidFill>
              </a:rPr>
              <a:t>회원에 </a:t>
            </a:r>
            <a:r>
              <a:rPr lang="ko" sz="2000" dirty="0" smtClean="0">
                <a:solidFill>
                  <a:schemeClr val="dk1"/>
                </a:solidFill>
              </a:rPr>
              <a:t>의해</a:t>
            </a: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개발</a:t>
            </a: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됨</a:t>
            </a:r>
            <a:endParaRPr lang="ko" sz="2000" dirty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ko" sz="2000" dirty="0" smtClean="0">
                <a:solidFill>
                  <a:schemeClr val="dk1"/>
                </a:solidFill>
              </a:rPr>
              <a:t>•</a:t>
            </a: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현대적인 </a:t>
            </a:r>
            <a:r>
              <a:rPr lang="ko" sz="2000" dirty="0">
                <a:solidFill>
                  <a:schemeClr val="dk1"/>
                </a:solidFill>
              </a:rPr>
              <a:t>PHP기능을 최대한 활용하여 아름답고 우아하게 </a:t>
            </a:r>
            <a:endParaRPr lang="en-US" altLang="ko" sz="2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altLang="ko" sz="2000" dirty="0" smtClean="0">
                <a:solidFill>
                  <a:schemeClr val="dk1"/>
                </a:solidFill>
              </a:rPr>
              <a:t>   </a:t>
            </a:r>
            <a:r>
              <a:rPr lang="ko" sz="2000" dirty="0" smtClean="0">
                <a:solidFill>
                  <a:schemeClr val="dk1"/>
                </a:solidFill>
              </a:rPr>
              <a:t>코드를 </a:t>
            </a:r>
            <a:r>
              <a:rPr lang="ko" sz="2000" dirty="0">
                <a:solidFill>
                  <a:schemeClr val="dk1"/>
                </a:solidFill>
              </a:rPr>
              <a:t>작성할 수 있으며 다양하고 풍부하고 사용하기 </a:t>
            </a:r>
            <a:r>
              <a:rPr lang="ko" sz="2000" dirty="0" smtClean="0">
                <a:solidFill>
                  <a:schemeClr val="dk1"/>
                </a:solidFill>
              </a:rPr>
              <a:t>쉬운</a:t>
            </a:r>
            <a:endParaRPr lang="en-US" altLang="ko" sz="2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altLang="ko" sz="2000" dirty="0" smtClean="0">
                <a:solidFill>
                  <a:schemeClr val="dk1"/>
                </a:solidFill>
              </a:rPr>
              <a:t>  </a:t>
            </a:r>
            <a:r>
              <a:rPr 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기능을 제공하므로 약간의 코딩으로 </a:t>
            </a:r>
            <a:r>
              <a:rPr lang="ko" sz="2000" dirty="0" smtClean="0">
                <a:solidFill>
                  <a:schemeClr val="dk1"/>
                </a:solidFill>
              </a:rPr>
              <a:t>강력하고</a:t>
            </a:r>
            <a:r>
              <a:rPr lang="en-US" altLang="ko" sz="2000" dirty="0" smtClean="0">
                <a:solidFill>
                  <a:schemeClr val="dk1"/>
                </a:solidFill>
              </a:rPr>
              <a:t> </a:t>
            </a:r>
            <a:r>
              <a:rPr lang="ko" sz="2000" dirty="0" smtClean="0">
                <a:solidFill>
                  <a:schemeClr val="dk1"/>
                </a:solidFill>
              </a:rPr>
              <a:t>견고한 </a:t>
            </a:r>
            <a:endParaRPr lang="en-US" altLang="ko" sz="2000" dirty="0" smtClean="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altLang="ko" sz="2000" dirty="0" smtClean="0">
                <a:solidFill>
                  <a:schemeClr val="dk1"/>
                </a:solidFill>
              </a:rPr>
              <a:t>   </a:t>
            </a:r>
            <a:r>
              <a:rPr lang="ko" sz="2000" dirty="0" smtClean="0">
                <a:solidFill>
                  <a:schemeClr val="dk1"/>
                </a:solidFill>
              </a:rPr>
              <a:t>웹 </a:t>
            </a:r>
            <a:r>
              <a:rPr lang="ko" sz="2000" dirty="0">
                <a:solidFill>
                  <a:schemeClr val="dk1"/>
                </a:solidFill>
              </a:rPr>
              <a:t>어플리케이션을 개발할 수 있음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어플리케이션 구조(루트 디렉토리)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2100100" y="1025550"/>
          <a:ext cx="6091400" cy="3453975"/>
        </p:xfrm>
        <a:graphic>
          <a:graphicData uri="http://schemas.openxmlformats.org/drawingml/2006/table">
            <a:tbl>
              <a:tblPr>
                <a:noFill/>
                <a:tableStyleId>{C66AA868-6101-4F3C-A075-71AC011507C1}</a:tableStyleId>
              </a:tblPr>
              <a:tblGrid>
                <a:gridCol w="1748700"/>
                <a:gridCol w="4342700"/>
              </a:tblGrid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디렉토리 경로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역할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/app/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어플리케이션의 핵심코드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/bootstrap/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프레임워크가 부팅 하고 오토로딩 설정 파일 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/config/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어플리케이션 설정파일 존재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/database/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데이터베이스 마이그레이션과 시드 파일 존재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/public/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프론트엔드 관리 assets (css, javascript, image) 등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/resources/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layout </a:t>
                      </a:r>
                      <a:r>
                        <a:rPr lang="ko" sz="900" dirty="0" smtClean="0"/>
                        <a:t>페이지</a:t>
                      </a:r>
                      <a:endParaRPr lang="ko" sz="900" dirty="0"/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/test/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자동화된 테스트 파일 존재</a:t>
                      </a:r>
                    </a:p>
                  </a:txBody>
                  <a:tcPr marL="91425" marR="91425" marT="91425" marB="91425"/>
                </a:tc>
              </a:tr>
              <a:tr h="3837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/vendors/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컴포저의 의존성 폴더(autoload.php)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7" y="1682887"/>
            <a:ext cx="1362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/>
              <a:t>어플리케이션 구조(app폴더 디렉토리)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252500" y="1177950"/>
          <a:ext cx="5980125" cy="3657270"/>
        </p:xfrm>
        <a:graphic>
          <a:graphicData uri="http://schemas.openxmlformats.org/drawingml/2006/table">
            <a:tbl>
              <a:tblPr>
                <a:noFill/>
                <a:tableStyleId>{C66AA868-6101-4F3C-A075-71AC011507C1}</a:tableStyleId>
              </a:tblPr>
              <a:tblGrid>
                <a:gridCol w="1716750"/>
                <a:gridCol w="4263375"/>
              </a:tblGrid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디렉토리 경로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역할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/app/Commands/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명령어를 모아두는 곳 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</a:t>
                      </a:r>
                      <a:r>
                        <a:rPr lang="ko" sz="900"/>
                        <a:t>/Console/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콘솔 명령어를 모아두는 곳(commands 폴더, kernel 존재)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artisan을 이용한 command 개발시 사용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</a:t>
                      </a:r>
                      <a:r>
                        <a:rPr lang="ko" sz="900"/>
                        <a:t>/Events/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이벤트 클래스를 모아두는 곳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</a:t>
                      </a:r>
                      <a:r>
                        <a:rPr lang="ko" sz="900"/>
                        <a:t>/Exceptions/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어플리케이션 예외 핸들러 포함, 응용프로그램에서 발생하는 예외를 선언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</a:t>
                      </a:r>
                      <a:r>
                        <a:rPr lang="ko" sz="900"/>
                        <a:t>/Handlers/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commands, event의 핸들러 선언됨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</a:t>
                      </a:r>
                      <a:r>
                        <a:rPr lang="ko" sz="900"/>
                        <a:t>/Http/Controller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컨트롤러들이 모여 있는 곳</a:t>
                      </a:r>
                    </a:p>
                  </a:txBody>
                  <a:tcPr marL="91425" marR="91425" marT="91425" marB="91425"/>
                </a:tc>
              </a:tr>
              <a:tr h="307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/app/Http/Middleware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middleware에서 처리하는 모듈을 모아둠 </a:t>
                      </a:r>
                    </a:p>
                  </a:txBody>
                  <a:tcPr marL="91425" marR="91425" marT="91425" marB="91425"/>
                </a:tc>
              </a:tr>
              <a:tr h="307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/app/Http/Requests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request간 공통  처리(form 등..)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/app/</a:t>
                      </a:r>
                      <a:r>
                        <a:rPr lang="ko" sz="900"/>
                        <a:t>Providers/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/>
                        <a:t>각 서비스의 프로바이더들 존재(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app, </a:t>
                      </a:r>
                      <a:r>
                        <a:rPr lang="ko" sz="900"/>
                        <a:t>event, command, route, config)</a:t>
                      </a:r>
                    </a:p>
                  </a:txBody>
                  <a:tcPr marL="91425" marR="91425" marT="91425" marB="91425"/>
                </a:tc>
              </a:tr>
              <a:tr h="3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/app/</a:t>
                      </a:r>
                      <a:r>
                        <a:rPr lang="ko" sz="900"/>
                        <a:t>Services/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900" dirty="0"/>
                        <a:t>다양한 헬퍼서비스들 포함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0" y="1800225"/>
            <a:ext cx="1257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bootstrap(부트스트래핑)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ko" sz="2000" dirty="0"/>
              <a:t>부트스트래핑은 쉽게 생각하면 부팅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ko" sz="2000" dirty="0"/>
              <a:t>시작 </a:t>
            </a:r>
            <a:r>
              <a:rPr lang="en-US" altLang="ko" sz="2000" dirty="0" smtClean="0"/>
              <a:t>/</a:t>
            </a:r>
            <a:r>
              <a:rPr lang="ko" sz="2000" dirty="0" smtClean="0"/>
              <a:t>public/index.php</a:t>
            </a:r>
            <a:endParaRPr lang="ko" sz="2000" dirty="0"/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ko" sz="2000" dirty="0"/>
              <a:t>/bootstrap/autoload.php의 정의로딩(psr4</a:t>
            </a:r>
            <a:r>
              <a:rPr lang="ko" sz="2000" dirty="0" smtClean="0"/>
              <a:t>)</a:t>
            </a:r>
            <a:endParaRPr lang="ko" sz="2000" dirty="0"/>
          </a:p>
          <a:p>
            <a:pPr marL="457200" lvl="0" indent="-317500" rtl="0">
              <a:spcBef>
                <a:spcPts val="0"/>
              </a:spcBef>
              <a:buSzPct val="100000"/>
              <a:buNone/>
            </a:pPr>
            <a:r>
              <a:rPr lang="en-US" altLang="ko" sz="2000" dirty="0" smtClean="0"/>
              <a:t>3. </a:t>
            </a:r>
            <a:r>
              <a:rPr lang="ko" sz="2000" dirty="0" smtClean="0"/>
              <a:t>/bootstrap/app.php </a:t>
            </a:r>
            <a:r>
              <a:rPr lang="ko" sz="2000" dirty="0"/>
              <a:t>서비스 컨테이너 생성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ko" sz="2000" dirty="0"/>
              <a:t>서비스 event, command, queue, cache등..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ko" sz="2000" dirty="0"/>
              <a:t>생성한 서비스를 해당 provider에 제공</a:t>
            </a:r>
          </a:p>
          <a:p>
            <a:pPr marL="914400" lvl="0" indent="-317500" rtl="0">
              <a:spcBef>
                <a:spcPts val="0"/>
              </a:spcBef>
              <a:buSzPct val="100000"/>
              <a:buChar char="●"/>
            </a:pPr>
            <a:r>
              <a:rPr lang="ko" sz="2000" dirty="0"/>
              <a:t>bootstrap(부트스트레핑)-&gt;부팅 </a:t>
            </a:r>
          </a:p>
          <a:p>
            <a:pPr marL="457200" lvl="0" indent="-317500" rtl="0">
              <a:spcBef>
                <a:spcPts val="0"/>
              </a:spcBef>
              <a:buSzPct val="100000"/>
              <a:buNone/>
            </a:pPr>
            <a:r>
              <a:rPr lang="en-US" altLang="ko" sz="2000" dirty="0" smtClean="0"/>
              <a:t>4. /</a:t>
            </a:r>
            <a:r>
              <a:rPr lang="ko" sz="2000" dirty="0" smtClean="0"/>
              <a:t>app/http/kernel.php </a:t>
            </a:r>
            <a:r>
              <a:rPr lang="ko" sz="2000" dirty="0"/>
              <a:t>동작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ko" sz="2000" dirty="0"/>
              <a:t>요청을 실행하기전 처리(</a:t>
            </a:r>
            <a:r>
              <a:rPr lang="ko" sz="2000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 처리, 로그 설정, middleware, 어플리케이션 동작 환경의 감지 등)</a:t>
            </a: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Font typeface="Malgun Gothic"/>
              <a:buChar char="-"/>
            </a:pPr>
            <a:r>
              <a:rPr lang="ko" sz="2000" dirty="0">
                <a:solidFill>
                  <a:srgbClr val="444444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response, request 처리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URL라우팅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/>
              <a:t>applicantion boot -&gt; 모든 service provider 등록 </a:t>
            </a:r>
            <a:r>
              <a:rPr lang="ko" sz="2000" dirty="0" smtClean="0"/>
              <a:t>-&gt;</a:t>
            </a:r>
            <a:endParaRPr lang="en-US" altLang="ko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ko" sz="2000" dirty="0" smtClean="0"/>
              <a:t> </a:t>
            </a:r>
            <a:r>
              <a:rPr lang="ko" sz="2000" dirty="0"/>
              <a:t>router에서 라우팅 or 해당컨트롤러에 request 전달 or 미들웨어 실행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2" y="2075675"/>
            <a:ext cx="8430975" cy="254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Service Provider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491629"/>
            <a:ext cx="8520599" cy="30772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000" dirty="0"/>
              <a:t>각 서비스들 등록 후 제공하는 곳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000" dirty="0"/>
              <a:t>/app/provider/폴더 아래 App,Bus,Config,Event,Route 존재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64" y="2355726"/>
            <a:ext cx="17811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/>
              <a:t>Service Container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63637"/>
            <a:ext cx="8520599" cy="30052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- </a:t>
            </a:r>
            <a:r>
              <a:rPr 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각 </a:t>
            </a:r>
            <a:r>
              <a:rPr lang="ko" sz="2000" dirty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서비스들 이라고 생각하면 쉬움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- </a:t>
            </a:r>
            <a:r>
              <a:rPr 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command</a:t>
            </a:r>
            <a:r>
              <a:rPr lang="ko" sz="2000" dirty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, event리스너 등의 각 </a:t>
            </a:r>
            <a:r>
              <a:rPr 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서비스들</a:t>
            </a:r>
            <a:endParaRPr lang="en-US" altLang="ko" sz="2000" dirty="0" smtClean="0">
              <a:latin typeface="새굴림" pitchFamily="18" charset="-127"/>
              <a:ea typeface="새굴림" pitchFamily="18" charset="-127"/>
              <a:cs typeface="Arial Unicode MS" pitchFamily="50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- </a:t>
            </a:r>
            <a:r>
              <a:rPr lang="ko-KR" altLang="en-US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기타 </a:t>
            </a:r>
            <a:r>
              <a:rPr lang="ko-KR" altLang="en-US" sz="2000" dirty="0" err="1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커스텀</a:t>
            </a:r>
            <a:r>
              <a:rPr lang="ko-KR" altLang="en-US" sz="2000" dirty="0" smtClean="0">
                <a:latin typeface="새굴림" pitchFamily="18" charset="-127"/>
                <a:ea typeface="새굴림" pitchFamily="18" charset="-127"/>
                <a:cs typeface="Arial Unicode MS" pitchFamily="50" charset="-127"/>
              </a:rPr>
              <a:t> 서비스 들 </a:t>
            </a:r>
            <a:endParaRPr lang="ko" sz="2000" dirty="0">
              <a:latin typeface="새굴림" pitchFamily="18" charset="-127"/>
              <a:ea typeface="새굴림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50</TotalTime>
  <Words>869</Words>
  <Application>Microsoft Office PowerPoint</Application>
  <PresentationFormat>화면 슬라이드 쇼(16:9)</PresentationFormat>
  <Paragraphs>166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고구려 벽화</vt:lpstr>
      <vt:lpstr>Laravel #1</vt:lpstr>
      <vt:lpstr>구성</vt:lpstr>
      <vt:lpstr>라라벨이란</vt:lpstr>
      <vt:lpstr>어플리케이션 구조(루트 디렉토리)</vt:lpstr>
      <vt:lpstr>어플리케이션 구조(app폴더 디렉토리)</vt:lpstr>
      <vt:lpstr>bootstrap(부트스트래핑)</vt:lpstr>
      <vt:lpstr>URL라우팅</vt:lpstr>
      <vt:lpstr>Service Provider</vt:lpstr>
      <vt:lpstr>Service Container</vt:lpstr>
      <vt:lpstr>Service Provider</vt:lpstr>
      <vt:lpstr>Artisan CLI</vt:lpstr>
      <vt:lpstr>Artisan CLI(커맨드 객체생성)</vt:lpstr>
      <vt:lpstr>Artisan CLI(이벤트 객체생성) </vt:lpstr>
      <vt:lpstr>Artisan CLI(tinker)</vt:lpstr>
      <vt:lpstr>Artisan CLI(tinker)</vt:lpstr>
      <vt:lpstr>Migration</vt:lpstr>
      <vt:lpstr>간단한 페이지를 개발</vt:lpstr>
      <vt:lpstr>간단한 페이지를 개발</vt:lpstr>
      <vt:lpstr>Url생성 </vt:lpstr>
      <vt:lpstr>Migration을 이용한 테이블생성1</vt:lpstr>
      <vt:lpstr>Migration을 이용한 테이블생성2</vt:lpstr>
      <vt:lpstr>Migration을 이용한 테이블생성3</vt:lpstr>
      <vt:lpstr>Model 생성</vt:lpstr>
      <vt:lpstr>tinekr를 이용한 샘플 데이터 추가</vt:lpstr>
      <vt:lpstr>controller작성</vt:lpstr>
      <vt:lpstr>controller작성1</vt:lpstr>
      <vt:lpstr>controller작성2</vt:lpstr>
      <vt:lpstr>view 레이아웃 작성 </vt:lpstr>
      <vt:lpstr>앞으로 더 할 목록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cp:lastModifiedBy>박상수</cp:lastModifiedBy>
  <cp:revision>28</cp:revision>
  <dcterms:modified xsi:type="dcterms:W3CDTF">2016-02-16T05:05:06Z</dcterms:modified>
</cp:coreProperties>
</file>