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90" r:id="rId16"/>
    <p:sldId id="288" r:id="rId17"/>
    <p:sldId id="258" r:id="rId18"/>
    <p:sldId id="259" r:id="rId19"/>
    <p:sldId id="260" r:id="rId20"/>
    <p:sldId id="262" r:id="rId21"/>
    <p:sldId id="261" r:id="rId22"/>
    <p:sldId id="265" r:id="rId23"/>
    <p:sldId id="264" r:id="rId24"/>
    <p:sldId id="266" r:id="rId25"/>
    <p:sldId id="267" r:id="rId26"/>
    <p:sldId id="268" r:id="rId27"/>
    <p:sldId id="269" r:id="rId28"/>
    <p:sldId id="272" r:id="rId29"/>
    <p:sldId id="270" r:id="rId30"/>
    <p:sldId id="271" r:id="rId31"/>
    <p:sldId id="273" r:id="rId32"/>
    <p:sldId id="274" r:id="rId33"/>
    <p:sldId id="276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5D61AF8-8110-4D86-9811-10128A6AD12E}">
  <a:tblStyle styleId="{65D61AF8-8110-4D86-9811-10128A6AD12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90" autoAdjust="0"/>
  </p:normalViewPr>
  <p:slideViewPr>
    <p:cSldViewPr>
      <p:cViewPr>
        <p:scale>
          <a:sx n="100" d="100"/>
          <a:sy n="100" d="100"/>
        </p:scale>
        <p:origin x="-1944" y="-5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96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" name="슬라이드 노트 개체 틀 6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그래서 </a:t>
            </a:r>
            <a:r>
              <a:rPr lang="en-US" altLang="ko-KR" dirty="0" smtClean="0"/>
              <a:t>routes</a:t>
            </a:r>
            <a:r>
              <a:rPr lang="ko-KR" altLang="en-US" dirty="0" smtClean="0"/>
              <a:t>페이지에서 </a:t>
            </a:r>
            <a:r>
              <a:rPr lang="en-US" altLang="ko-KR" dirty="0" smtClean="0"/>
              <a:t>controller</a:t>
            </a:r>
            <a:r>
              <a:rPr lang="ko-KR" altLang="en-US" baseline="0" dirty="0" smtClean="0"/>
              <a:t>앞에 </a:t>
            </a:r>
            <a:r>
              <a:rPr lang="en-US" altLang="ko-KR" baseline="0" dirty="0" smtClean="0"/>
              <a:t>full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path</a:t>
            </a:r>
            <a:r>
              <a:rPr lang="ko-KR" altLang="en-US" baseline="0" dirty="0" smtClean="0"/>
              <a:t>가 필요없음</a:t>
            </a:r>
            <a:endParaRPr lang="en-US" altLang="ko-KR" baseline="0" dirty="0" smtClean="0"/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기본생성시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create,</a:t>
            </a:r>
            <a:r>
              <a:rPr lang="en-US" altLang="ko-KR" baseline="0" dirty="0" smtClean="0"/>
              <a:t> index, update </a:t>
            </a:r>
            <a:r>
              <a:rPr lang="ko-KR" altLang="en-US" baseline="0" dirty="0" smtClean="0"/>
              <a:t>이런 기본 </a:t>
            </a:r>
            <a:r>
              <a:rPr lang="ko-KR" altLang="en-US" baseline="0" dirty="0" err="1" smtClean="0"/>
              <a:t>메서드가</a:t>
            </a:r>
            <a:r>
              <a:rPr lang="ko-KR" altLang="en-US" baseline="0" dirty="0" smtClean="0"/>
              <a:t> 생김 그래서 </a:t>
            </a:r>
            <a:r>
              <a:rPr lang="en-US" altLang="ko-KR" baseline="0" dirty="0" smtClean="0"/>
              <a:t>--plain </a:t>
            </a:r>
            <a:r>
              <a:rPr lang="ko-KR" altLang="en-US" baseline="0" dirty="0" smtClean="0"/>
              <a:t>옵션을 줌 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age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보다 낮을 경우 구매 불가 </a:t>
            </a:r>
            <a:endParaRPr lang="en-US" altLang="ko-KR" dirty="0" smtClean="0"/>
          </a:p>
          <a:p>
            <a:r>
              <a:rPr lang="en-US" altLang="ko-KR" dirty="0" smtClean="0"/>
              <a:t>$next </a:t>
            </a:r>
            <a:r>
              <a:rPr lang="ko-KR" altLang="en-US" dirty="0" smtClean="0"/>
              <a:t>위치에 따라 실행 위치가 다름 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agecheck</a:t>
            </a:r>
            <a:r>
              <a:rPr lang="ko-KR" altLang="en-US" dirty="0" smtClean="0"/>
              <a:t>는 배열로 여러개 </a:t>
            </a:r>
            <a:r>
              <a:rPr lang="ko-KR" altLang="en-US" dirty="0" err="1" smtClean="0"/>
              <a:t>적용가능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28595" y="5"/>
            <a:ext cx="8286807" cy="5143498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714347" y="1607337"/>
            <a:ext cx="7643865" cy="1125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4400" b="0" i="0" u="none" strike="noStrike" cap="none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785785" y="2839642"/>
            <a:ext cx="7500989" cy="6429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+mj-lt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C8814D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2"/>
              </a:buClr>
              <a:buFont typeface="Arial"/>
              <a:buNone/>
              <a:defRPr sz="2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spcBef>
                <a:spcPts val="480"/>
              </a:spcBef>
              <a:buClr>
                <a:srgbClr val="C8814D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pPr algn="r"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</a:rPr>
              <a:pPr algn="r"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678907"/>
            <a:ext cx="9144000" cy="2464594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00033" y="2678907"/>
            <a:ext cx="3286148" cy="853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00033" y="3536162"/>
            <a:ext cx="3286148" cy="8572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280"/>
              </a:spcBef>
              <a:buClr>
                <a:srgbClr val="C8814D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240"/>
              </a:spcBef>
              <a:buClr>
                <a:srgbClr val="C8814D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240"/>
              </a:spcBef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23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4000496" y="803660"/>
            <a:ext cx="4214841" cy="3536181"/>
          </a:xfrm>
          <a:prstGeom prst="rect">
            <a:avLst/>
          </a:prstGeom>
          <a:solidFill>
            <a:schemeClr val="dk2"/>
          </a:solidFill>
          <a:ln w="152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F4F3F3"/>
              </a:buClr>
              <a:buFont typeface="Arial"/>
              <a:buNone/>
              <a:defRPr sz="3200" b="0" i="0" u="none" strike="noStrike" cap="none">
                <a:solidFill>
                  <a:srgbClr val="F4F3F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C8814D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C8814D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2837253" y="-1254922"/>
            <a:ext cx="346949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C8814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marR="0" lvl="2" indent="-63500" algn="l" rtl="0">
              <a:spcBef>
                <a:spcPts val="520"/>
              </a:spcBef>
              <a:buClr>
                <a:schemeClr val="dk2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marR="0" lvl="3" indent="-76200" algn="l" rtl="0">
              <a:spcBef>
                <a:spcPts val="480"/>
              </a:spcBef>
              <a:buClr>
                <a:srgbClr val="C8814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13970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139700" algn="l" rtl="0">
              <a:spcBef>
                <a:spcPts val="280"/>
              </a:spcBef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Shape 91"/>
          <p:cNvCxnSpPr/>
          <p:nvPr/>
        </p:nvCxnSpPr>
        <p:spPr>
          <a:xfrm>
            <a:off x="455645" y="1071551"/>
            <a:ext cx="8215370" cy="1190"/>
          </a:xfrm>
          <a:prstGeom prst="straightConnector1">
            <a:avLst/>
          </a:prstGeom>
          <a:noFill/>
          <a:ln w="28575" cap="sq" cmpd="sng">
            <a:solidFill>
              <a:srgbClr val="E4945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7643834" y="-11962"/>
            <a:ext cx="1500165" cy="5143498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 rot="5400000">
            <a:off x="5893601" y="1964527"/>
            <a:ext cx="4714910" cy="1214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1871656" y="-985845"/>
            <a:ext cx="4286283" cy="71151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C8814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marR="0" lvl="3" indent="-76200" algn="l" rtl="0">
              <a:spcBef>
                <a:spcPts val="480"/>
              </a:spcBef>
              <a:buClr>
                <a:srgbClr val="C8814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13970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139700" algn="l" rtl="0">
              <a:spcBef>
                <a:spcPts val="280"/>
              </a:spcBef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+mn-lt"/>
                <a:ea typeface="Georgia"/>
                <a:cs typeface="Georgia"/>
                <a:sym typeface="Georgia"/>
              </a:defRPr>
            </a:lvl1pPr>
            <a:lvl2pPr marL="742950" marR="0" lvl="1" indent="-107950" algn="l" rtl="0">
              <a:spcBef>
                <a:spcPts val="0"/>
              </a:spcBef>
              <a:buClr>
                <a:srgbClr val="C8814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marR="0" lvl="2" indent="-63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marR="0" lvl="3" indent="-76200" algn="l" rtl="0">
              <a:spcBef>
                <a:spcPts val="0"/>
              </a:spcBef>
              <a:buClr>
                <a:srgbClr val="C8814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marR="0" lvl="4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marR="0" lvl="5" indent="-1143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1270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1397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1397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algn="r"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ko" sz="1200" smtClean="0">
                <a:solidFill>
                  <a:schemeClr val="dk1"/>
                </a:solidFill>
              </a:rPr>
              <a:pPr algn="r"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ko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285719" cy="5143499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0660" algn="l" rtl="0">
              <a:spcBef>
                <a:spcPts val="640"/>
              </a:spcBef>
              <a:buClr>
                <a:schemeClr val="dk2"/>
              </a:buClr>
              <a:buSzPct val="70000"/>
              <a:buFont typeface="Noto Sans Symbols"/>
              <a:buChar char="•"/>
              <a:defRPr sz="2800" b="0" i="0" u="none" strike="noStrike" cap="none">
                <a:solidFill>
                  <a:schemeClr val="dk2"/>
                </a:solidFill>
                <a:latin typeface="+mn-lt"/>
                <a:ea typeface="Georgia"/>
                <a:cs typeface="Georgia"/>
                <a:sym typeface="Georgia"/>
              </a:defRPr>
            </a:lvl1pPr>
            <a:lvl2pPr marL="742950" marR="0" lvl="1" indent="-72390" algn="l" rtl="0">
              <a:spcBef>
                <a:spcPts val="560"/>
              </a:spcBef>
              <a:buClr>
                <a:srgbClr val="C8814D"/>
              </a:buClr>
              <a:buSzPct val="1199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marR="0" lvl="2" indent="-30480" algn="l" rtl="0">
              <a:spcBef>
                <a:spcPts val="520"/>
              </a:spcBef>
              <a:buClr>
                <a:schemeClr val="dk2"/>
              </a:buClr>
              <a:buSzPct val="1200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marR="0" lvl="3" indent="-76200" algn="l" rtl="0">
              <a:spcBef>
                <a:spcPts val="480"/>
              </a:spcBef>
              <a:buClr>
                <a:srgbClr val="C8814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13970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139700" algn="l" rtl="0">
              <a:spcBef>
                <a:spcPts val="280"/>
              </a:spcBef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03476" y="214295"/>
            <a:ext cx="8554804" cy="704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7"/>
            <a:ext cx="456477" cy="5143499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500033" y="2303858"/>
            <a:ext cx="7715304" cy="1128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4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500033" y="3375428"/>
            <a:ext cx="7715304" cy="1232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C8814D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C8814D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Shape 37"/>
          <p:cNvCxnSpPr/>
          <p:nvPr/>
        </p:nvCxnSpPr>
        <p:spPr>
          <a:xfrm>
            <a:off x="500033" y="3321848"/>
            <a:ext cx="7715304" cy="119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0" y="214295"/>
            <a:ext cx="9144031" cy="857257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2354" y="205979"/>
            <a:ext cx="8545927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785781" y="1232287"/>
            <a:ext cx="3786218" cy="3321866"/>
          </a:xfrm>
          <a:prstGeom prst="roundRect">
            <a:avLst>
              <a:gd name="adj" fmla="val 5345"/>
            </a:avLst>
          </a:prstGeom>
          <a:solidFill>
            <a:srgbClr val="BEBCBB">
              <a:alpha val="49803"/>
            </a:srgbClr>
          </a:solidFill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C8814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C8814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>
            <a:spLocks noGrp="1"/>
          </p:cNvSpPr>
          <p:nvPr>
            <p:ph type="body" idx="2"/>
          </p:nvPr>
        </p:nvSpPr>
        <p:spPr>
          <a:xfrm>
            <a:off x="4714876" y="1232287"/>
            <a:ext cx="3785616" cy="3321866"/>
          </a:xfrm>
          <a:prstGeom prst="roundRect">
            <a:avLst>
              <a:gd name="adj" fmla="val 6980"/>
            </a:avLst>
          </a:prstGeom>
          <a:solidFill>
            <a:srgbClr val="918C8A">
              <a:alpha val="49803"/>
            </a:srgbClr>
          </a:solidFill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C8814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C8814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2354" y="205979"/>
            <a:ext cx="8545927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500039" y="1125129"/>
            <a:ext cx="4000529" cy="2839660"/>
          </a:xfrm>
          <a:prstGeom prst="roundRect">
            <a:avLst>
              <a:gd name="adj" fmla="val 5345"/>
            </a:avLst>
          </a:prstGeom>
          <a:gradFill>
            <a:gsLst>
              <a:gs pos="0">
                <a:srgbClr val="C8814D">
                  <a:alpha val="49803"/>
                </a:srgbClr>
              </a:gs>
              <a:gs pos="100000">
                <a:srgbClr val="F5ECE8">
                  <a:alpha val="49803"/>
                </a:srgbClr>
              </a:gs>
            </a:gsLst>
            <a:lin ang="135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41414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C8814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C8814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idx="2"/>
          </p:nvPr>
        </p:nvSpPr>
        <p:spPr>
          <a:xfrm>
            <a:off x="500037" y="4071948"/>
            <a:ext cx="4005071" cy="53578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spcBef>
                <a:spcPts val="400"/>
              </a:spcBef>
              <a:buClr>
                <a:srgbClr val="C8814D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spcBef>
                <a:spcPts val="320"/>
              </a:spcBef>
              <a:buClr>
                <a:srgbClr val="C8814D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3"/>
          </p:nvPr>
        </p:nvSpPr>
        <p:spPr>
          <a:xfrm>
            <a:off x="4716932" y="1125129"/>
            <a:ext cx="4000529" cy="2839660"/>
          </a:xfrm>
          <a:prstGeom prst="roundRect">
            <a:avLst>
              <a:gd name="adj" fmla="val 5345"/>
            </a:avLst>
          </a:prstGeom>
          <a:gradFill>
            <a:gsLst>
              <a:gs pos="0">
                <a:srgbClr val="65977B">
                  <a:alpha val="49803"/>
                </a:srgbClr>
              </a:gs>
              <a:gs pos="100000">
                <a:srgbClr val="EBF1ED">
                  <a:alpha val="49803"/>
                </a:srgbClr>
              </a:gs>
            </a:gsLst>
            <a:lin ang="135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41414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C8814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C8814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4"/>
          </p:nvPr>
        </p:nvSpPr>
        <p:spPr>
          <a:xfrm>
            <a:off x="4714876" y="4071948"/>
            <a:ext cx="4000527" cy="53578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spcBef>
                <a:spcPts val="400"/>
              </a:spcBef>
              <a:buClr>
                <a:srgbClr val="C8814D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spcBef>
                <a:spcPts val="320"/>
              </a:spcBef>
              <a:buClr>
                <a:srgbClr val="C8814D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2"/>
            <a:ext cx="285719" cy="5143498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8859914" y="2"/>
            <a:ext cx="285719" cy="5143498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28595" y="5"/>
            <a:ext cx="8286807" cy="5143498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500033" y="321453"/>
            <a:ext cx="818676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bg>
      <p:bgPr>
        <a:gradFill>
          <a:gsLst>
            <a:gs pos="0">
              <a:schemeClr val="lt1"/>
            </a:gs>
            <a:gs pos="60000">
              <a:srgbClr val="C2C2C2"/>
            </a:gs>
            <a:gs pos="100000">
              <a:srgbClr val="C2C2C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285719" y="197856"/>
            <a:ext cx="8858279" cy="498647"/>
          </a:xfrm>
          <a:prstGeom prst="rect">
            <a:avLst/>
          </a:prstGeom>
          <a:solidFill>
            <a:srgbClr val="414141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00033" y="214295"/>
            <a:ext cx="8143931" cy="4822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Georgia"/>
              <a:buNone/>
              <a:defRPr sz="28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00033" y="754672"/>
            <a:ext cx="2214578" cy="4013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280"/>
              </a:spcBef>
              <a:buClr>
                <a:srgbClr val="C8814D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C8814D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2786065" y="750081"/>
            <a:ext cx="5857875" cy="4018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120650" algn="l" rtl="0">
              <a:spcBef>
                <a:spcPts val="520"/>
              </a:spcBef>
              <a:buClr>
                <a:srgbClr val="C8814D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C8814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13970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139700" algn="l" rtl="0">
              <a:spcBef>
                <a:spcPts val="280"/>
              </a:spcBef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6" name="Shape 76"/>
          <p:cNvSpPr/>
          <p:nvPr/>
        </p:nvSpPr>
        <p:spPr>
          <a:xfrm>
            <a:off x="0" y="2"/>
            <a:ext cx="285719" cy="5143498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4929203"/>
            <a:ext cx="9144000" cy="214296"/>
          </a:xfrm>
          <a:prstGeom prst="rect">
            <a:avLst/>
          </a:prstGeom>
          <a:solidFill>
            <a:srgbClr val="E3935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1785"/>
            <a:ext cx="9144000" cy="212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312354" y="205979"/>
            <a:ext cx="8545927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C8814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marR="0" lvl="2" indent="-63500" algn="l" rtl="0">
              <a:spcBef>
                <a:spcPts val="520"/>
              </a:spcBef>
              <a:buClr>
                <a:schemeClr val="dk2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marR="0" lvl="3" indent="-76200" algn="l" rtl="0">
              <a:spcBef>
                <a:spcPts val="480"/>
              </a:spcBef>
              <a:buClr>
                <a:srgbClr val="C8814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marR="0" lvl="7" indent="-13970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139700" algn="l" rtl="0">
              <a:spcBef>
                <a:spcPts val="280"/>
              </a:spcBef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24200" y="4929203"/>
            <a:ext cx="2895600" cy="214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553200" y="4929203"/>
            <a:ext cx="2133599" cy="214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ko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ko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ymlaravel:8083/controller/example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-fig.org/psr/psr-3/" TargetMode="External"/><Relationship Id="rId2" Type="http://schemas.openxmlformats.org/officeDocument/2006/relationships/hyperlink" Target="http://www.php-fig.org/psr/psr-1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300950" y="1634150"/>
            <a:ext cx="8520599" cy="877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ko" sz="4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Laravel </a:t>
            </a:r>
            <a:r>
              <a:rPr lang="ko" sz="44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#</a:t>
            </a:r>
            <a:r>
              <a:rPr lang="en-US" altLang="ko" sz="44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lang="ko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err="1" smtClean="0"/>
              <a:t>오토로딩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네임스페이스와</a:t>
            </a:r>
            <a:r>
              <a:rPr lang="ko-KR" altLang="en-US" dirty="0" smtClean="0"/>
              <a:t> 클래스들은 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-4 </a:t>
            </a:r>
            <a:r>
              <a:rPr lang="ko-KR" altLang="en-US" dirty="0" err="1" smtClean="0"/>
              <a:t>오토로더</a:t>
            </a:r>
            <a:r>
              <a:rPr lang="ko-KR" altLang="en-US" dirty="0" smtClean="0"/>
              <a:t> 표준을 </a:t>
            </a:r>
            <a:r>
              <a:rPr lang="ko-KR" altLang="en-US" dirty="0" err="1" smtClean="0"/>
              <a:t>지원해야한다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클래스명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클래스명에는</a:t>
            </a:r>
            <a:r>
              <a:rPr lang="ko-KR" altLang="en-US" dirty="0" smtClean="0"/>
              <a:t> 일반적인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사용해야한다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상수명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PHP</a:t>
            </a:r>
            <a:r>
              <a:rPr lang="ko-KR" altLang="en-US" dirty="0" err="1" smtClean="0"/>
              <a:t>상수명에는</a:t>
            </a:r>
            <a:r>
              <a:rPr lang="ko-KR" altLang="en-US" dirty="0" smtClean="0"/>
              <a:t> 대문자만 </a:t>
            </a:r>
            <a:r>
              <a:rPr lang="ko-KR" altLang="en-US" dirty="0" err="1" smtClean="0"/>
              <a:t>사용해야한다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필요하다면 단어를 분리하기 위해 밑줄을 사용할 수 있다</a:t>
            </a:r>
            <a:r>
              <a:rPr lang="en-US" altLang="ko-KR" dirty="0" smtClean="0"/>
              <a:t>. (ex&gt; </a:t>
            </a:r>
            <a:r>
              <a:rPr lang="en-US" altLang="ko-KR" dirty="0" err="1" smtClean="0"/>
              <a:t>WOOT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LET_OUR_POWERS_COMBINE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메서드명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메서드명에는</a:t>
            </a:r>
            <a:r>
              <a:rPr lang="ko-KR" altLang="en-US" dirty="0" smtClean="0"/>
              <a:t> 소문자로 시작하는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을 사용해야한다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phpIsAwesome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(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-1, </a:t>
            </a:r>
            <a:r>
              <a:rPr lang="ko-KR" altLang="en-US" dirty="0" err="1" smtClean="0"/>
              <a:t>기본코드스타일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꼭 따를 필요는 없다</a:t>
            </a:r>
            <a:r>
              <a:rPr lang="en-US" altLang="ko-KR" dirty="0" smtClean="0"/>
              <a:t>. BUT </a:t>
            </a:r>
            <a:r>
              <a:rPr lang="ko-KR" altLang="en-US" dirty="0" smtClean="0"/>
              <a:t>여러분의 코드를 읽고 사용하는 다른 개발자들의 생산성이 극적으로 향상된다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PSR</a:t>
            </a:r>
            <a:r>
              <a:rPr lang="en-US" altLang="ko-KR" dirty="0" smtClean="0"/>
              <a:t>-1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PSR</a:t>
            </a:r>
            <a:r>
              <a:rPr lang="en-US" altLang="ko-KR" dirty="0" smtClean="0"/>
              <a:t>-2 </a:t>
            </a:r>
            <a:r>
              <a:rPr lang="ko-KR" altLang="en-US" dirty="0" err="1" smtClean="0"/>
              <a:t>코드스타일</a:t>
            </a:r>
            <a:r>
              <a:rPr lang="ko-KR" altLang="en-US" dirty="0" smtClean="0"/>
              <a:t> 구현은 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-2 </a:t>
            </a:r>
            <a:r>
              <a:rPr lang="ko-KR" altLang="en-US" dirty="0" err="1" smtClean="0"/>
              <a:t>코드스타일</a:t>
            </a:r>
            <a:r>
              <a:rPr lang="ko-KR" altLang="en-US" dirty="0" smtClean="0"/>
              <a:t> 구현의 선행 조건이다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들여쓰기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통상적으로 두 진영으로 갈리는 뜨거운 주제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탭문자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공백문자열</a:t>
            </a:r>
            <a:r>
              <a:rPr lang="en-US" altLang="ko-KR" dirty="0" smtClean="0"/>
              <a:t>(space)</a:t>
            </a:r>
          </a:p>
          <a:p>
            <a:pPr lvl="2">
              <a:buNone/>
            </a:pPr>
            <a:r>
              <a:rPr lang="en-US" altLang="ko-KR" dirty="0" smtClean="0"/>
              <a:t>-&gt;</a:t>
            </a:r>
            <a:r>
              <a:rPr lang="ko-KR" altLang="en-US" dirty="0" err="1" smtClean="0"/>
              <a:t>권장안에</a:t>
            </a:r>
            <a:r>
              <a:rPr lang="ko-KR" altLang="en-US" dirty="0" smtClean="0"/>
              <a:t> 따르면 </a:t>
            </a:r>
            <a:r>
              <a:rPr lang="ko-KR" altLang="en-US" dirty="0" err="1" smtClean="0"/>
              <a:t>공백문자열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사용</a:t>
            </a:r>
            <a:endParaRPr lang="en-US" altLang="ko-KR" dirty="0"/>
          </a:p>
          <a:p>
            <a:r>
              <a:rPr lang="ko-KR" altLang="en-US" dirty="0" smtClean="0"/>
              <a:t>파일과 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유닉스 </a:t>
            </a:r>
            <a:r>
              <a:rPr lang="ko-KR" altLang="en-US" dirty="0" err="1" smtClean="0"/>
              <a:t>개행문자</a:t>
            </a:r>
            <a:r>
              <a:rPr lang="en-US" altLang="ko-KR" dirty="0" smtClean="0"/>
              <a:t>(LF, </a:t>
            </a:r>
            <a:r>
              <a:rPr lang="en-US" altLang="ko-KR" dirty="0" err="1" smtClean="0"/>
              <a:t>LineFeed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사용해야하고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비어있는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끝나야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마지막에 </a:t>
            </a:r>
            <a:r>
              <a:rPr lang="en-US" altLang="ko-KR" dirty="0" smtClean="0"/>
              <a:t>?&gt; </a:t>
            </a:r>
            <a:r>
              <a:rPr lang="ko-KR" altLang="en-US" dirty="0" smtClean="0"/>
              <a:t>태그가 </a:t>
            </a:r>
            <a:r>
              <a:rPr lang="ko-KR" altLang="en-US" dirty="0" err="1" smtClean="0"/>
              <a:t>없어야한다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최대 </a:t>
            </a:r>
            <a:r>
              <a:rPr lang="en-US" altLang="ko-KR" dirty="0" smtClean="0"/>
              <a:t>120</a:t>
            </a:r>
            <a:r>
              <a:rPr lang="ko-KR" altLang="en-US" dirty="0" smtClean="0"/>
              <a:t>글자를 넘기면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줄의 끝에 </a:t>
            </a:r>
            <a:r>
              <a:rPr lang="ko-KR" altLang="en-US" dirty="0" err="1" smtClean="0"/>
              <a:t>공백문자가</a:t>
            </a:r>
            <a:r>
              <a:rPr lang="ko-KR" altLang="en-US" dirty="0" smtClean="0"/>
              <a:t> 오면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2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How to (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-2, </a:t>
            </a:r>
            <a:r>
              <a:rPr lang="ko-KR" altLang="en-US" dirty="0" smtClean="0"/>
              <a:t>엄격한 </a:t>
            </a:r>
            <a:r>
              <a:rPr lang="ko-KR" altLang="en-US" dirty="0" err="1" smtClean="0"/>
              <a:t>코드스타일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8326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PSR</a:t>
            </a:r>
            <a:r>
              <a:rPr lang="en-US" altLang="ko-KR" dirty="0" smtClean="0"/>
              <a:t>-2 </a:t>
            </a:r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pic>
        <p:nvPicPr>
          <p:cNvPr id="3075" name="Picture 3" descr="C:\Users\Administrator\Desktop\그림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915566"/>
            <a:ext cx="6597549" cy="34516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8326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PSR</a:t>
            </a:r>
            <a:r>
              <a:rPr lang="en-US" altLang="ko-KR" dirty="0" smtClean="0"/>
              <a:t>-2 </a:t>
            </a:r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pic>
        <p:nvPicPr>
          <p:cNvPr id="5122" name="Picture 2" descr="C:\Users\Administrator\Desktop\그림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9" y="852488"/>
            <a:ext cx="5928517" cy="34373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 </a:t>
            </a:r>
            <a:r>
              <a:rPr lang="ko-KR" altLang="en-US" dirty="0"/>
              <a:t>표현 레벨은 </a:t>
            </a:r>
            <a:r>
              <a:rPr lang="en-US" altLang="ko-KR" dirty="0"/>
              <a:t>8</a:t>
            </a:r>
            <a:r>
              <a:rPr lang="ko-KR" altLang="en-US" dirty="0"/>
              <a:t>가지로 고정 되고</a:t>
            </a:r>
            <a:r>
              <a:rPr lang="en-US" altLang="ko-KR" dirty="0"/>
              <a:t>, </a:t>
            </a:r>
            <a:r>
              <a:rPr lang="ko-KR" altLang="en-US" dirty="0"/>
              <a:t>메시지는 지정된 문자열에 키워드만 치환되어 표현하는 방식으로 이루어져야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/>
              <a:t>Psr</a:t>
            </a:r>
            <a:r>
              <a:rPr lang="en-US" altLang="ko-KR" dirty="0"/>
              <a:t>/Log</a:t>
            </a:r>
            <a:r>
              <a:rPr lang="ko-KR" altLang="en-US" dirty="0"/>
              <a:t>를 상속받아 구현되는 것을 명시하고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 </a:t>
            </a:r>
            <a:r>
              <a:rPr lang="en-US" altLang="ko-KR" dirty="0"/>
              <a:t>level : debug, info, notice, warning, error, critical, alert, emergency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How to (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-3, Logger Interface)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796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.</a:t>
            </a:r>
            <a:r>
              <a:rPr lang="ko-KR" altLang="en-US" sz="2000" dirty="0"/>
              <a:t>기본은 </a:t>
            </a:r>
            <a:r>
              <a:rPr lang="en-US" altLang="ko-KR" sz="2000" dirty="0"/>
              <a:t>namespace </a:t>
            </a:r>
            <a:r>
              <a:rPr lang="ko-KR" altLang="en-US" sz="2000" dirty="0" err="1"/>
              <a:t>구분자는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디렉토리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구분자로</a:t>
            </a:r>
            <a:r>
              <a:rPr lang="ko-KR" altLang="en-US" sz="2000" dirty="0"/>
              <a:t> 변경된다는 것입니다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그러나 “</a:t>
            </a:r>
            <a:r>
              <a:rPr lang="en-US" altLang="ko-KR" sz="2000" dirty="0"/>
              <a:t>-” </a:t>
            </a:r>
            <a:r>
              <a:rPr lang="ko-KR" altLang="en-US" sz="2000" dirty="0"/>
              <a:t>로 연결된 하나의 </a:t>
            </a:r>
            <a:r>
              <a:rPr lang="ko-KR" altLang="en-US" sz="2000" dirty="0" err="1"/>
              <a:t>디렉토리로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만들수도</a:t>
            </a:r>
            <a:r>
              <a:rPr lang="ko-KR" altLang="en-US" sz="2000" dirty="0"/>
              <a:t>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가장 </a:t>
            </a:r>
            <a:r>
              <a:rPr lang="ko-KR" altLang="en-US" sz="2000" dirty="0" err="1"/>
              <a:t>중요한건</a:t>
            </a:r>
            <a:r>
              <a:rPr lang="ko-KR" altLang="en-US" sz="2000" dirty="0"/>
              <a:t> </a:t>
            </a:r>
            <a:r>
              <a:rPr lang="en-US" altLang="ko-KR" sz="2000" dirty="0"/>
              <a:t>class</a:t>
            </a:r>
            <a:r>
              <a:rPr lang="ko-KR" altLang="en-US" sz="2000" dirty="0"/>
              <a:t>명과 파일명을 일치시켜야 한다는 것입니다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How to (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-4, Auto </a:t>
            </a:r>
            <a:r>
              <a:rPr lang="en-US" altLang="ko-KR" dirty="0"/>
              <a:t>Loading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35747228"/>
              </p:ext>
            </p:extLst>
          </p:nvPr>
        </p:nvGraphicFramePr>
        <p:xfrm>
          <a:off x="899592" y="2825673"/>
          <a:ext cx="7650480" cy="170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539240"/>
                <a:gridCol w="1912620"/>
                <a:gridCol w="1912620"/>
              </a:tblGrid>
              <a:tr h="31108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class</a:t>
                      </a:r>
                      <a:r>
                        <a:rPr lang="ko-KR" altLang="en-US" sz="1100" dirty="0" smtClean="0"/>
                        <a:t>명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접두사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기본 디렉토리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파일 경로</a:t>
                      </a:r>
                      <a:endParaRPr lang="en-US" sz="1100" dirty="0"/>
                    </a:p>
                  </a:txBody>
                  <a:tcPr marT="34290" marB="3429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\Acme\Log\Writer\</a:t>
                      </a:r>
                      <a:r>
                        <a:rPr lang="en-US" altLang="ko-KR" sz="800" dirty="0" err="1" smtClean="0"/>
                        <a:t>File_Writer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Acme\Log\Writer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./acme-log-writer/lib/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./acme-log-writer/lib/</a:t>
                      </a:r>
                      <a:r>
                        <a:rPr lang="en-US" sz="800" dirty="0" err="1" smtClean="0"/>
                        <a:t>File_Writer.php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44577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\Aura\Web\Response\Status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Aura\Web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/path/to/aura-web/</a:t>
                      </a:r>
                      <a:r>
                        <a:rPr lang="en-US" sz="800" dirty="0" err="1" smtClean="0"/>
                        <a:t>src</a:t>
                      </a:r>
                      <a:r>
                        <a:rPr lang="en-US" sz="800" dirty="0" smtClean="0"/>
                        <a:t>/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/path/to/aura-web/</a:t>
                      </a:r>
                      <a:r>
                        <a:rPr lang="en-US" sz="800" dirty="0" err="1" smtClean="0"/>
                        <a:t>src</a:t>
                      </a:r>
                      <a:r>
                        <a:rPr lang="en-US" sz="800" dirty="0" smtClean="0"/>
                        <a:t>/Response/</a:t>
                      </a:r>
                      <a:r>
                        <a:rPr lang="en-US" sz="800" dirty="0" err="1" smtClean="0"/>
                        <a:t>Status.php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Symfony</a:t>
                      </a:r>
                      <a:r>
                        <a:rPr lang="en-US" sz="800" dirty="0" smtClean="0"/>
                        <a:t>\Core\Request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Symfony</a:t>
                      </a:r>
                      <a:r>
                        <a:rPr lang="en-US" sz="800" dirty="0" smtClean="0"/>
                        <a:t>\Core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./vendor/</a:t>
                      </a:r>
                      <a:r>
                        <a:rPr lang="en-US" sz="800" dirty="0" err="1" smtClean="0"/>
                        <a:t>Symfony</a:t>
                      </a:r>
                      <a:r>
                        <a:rPr lang="en-US" sz="800" dirty="0" smtClean="0"/>
                        <a:t>/Core/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./vendor/</a:t>
                      </a:r>
                      <a:r>
                        <a:rPr lang="en-US" sz="800" dirty="0" err="1" smtClean="0"/>
                        <a:t>Symfony</a:t>
                      </a:r>
                      <a:r>
                        <a:rPr lang="en-US" sz="800" dirty="0" smtClean="0"/>
                        <a:t>/Core/</a:t>
                      </a:r>
                      <a:r>
                        <a:rPr lang="en-US" sz="800" dirty="0" err="1" smtClean="0"/>
                        <a:t>Request.php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31108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Zend</a:t>
                      </a:r>
                      <a:r>
                        <a:rPr lang="en-US" sz="800" dirty="0" smtClean="0"/>
                        <a:t>\</a:t>
                      </a:r>
                      <a:r>
                        <a:rPr lang="en-US" sz="800" dirty="0" err="1" smtClean="0"/>
                        <a:t>Acl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Zend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/</a:t>
                      </a:r>
                      <a:r>
                        <a:rPr lang="en-US" sz="800" dirty="0" err="1" smtClean="0"/>
                        <a:t>usr</a:t>
                      </a:r>
                      <a:r>
                        <a:rPr lang="en-US" sz="800" dirty="0" smtClean="0"/>
                        <a:t>/includes/</a:t>
                      </a:r>
                      <a:r>
                        <a:rPr lang="en-US" sz="800" dirty="0" err="1" smtClean="0"/>
                        <a:t>Zend</a:t>
                      </a:r>
                      <a:r>
                        <a:rPr lang="en-US" sz="800" dirty="0" smtClean="0"/>
                        <a:t>/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/</a:t>
                      </a:r>
                      <a:r>
                        <a:rPr lang="en-US" sz="800" dirty="0" err="1" smtClean="0"/>
                        <a:t>usr</a:t>
                      </a:r>
                      <a:r>
                        <a:rPr lang="en-US" sz="800" dirty="0" smtClean="0"/>
                        <a:t>/includes/</a:t>
                      </a:r>
                      <a:r>
                        <a:rPr lang="en-US" sz="800" dirty="0" err="1" smtClean="0"/>
                        <a:t>Zend</a:t>
                      </a:r>
                      <a:r>
                        <a:rPr lang="en-US" sz="800" dirty="0" smtClean="0"/>
                        <a:t>/</a:t>
                      </a:r>
                      <a:r>
                        <a:rPr lang="en-US" sz="800" dirty="0" err="1" smtClean="0"/>
                        <a:t>Acl.php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MVC</a:t>
            </a:r>
            <a:r>
              <a:rPr lang="ko-KR" altLang="en-US" dirty="0" smtClean="0"/>
              <a:t>패턴의 </a:t>
            </a:r>
            <a:r>
              <a:rPr lang="ko-KR" altLang="en-US" dirty="0" err="1" smtClean="0"/>
              <a:t>구성요소로</a:t>
            </a:r>
            <a:r>
              <a:rPr lang="ko-KR" altLang="en-US" dirty="0" smtClean="0"/>
              <a:t> 입력된 정보를 처리하고 모델을 호출하고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생성하여 결과를 전달하는 역할을 수행 </a:t>
            </a:r>
            <a:endParaRPr lang="en-US" altLang="ko-KR" dirty="0" smtClean="0"/>
          </a:p>
          <a:p>
            <a:r>
              <a:rPr lang="ko-KR" altLang="en-US" dirty="0" smtClean="0"/>
              <a:t>모든 컨트롤러는 </a:t>
            </a:r>
            <a:r>
              <a:rPr lang="ko-KR" altLang="en-US" dirty="0" err="1" smtClean="0"/>
              <a:t>라라벨의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Controller </a:t>
            </a:r>
            <a:r>
              <a:rPr lang="ko-KR" altLang="en-US" dirty="0" err="1" smtClean="0"/>
              <a:t>클래서를</a:t>
            </a:r>
            <a:r>
              <a:rPr lang="ko-KR" altLang="en-US" dirty="0" smtClean="0"/>
              <a:t> 상속받게 되며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App\Http\Controllers </a:t>
            </a:r>
            <a:r>
              <a:rPr lang="ko-KR" altLang="en-US" dirty="0" err="1" smtClean="0"/>
              <a:t>네임스페이스에</a:t>
            </a:r>
            <a:r>
              <a:rPr lang="ko-KR" altLang="en-US" dirty="0" smtClean="0"/>
              <a:t> 속함</a:t>
            </a:r>
            <a:r>
              <a:rPr lang="en-US" altLang="ko-KR" dirty="0" smtClean="0"/>
              <a:t>(root</a:t>
            </a:r>
            <a:r>
              <a:rPr lang="ko-KR" altLang="en-US" dirty="0" smtClean="0"/>
              <a:t>로 인식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RouteServiceProvider</a:t>
            </a:r>
            <a:r>
              <a:rPr lang="ko-KR" altLang="en-US" dirty="0" smtClean="0"/>
              <a:t>가 </a:t>
            </a:r>
            <a:r>
              <a:rPr lang="en-US" altLang="ko-KR" dirty="0" err="1" smtClean="0"/>
              <a:t>routes.php</a:t>
            </a:r>
            <a:r>
              <a:rPr lang="en-US" altLang="ko-KR" dirty="0" smtClean="0"/>
              <a:t> </a:t>
            </a:r>
            <a:r>
              <a:rPr lang="ko-KR" altLang="en-US" dirty="0" smtClean="0"/>
              <a:t>파일의 </a:t>
            </a:r>
            <a:r>
              <a:rPr lang="ko-KR" altLang="en-US" dirty="0" err="1" smtClean="0"/>
              <a:t>라우트들을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로드할</a:t>
            </a:r>
            <a:r>
              <a:rPr lang="ko-KR" altLang="en-US" dirty="0" smtClean="0"/>
              <a:t> 때 자동으로 이 “</a:t>
            </a:r>
            <a:r>
              <a:rPr lang="en-US" altLang="ko-KR" dirty="0" smtClean="0"/>
              <a:t>root” </a:t>
            </a:r>
            <a:r>
              <a:rPr lang="ko-KR" altLang="en-US" dirty="0" err="1" smtClean="0"/>
              <a:t>네임스페이스를</a:t>
            </a:r>
            <a:r>
              <a:rPr lang="ko-KR" altLang="en-US" dirty="0" smtClean="0"/>
              <a:t> 포함하는 것으로 인식합니다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artisan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err="1" smtClean="0"/>
              <a:t>기본생성시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create, index, update </a:t>
            </a:r>
            <a:r>
              <a:rPr lang="ko-KR" altLang="en-US" dirty="0" smtClean="0"/>
              <a:t>이런 기본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생김 그래서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--</a:t>
            </a:r>
            <a:r>
              <a:rPr lang="en-US" altLang="ko-KR" dirty="0" smtClean="0"/>
              <a:t>plain </a:t>
            </a:r>
            <a:r>
              <a:rPr lang="ko-KR" altLang="en-US" dirty="0" smtClean="0"/>
              <a:t>옵션을 줌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2211710"/>
            <a:ext cx="55245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28317" y="2643758"/>
            <a:ext cx="35433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Controller </a:t>
            </a:r>
            <a:r>
              <a:rPr lang="en-US" altLang="ko-KR" dirty="0" smtClean="0"/>
              <a:t>- Router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// </a:t>
            </a:r>
            <a:r>
              <a:rPr lang="en-US" altLang="ko-KR" dirty="0" err="1" smtClean="0">
                <a:hlinkClick r:id="rId2"/>
              </a:rPr>
              <a:t>http://dymlaravel:8083/controller/example1</a:t>
            </a:r>
            <a:endParaRPr lang="en-US" altLang="ko-KR" dirty="0" err="1" smtClean="0"/>
          </a:p>
          <a:p>
            <a:pPr>
              <a:buNone/>
            </a:pPr>
            <a:r>
              <a:rPr lang="en-US" altLang="ko-KR" dirty="0" smtClean="0"/>
              <a:t>// </a:t>
            </a:r>
            <a:r>
              <a:rPr lang="en-US" altLang="ko-KR" dirty="0" err="1" smtClean="0"/>
              <a:t>http://dymlaravel:8083/controller</a:t>
            </a:r>
            <a:r>
              <a:rPr lang="en-US" altLang="ko-KR" dirty="0" err="1" smtClean="0"/>
              <a:t>/</a:t>
            </a:r>
            <a:r>
              <a:rPr lang="ko-KR" altLang="en-US" dirty="0" err="1" smtClean="0"/>
              <a:t>박상수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&lt;?</a:t>
            </a:r>
            <a:r>
              <a:rPr lang="en-US" altLang="ko-KR" dirty="0" err="1" smtClean="0"/>
              <a:t>php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Route</a:t>
            </a:r>
            <a:r>
              <a:rPr lang="en-US" altLang="ko-KR" dirty="0" smtClean="0"/>
              <a:t>::get("controller/</a:t>
            </a:r>
            <a:r>
              <a:rPr lang="en-US" altLang="ko-KR" dirty="0" err="1" smtClean="0"/>
              <a:t>example1</a:t>
            </a:r>
            <a:r>
              <a:rPr lang="en-US" altLang="ko-KR" dirty="0" smtClean="0"/>
              <a:t>", "</a:t>
            </a:r>
            <a:r>
              <a:rPr lang="en-US" altLang="ko-KR" dirty="0" err="1" smtClean="0"/>
              <a:t>DymController@example1</a:t>
            </a:r>
            <a:r>
              <a:rPr lang="en-US" altLang="ko-KR" dirty="0" smtClean="0"/>
              <a:t>");</a:t>
            </a:r>
          </a:p>
          <a:p>
            <a:pPr>
              <a:buNone/>
            </a:pPr>
            <a:r>
              <a:rPr lang="en-US" altLang="ko-KR" dirty="0" smtClean="0"/>
              <a:t>Route</a:t>
            </a:r>
            <a:r>
              <a:rPr lang="en-US" altLang="ko-KR" dirty="0" smtClean="0"/>
              <a:t>::get("controller/{id}", "</a:t>
            </a:r>
            <a:r>
              <a:rPr lang="en-US" altLang="ko-KR" dirty="0" err="1" smtClean="0"/>
              <a:t>DymController@example2</a:t>
            </a:r>
            <a:r>
              <a:rPr lang="en-US" altLang="ko-KR" dirty="0" smtClean="0"/>
              <a:t>");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ko" sz="30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구성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lr>
                <a:schemeClr val="dk1"/>
              </a:buClr>
              <a:buFont typeface="Arial"/>
              <a:buAutoNum type="arabicPeriod"/>
            </a:pPr>
            <a:r>
              <a:rPr lang="en-US" altLang="ko" sz="1500" dirty="0" err="1" smtClean="0">
                <a:solidFill>
                  <a:schemeClr val="dk1"/>
                </a:solidFill>
                <a:latin typeface="Georgia" pitchFamily="18" charset="0"/>
              </a:rPr>
              <a:t>PSR</a:t>
            </a:r>
            <a:endParaRPr lang="en-US" altLang="ko" sz="1500" dirty="0" smtClean="0">
              <a:solidFill>
                <a:schemeClr val="dk1"/>
              </a:solidFill>
              <a:latin typeface="Georgia" pitchFamily="18" charset="0"/>
            </a:endParaRPr>
          </a:p>
          <a:p>
            <a:pPr marL="457200" lvl="0" indent="-228600">
              <a:buClr>
                <a:schemeClr val="dk1"/>
              </a:buClr>
              <a:buFont typeface="Arial"/>
              <a:buAutoNum type="arabicPeriod"/>
            </a:pPr>
            <a:r>
              <a:rPr lang="en-US" altLang="ko" sz="1500" dirty="0" smtClean="0">
                <a:latin typeface="Georgia" pitchFamily="18" charset="0"/>
              </a:rPr>
              <a:t>C</a:t>
            </a:r>
            <a:r>
              <a:rPr lang="ko" altLang="ko-KR" sz="1500" dirty="0" smtClean="0">
                <a:latin typeface="Georgia" pitchFamily="18" charset="0"/>
              </a:rPr>
              <a:t>ontroller</a:t>
            </a:r>
            <a:endParaRPr lang="en-US" altLang="ko" sz="1500" dirty="0" smtClean="0">
              <a:latin typeface="Georgia" pitchFamily="18" charset="0"/>
            </a:endParaRPr>
          </a:p>
          <a:p>
            <a:pPr marL="857250" lvl="1" indent="-228600">
              <a:buClr>
                <a:schemeClr val="dk1"/>
              </a:buClr>
              <a:buFont typeface="Arial"/>
              <a:buAutoNum type="arabicPeriod"/>
            </a:pPr>
            <a:r>
              <a:rPr lang="en-US" altLang="ko" sz="1500" dirty="0" smtClean="0">
                <a:latin typeface="Georgia" pitchFamily="18" charset="0"/>
              </a:rPr>
              <a:t>Route - Controller</a:t>
            </a:r>
            <a:endParaRPr lang="ko" sz="1500" b="0" i="0" u="none" strike="noStrike" cap="none" dirty="0">
              <a:solidFill>
                <a:schemeClr val="dk1"/>
              </a:solidFill>
              <a:latin typeface="Georgia" pitchFamily="18" charset="0"/>
              <a:sym typeface="Georgia"/>
            </a:endParaRPr>
          </a:p>
          <a:p>
            <a:pPr marL="457200" lvl="0" indent="-228600">
              <a:spcBef>
                <a:spcPts val="800"/>
              </a:spcBef>
              <a:buClr>
                <a:schemeClr val="dk1"/>
              </a:buClr>
              <a:buFont typeface="Arial"/>
              <a:buAutoNum type="arabicPeriod"/>
            </a:pPr>
            <a:r>
              <a:rPr lang="en-US" altLang="ko" sz="1500" dirty="0" smtClean="0">
                <a:solidFill>
                  <a:schemeClr val="dk1"/>
                </a:solidFill>
                <a:latin typeface="Georgia" pitchFamily="18" charset="0"/>
              </a:rPr>
              <a:t> </a:t>
            </a:r>
            <a:r>
              <a:rPr lang="en-US" altLang="ko" sz="1500" dirty="0" smtClean="0">
                <a:solidFill>
                  <a:schemeClr val="dk1"/>
                </a:solidFill>
                <a:latin typeface="Georgia" pitchFamily="18" charset="0"/>
              </a:rPr>
              <a:t>Middleware</a:t>
            </a:r>
            <a:endParaRPr lang="en-US" altLang="ko" sz="1500" dirty="0" smtClean="0">
              <a:latin typeface="Georgia" pitchFamily="18" charset="0"/>
            </a:endParaRPr>
          </a:p>
          <a:p>
            <a:pPr marL="457200" lvl="0" indent="-228600">
              <a:spcBef>
                <a:spcPts val="800"/>
              </a:spcBef>
              <a:buClr>
                <a:schemeClr val="dk1"/>
              </a:buClr>
              <a:buFont typeface="Arial"/>
              <a:buAutoNum type="arabicPeriod"/>
            </a:pPr>
            <a:r>
              <a:rPr lang="en-US" altLang="ko" sz="1500" strike="sngStrike" dirty="0" smtClean="0">
                <a:solidFill>
                  <a:schemeClr val="dk1"/>
                </a:solidFill>
                <a:latin typeface="Georgia" pitchFamily="18" charset="0"/>
              </a:rPr>
              <a:t> </a:t>
            </a:r>
            <a:r>
              <a:rPr lang="en-US" altLang="ko" sz="1500" strike="sngStrike" dirty="0" smtClean="0">
                <a:latin typeface="Georgia" pitchFamily="18" charset="0"/>
              </a:rPr>
              <a:t>Model</a:t>
            </a:r>
            <a:endParaRPr lang="ko" sz="1500" strike="sngStrike" dirty="0">
              <a:solidFill>
                <a:schemeClr val="dk1"/>
              </a:solidFill>
              <a:latin typeface="Georgia" pitchFamily="18" charset="0"/>
            </a:endParaRPr>
          </a:p>
          <a:p>
            <a:pPr marL="457200" lvl="0" indent="-228600">
              <a:spcBef>
                <a:spcPts val="800"/>
              </a:spcBef>
              <a:buClr>
                <a:schemeClr val="dk1"/>
              </a:buClr>
              <a:buFont typeface="Arial"/>
              <a:buAutoNum type="arabicPeriod"/>
            </a:pPr>
            <a:r>
              <a:rPr lang="en-US" altLang="ko" sz="1500" b="0" i="0" u="none" strike="sngStrike" cap="none" dirty="0" smtClean="0">
                <a:solidFill>
                  <a:schemeClr val="dk1"/>
                </a:solidFill>
                <a:latin typeface="Georgia" pitchFamily="18" charset="0"/>
                <a:sym typeface="Georgia"/>
              </a:rPr>
              <a:t> </a:t>
            </a:r>
            <a:r>
              <a:rPr lang="en-US" altLang="ko" sz="1500" strike="sngStrike" dirty="0" smtClean="0">
                <a:latin typeface="Georgia" pitchFamily="18" charset="0"/>
              </a:rPr>
              <a:t>DB</a:t>
            </a:r>
          </a:p>
          <a:p>
            <a:pPr marL="857250" lvl="1" indent="-228600">
              <a:spcBef>
                <a:spcPts val="800"/>
              </a:spcBef>
              <a:buClr>
                <a:schemeClr val="dk1"/>
              </a:buClr>
              <a:buFontTx/>
              <a:buChar char="-"/>
            </a:pPr>
            <a:r>
              <a:rPr lang="en-US" altLang="ko" sz="1500" strike="sngStrike" dirty="0" smtClean="0">
                <a:latin typeface="Georgia" pitchFamily="18" charset="0"/>
              </a:rPr>
              <a:t>Model</a:t>
            </a:r>
          </a:p>
          <a:p>
            <a:pPr marL="857250" lvl="1" indent="-228600">
              <a:spcBef>
                <a:spcPts val="800"/>
              </a:spcBef>
              <a:buClr>
                <a:schemeClr val="dk1"/>
              </a:buClr>
              <a:buFontTx/>
              <a:buChar char="-"/>
            </a:pPr>
            <a:r>
              <a:rPr lang="en-US" altLang="ko" sz="1500" strike="sngStrike" dirty="0" smtClean="0">
                <a:latin typeface="Georgia" pitchFamily="18" charset="0"/>
              </a:rPr>
              <a:t>Eloquent </a:t>
            </a:r>
            <a:r>
              <a:rPr lang="en-US" altLang="ko" sz="1500" strike="sngStrike" dirty="0" err="1" smtClean="0">
                <a:latin typeface="Georgia" pitchFamily="18" charset="0"/>
              </a:rPr>
              <a:t>ORM</a:t>
            </a:r>
            <a:endParaRPr lang="en-US" altLang="ko" sz="1500" strike="sngStrike" dirty="0" smtClean="0">
              <a:latin typeface="Georgia" pitchFamily="18" charset="0"/>
            </a:endParaRPr>
          </a:p>
          <a:p>
            <a:pPr marL="857250" lvl="1" indent="-228600">
              <a:spcBef>
                <a:spcPts val="800"/>
              </a:spcBef>
              <a:buClr>
                <a:schemeClr val="dk1"/>
              </a:buClr>
              <a:buFontTx/>
              <a:buChar char="-"/>
            </a:pPr>
            <a:r>
              <a:rPr lang="en-US" altLang="ko" sz="1500" strike="sngStrike" dirty="0" smtClean="0">
                <a:latin typeface="Georgia" pitchFamily="18" charset="0"/>
              </a:rPr>
              <a:t>Migration</a:t>
            </a:r>
          </a:p>
          <a:p>
            <a:pPr marL="857250" lvl="1" indent="-228600">
              <a:spcBef>
                <a:spcPts val="800"/>
              </a:spcBef>
              <a:buClr>
                <a:schemeClr val="dk1"/>
              </a:buClr>
              <a:buFontTx/>
              <a:buChar char="-"/>
            </a:pPr>
            <a:r>
              <a:rPr lang="en-US" altLang="ko" sz="1500" strike="sngStrike" dirty="0" smtClean="0">
                <a:latin typeface="Georgia" pitchFamily="18" charset="0"/>
              </a:rPr>
              <a:t>Tinker</a:t>
            </a:r>
          </a:p>
          <a:p>
            <a:pPr marL="457200" lvl="0" indent="-228600">
              <a:spcBef>
                <a:spcPts val="800"/>
              </a:spcBef>
              <a:buClr>
                <a:schemeClr val="dk1"/>
              </a:buClr>
              <a:buFont typeface="Arial"/>
              <a:buAutoNum type="arabicPeriod"/>
            </a:pPr>
            <a:r>
              <a:rPr lang="en-US" altLang="ko" sz="1500" dirty="0" smtClean="0">
                <a:latin typeface="Georgia" pitchFamily="18" charset="0"/>
              </a:rPr>
              <a:t>Helper Function</a:t>
            </a:r>
          </a:p>
          <a:p>
            <a:pPr marL="457200" lvl="0" indent="-228600">
              <a:spcBef>
                <a:spcPts val="800"/>
              </a:spcBef>
              <a:buClr>
                <a:schemeClr val="dk1"/>
              </a:buClr>
              <a:buFont typeface="Arial"/>
              <a:buAutoNum type="arabicPeriod"/>
            </a:pPr>
            <a:endParaRPr lang="en-US" altLang="ko" sz="1500" b="0" i="0" u="none" strike="noStrike" cap="none" dirty="0" smtClean="0">
              <a:solidFill>
                <a:schemeClr val="dk1"/>
              </a:solidFill>
              <a:latin typeface="Georgia" pitchFamily="18" charset="0"/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Controller - Router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Route::get('controller/</a:t>
            </a:r>
            <a:r>
              <a:rPr lang="en-US" altLang="ko-KR" dirty="0" err="1" smtClean="0"/>
              <a:t>example4</a:t>
            </a:r>
            <a:r>
              <a:rPr lang="en-US" altLang="ko-KR" dirty="0" smtClean="0"/>
              <a:t>',["uses"=&gt;"</a:t>
            </a:r>
            <a:r>
              <a:rPr lang="en-US" altLang="ko-KR" dirty="0" err="1" smtClean="0"/>
              <a:t>DymController@example4","as</a:t>
            </a:r>
            <a:r>
              <a:rPr lang="en-US" altLang="ko-KR" dirty="0" smtClean="0"/>
              <a:t>"=&gt;"alias</a:t>
            </a:r>
            <a:r>
              <a:rPr lang="en-US" altLang="ko-KR" dirty="0" smtClean="0"/>
              <a:t>"]);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Route::get("controller/</a:t>
            </a:r>
            <a:r>
              <a:rPr lang="en-US" altLang="ko-KR" dirty="0" err="1" smtClean="0"/>
              <a:t>example4_url</a:t>
            </a:r>
            <a:r>
              <a:rPr lang="en-US" altLang="ko-KR" dirty="0" smtClean="0"/>
              <a:t>", function(){</a:t>
            </a:r>
          </a:p>
          <a:p>
            <a:pPr>
              <a:buNone/>
            </a:pPr>
            <a:r>
              <a:rPr lang="en-US" altLang="ko-KR" dirty="0" smtClean="0"/>
              <a:t>	$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= URL::action('</a:t>
            </a:r>
            <a:r>
              <a:rPr lang="en-US" altLang="ko-KR" dirty="0" err="1" smtClean="0"/>
              <a:t>DymController@example4</a:t>
            </a:r>
            <a:r>
              <a:rPr lang="en-US" altLang="ko-KR" dirty="0" smtClean="0"/>
              <a:t>');</a:t>
            </a:r>
          </a:p>
          <a:p>
            <a:pPr>
              <a:buNone/>
            </a:pPr>
            <a:r>
              <a:rPr lang="en-US" altLang="ko-KR" dirty="0" smtClean="0"/>
              <a:t>	$alias = route("alias");</a:t>
            </a:r>
          </a:p>
          <a:p>
            <a:pPr>
              <a:buNone/>
            </a:pPr>
            <a:r>
              <a:rPr lang="en-US" altLang="ko-KR" dirty="0" smtClean="0"/>
              <a:t>	return $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."&lt;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 /&gt;".$alias ;</a:t>
            </a:r>
          </a:p>
          <a:p>
            <a:pPr>
              <a:buNone/>
            </a:pPr>
            <a:r>
              <a:rPr lang="en-US" altLang="ko-KR" dirty="0" smtClean="0"/>
              <a:t>});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//</a:t>
            </a:r>
            <a:r>
              <a:rPr lang="en-US" altLang="ko-KR" dirty="0" err="1" smtClean="0"/>
              <a:t>http</a:t>
            </a:r>
            <a:r>
              <a:rPr lang="en-US" altLang="ko-KR" dirty="0" err="1" smtClean="0"/>
              <a:t>://dymlaravel:8083/controller/example4_url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Controller </a:t>
            </a:r>
            <a:r>
              <a:rPr lang="en-US" altLang="ko-KR" dirty="0" smtClean="0"/>
              <a:t>– Router - View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// </a:t>
            </a:r>
            <a:r>
              <a:rPr lang="en-US" altLang="ko-KR" dirty="0" err="1" smtClean="0"/>
              <a:t>http://</a:t>
            </a:r>
            <a:r>
              <a:rPr lang="en-US" altLang="ko-KR" dirty="0" err="1" smtClean="0"/>
              <a:t>dymlaravel:8083/controller/example3/</a:t>
            </a:r>
            <a:r>
              <a:rPr lang="ko-KR" altLang="en-US" dirty="0" err="1" smtClean="0"/>
              <a:t>박상수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/app/Http/</a:t>
            </a:r>
            <a:r>
              <a:rPr lang="en-US" altLang="ko-KR" dirty="0" err="1" smtClean="0"/>
              <a:t>routes.php</a:t>
            </a:r>
            <a:r>
              <a:rPr lang="en-US" altLang="ko-KR" dirty="0" smtClean="0"/>
              <a:t>&lt;?</a:t>
            </a:r>
            <a:r>
              <a:rPr lang="en-US" altLang="ko-KR" dirty="0" err="1" smtClean="0"/>
              <a:t>php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Route</a:t>
            </a:r>
            <a:r>
              <a:rPr lang="en-US" altLang="ko-KR" dirty="0" smtClean="0"/>
              <a:t>::get("controller/</a:t>
            </a:r>
            <a:r>
              <a:rPr lang="en-US" altLang="ko-KR" dirty="0" err="1" smtClean="0"/>
              <a:t>example3</a:t>
            </a:r>
            <a:r>
              <a:rPr lang="en-US" altLang="ko-KR" dirty="0" smtClean="0"/>
              <a:t>/{id}", "</a:t>
            </a:r>
            <a:r>
              <a:rPr lang="en-US" altLang="ko-KR" dirty="0" err="1" smtClean="0"/>
              <a:t>DymController@example3</a:t>
            </a:r>
            <a:r>
              <a:rPr lang="en-US" altLang="ko-KR" dirty="0" smtClean="0"/>
              <a:t>");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dym</a:t>
            </a:r>
            <a:r>
              <a:rPr lang="en-US" altLang="ko-KR" dirty="0" smtClean="0">
                <a:solidFill>
                  <a:srgbClr val="0070C0"/>
                </a:solidFill>
              </a:rPr>
              <a:t>/Http/Controllers/</a:t>
            </a:r>
            <a:r>
              <a:rPr lang="en-US" altLang="ko-KR" dirty="0" err="1" smtClean="0">
                <a:solidFill>
                  <a:srgbClr val="0070C0"/>
                </a:solidFill>
              </a:rPr>
              <a:t>DymController.php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ko-KR" dirty="0" smtClean="0"/>
              <a:t>&lt;?</a:t>
            </a:r>
            <a:r>
              <a:rPr lang="en-US" altLang="ko-KR" dirty="0" err="1" smtClean="0"/>
              <a:t>php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public function </a:t>
            </a:r>
            <a:r>
              <a:rPr lang="en-US" altLang="ko-KR" dirty="0" err="1" smtClean="0"/>
              <a:t>example3</a:t>
            </a:r>
            <a:r>
              <a:rPr lang="en-US" altLang="ko-KR" dirty="0" smtClean="0"/>
              <a:t>($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){</a:t>
            </a:r>
          </a:p>
          <a:p>
            <a:pPr>
              <a:buNone/>
            </a:pPr>
            <a:r>
              <a:rPr lang="en-US" altLang="ko-KR" dirty="0" smtClean="0"/>
              <a:t>		return view('hello',["name"=&gt;$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]);</a:t>
            </a:r>
          </a:p>
          <a:p>
            <a:pPr>
              <a:buNone/>
            </a:pPr>
            <a:r>
              <a:rPr lang="en-US" altLang="ko-KR" dirty="0" smtClean="0"/>
              <a:t>	}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4048" y="4011910"/>
            <a:ext cx="3819550" cy="789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Middleware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err="1" smtClean="0"/>
              <a:t>미들웨어는</a:t>
            </a:r>
            <a:r>
              <a:rPr lang="ko-KR" altLang="en-US" dirty="0" smtClean="0"/>
              <a:t> 어플리케이션으로 들어온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요청을 간편하게 </a:t>
            </a:r>
            <a:r>
              <a:rPr lang="ko-KR" altLang="en-US" dirty="0" err="1" smtClean="0"/>
              <a:t>필터링할</a:t>
            </a:r>
            <a:r>
              <a:rPr lang="ko-KR" altLang="en-US" dirty="0" smtClean="0"/>
              <a:t> 수 있는 방법을 </a:t>
            </a:r>
            <a:r>
              <a:rPr lang="ko-KR" altLang="en-US" dirty="0" smtClean="0"/>
              <a:t>제공합니다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라라벨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프레임워크에는</a:t>
            </a:r>
            <a:r>
              <a:rPr lang="ko-KR" altLang="en-US" dirty="0" smtClean="0"/>
              <a:t> 보수</a:t>
            </a:r>
            <a:r>
              <a:rPr lang="en-US" altLang="ko-KR" dirty="0" smtClean="0"/>
              <a:t>(maintenance),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(authentication), </a:t>
            </a:r>
            <a:r>
              <a:rPr lang="en-US" altLang="ko-KR" dirty="0" err="1" smtClean="0"/>
              <a:t>CSRF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등을 위한 </a:t>
            </a:r>
            <a:r>
              <a:rPr lang="ko-KR" altLang="en-US" dirty="0" err="1" smtClean="0"/>
              <a:t>미들웨어들이</a:t>
            </a:r>
            <a:r>
              <a:rPr lang="ko-KR" altLang="en-US" dirty="0" smtClean="0"/>
              <a:t> 포함되어 있습니다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미들웨어들은</a:t>
            </a:r>
            <a:r>
              <a:rPr lang="ko-KR" altLang="en-US" dirty="0" smtClean="0"/>
              <a:t> </a:t>
            </a:r>
            <a:r>
              <a:rPr lang="ko-KR" altLang="en-US" dirty="0" smtClean="0"/>
              <a:t>모두 </a:t>
            </a:r>
            <a:r>
              <a:rPr lang="en-US" altLang="ko-KR" dirty="0" smtClean="0"/>
              <a:t>app/Http/Middleware</a:t>
            </a:r>
            <a:r>
              <a:rPr lang="ko-KR" altLang="en-US" dirty="0" smtClean="0"/>
              <a:t> 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안에 위치하고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744" y="3147814"/>
            <a:ext cx="2753962" cy="1707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Middleware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/>
              <a:t>CLI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artisan </a:t>
            </a:r>
            <a:r>
              <a:rPr lang="en-US" altLang="ko-KR" dirty="0" err="1" smtClean="0"/>
              <a:t>make:middleware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OldMiddleware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app\Http\Middleware\</a:t>
            </a:r>
            <a:r>
              <a:rPr lang="en-US" altLang="ko-KR" dirty="0" err="1" smtClean="0"/>
              <a:t>OldMiddleware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public function handle($request, Closure $next)</a:t>
            </a:r>
          </a:p>
          <a:p>
            <a:pPr>
              <a:buNone/>
            </a:pPr>
            <a:r>
              <a:rPr lang="en-US" altLang="ko-KR" dirty="0" smtClean="0"/>
              <a:t>	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}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Middleware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\App\Http\Middleware\</a:t>
            </a:r>
            <a:r>
              <a:rPr lang="en-US" altLang="ko-KR" dirty="0" err="1" smtClean="0"/>
              <a:t>OldMiddleware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public function handle($request, Closure $next)</a:t>
            </a:r>
          </a:p>
          <a:p>
            <a:pPr>
              <a:buNone/>
            </a:pPr>
            <a:r>
              <a:rPr lang="en-US" altLang="ko-KR" dirty="0" smtClean="0"/>
              <a:t>	{</a:t>
            </a:r>
          </a:p>
          <a:p>
            <a:pPr>
              <a:buNone/>
            </a:pPr>
            <a:r>
              <a:rPr lang="en-US" altLang="ko-KR" dirty="0" smtClean="0"/>
              <a:t>	    if ($request['age'] &lt; $role) {</a:t>
            </a:r>
          </a:p>
          <a:p>
            <a:pPr>
              <a:buNone/>
            </a:pPr>
            <a:r>
              <a:rPr lang="en-US" altLang="ko-KR" dirty="0" smtClean="0"/>
              <a:t>            echo "&lt;script&gt;alert('</a:t>
            </a:r>
            <a:r>
              <a:rPr lang="ko-KR" altLang="en-US" dirty="0" smtClean="0"/>
              <a:t>나이 </a:t>
            </a:r>
            <a:r>
              <a:rPr lang="en-US" altLang="ko-KR" dirty="0" smtClean="0"/>
              <a:t>{$request['age']}</a:t>
            </a:r>
            <a:r>
              <a:rPr lang="ko-KR" altLang="en-US" dirty="0" smtClean="0"/>
              <a:t>는 구매할 수 없음</a:t>
            </a:r>
            <a:r>
              <a:rPr lang="en-US" altLang="ko-KR" dirty="0" smtClean="0"/>
              <a:t>')&lt;/script&gt;";</a:t>
            </a:r>
          </a:p>
          <a:p>
            <a:pPr>
              <a:buNone/>
            </a:pPr>
            <a:r>
              <a:rPr lang="en-US" altLang="ko-KR" dirty="0" smtClean="0"/>
              <a:t>			return redirect(route("</a:t>
            </a:r>
            <a:r>
              <a:rPr lang="en-US" altLang="ko-KR" dirty="0" err="1" smtClean="0"/>
              <a:t>storeExit",$role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        </a:t>
            </a: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smtClean="0"/>
              <a:t>		return $next($request);</a:t>
            </a:r>
          </a:p>
          <a:p>
            <a:pPr>
              <a:buNone/>
            </a:pPr>
            <a:r>
              <a:rPr lang="en-US" altLang="ko-KR" dirty="0" smtClean="0"/>
              <a:t>	}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Middleware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\App\Http\</a:t>
            </a:r>
            <a:r>
              <a:rPr lang="en-US" altLang="ko-KR" dirty="0" err="1" smtClean="0"/>
              <a:t>routes.php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Route</a:t>
            </a:r>
            <a:r>
              <a:rPr lang="en-US" altLang="ko-KR" dirty="0" smtClean="0"/>
              <a:t>::get("middleware/store/sell/cigarette", ['middleware' =&gt; ['</a:t>
            </a:r>
            <a:r>
              <a:rPr lang="en-US" altLang="ko-KR" dirty="0" err="1" smtClean="0"/>
              <a:t>agecheck</a:t>
            </a:r>
            <a:r>
              <a:rPr lang="en-US" altLang="ko-KR" dirty="0" smtClean="0"/>
              <a:t>'], function(){</a:t>
            </a:r>
          </a:p>
          <a:p>
            <a:pPr>
              <a:buNone/>
            </a:pPr>
            <a:r>
              <a:rPr lang="en-US" altLang="ko-KR" dirty="0" smtClean="0"/>
              <a:t>	return "</a:t>
            </a:r>
            <a:r>
              <a:rPr lang="ko-KR" altLang="en-US" dirty="0" err="1" smtClean="0"/>
              <a:t>판매완료</a:t>
            </a:r>
            <a:r>
              <a:rPr lang="en-US" altLang="ko-KR" dirty="0" smtClean="0"/>
              <a:t>";</a:t>
            </a:r>
          </a:p>
          <a:p>
            <a:pPr>
              <a:buNone/>
            </a:pPr>
            <a:r>
              <a:rPr lang="en-US" altLang="ko-KR" dirty="0" smtClean="0"/>
              <a:t>}]);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// </a:t>
            </a:r>
            <a:r>
              <a:rPr lang="en-US" altLang="ko-KR" dirty="0" err="1" smtClean="0"/>
              <a:t>http://dymlaravel:8083/middleware/store/sell/cigarette?age=100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Middleware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Route::get("middleware/store/exit/{age}", ['as'=&gt;'</a:t>
            </a:r>
            <a:r>
              <a:rPr lang="en-US" altLang="ko-KR" dirty="0" err="1" smtClean="0"/>
              <a:t>storeExit',function</a:t>
            </a:r>
            <a:r>
              <a:rPr lang="en-US" altLang="ko-KR" dirty="0" smtClean="0"/>
              <a:t>($age){</a:t>
            </a:r>
          </a:p>
          <a:p>
            <a:pPr>
              <a:buNone/>
            </a:pPr>
            <a:r>
              <a:rPr lang="en-US" altLang="ko-KR" dirty="0" smtClean="0"/>
              <a:t>	$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 = "</a:t>
            </a:r>
            <a:r>
              <a:rPr lang="ko-KR" altLang="en-US" dirty="0" smtClean="0"/>
              <a:t>어머님이 누구니</a:t>
            </a:r>
            <a:r>
              <a:rPr lang="en-US" altLang="ko-KR" dirty="0" smtClean="0"/>
              <a:t>..&lt;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&gt;";</a:t>
            </a:r>
          </a:p>
          <a:p>
            <a:pPr>
              <a:buNone/>
            </a:pPr>
            <a:r>
              <a:rPr lang="en-US" altLang="ko-KR" dirty="0" smtClean="0"/>
              <a:t>	$input = "&lt;input type='text' id='input' value='$age' /&gt;&lt;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&gt;";</a:t>
            </a:r>
          </a:p>
          <a:p>
            <a:pPr>
              <a:buNone/>
            </a:pPr>
            <a:r>
              <a:rPr lang="en-US" altLang="ko-KR" dirty="0" smtClean="0"/>
              <a:t>	$act = "&lt;a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='/middleware/store/sell/</a:t>
            </a:r>
            <a:r>
              <a:rPr lang="en-US" altLang="ko-KR" dirty="0" err="1" smtClean="0"/>
              <a:t>cigarette?age</a:t>
            </a:r>
            <a:r>
              <a:rPr lang="en-US" altLang="ko-KR" dirty="0" smtClean="0"/>
              <a:t>=' 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>='</a:t>
            </a:r>
            <a:r>
              <a:rPr lang="en-US" altLang="ko-KR" dirty="0" err="1" smtClean="0"/>
              <a:t>event.preventDefault</a:t>
            </a:r>
            <a:r>
              <a:rPr lang="en-US" altLang="ko-KR" dirty="0" smtClean="0"/>
              <a:t>(); </a:t>
            </a:r>
            <a:r>
              <a:rPr lang="en-US" altLang="ko-KR" dirty="0" err="1" smtClean="0"/>
              <a:t>location.href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this.href+document.getElementById</a:t>
            </a:r>
            <a:r>
              <a:rPr lang="en-US" altLang="ko-KR" dirty="0" smtClean="0"/>
              <a:t>(\"input\").value;'&gt;</a:t>
            </a:r>
            <a:r>
              <a:rPr lang="ko-KR" altLang="en-US" dirty="0" smtClean="0"/>
              <a:t>다시 </a:t>
            </a:r>
            <a:r>
              <a:rPr lang="ko-KR" altLang="en-US" dirty="0" err="1" smtClean="0"/>
              <a:t>구매시도</a:t>
            </a:r>
            <a:r>
              <a:rPr lang="en-US" altLang="ko-KR" dirty="0" smtClean="0"/>
              <a:t>&lt;/a&gt;";</a:t>
            </a:r>
          </a:p>
          <a:p>
            <a:pPr>
              <a:buNone/>
            </a:pPr>
            <a:r>
              <a:rPr lang="en-US" altLang="ko-KR" dirty="0" smtClean="0"/>
              <a:t>	return $</a:t>
            </a:r>
            <a:r>
              <a:rPr lang="en-US" altLang="ko-KR" dirty="0" err="1" smtClean="0"/>
              <a:t>msg.$input.$act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r>
              <a:rPr lang="en-US" altLang="ko-KR" dirty="0" smtClean="0"/>
              <a:t>}]);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Middleware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131590"/>
            <a:ext cx="63150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" y="3291830"/>
            <a:ext cx="41814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Controller Middleware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계속 </a:t>
            </a:r>
            <a:r>
              <a:rPr lang="ko-KR" altLang="en-US" dirty="0" err="1" smtClean="0"/>
              <a:t>라우터에서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미들웨어를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사용해봤으니</a:t>
            </a:r>
            <a:r>
              <a:rPr lang="ko-KR" altLang="en-US" dirty="0" smtClean="0"/>
              <a:t> 컨트롤러에서 </a:t>
            </a:r>
            <a:r>
              <a:rPr lang="ko-KR" altLang="en-US" dirty="0" err="1" smtClean="0"/>
              <a:t>사용해보자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Controller Middleware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/>
              <a:t>CLI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artisan </a:t>
            </a:r>
            <a:r>
              <a:rPr lang="en-US" altLang="ko-KR" dirty="0" err="1" smtClean="0"/>
              <a:t>make:controller</a:t>
            </a:r>
            <a:r>
              <a:rPr lang="en-US" altLang="ko-KR" dirty="0" smtClean="0"/>
              <a:t> --plain </a:t>
            </a:r>
            <a:r>
              <a:rPr lang="en-US" altLang="ko-KR" dirty="0" err="1" smtClean="0"/>
              <a:t>Gs25Controller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&lt;?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namespace App\Http\Controllers;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Gs25Controller</a:t>
            </a:r>
            <a:r>
              <a:rPr lang="en-US" altLang="ko-KR" dirty="0" smtClean="0"/>
              <a:t> extends Controller {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}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PSR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Standard Recommendation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표준 </a:t>
            </a:r>
            <a:r>
              <a:rPr lang="ko-KR" altLang="en-US" dirty="0" err="1" smtClean="0"/>
              <a:t>권장안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Controller Middleware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\App\Http\Controllers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Gs25Controller</a:t>
            </a:r>
            <a:r>
              <a:rPr lang="en-US" altLang="ko-KR" dirty="0" smtClean="0"/>
              <a:t> extends Controller {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public function sell(){</a:t>
            </a:r>
          </a:p>
          <a:p>
            <a:pPr>
              <a:buNone/>
            </a:pPr>
            <a:r>
              <a:rPr lang="en-US" altLang="ko-KR" dirty="0" smtClean="0"/>
              <a:t>   $</a:t>
            </a:r>
            <a:r>
              <a:rPr lang="en-US" altLang="ko-KR" dirty="0" smtClean="0"/>
              <a:t>this-&gt;middleware('</a:t>
            </a:r>
            <a:r>
              <a:rPr lang="en-US" altLang="ko-KR" dirty="0" err="1" smtClean="0"/>
              <a:t>agecheck</a:t>
            </a:r>
            <a:r>
              <a:rPr lang="en-US" altLang="ko-KR" dirty="0" smtClean="0"/>
              <a:t>',['age' =&gt; '18']);</a:t>
            </a:r>
          </a:p>
          <a:p>
            <a:pPr>
              <a:buNone/>
            </a:pPr>
            <a:r>
              <a:rPr lang="en-US" altLang="ko-KR" dirty="0" smtClean="0"/>
              <a:t>	  return "</a:t>
            </a:r>
            <a:r>
              <a:rPr lang="ko-KR" altLang="en-US" dirty="0" smtClean="0"/>
              <a:t>팔았음</a:t>
            </a:r>
            <a:r>
              <a:rPr lang="en-US" altLang="ko-KR" dirty="0" smtClean="0"/>
              <a:t>...";</a:t>
            </a:r>
          </a:p>
          <a:p>
            <a:pPr>
              <a:buNone/>
            </a:pPr>
            <a:r>
              <a:rPr lang="en-US" altLang="ko-KR" dirty="0" smtClean="0"/>
              <a:t>	}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Controller Middleware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\</a:t>
            </a:r>
            <a:r>
              <a:rPr lang="en-US" altLang="ko-KR" dirty="0" smtClean="0"/>
              <a:t>App\Http\</a:t>
            </a:r>
            <a:r>
              <a:rPr lang="en-US" altLang="ko-KR" dirty="0" err="1" smtClean="0"/>
              <a:t>routes.php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Route</a:t>
            </a:r>
            <a:r>
              <a:rPr lang="en-US" altLang="ko-KR" dirty="0" smtClean="0"/>
              <a:t>::get('middleware/store/</a:t>
            </a:r>
            <a:r>
              <a:rPr lang="en-US" altLang="ko-KR" dirty="0" err="1" smtClean="0"/>
              <a:t>gs25</a:t>
            </a:r>
            <a:r>
              <a:rPr lang="en-US" altLang="ko-KR" dirty="0" smtClean="0"/>
              <a:t>/sell', </a:t>
            </a:r>
          </a:p>
          <a:p>
            <a:pPr>
              <a:buNone/>
            </a:pPr>
            <a:r>
              <a:rPr lang="en-US" altLang="ko-KR" dirty="0" smtClean="0"/>
              <a:t>	[</a:t>
            </a:r>
          </a:p>
          <a:p>
            <a:pPr>
              <a:buNone/>
            </a:pPr>
            <a:r>
              <a:rPr lang="en-US" altLang="ko-KR" dirty="0" smtClean="0"/>
              <a:t>		'uses' =&gt; '</a:t>
            </a:r>
            <a:r>
              <a:rPr lang="en-US" altLang="ko-KR" dirty="0" err="1" smtClean="0"/>
              <a:t>Gs25Controller@sell</a:t>
            </a:r>
            <a:r>
              <a:rPr lang="en-US" altLang="ko-KR" dirty="0" smtClean="0"/>
              <a:t>',</a:t>
            </a:r>
          </a:p>
          <a:p>
            <a:pPr>
              <a:buNone/>
            </a:pPr>
            <a:r>
              <a:rPr lang="en-US" altLang="ko-KR" dirty="0" smtClean="0"/>
              <a:t>		'middleware' =&gt; ['</a:t>
            </a:r>
            <a:r>
              <a:rPr lang="en-US" altLang="ko-KR" dirty="0" err="1" smtClean="0"/>
              <a:t>agecheck</a:t>
            </a:r>
            <a:r>
              <a:rPr lang="en-US" altLang="ko-KR" dirty="0" smtClean="0"/>
              <a:t>'],	//</a:t>
            </a:r>
            <a:r>
              <a:rPr lang="ko-KR" altLang="en-US" dirty="0" smtClean="0"/>
              <a:t>사용할 </a:t>
            </a:r>
            <a:r>
              <a:rPr lang="en-US" altLang="ko-KR" dirty="0" smtClean="0"/>
              <a:t>middleware </a:t>
            </a:r>
            <a:r>
              <a:rPr lang="ko-KR" altLang="en-US" dirty="0" smtClean="0"/>
              <a:t>등록</a:t>
            </a:r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]</a:t>
            </a:r>
          </a:p>
          <a:p>
            <a:pPr>
              <a:buNone/>
            </a:pPr>
            <a:r>
              <a:rPr lang="en-US" altLang="ko-KR" dirty="0" smtClean="0"/>
              <a:t>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//</a:t>
            </a:r>
            <a:r>
              <a:rPr lang="en-US" altLang="ko-KR" dirty="0" err="1" smtClean="0"/>
              <a:t>http://dymlaravel:8083/middleware/store/gs25/sell?age=21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헬퍼함수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(Helper </a:t>
            </a:r>
            <a:r>
              <a:rPr lang="en-US" altLang="ko-KR" dirty="0" smtClean="0"/>
              <a:t>Functions)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75656" y="1275606"/>
          <a:ext cx="6096000" cy="33375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 err="1"/>
                        <a:t>camel_case</a:t>
                      </a:r>
                      <a:r>
                        <a:rPr lang="en-US" sz="2000" u="none" strike="noStrike" dirty="0"/>
                        <a:t> </a:t>
                      </a:r>
                      <a:endParaRPr lang="en-US" sz="2000" b="0" i="0" u="none" strike="noStrike" dirty="0">
                        <a:solidFill>
                          <a:srgbClr val="433021"/>
                        </a:solidFill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/>
                        <a:t>str_finish </a:t>
                      </a:r>
                      <a:endParaRPr lang="en-US" sz="2000" b="0" i="0" u="none" strike="noStrike">
                        <a:solidFill>
                          <a:srgbClr val="433021"/>
                        </a:solidFill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 err="1"/>
                        <a:t>class_basename</a:t>
                      </a:r>
                      <a:r>
                        <a:rPr lang="en-US" sz="2000" u="none" strike="noStrike" dirty="0"/>
                        <a:t> </a:t>
                      </a:r>
                      <a:endParaRPr lang="en-US" sz="2000" b="0" i="0" u="none" strike="noStrike" dirty="0">
                        <a:solidFill>
                          <a:srgbClr val="433021"/>
                        </a:solidFill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 err="1"/>
                        <a:t>str_is</a:t>
                      </a:r>
                      <a:r>
                        <a:rPr lang="en-US" sz="2000" u="none" strike="noStrike" dirty="0"/>
                        <a:t> </a:t>
                      </a:r>
                      <a:endParaRPr lang="en-US" sz="2000" b="0" i="0" u="none" strike="noStrike" dirty="0">
                        <a:solidFill>
                          <a:srgbClr val="433021"/>
                        </a:solidFill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/>
                        <a:t>e</a:t>
                      </a:r>
                      <a:endParaRPr lang="en-US" sz="2000" b="0" i="0" u="none" strike="noStrike" dirty="0">
                        <a:solidFill>
                          <a:srgbClr val="433021"/>
                        </a:solidFill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 err="1"/>
                        <a:t>str_plural</a:t>
                      </a:r>
                      <a:r>
                        <a:rPr lang="en-US" sz="2000" u="none" strike="noStrike" dirty="0"/>
                        <a:t> </a:t>
                      </a:r>
                      <a:endParaRPr lang="en-US" sz="2000" b="0" i="0" u="none" strike="noStrike" dirty="0">
                        <a:solidFill>
                          <a:srgbClr val="433021"/>
                        </a:solidFill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/>
                        <a:t>ends_with </a:t>
                      </a:r>
                      <a:endParaRPr lang="en-US" sz="2000" b="0" i="0" u="none" strike="noStrike">
                        <a:solidFill>
                          <a:srgbClr val="433021"/>
                        </a:solidFill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 err="1"/>
                        <a:t>str_plural1</a:t>
                      </a:r>
                      <a:r>
                        <a:rPr lang="en-US" sz="2000" u="none" strike="noStrike" dirty="0"/>
                        <a:t> </a:t>
                      </a:r>
                      <a:endParaRPr lang="en-US" sz="2000" b="0" i="0" u="none" strike="noStrike" dirty="0">
                        <a:solidFill>
                          <a:srgbClr val="433021"/>
                        </a:solidFill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/>
                        <a:t>snake_case </a:t>
                      </a:r>
                      <a:endParaRPr lang="en-US" sz="2000" b="0" i="0" u="none" strike="noStrike">
                        <a:solidFill>
                          <a:srgbClr val="433021"/>
                        </a:solidFill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 err="1"/>
                        <a:t>str_singular</a:t>
                      </a:r>
                      <a:r>
                        <a:rPr lang="en-US" sz="2000" u="none" strike="noStrike" dirty="0"/>
                        <a:t> </a:t>
                      </a:r>
                      <a:endParaRPr lang="en-US" sz="2000" b="0" i="0" u="none" strike="noStrike" dirty="0">
                        <a:solidFill>
                          <a:srgbClr val="433021"/>
                        </a:solidFill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/>
                        <a:t>str_limit </a:t>
                      </a:r>
                      <a:endParaRPr lang="en-US" sz="2000" b="0" i="0" u="none" strike="noStrike">
                        <a:solidFill>
                          <a:srgbClr val="433021"/>
                        </a:solidFill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 err="1"/>
                        <a:t>str_slug</a:t>
                      </a:r>
                      <a:r>
                        <a:rPr lang="en-US" sz="2000" u="none" strike="noStrike" dirty="0"/>
                        <a:t> </a:t>
                      </a:r>
                      <a:endParaRPr lang="en-US" sz="2000" b="0" i="0" u="none" strike="noStrike" dirty="0">
                        <a:solidFill>
                          <a:srgbClr val="433021"/>
                        </a:solidFill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 err="1"/>
                        <a:t>starts_with</a:t>
                      </a:r>
                      <a:r>
                        <a:rPr lang="en-US" sz="2000" u="none" strike="noStrike" dirty="0"/>
                        <a:t> </a:t>
                      </a:r>
                      <a:endParaRPr lang="en-US" sz="2000" b="0" i="0" u="none" strike="noStrike" dirty="0">
                        <a:solidFill>
                          <a:srgbClr val="433021"/>
                        </a:solidFill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 err="1"/>
                        <a:t>studly_case</a:t>
                      </a:r>
                      <a:r>
                        <a:rPr lang="en-US" sz="2000" u="none" strike="noStrike" dirty="0"/>
                        <a:t> </a:t>
                      </a:r>
                      <a:endParaRPr lang="en-US" sz="2000" b="0" i="0" u="none" strike="noStrike" dirty="0">
                        <a:solidFill>
                          <a:srgbClr val="433021"/>
                        </a:solidFill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u="none" strike="noStrike" dirty="0" err="1" smtClean="0"/>
                        <a:t>str_contains</a:t>
                      </a:r>
                      <a:r>
                        <a:rPr lang="en-US" altLang="ko-KR" sz="2000" u="none" strike="noStrike" dirty="0" smtClean="0"/>
                        <a:t> </a:t>
                      </a:r>
                      <a:endParaRPr lang="en-US" altLang="ko-KR" sz="2000" b="0" i="0" u="none" strike="noStrike" dirty="0" smtClean="0">
                        <a:solidFill>
                          <a:srgbClr val="433021"/>
                        </a:solidFill>
                        <a:latin typeface="+mn-lt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rgbClr val="433021"/>
                        </a:solidFill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ko" sz="30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앞으로 더 할 목록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altLang="ko" dirty="0" smtClean="0">
                <a:latin typeface="Georgia"/>
              </a:rPr>
              <a:t>4</a:t>
            </a:r>
            <a:r>
              <a:rPr 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DB</a:t>
            </a:r>
            <a:r>
              <a:rPr lang="ko" sz="2000" b="0" i="0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(엘리퀀츠, 쿼리빌더, 마이그래이션) </a:t>
            </a:r>
            <a:r>
              <a:rPr 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심화</a:t>
            </a:r>
            <a:r>
              <a:rPr lang="en-US" altLang="ko" dirty="0" smtClean="0">
                <a:latin typeface="Georgia"/>
              </a:rPr>
              <a:t>,  helper </a:t>
            </a:r>
            <a:r>
              <a:rPr lang="ko-KR" altLang="en-US" dirty="0" smtClean="0">
                <a:latin typeface="Georgia"/>
              </a:rPr>
              <a:t>함수 </a:t>
            </a:r>
            <a:r>
              <a:rPr lang="en-US" altLang="ko-KR" dirty="0" smtClean="0">
                <a:latin typeface="Georgia"/>
              </a:rPr>
              <a:t>(</a:t>
            </a:r>
            <a:r>
              <a:rPr lang="ko-KR" altLang="en-US" dirty="0" smtClean="0">
                <a:latin typeface="Georgia"/>
              </a:rPr>
              <a:t>기타</a:t>
            </a:r>
            <a:r>
              <a:rPr lang="en-US" altLang="ko-KR" dirty="0" smtClean="0">
                <a:latin typeface="Georgia"/>
              </a:rPr>
              <a:t>)</a:t>
            </a:r>
            <a:endParaRPr lang="ko" sz="2000" b="0" i="0" u="none" strike="noStrike" cap="none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altLang="ko" dirty="0" smtClean="0">
                <a:latin typeface="Georgia"/>
              </a:rPr>
              <a:t>5</a:t>
            </a:r>
            <a:r>
              <a:rPr 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lang="en-US" alt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session</a:t>
            </a:r>
            <a:r>
              <a:rPr lang="ko" sz="2000" b="0" i="0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, 컬렉션, 테스트, validation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altLang="ko" dirty="0" smtClean="0">
                <a:latin typeface="Georgia"/>
              </a:rPr>
              <a:t>6</a:t>
            </a:r>
            <a:r>
              <a:rPr 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lang="ko" sz="2000" b="0" i="0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command, </a:t>
            </a:r>
            <a:r>
              <a:rPr lang="en-US" alt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event</a:t>
            </a:r>
            <a:r>
              <a:rPr lang="ko" sz="2000" b="0" i="0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alt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cache</a:t>
            </a:r>
            <a:r>
              <a:rPr lang="ko" sz="2000" b="0" i="0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alt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artisan</a:t>
            </a:r>
            <a:r>
              <a:rPr lang="ko" sz="2000" b="0" i="0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alt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2000" b="0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queue</a:t>
            </a:r>
            <a:endParaRPr lang="ko" sz="2000" b="0" i="0" u="none" strike="noStrike" cap="none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소스코드가</a:t>
            </a:r>
            <a:r>
              <a:rPr lang="ko-KR" altLang="en-US" dirty="0" smtClean="0"/>
              <a:t> 눈에 익지 않아 불필요하게 소진되는 비용을 최소화 하여 생산성을 높이는데 그 목적이 있음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-&gt;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높여 생산성 증가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Why???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Code Convention</a:t>
            </a:r>
          </a:p>
          <a:p>
            <a:r>
              <a:rPr lang="ko-KR" altLang="en-US" dirty="0" err="1" smtClean="0"/>
              <a:t>코딩가이드만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제시하는것이</a:t>
            </a:r>
            <a:r>
              <a:rPr lang="ko-KR" altLang="en-US" dirty="0" smtClean="0"/>
              <a:t> 아니고 </a:t>
            </a:r>
            <a:r>
              <a:rPr lang="en-US" altLang="ko-KR" dirty="0" smtClean="0"/>
              <a:t>Auto Loading, Log Interface</a:t>
            </a:r>
            <a:r>
              <a:rPr lang="ko-KR" altLang="en-US" dirty="0" smtClean="0"/>
              <a:t>를 포함함</a:t>
            </a:r>
            <a:endParaRPr lang="en-US" altLang="ko-KR" dirty="0" smtClean="0"/>
          </a:p>
          <a:p>
            <a:r>
              <a:rPr lang="en-US" altLang="ko-KR" dirty="0" err="1" smtClean="0"/>
              <a:t>PSR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4</a:t>
            </a:r>
            <a:r>
              <a:rPr lang="ko-KR" altLang="en-US" dirty="0" smtClean="0"/>
              <a:t>까지 존재 그중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폐기됨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중 </a:t>
            </a:r>
            <a:r>
              <a:rPr lang="en-US" altLang="ko-KR" dirty="0" smtClean="0"/>
              <a:t>1, 2</a:t>
            </a:r>
            <a:r>
              <a:rPr lang="ko-KR" altLang="en-US" dirty="0" smtClean="0"/>
              <a:t>번 애용이 코딩 가이드 라인을 지칭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PSR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프레임워크는</a:t>
            </a:r>
            <a:r>
              <a:rPr lang="ko-KR" altLang="en-US" dirty="0" smtClean="0"/>
              <a:t> 어마어마하게 많다</a:t>
            </a:r>
            <a:r>
              <a:rPr lang="en-US" altLang="ko-KR" dirty="0" smtClean="0"/>
              <a:t>...</a:t>
            </a:r>
          </a:p>
          <a:p>
            <a:pPr>
              <a:buNone/>
            </a:pPr>
            <a:r>
              <a:rPr lang="en-US" altLang="ko-KR" dirty="0" smtClean="0"/>
              <a:t>-&gt; </a:t>
            </a:r>
            <a:r>
              <a:rPr lang="en-US" altLang="ko-KR" dirty="0" err="1" smtClean="0"/>
              <a:t>symfony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laravel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silex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codeigniter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많은 </a:t>
            </a:r>
            <a:r>
              <a:rPr lang="ko-KR" altLang="en-US" dirty="0" err="1" smtClean="0"/>
              <a:t>프레임워크가</a:t>
            </a:r>
            <a:r>
              <a:rPr lang="ko-KR" altLang="en-US" dirty="0" smtClean="0"/>
              <a:t> 코드를 공유하지 않음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-&gt; </a:t>
            </a:r>
            <a:r>
              <a:rPr lang="en-US" altLang="ko-KR" dirty="0" err="1" smtClean="0"/>
              <a:t>codeigniter</a:t>
            </a:r>
            <a:r>
              <a:rPr lang="ko-KR" altLang="en-US" dirty="0" smtClean="0"/>
              <a:t>프로젝트에 </a:t>
            </a:r>
            <a:r>
              <a:rPr lang="en-US" altLang="ko-KR" dirty="0" err="1" smtClean="0"/>
              <a:t>symfony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helper </a:t>
            </a:r>
            <a:r>
              <a:rPr lang="ko-KR" altLang="en-US" dirty="0" smtClean="0"/>
              <a:t>라이브러리만 사용하고 싶다면</a:t>
            </a:r>
            <a:r>
              <a:rPr lang="en-US" altLang="ko-KR" dirty="0" smtClean="0"/>
              <a:t>?</a:t>
            </a:r>
          </a:p>
          <a:p>
            <a:pPr>
              <a:buFont typeface="Symbol"/>
              <a:buChar char="Þ"/>
            </a:pPr>
            <a:r>
              <a:rPr lang="ko-KR" altLang="en-US" dirty="0" err="1" smtClean="0"/>
              <a:t>해당프로젝트만의</a:t>
            </a:r>
            <a:r>
              <a:rPr lang="ko-KR" altLang="en-US" dirty="0" smtClean="0"/>
              <a:t> 전용 어댑터를 만드는 수밖에 없음</a:t>
            </a:r>
            <a:endParaRPr lang="en-US" altLang="ko-KR" dirty="0" smtClean="0"/>
          </a:p>
          <a:p>
            <a:pPr>
              <a:buFont typeface="Symbol"/>
              <a:buChar char="Þ"/>
            </a:pPr>
            <a:r>
              <a:rPr lang="ko-KR" altLang="en-US" dirty="0" smtClean="0"/>
              <a:t>고립된 </a:t>
            </a:r>
            <a:r>
              <a:rPr lang="ko-KR" altLang="en-US" dirty="0" err="1" smtClean="0"/>
              <a:t>프레임워크는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프레임워크와</a:t>
            </a:r>
            <a:r>
              <a:rPr lang="ko-KR" altLang="en-US" dirty="0" smtClean="0"/>
              <a:t> 소통하도록 설계되지 않음</a:t>
            </a:r>
            <a:endParaRPr lang="en-US" altLang="ko-KR" dirty="0" smtClean="0"/>
          </a:p>
          <a:p>
            <a:pPr>
              <a:buFont typeface="Symbol"/>
              <a:buChar char="Þ"/>
            </a:pPr>
            <a:r>
              <a:rPr lang="ko-KR" altLang="en-US" dirty="0" smtClean="0"/>
              <a:t>극단적으로 비효율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PSR</a:t>
            </a:r>
            <a:r>
              <a:rPr lang="en-US" altLang="ko-KR" dirty="0" smtClean="0"/>
              <a:t> 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이러한 문제로 각 </a:t>
            </a:r>
            <a:r>
              <a:rPr lang="ko-KR" altLang="en-US" dirty="0" err="1" smtClean="0"/>
              <a:t>프레임워크</a:t>
            </a:r>
            <a:r>
              <a:rPr lang="ko-KR" altLang="en-US" dirty="0" smtClean="0"/>
              <a:t> 개발자들이 </a:t>
            </a:r>
            <a:r>
              <a:rPr lang="en-US" altLang="ko-KR" dirty="0" err="1" smtClean="0"/>
              <a:t>php|tek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php</a:t>
            </a:r>
            <a:r>
              <a:rPr lang="ko-KR" altLang="en-US" dirty="0" err="1" smtClean="0"/>
              <a:t>컨퍼런스</a:t>
            </a:r>
            <a:r>
              <a:rPr lang="en-US" altLang="ko-KR" dirty="0"/>
              <a:t>)</a:t>
            </a:r>
            <a:r>
              <a:rPr lang="ko-KR" altLang="en-US" dirty="0" smtClean="0"/>
              <a:t>에 만나 대화</a:t>
            </a:r>
            <a:endParaRPr lang="en-US" altLang="ko-KR" dirty="0" smtClean="0"/>
          </a:p>
          <a:p>
            <a:r>
              <a:rPr lang="ko-KR" altLang="en-US" dirty="0" smtClean="0"/>
              <a:t>공통이 필요하다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표준이 필요하다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PHP</a:t>
            </a:r>
            <a:r>
              <a:rPr lang="ko-KR" altLang="en-US" dirty="0" err="1" smtClean="0"/>
              <a:t>인터롭그룹</a:t>
            </a:r>
            <a:r>
              <a:rPr lang="ko-KR" altLang="en-US" dirty="0" smtClean="0"/>
              <a:t> 결성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-FIG)</a:t>
            </a:r>
          </a:p>
          <a:p>
            <a:pPr>
              <a:buNone/>
            </a:pPr>
            <a:r>
              <a:rPr lang="en-US" altLang="ko-KR" dirty="0" smtClean="0"/>
              <a:t>=&gt;</a:t>
            </a:r>
            <a:r>
              <a:rPr lang="ko-KR" altLang="en-US" dirty="0" smtClean="0"/>
              <a:t>프로젝트들이 가진 공통성에 관해 이야기 하고 함께 </a:t>
            </a:r>
            <a:r>
              <a:rPr lang="ko-KR" altLang="en-US" dirty="0" err="1" smtClean="0"/>
              <a:t>만들어나갈수</a:t>
            </a:r>
            <a:r>
              <a:rPr lang="ko-KR" altLang="en-US" dirty="0" smtClean="0"/>
              <a:t> 있는 방법을 모색하는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프레임워크</a:t>
            </a:r>
            <a:r>
              <a:rPr lang="ko-KR" altLang="en-US" dirty="0" smtClean="0"/>
              <a:t> 대표자들의 모임</a:t>
            </a:r>
            <a:endParaRPr lang="en-US" altLang="ko-KR" dirty="0" smtClean="0"/>
          </a:p>
          <a:p>
            <a:r>
              <a:rPr lang="ko-KR" altLang="en-US" dirty="0" err="1" smtClean="0"/>
              <a:t>프레임워크</a:t>
            </a:r>
            <a:r>
              <a:rPr lang="ko-KR" altLang="en-US" dirty="0" smtClean="0"/>
              <a:t> 스스로 구현할 수 있는 </a:t>
            </a:r>
            <a:r>
              <a:rPr lang="ko-KR" altLang="en-US" dirty="0" err="1" smtClean="0"/>
              <a:t>권장안</a:t>
            </a:r>
            <a:r>
              <a:rPr lang="ko-KR" altLang="en-US" dirty="0" smtClean="0"/>
              <a:t> 창안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-FIG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세가지 </a:t>
            </a:r>
            <a:r>
              <a:rPr lang="ko-KR" altLang="en-US" dirty="0" err="1" smtClean="0"/>
              <a:t>상호운용방법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오토로딩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코드스타일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PSR</a:t>
            </a:r>
            <a:r>
              <a:rPr lang="en-US" altLang="ko-KR" dirty="0" smtClean="0"/>
              <a:t>-1 : </a:t>
            </a:r>
            <a:r>
              <a:rPr lang="ko-KR" altLang="en-US" dirty="0" smtClean="0"/>
              <a:t>기본 코드 스타일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hlinkClick r:id="rId2"/>
              </a:rPr>
              <a:t>http://www.php-fig.org/psr/psr-1/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PSR</a:t>
            </a:r>
            <a:r>
              <a:rPr lang="en-US" altLang="ko-KR" dirty="0" smtClean="0"/>
              <a:t>-2 : </a:t>
            </a:r>
            <a:r>
              <a:rPr lang="ko-KR" altLang="en-US" dirty="0" smtClean="0"/>
              <a:t>엄격한 코드 스타일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hlinkClick r:id="rId2"/>
              </a:rPr>
              <a:t>http://www.php-fig.org/psr/psr-2/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PSR</a:t>
            </a:r>
            <a:r>
              <a:rPr lang="en-US" altLang="ko-KR" dirty="0" smtClean="0"/>
              <a:t>-3 : </a:t>
            </a:r>
            <a:r>
              <a:rPr lang="ko-KR" altLang="en-US" dirty="0" err="1" smtClean="0"/>
              <a:t>로거</a:t>
            </a:r>
            <a:r>
              <a:rPr lang="ko-KR" altLang="en-US" dirty="0" smtClean="0"/>
              <a:t> 인터페이스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hlinkClick r:id="rId3"/>
              </a:rPr>
              <a:t>http://www.php-fig.org/psr/psr-3/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PSR</a:t>
            </a:r>
            <a:r>
              <a:rPr lang="en-US" altLang="ko-KR" dirty="0" smtClean="0"/>
              <a:t>-4 : </a:t>
            </a:r>
            <a:r>
              <a:rPr lang="ko-KR" altLang="en-US" dirty="0" err="1" smtClean="0"/>
              <a:t>오토로딩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hlinkClick r:id="rId2"/>
              </a:rPr>
              <a:t>http://www.php-fig.org/psr/psr-4/</a:t>
            </a:r>
            <a:r>
              <a:rPr lang="en-US" altLang="ko-KR" dirty="0" smtClean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(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커뮤니티 표준과 호환하는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코드를 작성</a:t>
            </a:r>
            <a:endParaRPr lang="en-US" altLang="ko-KR" dirty="0"/>
          </a:p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PHP</a:t>
            </a:r>
            <a:r>
              <a:rPr lang="ko-KR" altLang="en-US" dirty="0" smtClean="0"/>
              <a:t>코드를 </a:t>
            </a:r>
            <a:r>
              <a:rPr lang="ko-KR" altLang="en-US" dirty="0" err="1" smtClean="0"/>
              <a:t>감쌀때는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&lt;?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?&gt;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&lt;?= ?&gt;</a:t>
            </a:r>
            <a:r>
              <a:rPr lang="ko-KR" altLang="en-US" dirty="0" smtClean="0"/>
              <a:t>만 사용</a:t>
            </a:r>
            <a:endParaRPr lang="en-US" altLang="ko-KR" dirty="0" smtClean="0"/>
          </a:p>
          <a:p>
            <a:r>
              <a:rPr lang="ko-KR" altLang="en-US" dirty="0" err="1" smtClean="0"/>
              <a:t>인코딩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err="1" smtClean="0"/>
              <a:t>PHP</a:t>
            </a:r>
            <a:r>
              <a:rPr lang="ko-KR" altLang="en-US" dirty="0" smtClean="0"/>
              <a:t>파일은 반드시 바이트 순서 표식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BOM</a:t>
            </a:r>
            <a:r>
              <a:rPr lang="en-US" altLang="ko-KR" dirty="0" smtClean="0"/>
              <a:t>, Byte Order Mark) </a:t>
            </a:r>
            <a:r>
              <a:rPr lang="ko-KR" altLang="en-US" dirty="0" smtClean="0"/>
              <a:t>없는 </a:t>
            </a:r>
            <a:r>
              <a:rPr lang="en-US" altLang="ko-KR" dirty="0" err="1" smtClean="0"/>
              <a:t>UTF</a:t>
            </a:r>
            <a:r>
              <a:rPr lang="en-US" altLang="ko-KR" dirty="0" smtClean="0"/>
              <a:t>-8 </a:t>
            </a:r>
            <a:r>
              <a:rPr lang="ko-KR" altLang="en-US" dirty="0" err="1" smtClean="0"/>
              <a:t>문자셋으로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en-US" altLang="ko-KR" dirty="0" err="1" smtClean="0"/>
              <a:t>PHP</a:t>
            </a:r>
            <a:r>
              <a:rPr lang="ko-KR" altLang="en-US" dirty="0" smtClean="0"/>
              <a:t>파일은 심볼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트레이트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정의하거나 부차적인 효과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결과를 출력하거나 데이터를 조작하는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발생하는 기능을 수행한다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 중 한가지 역할만 </a:t>
            </a:r>
            <a:r>
              <a:rPr lang="ko-KR" altLang="en-US" dirty="0" err="1" smtClean="0"/>
              <a:t>해야한다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(</a:t>
            </a:r>
            <a:r>
              <a:rPr lang="en-US" altLang="ko-KR" dirty="0" err="1" smtClean="0"/>
              <a:t>PSR</a:t>
            </a:r>
            <a:r>
              <a:rPr lang="en-US" altLang="ko-KR" dirty="0" smtClean="0"/>
              <a:t>-1, </a:t>
            </a:r>
            <a:r>
              <a:rPr lang="ko-KR" altLang="en-US" dirty="0" err="1" smtClean="0"/>
              <a:t>기본코드스타일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고구려 벽화">
  <a:themeElements>
    <a:clrScheme name="고구려 벽화">
      <a:dk1>
        <a:srgbClr val="000000"/>
      </a:dk1>
      <a:lt1>
        <a:srgbClr val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6359</TotalTime>
  <Words>932</Words>
  <Application>Microsoft Office PowerPoint</Application>
  <PresentationFormat>화면 슬라이드 쇼(16:9)</PresentationFormat>
  <Paragraphs>249</Paragraphs>
  <Slides>33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고구려 벽화</vt:lpstr>
      <vt:lpstr>Laravel #3</vt:lpstr>
      <vt:lpstr>구성</vt:lpstr>
      <vt:lpstr>PSR</vt:lpstr>
      <vt:lpstr>Why???</vt:lpstr>
      <vt:lpstr>PSR</vt:lpstr>
      <vt:lpstr>PSR History</vt:lpstr>
      <vt:lpstr>PHP-FIG</vt:lpstr>
      <vt:lpstr>What (PSR)</vt:lpstr>
      <vt:lpstr>How to (PSR-1, 기본코드스타일)</vt:lpstr>
      <vt:lpstr>How to (PSR-1, 기본코드스타일)</vt:lpstr>
      <vt:lpstr>How to (PSR-2, 엄격한 코드스타일)</vt:lpstr>
      <vt:lpstr>PSR-2 예제</vt:lpstr>
      <vt:lpstr>PSR-2 예제</vt:lpstr>
      <vt:lpstr>How to (PSR-3, Logger Interface)</vt:lpstr>
      <vt:lpstr>How to (PSR-4, Auto Loading)</vt:lpstr>
      <vt:lpstr>슬라이드 16</vt:lpstr>
      <vt:lpstr>Controller</vt:lpstr>
      <vt:lpstr>Controller</vt:lpstr>
      <vt:lpstr>Controller - Router</vt:lpstr>
      <vt:lpstr>Controller - Router</vt:lpstr>
      <vt:lpstr>Controller – Router - View</vt:lpstr>
      <vt:lpstr>Middleware</vt:lpstr>
      <vt:lpstr>Middleware</vt:lpstr>
      <vt:lpstr>Middleware</vt:lpstr>
      <vt:lpstr>Middleware</vt:lpstr>
      <vt:lpstr>Middleware</vt:lpstr>
      <vt:lpstr>Middleware</vt:lpstr>
      <vt:lpstr>Controller Middleware</vt:lpstr>
      <vt:lpstr>Controller Middleware</vt:lpstr>
      <vt:lpstr>Controller Middleware</vt:lpstr>
      <vt:lpstr>Controller Middleware</vt:lpstr>
      <vt:lpstr>헬퍼함수 (Helper Functions)</vt:lpstr>
      <vt:lpstr>앞으로 더 할 목록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#2</dc:title>
  <cp:lastModifiedBy>박상수</cp:lastModifiedBy>
  <cp:revision>730</cp:revision>
  <dcterms:modified xsi:type="dcterms:W3CDTF">2016-02-28T11:10:40Z</dcterms:modified>
</cp:coreProperties>
</file>