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73" r:id="rId6"/>
    <p:sldId id="275" r:id="rId7"/>
    <p:sldId id="276" r:id="rId8"/>
    <p:sldId id="274" r:id="rId9"/>
    <p:sldId id="261" r:id="rId10"/>
    <p:sldId id="279" r:id="rId11"/>
    <p:sldId id="278" r:id="rId12"/>
    <p:sldId id="277" r:id="rId13"/>
    <p:sldId id="270" r:id="rId14"/>
    <p:sldId id="263" r:id="rId15"/>
    <p:sldId id="271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2021-03-25(Thu)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8019A-DF22-42A9-8E26-96AAD6C2680B}"/>
              </a:ext>
            </a:extLst>
          </p:cNvPr>
          <p:cNvSpPr txBox="1"/>
          <p:nvPr/>
        </p:nvSpPr>
        <p:spPr>
          <a:xfrm>
            <a:off x="10564813" y="6273225"/>
            <a:ext cx="162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20154323 </a:t>
            </a:r>
          </a:p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임지훈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개인발표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38FD9-330A-4F95-B566-CEEDE8C0A026}"/>
              </a:ext>
            </a:extLst>
          </p:cNvPr>
          <p:cNvSpPr txBox="1"/>
          <p:nvPr/>
        </p:nvSpPr>
        <p:spPr>
          <a:xfrm>
            <a:off x="3703551" y="2722589"/>
            <a:ext cx="4784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산학 </a:t>
            </a:r>
            <a:r>
              <a:rPr lang="ko-KR" altLang="en-US" sz="4000" b="1" dirty="0" err="1">
                <a:solidFill>
                  <a:schemeClr val="bg1"/>
                </a:solidFill>
              </a:rPr>
              <a:t>캡스톤</a:t>
            </a:r>
            <a:r>
              <a:rPr lang="ko-KR" altLang="en-US" sz="4000" b="1" dirty="0">
                <a:solidFill>
                  <a:schemeClr val="bg1"/>
                </a:solidFill>
              </a:rPr>
              <a:t> 디자인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71A1C-D6AF-4880-A7AB-D1E9372FCCDC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81BD8-9470-475E-8AF0-D569E127009B}"/>
              </a:ext>
            </a:extLst>
          </p:cNvPr>
          <p:cNvSpPr txBox="1"/>
          <p:nvPr/>
        </p:nvSpPr>
        <p:spPr>
          <a:xfrm>
            <a:off x="5368192" y="430768"/>
            <a:ext cx="19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Process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E75B5-74A4-4E3D-B1BA-C7B7F83D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82" y="1464214"/>
            <a:ext cx="5699636" cy="36906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7DDD9C-5E2D-464A-AF43-DBBCBBC32F2C}"/>
              </a:ext>
            </a:extLst>
          </p:cNvPr>
          <p:cNvSpPr/>
          <p:nvPr/>
        </p:nvSpPr>
        <p:spPr>
          <a:xfrm>
            <a:off x="3130350" y="5154899"/>
            <a:ext cx="4292426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에이전트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브레인 코드 해석 및 프로그래밍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트레이너 파라미터 수정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9D9A8-6083-49F7-BE08-78077A8918CF}"/>
              </a:ext>
            </a:extLst>
          </p:cNvPr>
          <p:cNvSpPr txBox="1"/>
          <p:nvPr/>
        </p:nvSpPr>
        <p:spPr>
          <a:xfrm>
            <a:off x="50744" y="779608"/>
            <a:ext cx="1652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24292E"/>
                </a:solidFill>
                <a:latin typeface="-apple-system"/>
              </a:rPr>
              <a:t>2. Coding</a:t>
            </a:r>
            <a:endParaRPr lang="en-US" altLang="ko-KR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41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A7519-4E62-4A53-B0F2-A85C3741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15" y="1194981"/>
            <a:ext cx="7960302" cy="39718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62BFFE-5D93-4D82-8EF8-092A7974D10B}"/>
              </a:ext>
            </a:extLst>
          </p:cNvPr>
          <p:cNvSpPr/>
          <p:nvPr/>
        </p:nvSpPr>
        <p:spPr>
          <a:xfrm>
            <a:off x="2174426" y="5149023"/>
            <a:ext cx="2928516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텐서플로를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통한 훈련 진행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훈련 로그 자료화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E807A-B0F0-4792-804F-0A6FE57AFFF8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54471-FD5E-4999-85A4-FF7258139DD6}"/>
              </a:ext>
            </a:extLst>
          </p:cNvPr>
          <p:cNvSpPr txBox="1"/>
          <p:nvPr/>
        </p:nvSpPr>
        <p:spPr>
          <a:xfrm>
            <a:off x="5368192" y="430768"/>
            <a:ext cx="19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Process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45699-C937-4988-95EB-1CBB0C236EFF}"/>
              </a:ext>
            </a:extLst>
          </p:cNvPr>
          <p:cNvSpPr txBox="1"/>
          <p:nvPr/>
        </p:nvSpPr>
        <p:spPr>
          <a:xfrm>
            <a:off x="50744" y="779608"/>
            <a:ext cx="1652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24292E"/>
                </a:solidFill>
                <a:latin typeface="-apple-system"/>
              </a:rPr>
              <a:t>3. Train</a:t>
            </a:r>
            <a:endParaRPr lang="en-US" altLang="ko-KR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4672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01C2E-BF8F-4ED0-AD7B-9DEBAFE4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46" y="1289984"/>
            <a:ext cx="7591308" cy="384537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9FF00B-1B49-4039-AC43-ABCE479505AA}"/>
              </a:ext>
            </a:extLst>
          </p:cNvPr>
          <p:cNvSpPr/>
          <p:nvPr/>
        </p:nvSpPr>
        <p:spPr>
          <a:xfrm>
            <a:off x="2225713" y="5128489"/>
            <a:ext cx="5580492" cy="43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보드를 사용한 훈련 설정에 따른 분석과 효율성 확인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BA572-9F61-4615-9112-1588D8ED85E7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905A30-066B-4E22-8D89-C01CE9AFAF58}"/>
              </a:ext>
            </a:extLst>
          </p:cNvPr>
          <p:cNvSpPr txBox="1"/>
          <p:nvPr/>
        </p:nvSpPr>
        <p:spPr>
          <a:xfrm>
            <a:off x="5368192" y="430768"/>
            <a:ext cx="19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Process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F54E7-712E-4F03-B96F-9577926461EB}"/>
              </a:ext>
            </a:extLst>
          </p:cNvPr>
          <p:cNvSpPr txBox="1"/>
          <p:nvPr/>
        </p:nvSpPr>
        <p:spPr>
          <a:xfrm>
            <a:off x="50744" y="779608"/>
            <a:ext cx="1652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24292E"/>
                </a:solidFill>
                <a:latin typeface="-apple-system"/>
              </a:rPr>
              <a:t>4. Result</a:t>
            </a:r>
            <a:endParaRPr lang="en-US" altLang="ko-KR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21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237A39-C856-4DD2-93B7-D87E74083A20}"/>
              </a:ext>
            </a:extLst>
          </p:cNvPr>
          <p:cNvSpPr/>
          <p:nvPr/>
        </p:nvSpPr>
        <p:spPr>
          <a:xfrm>
            <a:off x="1313847" y="4606150"/>
            <a:ext cx="7316909" cy="43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유니티에서 제공하는 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3D 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오브젝트와 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ML-Agents</a:t>
            </a:r>
            <a:r>
              <a:rPr lang="ko-KR" altLang="en-US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제공하는 예제만을 사용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B2CA89-23C7-43B9-88A4-156D34765AEE}"/>
              </a:ext>
            </a:extLst>
          </p:cNvPr>
          <p:cNvGrpSpPr/>
          <p:nvPr/>
        </p:nvGrpSpPr>
        <p:grpSpPr>
          <a:xfrm>
            <a:off x="1408849" y="1988883"/>
            <a:ext cx="9737022" cy="2696209"/>
            <a:chOff x="1408849" y="2003997"/>
            <a:chExt cx="9384173" cy="25985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21220F-FABB-4F96-B9C2-44BEF409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8849" y="2003998"/>
              <a:ext cx="4687151" cy="25985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3DD156-35E6-4BCA-A6BE-0ABE259CF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03997"/>
              <a:ext cx="4697022" cy="259850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00F552-E2F8-41CB-B0F5-5A069DFCC3CD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CC571-0968-4AC0-AA09-CE74939BEBC7}"/>
              </a:ext>
            </a:extLst>
          </p:cNvPr>
          <p:cNvSpPr txBox="1"/>
          <p:nvPr/>
        </p:nvSpPr>
        <p:spPr>
          <a:xfrm>
            <a:off x="5368192" y="430768"/>
            <a:ext cx="19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Process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5A6A7-71F3-4D09-B1DC-B7B2DF781453}"/>
              </a:ext>
            </a:extLst>
          </p:cNvPr>
          <p:cNvSpPr txBox="1"/>
          <p:nvPr/>
        </p:nvSpPr>
        <p:spPr>
          <a:xfrm>
            <a:off x="50744" y="779608"/>
            <a:ext cx="1652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24292E"/>
                </a:solidFill>
                <a:latin typeface="-apple-system"/>
              </a:rPr>
              <a:t>5. Design</a:t>
            </a:r>
            <a:endParaRPr lang="en-US" altLang="ko-KR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35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594FF5-13CB-481D-AF84-6A04B326477A}"/>
              </a:ext>
            </a:extLst>
          </p:cNvPr>
          <p:cNvGrpSpPr/>
          <p:nvPr/>
        </p:nvGrpSpPr>
        <p:grpSpPr>
          <a:xfrm>
            <a:off x="679900" y="1007073"/>
            <a:ext cx="10832200" cy="5663008"/>
            <a:chOff x="338759" y="893299"/>
            <a:chExt cx="11203460" cy="5857102"/>
          </a:xfrm>
        </p:grpSpPr>
        <p:sp>
          <p:nvSpPr>
            <p:cNvPr id="21" name="갈매기형 수장 53">
              <a:extLst>
                <a:ext uri="{FF2B5EF4-FFF2-40B4-BE49-F238E27FC236}">
                  <a16:creationId xmlns:a16="http://schemas.microsoft.com/office/drawing/2014/main" id="{97DA352C-749C-4E4F-9FD6-C16BF0A60FB6}"/>
                </a:ext>
              </a:extLst>
            </p:cNvPr>
            <p:cNvSpPr/>
            <p:nvPr/>
          </p:nvSpPr>
          <p:spPr>
            <a:xfrm>
              <a:off x="338759" y="3512931"/>
              <a:ext cx="617838" cy="617838"/>
            </a:xfrm>
            <a:prstGeom prst="chevron">
              <a:avLst>
                <a:gd name="adj" fmla="val 22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54">
              <a:extLst>
                <a:ext uri="{FF2B5EF4-FFF2-40B4-BE49-F238E27FC236}">
                  <a16:creationId xmlns:a16="http://schemas.microsoft.com/office/drawing/2014/main" id="{EE0970BE-2F5D-49F3-B44F-4EB1D4A15670}"/>
                </a:ext>
              </a:extLst>
            </p:cNvPr>
            <p:cNvSpPr/>
            <p:nvPr/>
          </p:nvSpPr>
          <p:spPr>
            <a:xfrm>
              <a:off x="1854523" y="3512931"/>
              <a:ext cx="1705233" cy="617838"/>
            </a:xfrm>
            <a:prstGeom prst="chevron">
              <a:avLst>
                <a:gd name="adj" fmla="val 22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8B78511-0A34-4CBE-8361-6D0C6BDFEF20}"/>
                </a:ext>
              </a:extLst>
            </p:cNvPr>
            <p:cNvSpPr/>
            <p:nvPr/>
          </p:nvSpPr>
          <p:spPr>
            <a:xfrm>
              <a:off x="1117235" y="3512931"/>
              <a:ext cx="617838" cy="617838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8048A5-99ED-4042-8695-CA55C1413F96}"/>
                </a:ext>
              </a:extLst>
            </p:cNvPr>
            <p:cNvSpPr/>
            <p:nvPr/>
          </p:nvSpPr>
          <p:spPr>
            <a:xfrm>
              <a:off x="3728631" y="3512931"/>
              <a:ext cx="617838" cy="617838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갈매기형 수장 57">
              <a:extLst>
                <a:ext uri="{FF2B5EF4-FFF2-40B4-BE49-F238E27FC236}">
                  <a16:creationId xmlns:a16="http://schemas.microsoft.com/office/drawing/2014/main" id="{027E5419-8F70-4F91-B2B2-E05C32E43C50}"/>
                </a:ext>
              </a:extLst>
            </p:cNvPr>
            <p:cNvSpPr/>
            <p:nvPr/>
          </p:nvSpPr>
          <p:spPr>
            <a:xfrm>
              <a:off x="4515344" y="3512931"/>
              <a:ext cx="1705233" cy="617838"/>
            </a:xfrm>
            <a:prstGeom prst="chevron">
              <a:avLst>
                <a:gd name="adj" fmla="val 22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갈매기형 수장 58">
              <a:extLst>
                <a:ext uri="{FF2B5EF4-FFF2-40B4-BE49-F238E27FC236}">
                  <a16:creationId xmlns:a16="http://schemas.microsoft.com/office/drawing/2014/main" id="{4EE67166-FC30-42A4-B10B-2AEFB77B356C}"/>
                </a:ext>
              </a:extLst>
            </p:cNvPr>
            <p:cNvSpPr/>
            <p:nvPr/>
          </p:nvSpPr>
          <p:spPr>
            <a:xfrm>
              <a:off x="7176165" y="3512931"/>
              <a:ext cx="1705233" cy="617838"/>
            </a:xfrm>
            <a:prstGeom prst="chevron">
              <a:avLst>
                <a:gd name="adj" fmla="val 22000"/>
              </a:avLst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7B5B572-CDF1-458A-B584-D4358829D9CC}"/>
                </a:ext>
              </a:extLst>
            </p:cNvPr>
            <p:cNvSpPr/>
            <p:nvPr/>
          </p:nvSpPr>
          <p:spPr>
            <a:xfrm>
              <a:off x="6389452" y="3512931"/>
              <a:ext cx="617838" cy="617838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F0D613-EC4D-4884-B669-E23BEA9F27BD}"/>
                </a:ext>
              </a:extLst>
            </p:cNvPr>
            <p:cNvSpPr/>
            <p:nvPr/>
          </p:nvSpPr>
          <p:spPr>
            <a:xfrm>
              <a:off x="9050273" y="3512931"/>
              <a:ext cx="617838" cy="617838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갈매기형 수장 61">
              <a:extLst>
                <a:ext uri="{FF2B5EF4-FFF2-40B4-BE49-F238E27FC236}">
                  <a16:creationId xmlns:a16="http://schemas.microsoft.com/office/drawing/2014/main" id="{22550346-62C7-4F7F-9BC5-D7843E2500E4}"/>
                </a:ext>
              </a:extLst>
            </p:cNvPr>
            <p:cNvSpPr/>
            <p:nvPr/>
          </p:nvSpPr>
          <p:spPr>
            <a:xfrm>
              <a:off x="9836986" y="3512931"/>
              <a:ext cx="1705233" cy="617838"/>
            </a:xfrm>
            <a:prstGeom prst="chevron">
              <a:avLst>
                <a:gd name="adj" fmla="val 22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2BE1754-E73B-4C25-880F-21263B5BEF86}"/>
                </a:ext>
              </a:extLst>
            </p:cNvPr>
            <p:cNvSpPr/>
            <p:nvPr/>
          </p:nvSpPr>
          <p:spPr>
            <a:xfrm>
              <a:off x="927764" y="893299"/>
              <a:ext cx="996780" cy="996780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36A2BE9-3F1E-4706-820A-92D96B9E2626}"/>
                </a:ext>
              </a:extLst>
            </p:cNvPr>
            <p:cNvSpPr/>
            <p:nvPr/>
          </p:nvSpPr>
          <p:spPr>
            <a:xfrm>
              <a:off x="6199981" y="893299"/>
              <a:ext cx="996780" cy="99678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153CED2-B951-47FE-A236-D9DE540262D7}"/>
                </a:ext>
              </a:extLst>
            </p:cNvPr>
            <p:cNvSpPr/>
            <p:nvPr/>
          </p:nvSpPr>
          <p:spPr>
            <a:xfrm>
              <a:off x="3539160" y="5753621"/>
              <a:ext cx="996780" cy="996780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05A05D3-67E0-4C46-9739-105C9208979E}"/>
                </a:ext>
              </a:extLst>
            </p:cNvPr>
            <p:cNvSpPr/>
            <p:nvPr/>
          </p:nvSpPr>
          <p:spPr>
            <a:xfrm>
              <a:off x="8860802" y="5753621"/>
              <a:ext cx="996780" cy="996780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DEB0C1A-2CA3-4636-B715-42367393EF25}"/>
                </a:ext>
              </a:extLst>
            </p:cNvPr>
            <p:cNvCxnSpPr>
              <a:stCxn id="34" idx="4"/>
              <a:endCxn id="25" idx="0"/>
            </p:cNvCxnSpPr>
            <p:nvPr/>
          </p:nvCxnSpPr>
          <p:spPr>
            <a:xfrm>
              <a:off x="1426154" y="1890079"/>
              <a:ext cx="0" cy="1622852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6812AE1-6455-42D7-A9B0-388D3D608D44}"/>
                </a:ext>
              </a:extLst>
            </p:cNvPr>
            <p:cNvCxnSpPr>
              <a:stCxn id="35" idx="4"/>
              <a:endCxn id="31" idx="0"/>
            </p:cNvCxnSpPr>
            <p:nvPr/>
          </p:nvCxnSpPr>
          <p:spPr>
            <a:xfrm>
              <a:off x="6698371" y="1890079"/>
              <a:ext cx="0" cy="16228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96DA4A-6EF6-4894-B7F8-546E1396C9C3}"/>
                </a:ext>
              </a:extLst>
            </p:cNvPr>
            <p:cNvCxnSpPr>
              <a:stCxn id="27" idx="4"/>
              <a:endCxn id="36" idx="0"/>
            </p:cNvCxnSpPr>
            <p:nvPr/>
          </p:nvCxnSpPr>
          <p:spPr>
            <a:xfrm>
              <a:off x="4037550" y="4130769"/>
              <a:ext cx="0" cy="1622852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BD1D98-FB55-4C99-B806-64EDCF4490F8}"/>
                </a:ext>
              </a:extLst>
            </p:cNvPr>
            <p:cNvCxnSpPr/>
            <p:nvPr/>
          </p:nvCxnSpPr>
          <p:spPr>
            <a:xfrm>
              <a:off x="9359192" y="4130769"/>
              <a:ext cx="0" cy="1622852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70">
              <a:extLst>
                <a:ext uri="{FF2B5EF4-FFF2-40B4-BE49-F238E27FC236}">
                  <a16:creationId xmlns:a16="http://schemas.microsoft.com/office/drawing/2014/main" id="{BC27B7E4-B595-4A01-B419-C514733FDE2A}"/>
                </a:ext>
              </a:extLst>
            </p:cNvPr>
            <p:cNvSpPr txBox="1"/>
            <p:nvPr/>
          </p:nvSpPr>
          <p:spPr>
            <a:xfrm>
              <a:off x="1766438" y="3571290"/>
              <a:ext cx="1853514" cy="44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개인발표</a:t>
              </a:r>
              <a:endParaRPr lang="en-US" altLang="ko-KR" sz="2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TextBox 73">
              <a:extLst>
                <a:ext uri="{FF2B5EF4-FFF2-40B4-BE49-F238E27FC236}">
                  <a16:creationId xmlns:a16="http://schemas.microsoft.com/office/drawing/2014/main" id="{F2B86DB5-D82E-4269-A545-E6611946DB3A}"/>
                </a:ext>
              </a:extLst>
            </p:cNvPr>
            <p:cNvSpPr txBox="1"/>
            <p:nvPr/>
          </p:nvSpPr>
          <p:spPr>
            <a:xfrm>
              <a:off x="507998" y="4275242"/>
              <a:ext cx="1705215" cy="954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accent4">
                      <a:lumMod val="75000"/>
                      <a:alpha val="70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accent4">
                      <a:lumMod val="75000"/>
                      <a:alpha val="70000"/>
                    </a:schemeClr>
                  </a:solidFill>
                </a:rPr>
                <a:t>단계</a:t>
              </a:r>
              <a:endParaRPr lang="en-US" altLang="ko-KR" b="1" dirty="0">
                <a:solidFill>
                  <a:schemeClr val="accent4">
                    <a:lumMod val="75000"/>
                    <a:alpha val="70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4">
                      <a:lumMod val="75000"/>
                      <a:alpha val="70000"/>
                    </a:schemeClr>
                  </a:solidFill>
                </a:rPr>
                <a:t>트레이닝 환경 준비 </a:t>
              </a: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DABFBBB7-CC5C-476C-934D-E7D2BC6EF3D7}"/>
                </a:ext>
              </a:extLst>
            </p:cNvPr>
            <p:cNvSpPr txBox="1"/>
            <p:nvPr/>
          </p:nvSpPr>
          <p:spPr>
            <a:xfrm>
              <a:off x="4603725" y="3599022"/>
              <a:ext cx="1528470" cy="44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중간발표</a:t>
              </a:r>
              <a:endParaRPr lang="en-US" altLang="ko-KR" sz="2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Box 75">
              <a:extLst>
                <a:ext uri="{FF2B5EF4-FFF2-40B4-BE49-F238E27FC236}">
                  <a16:creationId xmlns:a16="http://schemas.microsoft.com/office/drawing/2014/main" id="{6AB48A5A-4B13-4239-9152-13C91ACE5161}"/>
                </a:ext>
              </a:extLst>
            </p:cNvPr>
            <p:cNvSpPr txBox="1"/>
            <p:nvPr/>
          </p:nvSpPr>
          <p:spPr>
            <a:xfrm>
              <a:off x="4533286" y="4804363"/>
              <a:ext cx="1888662" cy="38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ko-KR" sz="1400" b="1" dirty="0"/>
            </a:p>
          </p:txBody>
        </p:sp>
        <p:sp>
          <p:nvSpPr>
            <p:cNvPr id="50" name="TextBox 76">
              <a:extLst>
                <a:ext uri="{FF2B5EF4-FFF2-40B4-BE49-F238E27FC236}">
                  <a16:creationId xmlns:a16="http://schemas.microsoft.com/office/drawing/2014/main" id="{3ABE2DDB-032F-4698-B338-1697B1B4CC9F}"/>
                </a:ext>
              </a:extLst>
            </p:cNvPr>
            <p:cNvSpPr txBox="1"/>
            <p:nvPr/>
          </p:nvSpPr>
          <p:spPr>
            <a:xfrm>
              <a:off x="4213001" y="5997400"/>
              <a:ext cx="2858640" cy="3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accent2">
                      <a:lumMod val="75000"/>
                      <a:alpha val="70000"/>
                    </a:schemeClr>
                  </a:solidFill>
                </a:rPr>
                <a:t>시스템 환경 구성</a:t>
              </a:r>
            </a:p>
          </p:txBody>
        </p:sp>
        <p:sp>
          <p:nvSpPr>
            <p:cNvPr id="52" name="TextBox 78">
              <a:extLst>
                <a:ext uri="{FF2B5EF4-FFF2-40B4-BE49-F238E27FC236}">
                  <a16:creationId xmlns:a16="http://schemas.microsoft.com/office/drawing/2014/main" id="{B892ABC5-4D55-4C58-9B77-55EC0020F1D3}"/>
                </a:ext>
              </a:extLst>
            </p:cNvPr>
            <p:cNvSpPr txBox="1"/>
            <p:nvPr/>
          </p:nvSpPr>
          <p:spPr>
            <a:xfrm>
              <a:off x="7176165" y="1182563"/>
              <a:ext cx="3068864" cy="3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강화학습</a:t>
              </a:r>
              <a:r>
                <a:rPr lang="en-US" altLang="ko-KR" b="1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, </a:t>
              </a:r>
              <a:r>
                <a:rPr lang="ko-KR" altLang="en-US" b="1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트레이너 셋팅</a:t>
              </a:r>
              <a:endParaRPr lang="en-US" altLang="ko-KR" b="1" dirty="0">
                <a:solidFill>
                  <a:schemeClr val="accent5">
                    <a:lumMod val="75000"/>
                    <a:alpha val="70000"/>
                  </a:schemeClr>
                </a:solidFill>
              </a:endParaRPr>
            </a:p>
          </p:txBody>
        </p:sp>
        <p:sp>
          <p:nvSpPr>
            <p:cNvPr id="54" name="TextBox 81">
              <a:extLst>
                <a:ext uri="{FF2B5EF4-FFF2-40B4-BE49-F238E27FC236}">
                  <a16:creationId xmlns:a16="http://schemas.microsoft.com/office/drawing/2014/main" id="{012CECAB-4E1F-4648-8766-588108A2528E}"/>
                </a:ext>
              </a:extLst>
            </p:cNvPr>
            <p:cNvSpPr txBox="1"/>
            <p:nvPr/>
          </p:nvSpPr>
          <p:spPr>
            <a:xfrm>
              <a:off x="7140256" y="3596767"/>
              <a:ext cx="1777049" cy="44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개인발표</a:t>
              </a:r>
              <a:endParaRPr lang="en-US" altLang="ko-KR" sz="2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5" name="TextBox 78">
            <a:extLst>
              <a:ext uri="{FF2B5EF4-FFF2-40B4-BE49-F238E27FC236}">
                <a16:creationId xmlns:a16="http://schemas.microsoft.com/office/drawing/2014/main" id="{C1689A2B-2FF6-4C08-BCAB-64B08182B6F8}"/>
              </a:ext>
            </a:extLst>
          </p:cNvPr>
          <p:cNvSpPr txBox="1"/>
          <p:nvPr/>
        </p:nvSpPr>
        <p:spPr>
          <a:xfrm>
            <a:off x="8372964" y="2735865"/>
            <a:ext cx="205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단계</a:t>
            </a:r>
            <a:endParaRPr lang="en-US" altLang="ko-KR" b="1" dirty="0">
              <a:solidFill>
                <a:schemeClr val="accent6">
                  <a:lumMod val="75000"/>
                  <a:alpha val="7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학습된 모델 사용</a:t>
            </a:r>
            <a:endParaRPr lang="en-US" altLang="ko-KR" b="1" dirty="0">
              <a:solidFill>
                <a:schemeClr val="accent6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66" name="TextBox 70">
            <a:extLst>
              <a:ext uri="{FF2B5EF4-FFF2-40B4-BE49-F238E27FC236}">
                <a16:creationId xmlns:a16="http://schemas.microsoft.com/office/drawing/2014/main" id="{F7F3B16E-EE9A-4661-800A-16FD79C0EF57}"/>
              </a:ext>
            </a:extLst>
          </p:cNvPr>
          <p:cNvSpPr txBox="1"/>
          <p:nvPr/>
        </p:nvSpPr>
        <p:spPr>
          <a:xfrm>
            <a:off x="9791691" y="3624895"/>
            <a:ext cx="1792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기말발표</a:t>
            </a:r>
            <a:endParaRPr lang="en-US" altLang="ko-KR" sz="2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73">
            <a:extLst>
              <a:ext uri="{FF2B5EF4-FFF2-40B4-BE49-F238E27FC236}">
                <a16:creationId xmlns:a16="http://schemas.microsoft.com/office/drawing/2014/main" id="{832164CE-6C14-4D1E-B056-82AEC6FBB9F1}"/>
              </a:ext>
            </a:extLst>
          </p:cNvPr>
          <p:cNvSpPr txBox="1"/>
          <p:nvPr/>
        </p:nvSpPr>
        <p:spPr>
          <a:xfrm>
            <a:off x="2270187" y="1287724"/>
            <a:ext cx="276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>
                    <a:lumMod val="75000"/>
                    <a:alpha val="70000"/>
                  </a:schemeClr>
                </a:solidFill>
              </a:rPr>
              <a:t>ML-Agents </a:t>
            </a:r>
            <a:r>
              <a:rPr lang="ko-KR" altLang="en-US" b="1" dirty="0">
                <a:solidFill>
                  <a:schemeClr val="accent4">
                    <a:lumMod val="75000"/>
                    <a:alpha val="70000"/>
                  </a:schemeClr>
                </a:solidFill>
              </a:rPr>
              <a:t>예제 테스트</a:t>
            </a:r>
            <a:endParaRPr lang="en-US" altLang="ko-KR" b="1" dirty="0">
              <a:solidFill>
                <a:schemeClr val="accent4">
                  <a:lumMod val="75000"/>
                  <a:alpha val="70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4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70" name="TextBox 76">
            <a:extLst>
              <a:ext uri="{FF2B5EF4-FFF2-40B4-BE49-F238E27FC236}">
                <a16:creationId xmlns:a16="http://schemas.microsoft.com/office/drawing/2014/main" id="{17F199E7-DA93-4752-8025-48CDE30799C3}"/>
              </a:ext>
            </a:extLst>
          </p:cNvPr>
          <p:cNvSpPr txBox="1"/>
          <p:nvPr/>
        </p:nvSpPr>
        <p:spPr>
          <a:xfrm>
            <a:off x="2888157" y="2782669"/>
            <a:ext cx="273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>
                    <a:lumMod val="75000"/>
                    <a:alpha val="7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2">
                    <a:lumMod val="75000"/>
                    <a:alpha val="70000"/>
                  </a:schemeClr>
                </a:solidFill>
              </a:rPr>
              <a:t>단계</a:t>
            </a:r>
            <a:endParaRPr lang="en-US" altLang="ko-KR" b="1" dirty="0">
              <a:solidFill>
                <a:schemeClr val="accent2">
                  <a:lumMod val="75000"/>
                  <a:alpha val="7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  <a:alpha val="70000"/>
                  </a:schemeClr>
                </a:solidFill>
              </a:rPr>
              <a:t>에이전트 만들기</a:t>
            </a:r>
            <a:endParaRPr lang="en-US" altLang="ko-KR" b="1" dirty="0">
              <a:solidFill>
                <a:schemeClr val="accent2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71" name="TextBox 78">
            <a:extLst>
              <a:ext uri="{FF2B5EF4-FFF2-40B4-BE49-F238E27FC236}">
                <a16:creationId xmlns:a16="http://schemas.microsoft.com/office/drawing/2014/main" id="{05DA652F-D0B0-4EF3-B2DD-02EA150E9B46}"/>
              </a:ext>
            </a:extLst>
          </p:cNvPr>
          <p:cNvSpPr txBox="1"/>
          <p:nvPr/>
        </p:nvSpPr>
        <p:spPr>
          <a:xfrm>
            <a:off x="5598361" y="4244501"/>
            <a:ext cx="246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단계</a:t>
            </a:r>
            <a:endParaRPr lang="en-US" altLang="ko-KR" b="1" dirty="0">
              <a:solidFill>
                <a:schemeClr val="accent5">
                  <a:lumMod val="75000"/>
                  <a:alpha val="7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브레인 만들기</a:t>
            </a:r>
            <a:endParaRPr lang="en-US" altLang="ko-KR" b="1" dirty="0">
              <a:solidFill>
                <a:schemeClr val="accent5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72" name="TextBox 78">
            <a:extLst>
              <a:ext uri="{FF2B5EF4-FFF2-40B4-BE49-F238E27FC236}">
                <a16:creationId xmlns:a16="http://schemas.microsoft.com/office/drawing/2014/main" id="{1C1E97A1-D97F-42D0-9616-5041E2188992}"/>
              </a:ext>
            </a:extLst>
          </p:cNvPr>
          <p:cNvSpPr txBox="1"/>
          <p:nvPr/>
        </p:nvSpPr>
        <p:spPr>
          <a:xfrm>
            <a:off x="9673232" y="5986645"/>
            <a:ext cx="115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  <a:alpha val="70000"/>
                  </a:schemeClr>
                </a:solidFill>
              </a:rPr>
              <a:t>완성</a:t>
            </a:r>
            <a:endParaRPr lang="en-US" altLang="ko-KR" b="1" dirty="0">
              <a:solidFill>
                <a:schemeClr val="accent6">
                  <a:lumMod val="75000"/>
                  <a:alpha val="7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3B7E3-714D-44DA-9D27-79AA534F0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8" y="5859375"/>
            <a:ext cx="657663" cy="657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67BD61-62AB-4278-ACB2-4470241FB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38" y="1009752"/>
            <a:ext cx="923331" cy="923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F7D645-1A72-40A0-BB06-F1126EA5F0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37" y="1028099"/>
            <a:ext cx="926436" cy="92643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5277B17-9D9A-4B25-B7BB-40C0921725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687" y="5814827"/>
            <a:ext cx="712969" cy="7129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06717D6-3AAF-461C-BC36-865A350024DD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C8C4DB-5F8D-416A-82B6-D01C019205E4}"/>
              </a:ext>
            </a:extLst>
          </p:cNvPr>
          <p:cNvSpPr txBox="1"/>
          <p:nvPr/>
        </p:nvSpPr>
        <p:spPr>
          <a:xfrm>
            <a:off x="5519553" y="410948"/>
            <a:ext cx="15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Plan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C4152D7-C10F-472C-9BDA-90046BB4909D}"/>
              </a:ext>
            </a:extLst>
          </p:cNvPr>
          <p:cNvSpPr/>
          <p:nvPr/>
        </p:nvSpPr>
        <p:spPr>
          <a:xfrm>
            <a:off x="1549203" y="3660971"/>
            <a:ext cx="350557" cy="3552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D8C37B-E3E9-42D5-9E3F-02E331578505}"/>
              </a:ext>
            </a:extLst>
          </p:cNvPr>
          <p:cNvSpPr/>
          <p:nvPr/>
        </p:nvSpPr>
        <p:spPr>
          <a:xfrm>
            <a:off x="4080841" y="3654912"/>
            <a:ext cx="350557" cy="3552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8B379A6-9B30-4733-81AE-AF7A8D00AED8}"/>
              </a:ext>
            </a:extLst>
          </p:cNvPr>
          <p:cNvSpPr/>
          <p:nvPr/>
        </p:nvSpPr>
        <p:spPr>
          <a:xfrm>
            <a:off x="6653989" y="3663931"/>
            <a:ext cx="350557" cy="3552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B008857-E93C-4FFC-BB98-CC3790935F45}"/>
              </a:ext>
            </a:extLst>
          </p:cNvPr>
          <p:cNvSpPr/>
          <p:nvPr/>
        </p:nvSpPr>
        <p:spPr>
          <a:xfrm>
            <a:off x="9230314" y="3661219"/>
            <a:ext cx="350557" cy="35521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529B79-25E8-4CCF-B34E-EE5B264F0673}"/>
              </a:ext>
            </a:extLst>
          </p:cNvPr>
          <p:cNvSpPr txBox="1"/>
          <p:nvPr/>
        </p:nvSpPr>
        <p:spPr>
          <a:xfrm>
            <a:off x="4788230" y="4771400"/>
            <a:ext cx="672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주소</a:t>
            </a:r>
            <a:r>
              <a:rPr lang="en-US" altLang="ko-KR" b="1" dirty="0"/>
              <a:t>:</a:t>
            </a:r>
            <a:r>
              <a:rPr lang="ko-KR" altLang="en-US" b="1" dirty="0"/>
              <a:t> https://github.com/limjeehun/ml_agent_test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13F37-C7C2-4103-8988-9C5ED0ABFCB1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D25F12-476D-4B6D-829B-DFCBBE2D3325}"/>
              </a:ext>
            </a:extLst>
          </p:cNvPr>
          <p:cNvSpPr txBox="1"/>
          <p:nvPr/>
        </p:nvSpPr>
        <p:spPr>
          <a:xfrm>
            <a:off x="5519553" y="410948"/>
            <a:ext cx="15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Plan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F3F38-AA87-4396-93A5-7FFA395BDB7F}"/>
              </a:ext>
            </a:extLst>
          </p:cNvPr>
          <p:cNvSpPr txBox="1"/>
          <p:nvPr/>
        </p:nvSpPr>
        <p:spPr>
          <a:xfrm>
            <a:off x="4723337" y="2151727"/>
            <a:ext cx="48159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4292E"/>
                </a:solidFill>
                <a:effectLst/>
                <a:latin typeface="-apple-system"/>
              </a:rPr>
              <a:t>깃 허브</a:t>
            </a:r>
            <a:r>
              <a:rPr lang="ko-KR" altLang="en-US" sz="2400" b="1" dirty="0">
                <a:solidFill>
                  <a:srgbClr val="24292E"/>
                </a:solidFill>
                <a:latin typeface="-apple-system"/>
              </a:rPr>
              <a:t> 업데이트</a:t>
            </a:r>
            <a:r>
              <a:rPr lang="ko-KR" altLang="en-US" sz="2400" b="1" i="0" dirty="0">
                <a:solidFill>
                  <a:srgbClr val="24292E"/>
                </a:solidFill>
                <a:effectLst/>
                <a:latin typeface="-apple-system"/>
              </a:rPr>
              <a:t> 계획안 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2400" b="1" i="0" dirty="0">
                <a:solidFill>
                  <a:srgbClr val="24292E"/>
                </a:solidFill>
                <a:effectLst/>
                <a:latin typeface="-apple-system"/>
              </a:rPr>
              <a:t>예정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l"/>
            <a:endParaRPr lang="en-US" altLang="ko-KR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회의록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>
                <a:solidFill>
                  <a:srgbClr val="24292E"/>
                </a:solidFill>
                <a:latin typeface="-apple-system"/>
              </a:rPr>
              <a:t>개인 발표</a:t>
            </a:r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팀 발표 자료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아카데미</a:t>
            </a:r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시스템 </a:t>
            </a:r>
            <a:r>
              <a:rPr lang="ko-KR" altLang="en-US" sz="1600" b="1" i="0" dirty="0">
                <a:solidFill>
                  <a:srgbClr val="24292E"/>
                </a:solidFill>
                <a:effectLst/>
                <a:latin typeface="-apple-system"/>
              </a:rPr>
              <a:t>환경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스크립트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플레이어 조작</a:t>
            </a:r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에이전트 스크립트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강화학습 브레인 스크립트 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훈련 실행 로그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결과 및 피드백 자료</a:t>
            </a:r>
            <a:endParaRPr lang="en-US" altLang="ko-KR" sz="1600" b="1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787AD6A-8ABD-450A-ADC0-87C1C2776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8" y="1919689"/>
            <a:ext cx="3416321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97732" y="2815651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91360" y="2571599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06450" y="2845274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팀 소개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34523" y="399067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06450" y="4264349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프로젝트 과정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44733" y="2598496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20745" y="2872171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프로젝트 개요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44733" y="399067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20745" y="4264350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프로젝트 계획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3E1023-8A8D-4E5F-AC13-5E150034448D}"/>
              </a:ext>
            </a:extLst>
          </p:cNvPr>
          <p:cNvSpPr txBox="1"/>
          <p:nvPr/>
        </p:nvSpPr>
        <p:spPr>
          <a:xfrm>
            <a:off x="5380993" y="285889"/>
            <a:ext cx="1430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EF83B-9C0F-4002-93C1-045B1AB0735B}"/>
              </a:ext>
            </a:extLst>
          </p:cNvPr>
          <p:cNvSpPr txBox="1"/>
          <p:nvPr/>
        </p:nvSpPr>
        <p:spPr>
          <a:xfrm>
            <a:off x="5576139" y="809109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 (본문)"/>
              </a:rPr>
              <a:t>INDEX</a:t>
            </a:r>
            <a:endParaRPr lang="ko-KR" altLang="en-US" dirty="0">
              <a:solidFill>
                <a:schemeClr val="bg1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450804-E9AB-426A-BBCD-92D095DC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12919"/>
              </p:ext>
            </p:extLst>
          </p:nvPr>
        </p:nvGraphicFramePr>
        <p:xfrm>
          <a:off x="587925" y="2739578"/>
          <a:ext cx="11216728" cy="2138209"/>
        </p:xfrm>
        <a:graphic>
          <a:graphicData uri="http://schemas.openxmlformats.org/drawingml/2006/table">
            <a:tbl>
              <a:tblPr/>
              <a:tblGrid>
                <a:gridCol w="1732013">
                  <a:extLst>
                    <a:ext uri="{9D8B030D-6E8A-4147-A177-3AD203B41FA5}">
                      <a16:colId xmlns:a16="http://schemas.microsoft.com/office/drawing/2014/main" val="3519103108"/>
                    </a:ext>
                  </a:extLst>
                </a:gridCol>
                <a:gridCol w="1938071">
                  <a:extLst>
                    <a:ext uri="{9D8B030D-6E8A-4147-A177-3AD203B41FA5}">
                      <a16:colId xmlns:a16="http://schemas.microsoft.com/office/drawing/2014/main" val="527960379"/>
                    </a:ext>
                  </a:extLst>
                </a:gridCol>
                <a:gridCol w="7546644">
                  <a:extLst>
                    <a:ext uri="{9D8B030D-6E8A-4147-A177-3AD203B41FA5}">
                      <a16:colId xmlns:a16="http://schemas.microsoft.com/office/drawing/2014/main" val="852816026"/>
                    </a:ext>
                  </a:extLst>
                </a:gridCol>
              </a:tblGrid>
              <a:tr h="4137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 속 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 </a:t>
                      </a:r>
                      <a:r>
                        <a:rPr lang="en-US" altLang="ko-KR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16169"/>
                  </a:ext>
                </a:extLst>
              </a:tr>
              <a:tr h="4137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임지훈 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16076"/>
                  </a:ext>
                </a:extLst>
              </a:tr>
              <a:tr h="443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박선용 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410899"/>
                  </a:ext>
                </a:extLst>
              </a:tr>
              <a:tr h="443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이채림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(18)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18743"/>
                  </a:ext>
                </a:extLst>
              </a:tr>
              <a:tr h="4137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정수아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(18)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343" marR="107343" marT="29677" marB="296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6144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00FFF3-6BCD-448A-8236-382A1731C8E8}"/>
              </a:ext>
            </a:extLst>
          </p:cNvPr>
          <p:cNvSpPr/>
          <p:nvPr/>
        </p:nvSpPr>
        <p:spPr>
          <a:xfrm>
            <a:off x="587925" y="2207966"/>
            <a:ext cx="3679275" cy="531612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40FD6-E51C-4670-BC31-9F1EE4A16F24}"/>
              </a:ext>
            </a:extLst>
          </p:cNvPr>
          <p:cNvSpPr txBox="1"/>
          <p:nvPr/>
        </p:nvSpPr>
        <p:spPr>
          <a:xfrm>
            <a:off x="1127090" y="2181384"/>
            <a:ext cx="26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rPr>
              <a:t>팀 명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rPr>
              <a:t>아이티</a:t>
            </a:r>
            <a:endParaRPr lang="en-US" altLang="ko-KR" sz="3200" b="1" dirty="0">
              <a:solidFill>
                <a:schemeClr val="bg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25F54-2EAC-4B36-BE92-163A5020FDBB}"/>
              </a:ext>
            </a:extLst>
          </p:cNvPr>
          <p:cNvSpPr txBox="1"/>
          <p:nvPr/>
        </p:nvSpPr>
        <p:spPr>
          <a:xfrm>
            <a:off x="5113868" y="0"/>
            <a:ext cx="1964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0F04E-6684-4262-8CA0-301EB205007B}"/>
              </a:ext>
            </a:extLst>
          </p:cNvPr>
          <p:cNvSpPr txBox="1"/>
          <p:nvPr/>
        </p:nvSpPr>
        <p:spPr>
          <a:xfrm>
            <a:off x="5072775" y="430768"/>
            <a:ext cx="259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Team Introduction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36DFF-E81B-4352-96EE-DF4C45D0A49F}"/>
              </a:ext>
            </a:extLst>
          </p:cNvPr>
          <p:cNvSpPr txBox="1"/>
          <p:nvPr/>
        </p:nvSpPr>
        <p:spPr>
          <a:xfrm>
            <a:off x="6096000" y="2437770"/>
            <a:ext cx="2844963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빅데이터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/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인공지능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+ VR/AR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556B798-DD93-47B3-AEC1-2FE30BE9142E}"/>
              </a:ext>
            </a:extLst>
          </p:cNvPr>
          <p:cNvSpPr/>
          <p:nvPr/>
        </p:nvSpPr>
        <p:spPr>
          <a:xfrm>
            <a:off x="2003458" y="2082046"/>
            <a:ext cx="1296246" cy="12962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시네마L" panose="02020600000000000000" pitchFamily="18" charset="-127"/>
                <a:ea typeface="a시네마L" panose="02020600000000000000" pitchFamily="18" charset="-127"/>
              </a:rPr>
              <a:t>AI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0F76D9-D97D-417F-9EF0-32458A451C02}"/>
              </a:ext>
            </a:extLst>
          </p:cNvPr>
          <p:cNvSpPr txBox="1"/>
          <p:nvPr/>
        </p:nvSpPr>
        <p:spPr>
          <a:xfrm>
            <a:off x="5334200" y="0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0F5AB-B6C5-4D14-B1D4-E19D61F5C0AB}"/>
              </a:ext>
            </a:extLst>
          </p:cNvPr>
          <p:cNvSpPr txBox="1"/>
          <p:nvPr/>
        </p:nvSpPr>
        <p:spPr>
          <a:xfrm>
            <a:off x="5050539" y="425599"/>
            <a:ext cx="209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summary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A62B50-B199-48EB-A584-8EDC7F0061A0}"/>
              </a:ext>
            </a:extLst>
          </p:cNvPr>
          <p:cNvSpPr/>
          <p:nvPr/>
        </p:nvSpPr>
        <p:spPr>
          <a:xfrm>
            <a:off x="3754293" y="2082046"/>
            <a:ext cx="1296246" cy="12962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시네마L" panose="02020600000000000000" pitchFamily="18" charset="-127"/>
                <a:ea typeface="a시네마L" panose="02020600000000000000" pitchFamily="18" charset="-127"/>
              </a:rPr>
              <a:t>GAME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788E8F-56DF-42A4-B68A-CD78A7F70EB4}"/>
              </a:ext>
            </a:extLst>
          </p:cNvPr>
          <p:cNvSpPr/>
          <p:nvPr/>
        </p:nvSpPr>
        <p:spPr>
          <a:xfrm>
            <a:off x="2734710" y="4075029"/>
            <a:ext cx="1745124" cy="17451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시네마L" panose="02020600000000000000" pitchFamily="18" charset="-127"/>
                <a:ea typeface="a시네마L" panose="02020600000000000000" pitchFamily="18" charset="-127"/>
              </a:rPr>
              <a:t>Natural</a:t>
            </a:r>
          </a:p>
          <a:p>
            <a:pPr algn="ctr"/>
            <a:r>
              <a:rPr lang="en-US" altLang="ko-KR">
                <a:latin typeface="a시네마L" panose="02020600000000000000" pitchFamily="18" charset="-127"/>
                <a:ea typeface="a시네마L" panose="02020600000000000000" pitchFamily="18" charset="-127"/>
              </a:rPr>
              <a:t>Immersion</a:t>
            </a:r>
          </a:p>
          <a:p>
            <a:pPr algn="ctr"/>
            <a:r>
              <a:rPr lang="en-US" altLang="ko-KR">
                <a:latin typeface="a시네마L" panose="02020600000000000000" pitchFamily="18" charset="-127"/>
                <a:ea typeface="a시네마L" panose="02020600000000000000" pitchFamily="18" charset="-127"/>
              </a:rPr>
              <a:t>Interest</a:t>
            </a:r>
            <a:endParaRPr lang="en-US" altLang="ko-KR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9A669CE-5031-4343-B5EF-8AF38803D436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>
            <a:off x="2651581" y="3378292"/>
            <a:ext cx="955691" cy="6967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E5AB50-BC64-476A-B0CC-B60FE226C79B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3607272" y="3378292"/>
            <a:ext cx="795144" cy="6967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D21100-0169-4A0F-8FB2-6DC5FC0C4BCC}"/>
              </a:ext>
            </a:extLst>
          </p:cNvPr>
          <p:cNvSpPr txBox="1"/>
          <p:nvPr/>
        </p:nvSpPr>
        <p:spPr>
          <a:xfrm>
            <a:off x="6096000" y="3585076"/>
            <a:ext cx="4886140" cy="12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 (본문)"/>
                <a:ea typeface="함초롬바탕" panose="02030604000101010101" pitchFamily="18" charset="-127"/>
              </a:rPr>
              <a:t>&lt;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 (본문)"/>
                <a:ea typeface="함초롬바탕" panose="02030604000101010101" pitchFamily="18" charset="-127"/>
              </a:rPr>
              <a:t>프로젝트 목적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 (본문)"/>
                <a:ea typeface="함초롬바탕" panose="02030604000101010101" pitchFamily="18" charset="-127"/>
              </a:rPr>
              <a:t>&gt;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게임 메커니즘을 </a:t>
            </a:r>
            <a:r>
              <a:rPr lang="en-US" altLang="ko-KR" sz="1600" kern="0" dirty="0">
                <a:solidFill>
                  <a:srgbClr val="000000"/>
                </a:solidFill>
              </a:rPr>
              <a:t>AI</a:t>
            </a:r>
            <a:r>
              <a:rPr lang="ko-KR" altLang="en-US" sz="1600" kern="0" dirty="0">
                <a:solidFill>
                  <a:srgbClr val="000000"/>
                </a:solidFill>
              </a:rPr>
              <a:t>가 스스로 학습해 유저들에게 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자연스럽고 재미있는 플레이 환경을 제공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17982-7A36-4D7E-928A-8114F3D10B67}"/>
              </a:ext>
            </a:extLst>
          </p:cNvPr>
          <p:cNvSpPr txBox="1"/>
          <p:nvPr/>
        </p:nvSpPr>
        <p:spPr>
          <a:xfrm>
            <a:off x="6096000" y="2753852"/>
            <a:ext cx="3482093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Symbol" panose="05050102010706020507" pitchFamily="18" charset="2"/>
              <a:buChar char="Þ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인공지능이 탑재된 게임 제작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1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5" grpId="0" animBg="1"/>
      <p:bldP spid="26" grpId="0" animBg="1"/>
      <p:bldP spid="3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36DFF-E81B-4352-96EE-DF4C45D0A49F}"/>
              </a:ext>
            </a:extLst>
          </p:cNvPr>
          <p:cNvSpPr txBox="1"/>
          <p:nvPr/>
        </p:nvSpPr>
        <p:spPr>
          <a:xfrm>
            <a:off x="3228650" y="4647130"/>
            <a:ext cx="4823634" cy="51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유니티 오픈소스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‘ML-Agents’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25926-6E2E-4382-9282-D2BFF4231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37" y="1612806"/>
            <a:ext cx="5441576" cy="3060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ECC0B-3FE5-4B0E-9A81-50C155590BC2}"/>
              </a:ext>
            </a:extLst>
          </p:cNvPr>
          <p:cNvSpPr txBox="1"/>
          <p:nvPr/>
        </p:nvSpPr>
        <p:spPr>
          <a:xfrm>
            <a:off x="5334200" y="0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B2CD-7A80-4E56-8AF6-ABD99F66562F}"/>
              </a:ext>
            </a:extLst>
          </p:cNvPr>
          <p:cNvSpPr txBox="1"/>
          <p:nvPr/>
        </p:nvSpPr>
        <p:spPr>
          <a:xfrm>
            <a:off x="5050539" y="425599"/>
            <a:ext cx="209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summary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3CFCD-9830-4EFA-AC00-D705E0FC476D}"/>
              </a:ext>
            </a:extLst>
          </p:cNvPr>
          <p:cNvSpPr txBox="1"/>
          <p:nvPr/>
        </p:nvSpPr>
        <p:spPr>
          <a:xfrm>
            <a:off x="3228650" y="5163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ML-Agents</a:t>
            </a:r>
            <a:r>
              <a:rPr lang="ko-KR" altLang="en-US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게임 및 시뮬레이션을 통해 지능형 에이전트를 훈련할 수 있는 환경을 조성하는 오픈 소스 프로젝트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3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ECC0B-3FE5-4B0E-9A81-50C155590BC2}"/>
              </a:ext>
            </a:extLst>
          </p:cNvPr>
          <p:cNvSpPr txBox="1"/>
          <p:nvPr/>
        </p:nvSpPr>
        <p:spPr>
          <a:xfrm>
            <a:off x="5334200" y="0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B2CD-7A80-4E56-8AF6-ABD99F66562F}"/>
              </a:ext>
            </a:extLst>
          </p:cNvPr>
          <p:cNvSpPr txBox="1"/>
          <p:nvPr/>
        </p:nvSpPr>
        <p:spPr>
          <a:xfrm>
            <a:off x="5050539" y="425599"/>
            <a:ext cx="209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summary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A9FAD-B563-45F4-881F-07E04FEE9EB4}"/>
              </a:ext>
            </a:extLst>
          </p:cNvPr>
          <p:cNvSpPr txBox="1"/>
          <p:nvPr/>
        </p:nvSpPr>
        <p:spPr>
          <a:xfrm>
            <a:off x="7141461" y="1475531"/>
            <a:ext cx="3490072" cy="100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‘ML-Agents’ Configuration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-&gt;Agent, Brain, Academy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00654B9-C9FB-4581-A8EB-24643F16406F}"/>
              </a:ext>
            </a:extLst>
          </p:cNvPr>
          <p:cNvGrpSpPr/>
          <p:nvPr/>
        </p:nvGrpSpPr>
        <p:grpSpPr>
          <a:xfrm>
            <a:off x="1377973" y="1610309"/>
            <a:ext cx="5763488" cy="4496878"/>
            <a:chOff x="801783" y="1601330"/>
            <a:chExt cx="5763488" cy="44968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8757AA-266C-4818-9791-60537CCD576B}"/>
                </a:ext>
              </a:extLst>
            </p:cNvPr>
            <p:cNvSpPr txBox="1"/>
            <p:nvPr/>
          </p:nvSpPr>
          <p:spPr>
            <a:xfrm>
              <a:off x="5493028" y="3170948"/>
              <a:ext cx="1072243" cy="516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</a:rPr>
                <a:t>Unity</a:t>
              </a:r>
              <a:endPara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6B46BD-8067-4AC9-BAB3-0A3EE49BBE3E}"/>
                </a:ext>
              </a:extLst>
            </p:cNvPr>
            <p:cNvSpPr/>
            <p:nvPr/>
          </p:nvSpPr>
          <p:spPr>
            <a:xfrm>
              <a:off x="801783" y="3217889"/>
              <a:ext cx="5555473" cy="288031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DD3813-0763-464E-9CCE-77314ADF8A43}"/>
                </a:ext>
              </a:extLst>
            </p:cNvPr>
            <p:cNvSpPr/>
            <p:nvPr/>
          </p:nvSpPr>
          <p:spPr>
            <a:xfrm>
              <a:off x="2518756" y="3468281"/>
              <a:ext cx="2121526" cy="5637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rPr>
                <a:t>Academy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442E99-00AA-4747-A664-0D1227A74D0D}"/>
                </a:ext>
              </a:extLst>
            </p:cNvPr>
            <p:cNvSpPr/>
            <p:nvPr/>
          </p:nvSpPr>
          <p:spPr>
            <a:xfrm>
              <a:off x="2973877" y="4461352"/>
              <a:ext cx="1211283" cy="51610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rPr>
                <a:t>Brain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843C6C-ECDA-42D2-9E6A-29FE04DB16C8}"/>
                </a:ext>
              </a:extLst>
            </p:cNvPr>
            <p:cNvSpPr/>
            <p:nvPr/>
          </p:nvSpPr>
          <p:spPr>
            <a:xfrm>
              <a:off x="1354974" y="5406755"/>
              <a:ext cx="1211283" cy="51610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rPr>
                <a:t>Agent A1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62226C-4790-4D7C-87ED-7CAFF209E50F}"/>
                </a:ext>
              </a:extLst>
            </p:cNvPr>
            <p:cNvSpPr/>
            <p:nvPr/>
          </p:nvSpPr>
          <p:spPr>
            <a:xfrm>
              <a:off x="2929446" y="5406755"/>
              <a:ext cx="1211283" cy="51610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rPr>
                <a:t>Agent A2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B827CD-1E9A-4B8C-B0D9-051D4511F590}"/>
                </a:ext>
              </a:extLst>
            </p:cNvPr>
            <p:cNvSpPr/>
            <p:nvPr/>
          </p:nvSpPr>
          <p:spPr>
            <a:xfrm>
              <a:off x="4503918" y="5406755"/>
              <a:ext cx="1211283" cy="51610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rPr>
                <a:t>Agent A3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76D2A9-4B44-496A-B409-FCB57B9FC527}"/>
                </a:ext>
              </a:extLst>
            </p:cNvPr>
            <p:cNvSpPr/>
            <p:nvPr/>
          </p:nvSpPr>
          <p:spPr>
            <a:xfrm>
              <a:off x="801783" y="1601330"/>
              <a:ext cx="5555473" cy="516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External Python Program </a:t>
              </a:r>
              <a:r>
                <a:rPr lang="en-US" altLang="ko-KR" sz="18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‘ML-Agents’</a:t>
              </a:r>
              <a:endPara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22739CD-3AB9-4A63-9306-63D5748A1407}"/>
                </a:ext>
              </a:extLst>
            </p:cNvPr>
            <p:cNvCxnSpPr>
              <a:cxnSpLocks/>
              <a:stCxn id="30" idx="2"/>
              <a:endCxn id="20" idx="0"/>
            </p:cNvCxnSpPr>
            <p:nvPr/>
          </p:nvCxnSpPr>
          <p:spPr>
            <a:xfrm flipH="1">
              <a:off x="3579519" y="2117433"/>
              <a:ext cx="1" cy="1350848"/>
            </a:xfrm>
            <a:prstGeom prst="straightConnector1">
              <a:avLst/>
            </a:prstGeom>
            <a:ln w="38100">
              <a:solidFill>
                <a:srgbClr val="152B3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556D32D-E9D3-4CCD-A7BE-B37A8942228E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3579519" y="4032054"/>
              <a:ext cx="0" cy="429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21EF5B5-C620-4D60-A206-B3BFC47F5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2832" y="4977457"/>
              <a:ext cx="1596686" cy="279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3DF31FB-E5E6-4831-A9AA-57F4082B95A4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18" y="4977457"/>
              <a:ext cx="0" cy="429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94675ED-63D1-48B4-ABEA-5659D3552232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18" y="4958939"/>
              <a:ext cx="1552256" cy="29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03E36D4-9B01-4635-AFD2-4B04817470B9}"/>
              </a:ext>
            </a:extLst>
          </p:cNvPr>
          <p:cNvSpPr txBox="1"/>
          <p:nvPr/>
        </p:nvSpPr>
        <p:spPr>
          <a:xfrm>
            <a:off x="39248" y="752133"/>
            <a:ext cx="6056751" cy="51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How ML-Agents work.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388046-121C-4A1E-9D5A-A5002F154E20}"/>
              </a:ext>
            </a:extLst>
          </p:cNvPr>
          <p:cNvSpPr txBox="1"/>
          <p:nvPr/>
        </p:nvSpPr>
        <p:spPr>
          <a:xfrm>
            <a:off x="4211309" y="2353474"/>
            <a:ext cx="201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Observation information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2C5E41-760D-46F6-8748-909384147CE9}"/>
              </a:ext>
            </a:extLst>
          </p:cNvPr>
          <p:cNvSpPr txBox="1"/>
          <p:nvPr/>
        </p:nvSpPr>
        <p:spPr>
          <a:xfrm>
            <a:off x="7129980" y="3179927"/>
            <a:ext cx="4850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Agent: Actor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, Peripheral observation, Action execution, Compensation and punishment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9C1240-68EC-4301-9E7B-B4C9B8AE5192}"/>
              </a:ext>
            </a:extLst>
          </p:cNvPr>
          <p:cNvSpPr txBox="1"/>
          <p:nvPr/>
        </p:nvSpPr>
        <p:spPr>
          <a:xfrm>
            <a:off x="7129980" y="4168055"/>
            <a:ext cx="4850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Brain: Policy maker, Determining agent selection and behavior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8A189-3990-4E22-A6DC-1F6B7506A52E}"/>
              </a:ext>
            </a:extLst>
          </p:cNvPr>
          <p:cNvSpPr txBox="1"/>
          <p:nvPr/>
        </p:nvSpPr>
        <p:spPr>
          <a:xfrm>
            <a:off x="7141461" y="4877919"/>
            <a:ext cx="4850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Academy: Brain and agent control ,</a:t>
            </a:r>
          </a:p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Learning environment episode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4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1" grpId="0"/>
      <p:bldP spid="55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AEC1B-2185-46C2-A7AE-C1131D850D13}"/>
              </a:ext>
            </a:extLst>
          </p:cNvPr>
          <p:cNvSpPr txBox="1"/>
          <p:nvPr/>
        </p:nvSpPr>
        <p:spPr>
          <a:xfrm>
            <a:off x="2303056" y="4310709"/>
            <a:ext cx="73235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ML-Agents has 4 types of brains.</a:t>
            </a:r>
          </a:p>
          <a:p>
            <a:endParaRPr lang="en-US" altLang="ko-KR" b="1" dirty="0"/>
          </a:p>
          <a:p>
            <a:r>
              <a:rPr lang="ko-KR" altLang="en-US" dirty="0" err="1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– Basic model provided, Infinite learning</a:t>
            </a:r>
          </a:p>
          <a:p>
            <a:r>
              <a:rPr lang="ko-KR" altLang="en-US" dirty="0" err="1"/>
              <a:t>Internal</a:t>
            </a:r>
            <a:r>
              <a:rPr lang="ko-KR" altLang="en-US" dirty="0"/>
              <a:t> - </a:t>
            </a:r>
            <a:r>
              <a:rPr lang="en-US" altLang="ko-KR" dirty="0"/>
              <a:t>Using an already trained AI model, No further learning</a:t>
            </a:r>
            <a:endParaRPr lang="ko-KR" altLang="en-US" dirty="0"/>
          </a:p>
          <a:p>
            <a:r>
              <a:rPr lang="ko-KR" altLang="en-US" dirty="0" err="1"/>
              <a:t>Player</a:t>
            </a:r>
            <a:r>
              <a:rPr lang="ko-KR" altLang="en-US" dirty="0"/>
              <a:t> - </a:t>
            </a:r>
            <a:r>
              <a:rPr lang="en-US" altLang="ko-KR" dirty="0"/>
              <a:t>Pass player input as it is</a:t>
            </a:r>
            <a:r>
              <a:rPr lang="ko-KR" altLang="en-US" dirty="0"/>
              <a:t>, </a:t>
            </a:r>
            <a:r>
              <a:rPr lang="en-US" altLang="ko-KR" dirty="0"/>
              <a:t>imitation learning</a:t>
            </a:r>
          </a:p>
          <a:p>
            <a:r>
              <a:rPr lang="en-US" altLang="ko-KR" dirty="0"/>
              <a:t>Heuristic – Hard-coded choices based on context</a:t>
            </a:r>
            <a:endParaRPr lang="ko-KR" altLang="en-US" dirty="0"/>
          </a:p>
        </p:txBody>
      </p:sp>
      <p:pic>
        <p:nvPicPr>
          <p:cNvPr id="10242" name="Picture 2" descr="Creative and Smart! LG CNS :: 인공지능(AI)이란 무엇인가?">
            <a:extLst>
              <a:ext uri="{FF2B5EF4-FFF2-40B4-BE49-F238E27FC236}">
                <a16:creationId xmlns:a16="http://schemas.microsoft.com/office/drawing/2014/main" id="{5CD7763D-3910-4048-BD4C-1040D2C2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57" y="1220530"/>
            <a:ext cx="7024768" cy="29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9E913C-345F-4F82-BF30-87A599755148}"/>
              </a:ext>
            </a:extLst>
          </p:cNvPr>
          <p:cNvSpPr txBox="1"/>
          <p:nvPr/>
        </p:nvSpPr>
        <p:spPr>
          <a:xfrm>
            <a:off x="5334200" y="0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76A12B-DCD1-4CC6-962A-9B2697F1CFEA}"/>
              </a:ext>
            </a:extLst>
          </p:cNvPr>
          <p:cNvSpPr txBox="1"/>
          <p:nvPr/>
        </p:nvSpPr>
        <p:spPr>
          <a:xfrm>
            <a:off x="5050539" y="432567"/>
            <a:ext cx="209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summary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018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0F76D9-D97D-417F-9EF0-32458A451C02}"/>
              </a:ext>
            </a:extLst>
          </p:cNvPr>
          <p:cNvSpPr txBox="1"/>
          <p:nvPr/>
        </p:nvSpPr>
        <p:spPr>
          <a:xfrm>
            <a:off x="5334200" y="0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0F5AB-B6C5-4D14-B1D4-E19D61F5C0AB}"/>
              </a:ext>
            </a:extLst>
          </p:cNvPr>
          <p:cNvSpPr txBox="1"/>
          <p:nvPr/>
        </p:nvSpPr>
        <p:spPr>
          <a:xfrm>
            <a:off x="5060295" y="413133"/>
            <a:ext cx="21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summary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21100-0169-4A0F-8FB2-6DC5FC0C4BCC}"/>
              </a:ext>
            </a:extLst>
          </p:cNvPr>
          <p:cNvSpPr txBox="1"/>
          <p:nvPr/>
        </p:nvSpPr>
        <p:spPr>
          <a:xfrm>
            <a:off x="1548195" y="4414218"/>
            <a:ext cx="9051546" cy="12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&lt;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프로젝트 목표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&gt; </a:t>
            </a: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플레이어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(User)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에이전트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(Enemy)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피해 도착지에 가면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클리어 되는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간단한 게임 제작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에이전트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(Player)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에이전트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(Enemy)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피해 도착지에 가면 클리어 되는 간단한 시뮬레이션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BF4EBF-1DD1-4E52-B895-A832142F188D}"/>
              </a:ext>
            </a:extLst>
          </p:cNvPr>
          <p:cNvGrpSpPr/>
          <p:nvPr/>
        </p:nvGrpSpPr>
        <p:grpSpPr>
          <a:xfrm>
            <a:off x="1592259" y="1481285"/>
            <a:ext cx="9446202" cy="2923959"/>
            <a:chOff x="933253" y="3635873"/>
            <a:chExt cx="8253263" cy="255469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92CBC20-0515-4BAC-80BD-536BBA850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253" y="4166457"/>
              <a:ext cx="3960608" cy="202411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AA0CE0-8C54-42B8-9112-5AAEDC9ABF81}"/>
                </a:ext>
              </a:extLst>
            </p:cNvPr>
            <p:cNvSpPr/>
            <p:nvPr/>
          </p:nvSpPr>
          <p:spPr>
            <a:xfrm>
              <a:off x="1585286" y="4925861"/>
              <a:ext cx="332580" cy="333103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0CF0D3-6C0D-4856-8CF2-F61FBE82FD8D}"/>
                </a:ext>
              </a:extLst>
            </p:cNvPr>
            <p:cNvSpPr/>
            <p:nvPr/>
          </p:nvSpPr>
          <p:spPr>
            <a:xfrm>
              <a:off x="1917866" y="4519701"/>
              <a:ext cx="332580" cy="33310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0062A6-6F84-4A0E-BEDD-C1C7E60C3BA7}"/>
                </a:ext>
              </a:extLst>
            </p:cNvPr>
            <p:cNvSpPr/>
            <p:nvPr/>
          </p:nvSpPr>
          <p:spPr>
            <a:xfrm>
              <a:off x="3839618" y="4845411"/>
              <a:ext cx="589877" cy="557862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6766A5A-CAAC-4334-9594-69A67948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495" y="4852804"/>
              <a:ext cx="2529839" cy="23414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17B53E-6442-40F1-AD73-EADF958174CA}"/>
                </a:ext>
              </a:extLst>
            </p:cNvPr>
            <p:cNvSpPr/>
            <p:nvPr/>
          </p:nvSpPr>
          <p:spPr>
            <a:xfrm>
              <a:off x="6946673" y="4638356"/>
              <a:ext cx="1282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도착 </a:t>
              </a:r>
              <a:r>
                <a:rPr lang="ko-KR" altLang="en-US" b="1" dirty="0" err="1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에리어</a:t>
              </a:r>
              <a:endParaRPr lang="ko-KR" altLang="en-US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892FE7D-2904-4EE9-9DC8-984DCA80FE77}"/>
                </a:ext>
              </a:extLst>
            </p:cNvPr>
            <p:cNvSpPr/>
            <p:nvPr/>
          </p:nvSpPr>
          <p:spPr>
            <a:xfrm>
              <a:off x="7141462" y="3635873"/>
              <a:ext cx="2045054" cy="322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rgbClr val="C00000"/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에이전트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8972F6-124F-4323-949C-A34B5AEF78C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2236950" y="3797218"/>
              <a:ext cx="4904512" cy="8563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63576D5-8F84-4C3E-A55E-C4D08FEFFF04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6" y="5102762"/>
              <a:ext cx="4759807" cy="91560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A5E1F50-1963-45A9-9C21-455B25648BB1}"/>
                </a:ext>
              </a:extLst>
            </p:cNvPr>
            <p:cNvSpPr/>
            <p:nvPr/>
          </p:nvSpPr>
          <p:spPr>
            <a:xfrm>
              <a:off x="6656677" y="5815442"/>
              <a:ext cx="25298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플레이어 </a:t>
              </a:r>
              <a:r>
                <a:rPr lang="en-US" altLang="ko-KR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or </a:t>
              </a:r>
              <a:r>
                <a:rPr lang="ko-KR" altLang="en-US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시네마L" panose="02020600000000000000" pitchFamily="18" charset="-127"/>
                  <a:ea typeface="a시네마L" panose="02020600000000000000" pitchFamily="18" charset="-127"/>
                </a:rPr>
                <a:t>에이전트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7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75A82-FB5D-4446-ACDC-60CD36C18C35}"/>
              </a:ext>
            </a:extLst>
          </p:cNvPr>
          <p:cNvSpPr txBox="1"/>
          <p:nvPr/>
        </p:nvSpPr>
        <p:spPr>
          <a:xfrm>
            <a:off x="5944411" y="3283114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사용 툴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언어</a:t>
            </a: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Unity(ML-Agents), C# , python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F8519-3945-4A48-A66F-370D826B5F77}"/>
              </a:ext>
            </a:extLst>
          </p:cNvPr>
          <p:cNvSpPr txBox="1"/>
          <p:nvPr/>
        </p:nvSpPr>
        <p:spPr>
          <a:xfrm>
            <a:off x="5944411" y="2524282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학습환경</a:t>
            </a:r>
            <a:endParaRPr lang="en-US" altLang="ko-KR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Windows 10, Anaconda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52941E-3D07-4AFF-BDF8-91BED55B2B2E}"/>
              </a:ext>
            </a:extLst>
          </p:cNvPr>
          <p:cNvSpPr txBox="1"/>
          <p:nvPr/>
        </p:nvSpPr>
        <p:spPr>
          <a:xfrm>
            <a:off x="5944411" y="404194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학습엔진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Tensor Flow</a:t>
            </a:r>
            <a:endParaRPr lang="en-US" altLang="ko-KR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9C62F-1FC6-49C5-9CB5-2700404B6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8" y="2156375"/>
            <a:ext cx="2899808" cy="2899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A9632F-17B2-476D-8C1B-518146090717}"/>
              </a:ext>
            </a:extLst>
          </p:cNvPr>
          <p:cNvSpPr txBox="1"/>
          <p:nvPr/>
        </p:nvSpPr>
        <p:spPr>
          <a:xfrm>
            <a:off x="5583582" y="5169"/>
            <a:ext cx="152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B0F32-A79B-4A28-854D-6DE81C0F00BF}"/>
              </a:ext>
            </a:extLst>
          </p:cNvPr>
          <p:cNvSpPr txBox="1"/>
          <p:nvPr/>
        </p:nvSpPr>
        <p:spPr>
          <a:xfrm>
            <a:off x="5368192" y="430768"/>
            <a:ext cx="195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 (본문)"/>
              </a:rPr>
              <a:t>Project Process</a:t>
            </a:r>
            <a:endParaRPr lang="ko-KR" altLang="en-US" b="1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C98B4-EC8B-4553-86D6-3D564D9E60BD}"/>
              </a:ext>
            </a:extLst>
          </p:cNvPr>
          <p:cNvSpPr txBox="1"/>
          <p:nvPr/>
        </p:nvSpPr>
        <p:spPr>
          <a:xfrm>
            <a:off x="80626" y="826130"/>
            <a:ext cx="1476804" cy="52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24292E"/>
                </a:solidFill>
                <a:latin typeface="-apple-system"/>
              </a:rPr>
              <a:t>1. Install</a:t>
            </a:r>
            <a:endParaRPr lang="en-US" altLang="ko-KR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5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528</Words>
  <Application>Microsoft Office PowerPoint</Application>
  <PresentationFormat>와이드스크린</PresentationFormat>
  <Paragraphs>138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-apple-system</vt:lpstr>
      <vt:lpstr>a시네마L</vt:lpstr>
      <vt:lpstr>KoPub돋움체 Bold</vt:lpstr>
      <vt:lpstr>나눔고딕</vt:lpstr>
      <vt:lpstr>맑은 고딕</vt:lpstr>
      <vt:lpstr>맑은 고딕 (본문)</vt:lpstr>
      <vt:lpstr>함초롬바탕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임지훈</cp:lastModifiedBy>
  <cp:revision>213</cp:revision>
  <dcterms:created xsi:type="dcterms:W3CDTF">2018-12-02T10:25:36Z</dcterms:created>
  <dcterms:modified xsi:type="dcterms:W3CDTF">2021-03-25T09:03:49Z</dcterms:modified>
</cp:coreProperties>
</file>