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J RAI" initials="AR" lastIdx="3" clrIdx="0">
    <p:extLst>
      <p:ext uri="{19B8F6BF-5375-455C-9EA6-DF929625EA0E}">
        <p15:presenceInfo xmlns:p15="http://schemas.microsoft.com/office/powerpoint/2012/main" userId="f55e92f83985e6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mazon.com/Learning-Internet-Things-Peter-Waher/dp/1783553537/" TargetMode="External"/><Relationship Id="rId2" Type="http://schemas.openxmlformats.org/officeDocument/2006/relationships/hyperlink" Target="https://www.amazon.com/Internet-Things-Press-Essential-Knowledge-ebook/dp/B00VB7I9VS/" TargetMode="External"/><Relationship Id="rId1" Type="http://schemas.openxmlformats.org/officeDocument/2006/relationships/slideLayout" Target="../slideLayouts/slideLayout2.xml"/><Relationship Id="rId6" Type="http://schemas.openxmlformats.org/officeDocument/2006/relationships/hyperlink" Target="http://www.wikepedia.com/" TargetMode="External"/><Relationship Id="rId5" Type="http://schemas.openxmlformats.org/officeDocument/2006/relationships/hyperlink" Target="http://www.ieee.org/" TargetMode="External"/><Relationship Id="rId4" Type="http://schemas.openxmlformats.org/officeDocument/2006/relationships/hyperlink" Target="http://www.google.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E30-37FD-3F04-D411-9E8D5622F73D}"/>
              </a:ext>
            </a:extLst>
          </p:cNvPr>
          <p:cNvSpPr>
            <a:spLocks noGrp="1"/>
          </p:cNvSpPr>
          <p:nvPr>
            <p:ph type="ctrTitle"/>
          </p:nvPr>
        </p:nvSpPr>
        <p:spPr>
          <a:xfrm>
            <a:off x="2121408" y="786384"/>
            <a:ext cx="9038717" cy="3599347"/>
          </a:xfrm>
        </p:spPr>
        <p:txBody>
          <a:bodyPr>
            <a:normAutofit fontScale="90000"/>
          </a:bodyPr>
          <a:lstStyle/>
          <a:p>
            <a:pPr algn="ctr"/>
            <a:r>
              <a:rPr lang="en-IN" b="1" u="sng" dirty="0"/>
              <a:t>COMPUTER NETWORKS    </a:t>
            </a:r>
            <a:br>
              <a:rPr lang="en-IN" b="1" u="sng" dirty="0"/>
            </a:br>
            <a:r>
              <a:rPr lang="en-IN" dirty="0"/>
              <a:t>(18CSC302J) </a:t>
            </a:r>
            <a:br>
              <a:rPr lang="en-IN" dirty="0"/>
            </a:br>
            <a:br>
              <a:rPr lang="en-IN" dirty="0"/>
            </a:br>
            <a:r>
              <a:rPr lang="en-IN" u="sng" dirty="0"/>
              <a:t>Topic</a:t>
            </a:r>
            <a:r>
              <a:rPr lang="en-IN" dirty="0"/>
              <a:t> – </a:t>
            </a:r>
            <a:r>
              <a:rPr lang="en-IN" b="1" dirty="0"/>
              <a:t>Home automation</a:t>
            </a:r>
            <a:br>
              <a:rPr lang="en-IN" dirty="0"/>
            </a:br>
            <a:endParaRPr lang="en-IN" dirty="0"/>
          </a:p>
        </p:txBody>
      </p:sp>
      <p:sp>
        <p:nvSpPr>
          <p:cNvPr id="3" name="Subtitle 2">
            <a:extLst>
              <a:ext uri="{FF2B5EF4-FFF2-40B4-BE49-F238E27FC236}">
                <a16:creationId xmlns:a16="http://schemas.microsoft.com/office/drawing/2014/main" id="{C038255E-8004-9A16-4EF8-87F6E35EBD87}"/>
              </a:ext>
            </a:extLst>
          </p:cNvPr>
          <p:cNvSpPr>
            <a:spLocks noGrp="1"/>
          </p:cNvSpPr>
          <p:nvPr>
            <p:ph type="subTitle" idx="1"/>
          </p:nvPr>
        </p:nvSpPr>
        <p:spPr>
          <a:xfrm>
            <a:off x="2121408" y="4385732"/>
            <a:ext cx="9038717" cy="1405467"/>
          </a:xfrm>
        </p:spPr>
        <p:txBody>
          <a:bodyPr/>
          <a:lstStyle/>
          <a:p>
            <a:pPr algn="ctr"/>
            <a:r>
              <a:rPr lang="en-IN" sz="3200" b="1" u="sng" dirty="0"/>
              <a:t>SUBJECT HANDLING FACULTY </a:t>
            </a:r>
            <a:r>
              <a:rPr lang="en-IN" sz="3200" dirty="0"/>
              <a:t>: Mr S. </a:t>
            </a:r>
            <a:r>
              <a:rPr lang="en-IN" sz="3200" dirty="0" err="1"/>
              <a:t>ViMAL</a:t>
            </a:r>
            <a:endParaRPr lang="en-IN" sz="3200" dirty="0"/>
          </a:p>
          <a:p>
            <a:endParaRPr lang="en-IN" dirty="0"/>
          </a:p>
        </p:txBody>
      </p:sp>
    </p:spTree>
    <p:extLst>
      <p:ext uri="{BB962C8B-B14F-4D97-AF65-F5344CB8AC3E}">
        <p14:creationId xmlns:p14="http://schemas.microsoft.com/office/powerpoint/2010/main" val="3826427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47DA69EF-A403-5D74-D460-E1B49C205B14}"/>
              </a:ext>
            </a:extLst>
          </p:cNvPr>
          <p:cNvPicPr>
            <a:picLocks noChangeAspect="1"/>
          </p:cNvPicPr>
          <p:nvPr/>
        </p:nvPicPr>
        <p:blipFill>
          <a:blip r:embed="rId2"/>
          <a:stretch>
            <a:fillRect/>
          </a:stretch>
        </p:blipFill>
        <p:spPr>
          <a:xfrm>
            <a:off x="729914" y="330547"/>
            <a:ext cx="10732172" cy="6196906"/>
          </a:xfrm>
          <a:prstGeom prst="rect">
            <a:avLst/>
          </a:prstGeom>
        </p:spPr>
      </p:pic>
    </p:spTree>
    <p:extLst>
      <p:ext uri="{BB962C8B-B14F-4D97-AF65-F5344CB8AC3E}">
        <p14:creationId xmlns:p14="http://schemas.microsoft.com/office/powerpoint/2010/main" val="78538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EFB6-C600-ABA0-5953-5D600557F3AF}"/>
              </a:ext>
            </a:extLst>
          </p:cNvPr>
          <p:cNvSpPr>
            <a:spLocks noGrp="1"/>
          </p:cNvSpPr>
          <p:nvPr>
            <p:ph type="title"/>
          </p:nvPr>
        </p:nvSpPr>
        <p:spPr/>
        <p:txBody>
          <a:bodyPr/>
          <a:lstStyle/>
          <a:p>
            <a:pPr algn="ctr"/>
            <a:r>
              <a:rPr lang="en-IN" b="1" dirty="0"/>
              <a:t>OVERVIEW</a:t>
            </a:r>
          </a:p>
        </p:txBody>
      </p:sp>
      <p:sp>
        <p:nvSpPr>
          <p:cNvPr id="3" name="Content Placeholder 2">
            <a:extLst>
              <a:ext uri="{FF2B5EF4-FFF2-40B4-BE49-F238E27FC236}">
                <a16:creationId xmlns:a16="http://schemas.microsoft.com/office/drawing/2014/main" id="{42B32C77-4E13-5112-B56B-833D269070DB}"/>
              </a:ext>
            </a:extLst>
          </p:cNvPr>
          <p:cNvSpPr>
            <a:spLocks noGrp="1"/>
          </p:cNvSpPr>
          <p:nvPr>
            <p:ph idx="1"/>
          </p:nvPr>
        </p:nvSpPr>
        <p:spPr/>
        <p:txBody>
          <a:bodyPr>
            <a:noAutofit/>
          </a:bodyPr>
          <a:lstStyle/>
          <a:p>
            <a:r>
              <a:rPr lang="en-US" sz="2400" b="0" i="0" dirty="0">
                <a:solidFill>
                  <a:srgbClr val="333333"/>
                </a:solidFill>
                <a:effectLst/>
                <a:latin typeface="Georgia" panose="02040502050405020303" pitchFamily="18" charset="0"/>
              </a:rPr>
              <a:t> </a:t>
            </a:r>
            <a:r>
              <a:rPr lang="en-US" sz="2400" dirty="0"/>
              <a:t>With the evolution of Internet of Things (IOT) all these manually controlled electrical and electronic devices can be controlled automatically. In 2011 it was predicted that IOT'S application will focus on mainly on the smart city construction and digital agriculture construction. China Communication Standards Association gives three layer structure of IOT: The first layer is the sensing layer mainly used for collecting information; The second layer is the network layer used for information transmission and processing; The third layer is the application layer used for storage and decision making . The main concept of IOT is that it can create a virtual connection between a hub or a network and electronic and electrical objects. </a:t>
            </a:r>
            <a:endParaRPr lang="en-IN" sz="2400" dirty="0"/>
          </a:p>
        </p:txBody>
      </p:sp>
    </p:spTree>
    <p:extLst>
      <p:ext uri="{BB962C8B-B14F-4D97-AF65-F5344CB8AC3E}">
        <p14:creationId xmlns:p14="http://schemas.microsoft.com/office/powerpoint/2010/main" val="277569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3D9077-95D5-FC11-168A-FECB29911386}"/>
              </a:ext>
            </a:extLst>
          </p:cNvPr>
          <p:cNvPicPr>
            <a:picLocks noChangeAspect="1"/>
          </p:cNvPicPr>
          <p:nvPr/>
        </p:nvPicPr>
        <p:blipFill>
          <a:blip r:embed="rId2"/>
          <a:stretch>
            <a:fillRect/>
          </a:stretch>
        </p:blipFill>
        <p:spPr>
          <a:xfrm>
            <a:off x="9235440" y="3876838"/>
            <a:ext cx="3102864" cy="3139866"/>
          </a:xfrm>
          <a:prstGeom prst="rect">
            <a:avLst/>
          </a:prstGeom>
          <a:ln>
            <a:noFill/>
          </a:ln>
          <a:effectLst>
            <a:softEdge rad="112500"/>
          </a:effectLst>
        </p:spPr>
      </p:pic>
      <p:sp>
        <p:nvSpPr>
          <p:cNvPr id="2" name="Title 1">
            <a:extLst>
              <a:ext uri="{FF2B5EF4-FFF2-40B4-BE49-F238E27FC236}">
                <a16:creationId xmlns:a16="http://schemas.microsoft.com/office/drawing/2014/main" id="{B016B533-0017-9AA4-C972-4889281E8F80}"/>
              </a:ext>
            </a:extLst>
          </p:cNvPr>
          <p:cNvSpPr>
            <a:spLocks noGrp="1"/>
          </p:cNvSpPr>
          <p:nvPr>
            <p:ph type="title"/>
          </p:nvPr>
        </p:nvSpPr>
        <p:spPr/>
        <p:txBody>
          <a:bodyPr/>
          <a:lstStyle/>
          <a:p>
            <a:pPr algn="ctr"/>
            <a:r>
              <a:rPr lang="en-IN" dirty="0"/>
              <a:t>OVERVIEW</a:t>
            </a:r>
          </a:p>
        </p:txBody>
      </p:sp>
      <p:sp>
        <p:nvSpPr>
          <p:cNvPr id="3" name="Content Placeholder 2">
            <a:extLst>
              <a:ext uri="{FF2B5EF4-FFF2-40B4-BE49-F238E27FC236}">
                <a16:creationId xmlns:a16="http://schemas.microsoft.com/office/drawing/2014/main" id="{97AF80DA-05FB-A23C-1B22-71833C45AE89}"/>
              </a:ext>
            </a:extLst>
          </p:cNvPr>
          <p:cNvSpPr>
            <a:spLocks noGrp="1"/>
          </p:cNvSpPr>
          <p:nvPr>
            <p:ph idx="1"/>
          </p:nvPr>
        </p:nvSpPr>
        <p:spPr/>
        <p:txBody>
          <a:bodyPr/>
          <a:lstStyle/>
          <a:p>
            <a:r>
              <a:rPr lang="en-US" sz="1800" dirty="0"/>
              <a:t>. </a:t>
            </a:r>
            <a:r>
              <a:rPr lang="en-US" sz="2800" dirty="0"/>
              <a:t>This virtual connection helps to control, locate, and track down these connected objects. On the basis of device-to-device connectivity concept the development of smart sensor together with communication technologies such as Wi-Fi, Bluetooth etc. and supported by cloud computing technologies, IOT has become reality and it's goal is to make devices more aware, interactive and efficient for a better and safer world</a:t>
            </a:r>
          </a:p>
          <a:p>
            <a:endParaRPr lang="en-US" sz="2800" dirty="0"/>
          </a:p>
          <a:p>
            <a:endParaRPr lang="en-IN" sz="2800" dirty="0"/>
          </a:p>
        </p:txBody>
      </p:sp>
    </p:spTree>
    <p:extLst>
      <p:ext uri="{BB962C8B-B14F-4D97-AF65-F5344CB8AC3E}">
        <p14:creationId xmlns:p14="http://schemas.microsoft.com/office/powerpoint/2010/main" val="194122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D11E-6400-B974-3AEA-3CBA6BDC1FDC}"/>
              </a:ext>
            </a:extLst>
          </p:cNvPr>
          <p:cNvSpPr>
            <a:spLocks noGrp="1"/>
          </p:cNvSpPr>
          <p:nvPr>
            <p:ph type="title"/>
          </p:nvPr>
        </p:nvSpPr>
        <p:spPr>
          <a:xfrm>
            <a:off x="685801" y="609601"/>
            <a:ext cx="10131425" cy="880872"/>
          </a:xfrm>
        </p:spPr>
        <p:txBody>
          <a:bodyPr/>
          <a:lstStyle/>
          <a:p>
            <a:pPr algn="ctr"/>
            <a:r>
              <a:rPr lang="en-IN" b="1" dirty="0"/>
              <a:t>Architecture diagram:</a:t>
            </a:r>
          </a:p>
        </p:txBody>
      </p:sp>
      <p:pic>
        <p:nvPicPr>
          <p:cNvPr id="4" name="Content Placeholder 3">
            <a:extLst>
              <a:ext uri="{FF2B5EF4-FFF2-40B4-BE49-F238E27FC236}">
                <a16:creationId xmlns:a16="http://schemas.microsoft.com/office/drawing/2014/main" id="{C4D12662-D2E8-18E9-21CD-065801868AF8}"/>
              </a:ext>
            </a:extLst>
          </p:cNvPr>
          <p:cNvPicPr>
            <a:picLocks noGrp="1" noChangeAspect="1"/>
          </p:cNvPicPr>
          <p:nvPr>
            <p:ph idx="1"/>
          </p:nvPr>
        </p:nvPicPr>
        <p:blipFill>
          <a:blip r:embed="rId2"/>
          <a:stretch>
            <a:fillRect/>
          </a:stretch>
        </p:blipFill>
        <p:spPr>
          <a:xfrm>
            <a:off x="1024128" y="1490473"/>
            <a:ext cx="10195560" cy="5056631"/>
          </a:xfrm>
          <a:prstGeom prst="rect">
            <a:avLst/>
          </a:prstGeom>
        </p:spPr>
      </p:pic>
    </p:spTree>
    <p:extLst>
      <p:ext uri="{BB962C8B-B14F-4D97-AF65-F5344CB8AC3E}">
        <p14:creationId xmlns:p14="http://schemas.microsoft.com/office/powerpoint/2010/main" val="335917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3A22-2FB5-CF9F-4FCA-95835C2BA14B}"/>
              </a:ext>
            </a:extLst>
          </p:cNvPr>
          <p:cNvSpPr>
            <a:spLocks noGrp="1"/>
          </p:cNvSpPr>
          <p:nvPr>
            <p:ph type="title"/>
          </p:nvPr>
        </p:nvSpPr>
        <p:spPr>
          <a:xfrm>
            <a:off x="685801" y="609601"/>
            <a:ext cx="10131425" cy="844296"/>
          </a:xfrm>
        </p:spPr>
        <p:txBody>
          <a:bodyPr/>
          <a:lstStyle/>
          <a:p>
            <a:pPr algn="ctr"/>
            <a:r>
              <a:rPr lang="en-IN" b="1" dirty="0"/>
              <a:t>Architecture diagram:</a:t>
            </a:r>
            <a:endParaRPr lang="en-IN" dirty="0"/>
          </a:p>
        </p:txBody>
      </p:sp>
      <p:pic>
        <p:nvPicPr>
          <p:cNvPr id="4" name="Content Placeholder 3" descr="Circuit diagram of ESP8266-based home automation system">
            <a:extLst>
              <a:ext uri="{FF2B5EF4-FFF2-40B4-BE49-F238E27FC236}">
                <a16:creationId xmlns:a16="http://schemas.microsoft.com/office/drawing/2014/main" id="{BAF4FFFC-5B04-1DF3-5718-FD0B97C3ED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6968" y="1536192"/>
            <a:ext cx="9930258" cy="498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31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363E-7E01-AC61-BA8F-CB9CFF8C7C62}"/>
              </a:ext>
            </a:extLst>
          </p:cNvPr>
          <p:cNvSpPr>
            <a:spLocks noGrp="1"/>
          </p:cNvSpPr>
          <p:nvPr>
            <p:ph type="title"/>
          </p:nvPr>
        </p:nvSpPr>
        <p:spPr>
          <a:xfrm>
            <a:off x="685801" y="609601"/>
            <a:ext cx="10131425" cy="1082040"/>
          </a:xfrm>
        </p:spPr>
        <p:txBody>
          <a:bodyPr/>
          <a:lstStyle/>
          <a:p>
            <a:pPr algn="ctr"/>
            <a:r>
              <a:rPr lang="en-IN" b="1" dirty="0"/>
              <a:t>Model explanation</a:t>
            </a:r>
          </a:p>
        </p:txBody>
      </p:sp>
      <p:sp>
        <p:nvSpPr>
          <p:cNvPr id="3" name="Content Placeholder 2">
            <a:extLst>
              <a:ext uri="{FF2B5EF4-FFF2-40B4-BE49-F238E27FC236}">
                <a16:creationId xmlns:a16="http://schemas.microsoft.com/office/drawing/2014/main" id="{61BEBF89-BA3D-3E37-6E04-3718AD4322BD}"/>
              </a:ext>
            </a:extLst>
          </p:cNvPr>
          <p:cNvSpPr>
            <a:spLocks noGrp="1"/>
          </p:cNvSpPr>
          <p:nvPr>
            <p:ph idx="1"/>
          </p:nvPr>
        </p:nvSpPr>
        <p:spPr/>
        <p:txBody>
          <a:bodyPr>
            <a:noAutofit/>
          </a:bodyPr>
          <a:lstStyle/>
          <a:p>
            <a:r>
              <a:rPr lang="en-US" sz="2400" dirty="0"/>
              <a:t>The PHP programming language is used to create a point to-point web socket and a web application. After creation of such a socket, it is connected to the Amazon cloud server with the help of the internet connection. Now as the whole system is now online, it will look for the received messages from the connected IOT devices as shown . Ones the data is received, it will show notification and will refresh the data after certain interval. This refreshed data will be send to the control user interface. The control user interface is everything that the user has to act upon. The received data in the control user interface is shown in the monitor or on the control screen. Now to change the status of any devices the user needs to obtain the registered id from the Google Cloud Messaging (GCM). To register the user needs to send a request to the GCM. </a:t>
            </a:r>
            <a:endParaRPr lang="en-IN" sz="2400" dirty="0"/>
          </a:p>
        </p:txBody>
      </p:sp>
    </p:spTree>
    <p:extLst>
      <p:ext uri="{BB962C8B-B14F-4D97-AF65-F5344CB8AC3E}">
        <p14:creationId xmlns:p14="http://schemas.microsoft.com/office/powerpoint/2010/main" val="232121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F83D-85C5-D21B-B0AC-367320BC7AA9}"/>
              </a:ext>
            </a:extLst>
          </p:cNvPr>
          <p:cNvSpPr>
            <a:spLocks noGrp="1"/>
          </p:cNvSpPr>
          <p:nvPr>
            <p:ph type="title"/>
          </p:nvPr>
        </p:nvSpPr>
        <p:spPr/>
        <p:txBody>
          <a:bodyPr/>
          <a:lstStyle/>
          <a:p>
            <a:pPr algn="ctr"/>
            <a:r>
              <a:rPr lang="en-IN" dirty="0"/>
              <a:t>MODEL EXPLANATION</a:t>
            </a:r>
          </a:p>
        </p:txBody>
      </p:sp>
      <p:sp>
        <p:nvSpPr>
          <p:cNvPr id="3" name="Content Placeholder 2">
            <a:extLst>
              <a:ext uri="{FF2B5EF4-FFF2-40B4-BE49-F238E27FC236}">
                <a16:creationId xmlns:a16="http://schemas.microsoft.com/office/drawing/2014/main" id="{2DA8B221-17F5-97AD-EDB5-16276863140C}"/>
              </a:ext>
            </a:extLst>
          </p:cNvPr>
          <p:cNvSpPr>
            <a:spLocks noGrp="1"/>
          </p:cNvSpPr>
          <p:nvPr>
            <p:ph idx="1"/>
          </p:nvPr>
        </p:nvSpPr>
        <p:spPr/>
        <p:txBody>
          <a:bodyPr>
            <a:noAutofit/>
          </a:bodyPr>
          <a:lstStyle/>
          <a:p>
            <a:r>
              <a:rPr lang="en-US" sz="2400" dirty="0"/>
              <a:t>In response to that the GCM will send the registration id and a unique password shown. The registration id is then send to the subscription API which sends notification and registration id to the GCM. The GCM in turn sends the notification to the client having that registration id. As now the user has the registration id, the user can send command to the connected IOT devices. As the user login, the user can control all the electrical and electronic devices in every section of the house. By entering to each window as shown in fig. The user can change the status of each appliances and can control the security system. This cycle continues until the server or the connected IOT devices is not connected with the internet.</a:t>
            </a:r>
            <a:endParaRPr lang="en-IN" sz="2400" dirty="0"/>
          </a:p>
        </p:txBody>
      </p:sp>
    </p:spTree>
    <p:extLst>
      <p:ext uri="{BB962C8B-B14F-4D97-AF65-F5344CB8AC3E}">
        <p14:creationId xmlns:p14="http://schemas.microsoft.com/office/powerpoint/2010/main" val="3352398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EDAA-3C2B-2717-9DB4-B66A30BD4CDA}"/>
              </a:ext>
            </a:extLst>
          </p:cNvPr>
          <p:cNvSpPr>
            <a:spLocks noGrp="1"/>
          </p:cNvSpPr>
          <p:nvPr>
            <p:ph type="title"/>
          </p:nvPr>
        </p:nvSpPr>
        <p:spPr>
          <a:xfrm>
            <a:off x="685801" y="210313"/>
            <a:ext cx="10131425" cy="868680"/>
          </a:xfrm>
        </p:spPr>
        <p:txBody>
          <a:bodyPr/>
          <a:lstStyle/>
          <a:p>
            <a:pPr algn="ctr"/>
            <a:r>
              <a:rPr lang="en-IN" dirty="0"/>
              <a:t>MODEL EXPLANATION</a:t>
            </a:r>
          </a:p>
        </p:txBody>
      </p:sp>
      <p:pic>
        <p:nvPicPr>
          <p:cNvPr id="4" name="Content Placeholder 3">
            <a:extLst>
              <a:ext uri="{FF2B5EF4-FFF2-40B4-BE49-F238E27FC236}">
                <a16:creationId xmlns:a16="http://schemas.microsoft.com/office/drawing/2014/main" id="{B7C6B924-63CF-E6E5-FE2D-611DEF5FF93B}"/>
              </a:ext>
            </a:extLst>
          </p:cNvPr>
          <p:cNvPicPr>
            <a:picLocks noGrp="1" noChangeAspect="1"/>
          </p:cNvPicPr>
          <p:nvPr>
            <p:ph idx="1"/>
          </p:nvPr>
        </p:nvPicPr>
        <p:blipFill>
          <a:blip r:embed="rId2"/>
          <a:stretch>
            <a:fillRect/>
          </a:stretch>
        </p:blipFill>
        <p:spPr>
          <a:xfrm>
            <a:off x="2651760" y="1078993"/>
            <a:ext cx="6830567" cy="5742431"/>
          </a:xfrm>
          <a:prstGeom prst="rect">
            <a:avLst/>
          </a:prstGeom>
        </p:spPr>
      </p:pic>
    </p:spTree>
    <p:extLst>
      <p:ext uri="{BB962C8B-B14F-4D97-AF65-F5344CB8AC3E}">
        <p14:creationId xmlns:p14="http://schemas.microsoft.com/office/powerpoint/2010/main" val="73713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FA70-901E-1E5C-4647-EE6DA82193C1}"/>
              </a:ext>
            </a:extLst>
          </p:cNvPr>
          <p:cNvSpPr>
            <a:spLocks noGrp="1"/>
          </p:cNvSpPr>
          <p:nvPr>
            <p:ph type="title"/>
          </p:nvPr>
        </p:nvSpPr>
        <p:spPr>
          <a:xfrm>
            <a:off x="685801" y="554737"/>
            <a:ext cx="10085706" cy="816864"/>
          </a:xfrm>
        </p:spPr>
        <p:txBody>
          <a:bodyPr/>
          <a:lstStyle/>
          <a:p>
            <a:pPr algn="ctr"/>
            <a:r>
              <a:rPr lang="en-IN" b="1" dirty="0"/>
              <a:t>FUNCTIONAL BLOCK DIAGRAM:</a:t>
            </a:r>
          </a:p>
        </p:txBody>
      </p:sp>
      <p:pic>
        <p:nvPicPr>
          <p:cNvPr id="4" name="Content Placeholder 3">
            <a:extLst>
              <a:ext uri="{FF2B5EF4-FFF2-40B4-BE49-F238E27FC236}">
                <a16:creationId xmlns:a16="http://schemas.microsoft.com/office/drawing/2014/main" id="{4B634F96-4D1F-8F21-E922-525C8483F752}"/>
              </a:ext>
            </a:extLst>
          </p:cNvPr>
          <p:cNvPicPr>
            <a:picLocks noGrp="1" noChangeAspect="1"/>
          </p:cNvPicPr>
          <p:nvPr>
            <p:ph idx="1"/>
          </p:nvPr>
        </p:nvPicPr>
        <p:blipFill>
          <a:blip r:embed="rId2"/>
          <a:stretch>
            <a:fillRect/>
          </a:stretch>
        </p:blipFill>
        <p:spPr>
          <a:xfrm>
            <a:off x="1783080" y="1517904"/>
            <a:ext cx="8467344" cy="4645151"/>
          </a:xfrm>
          <a:prstGeom prst="rect">
            <a:avLst/>
          </a:prstGeom>
        </p:spPr>
      </p:pic>
    </p:spTree>
    <p:extLst>
      <p:ext uri="{BB962C8B-B14F-4D97-AF65-F5344CB8AC3E}">
        <p14:creationId xmlns:p14="http://schemas.microsoft.com/office/powerpoint/2010/main" val="314818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6ED8-8B81-9A90-6DC2-5899B7491948}"/>
              </a:ext>
            </a:extLst>
          </p:cNvPr>
          <p:cNvSpPr>
            <a:spLocks noGrp="1"/>
          </p:cNvSpPr>
          <p:nvPr>
            <p:ph type="title"/>
          </p:nvPr>
        </p:nvSpPr>
        <p:spPr>
          <a:xfrm>
            <a:off x="685801" y="609601"/>
            <a:ext cx="10131425" cy="1210056"/>
          </a:xfrm>
        </p:spPr>
        <p:txBody>
          <a:bodyPr/>
          <a:lstStyle/>
          <a:p>
            <a:pPr algn="ctr"/>
            <a:r>
              <a:rPr lang="en-IN" b="1" u="sng" dirty="0"/>
              <a:t>RESULT </a:t>
            </a:r>
          </a:p>
        </p:txBody>
      </p:sp>
      <p:sp>
        <p:nvSpPr>
          <p:cNvPr id="3" name="Content Placeholder 2">
            <a:extLst>
              <a:ext uri="{FF2B5EF4-FFF2-40B4-BE49-F238E27FC236}">
                <a16:creationId xmlns:a16="http://schemas.microsoft.com/office/drawing/2014/main" id="{46F4AEE3-A9FE-E874-FE15-3D1E7B2B758C}"/>
              </a:ext>
            </a:extLst>
          </p:cNvPr>
          <p:cNvSpPr>
            <a:spLocks noGrp="1"/>
          </p:cNvSpPr>
          <p:nvPr>
            <p:ph idx="1"/>
          </p:nvPr>
        </p:nvSpPr>
        <p:spPr>
          <a:xfrm>
            <a:off x="685801" y="1682497"/>
            <a:ext cx="10131425" cy="4108704"/>
          </a:xfrm>
        </p:spPr>
        <p:txBody>
          <a:bodyPr>
            <a:normAutofit fontScale="92500" lnSpcReduction="10000"/>
          </a:bodyPr>
          <a:lstStyle/>
          <a:p>
            <a:r>
              <a:rPr lang="en-US" sz="2800" dirty="0"/>
              <a:t>The IOT system we have developed is tested by installing smart sensor units and setting up a server for few houses. After installing the smart sensor units, the user needs to install the software to his/her laptop or smart android phone. After proper installation of the provided software the user needs to sign-up on the home automation server. Once the user is registered, a unique user id and a password is provided to the users of each house in which the sensor units are installed. After the user id and the unique password are obtained user can login from our android application. When user start the android application first a login page will appear as shown . It was observed that the user can successfully login. </a:t>
            </a:r>
            <a:endParaRPr lang="en-IN" sz="2800" dirty="0"/>
          </a:p>
        </p:txBody>
      </p:sp>
    </p:spTree>
    <p:extLst>
      <p:ext uri="{BB962C8B-B14F-4D97-AF65-F5344CB8AC3E}">
        <p14:creationId xmlns:p14="http://schemas.microsoft.com/office/powerpoint/2010/main" val="92505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709F-8E87-6F3B-B0F1-1F2B83D4B93A}"/>
              </a:ext>
            </a:extLst>
          </p:cNvPr>
          <p:cNvSpPr>
            <a:spLocks noGrp="1"/>
          </p:cNvSpPr>
          <p:nvPr>
            <p:ph type="title"/>
          </p:nvPr>
        </p:nvSpPr>
        <p:spPr/>
        <p:txBody>
          <a:bodyPr/>
          <a:lstStyle/>
          <a:p>
            <a:pPr algn="ctr"/>
            <a:r>
              <a:rPr lang="en-IN" b="1" u="sng" dirty="0"/>
              <a:t>Team members</a:t>
            </a:r>
            <a:r>
              <a:rPr lang="en-IN" dirty="0"/>
              <a:t>:-</a:t>
            </a:r>
          </a:p>
        </p:txBody>
      </p:sp>
      <p:sp>
        <p:nvSpPr>
          <p:cNvPr id="3" name="Content Placeholder 2">
            <a:extLst>
              <a:ext uri="{FF2B5EF4-FFF2-40B4-BE49-F238E27FC236}">
                <a16:creationId xmlns:a16="http://schemas.microsoft.com/office/drawing/2014/main" id="{2E5FA234-A46A-2E11-4915-21FA8840B46F}"/>
              </a:ext>
            </a:extLst>
          </p:cNvPr>
          <p:cNvSpPr>
            <a:spLocks noGrp="1"/>
          </p:cNvSpPr>
          <p:nvPr>
            <p:ph idx="1"/>
          </p:nvPr>
        </p:nvSpPr>
        <p:spPr/>
        <p:txBody>
          <a:bodyPr>
            <a:normAutofit/>
          </a:bodyPr>
          <a:lstStyle/>
          <a:p>
            <a:r>
              <a:rPr lang="en-IN" sz="2800" dirty="0"/>
              <a:t>1.          ARYAN SINGH (RA2011033010179)</a:t>
            </a:r>
          </a:p>
          <a:p>
            <a:r>
              <a:rPr lang="en-IN" sz="2800" dirty="0"/>
              <a:t>2.          PRASOON GAUTAM (RA2011033010180)</a:t>
            </a:r>
          </a:p>
          <a:p>
            <a:r>
              <a:rPr lang="en-IN" sz="2800" dirty="0"/>
              <a:t>3.          ANIKET WAKODIKAR(RA2011033010183)</a:t>
            </a:r>
          </a:p>
          <a:p>
            <a:r>
              <a:rPr lang="en-IN" sz="2800" dirty="0"/>
              <a:t>4.          NIKHIL PAL(RA2011033010178)</a:t>
            </a:r>
          </a:p>
        </p:txBody>
      </p:sp>
    </p:spTree>
    <p:extLst>
      <p:ext uri="{BB962C8B-B14F-4D97-AF65-F5344CB8AC3E}">
        <p14:creationId xmlns:p14="http://schemas.microsoft.com/office/powerpoint/2010/main" val="2245285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0266-2C96-8FFE-26CF-1B9B4CDFA33B}"/>
              </a:ext>
            </a:extLst>
          </p:cNvPr>
          <p:cNvSpPr>
            <a:spLocks noGrp="1"/>
          </p:cNvSpPr>
          <p:nvPr>
            <p:ph type="title"/>
          </p:nvPr>
        </p:nvSpPr>
        <p:spPr>
          <a:xfrm>
            <a:off x="685801" y="609601"/>
            <a:ext cx="10131425" cy="1054608"/>
          </a:xfrm>
        </p:spPr>
        <p:txBody>
          <a:bodyPr/>
          <a:lstStyle/>
          <a:p>
            <a:pPr algn="ctr"/>
            <a:r>
              <a:rPr lang="en-IN" b="1" dirty="0"/>
              <a:t>RESULT </a:t>
            </a:r>
            <a:endParaRPr lang="en-IN" dirty="0"/>
          </a:p>
        </p:txBody>
      </p:sp>
      <p:sp>
        <p:nvSpPr>
          <p:cNvPr id="3" name="Content Placeholder 2">
            <a:extLst>
              <a:ext uri="{FF2B5EF4-FFF2-40B4-BE49-F238E27FC236}">
                <a16:creationId xmlns:a16="http://schemas.microsoft.com/office/drawing/2014/main" id="{CCC07E6B-F4A7-8254-E4AE-1C80E1616A45}"/>
              </a:ext>
            </a:extLst>
          </p:cNvPr>
          <p:cNvSpPr>
            <a:spLocks noGrp="1"/>
          </p:cNvSpPr>
          <p:nvPr>
            <p:ph idx="1"/>
          </p:nvPr>
        </p:nvSpPr>
        <p:spPr>
          <a:xfrm>
            <a:off x="685801" y="1417321"/>
            <a:ext cx="10131425" cy="4373880"/>
          </a:xfrm>
        </p:spPr>
        <p:txBody>
          <a:bodyPr>
            <a:normAutofit lnSpcReduction="10000"/>
          </a:bodyPr>
          <a:lstStyle/>
          <a:p>
            <a:r>
              <a:rPr lang="en-US" sz="2400" dirty="0"/>
              <a:t>As soon as the user login, a home page will appear in which the user could keep a track of all the electronic and electrical devices which are connected with the server as shown. Our designed model of home automation can also controlled by using any web browser. To operate home automation system user need to go web-page of home automation system then a login page as shown will be appeared. By login in this page the main home automation page as shown will showed. From this page user can control his/her home appliances and change the security settings. This was possible due to the database present with the server which stores all the data received from the server. A threshold value is provided to each sensor connected. If the sensor parameter exceeds the threshold value provided an automatic alarm is triggered.</a:t>
            </a:r>
            <a:endParaRPr lang="en-IN" sz="2400" dirty="0"/>
          </a:p>
        </p:txBody>
      </p:sp>
    </p:spTree>
    <p:extLst>
      <p:ext uri="{BB962C8B-B14F-4D97-AF65-F5344CB8AC3E}">
        <p14:creationId xmlns:p14="http://schemas.microsoft.com/office/powerpoint/2010/main" val="14397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DAB1-6044-1A02-2384-FA1266BD8F35}"/>
              </a:ext>
            </a:extLst>
          </p:cNvPr>
          <p:cNvSpPr>
            <a:spLocks noGrp="1"/>
          </p:cNvSpPr>
          <p:nvPr>
            <p:ph type="title"/>
          </p:nvPr>
        </p:nvSpPr>
        <p:spPr>
          <a:xfrm>
            <a:off x="685801" y="609601"/>
            <a:ext cx="10131425" cy="990600"/>
          </a:xfrm>
        </p:spPr>
        <p:txBody>
          <a:bodyPr/>
          <a:lstStyle/>
          <a:p>
            <a:pPr algn="ctr"/>
            <a:r>
              <a:rPr lang="en-IN" dirty="0"/>
              <a:t>OUTPUT SCREENSHOTS:</a:t>
            </a:r>
          </a:p>
        </p:txBody>
      </p:sp>
      <p:pic>
        <p:nvPicPr>
          <p:cNvPr id="4" name="Content Placeholder 3">
            <a:extLst>
              <a:ext uri="{FF2B5EF4-FFF2-40B4-BE49-F238E27FC236}">
                <a16:creationId xmlns:a16="http://schemas.microsoft.com/office/drawing/2014/main" id="{BA624800-1DBE-0EBF-BDC6-48D0BE1D6BFE}"/>
              </a:ext>
            </a:extLst>
          </p:cNvPr>
          <p:cNvPicPr>
            <a:picLocks noGrp="1" noChangeAspect="1"/>
          </p:cNvPicPr>
          <p:nvPr>
            <p:ph idx="1"/>
          </p:nvPr>
        </p:nvPicPr>
        <p:blipFill>
          <a:blip r:embed="rId2"/>
          <a:stretch>
            <a:fillRect/>
          </a:stretch>
        </p:blipFill>
        <p:spPr>
          <a:xfrm>
            <a:off x="1453896" y="1755648"/>
            <a:ext cx="3794759" cy="4864608"/>
          </a:xfrm>
          <a:prstGeom prst="rect">
            <a:avLst/>
          </a:prstGeom>
        </p:spPr>
      </p:pic>
      <p:pic>
        <p:nvPicPr>
          <p:cNvPr id="5" name="Picture 4">
            <a:extLst>
              <a:ext uri="{FF2B5EF4-FFF2-40B4-BE49-F238E27FC236}">
                <a16:creationId xmlns:a16="http://schemas.microsoft.com/office/drawing/2014/main" id="{6779A475-3FAA-AFCA-E1A8-F19B08324D27}"/>
              </a:ext>
            </a:extLst>
          </p:cNvPr>
          <p:cNvPicPr>
            <a:picLocks noChangeAspect="1"/>
          </p:cNvPicPr>
          <p:nvPr/>
        </p:nvPicPr>
        <p:blipFill>
          <a:blip r:embed="rId3"/>
          <a:stretch>
            <a:fillRect/>
          </a:stretch>
        </p:blipFill>
        <p:spPr>
          <a:xfrm>
            <a:off x="6943347" y="1755648"/>
            <a:ext cx="3686175" cy="4864608"/>
          </a:xfrm>
          <a:prstGeom prst="rect">
            <a:avLst/>
          </a:prstGeom>
        </p:spPr>
      </p:pic>
    </p:spTree>
    <p:extLst>
      <p:ext uri="{BB962C8B-B14F-4D97-AF65-F5344CB8AC3E}">
        <p14:creationId xmlns:p14="http://schemas.microsoft.com/office/powerpoint/2010/main" val="206875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6E6D-F012-4DEE-8562-D85F97773E37}"/>
              </a:ext>
            </a:extLst>
          </p:cNvPr>
          <p:cNvSpPr>
            <a:spLocks noGrp="1"/>
          </p:cNvSpPr>
          <p:nvPr>
            <p:ph type="title"/>
          </p:nvPr>
        </p:nvSpPr>
        <p:spPr/>
        <p:txBody>
          <a:bodyPr/>
          <a:lstStyle/>
          <a:p>
            <a:pPr algn="ctr"/>
            <a:r>
              <a:rPr lang="en-IN" dirty="0"/>
              <a:t>OUTPUT SCREENSHOTS:</a:t>
            </a:r>
          </a:p>
        </p:txBody>
      </p:sp>
      <p:pic>
        <p:nvPicPr>
          <p:cNvPr id="4" name="Content Placeholder 3">
            <a:extLst>
              <a:ext uri="{FF2B5EF4-FFF2-40B4-BE49-F238E27FC236}">
                <a16:creationId xmlns:a16="http://schemas.microsoft.com/office/drawing/2014/main" id="{C8C19FD4-F064-B679-975C-E3CF2B8B9478}"/>
              </a:ext>
            </a:extLst>
          </p:cNvPr>
          <p:cNvPicPr>
            <a:picLocks noGrp="1" noChangeAspect="1"/>
          </p:cNvPicPr>
          <p:nvPr>
            <p:ph idx="1"/>
          </p:nvPr>
        </p:nvPicPr>
        <p:blipFill>
          <a:blip r:embed="rId2"/>
          <a:stretch>
            <a:fillRect/>
          </a:stretch>
        </p:blipFill>
        <p:spPr>
          <a:xfrm>
            <a:off x="1770825" y="2212848"/>
            <a:ext cx="3962463" cy="4663440"/>
          </a:xfrm>
          <a:prstGeom prst="rect">
            <a:avLst/>
          </a:prstGeom>
        </p:spPr>
      </p:pic>
      <p:pic>
        <p:nvPicPr>
          <p:cNvPr id="5" name="Picture 4">
            <a:extLst>
              <a:ext uri="{FF2B5EF4-FFF2-40B4-BE49-F238E27FC236}">
                <a16:creationId xmlns:a16="http://schemas.microsoft.com/office/drawing/2014/main" id="{835DB888-6C01-DC7A-A313-978F67603616}"/>
              </a:ext>
            </a:extLst>
          </p:cNvPr>
          <p:cNvPicPr>
            <a:picLocks noChangeAspect="1"/>
          </p:cNvPicPr>
          <p:nvPr/>
        </p:nvPicPr>
        <p:blipFill>
          <a:blip r:embed="rId3"/>
          <a:stretch>
            <a:fillRect/>
          </a:stretch>
        </p:blipFill>
        <p:spPr>
          <a:xfrm>
            <a:off x="7296912" y="2194560"/>
            <a:ext cx="4038600" cy="4601496"/>
          </a:xfrm>
          <a:prstGeom prst="rect">
            <a:avLst/>
          </a:prstGeom>
        </p:spPr>
      </p:pic>
    </p:spTree>
    <p:extLst>
      <p:ext uri="{BB962C8B-B14F-4D97-AF65-F5344CB8AC3E}">
        <p14:creationId xmlns:p14="http://schemas.microsoft.com/office/powerpoint/2010/main" val="242527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F04A-1B89-D537-15F1-9FD02B81A303}"/>
              </a:ext>
            </a:extLst>
          </p:cNvPr>
          <p:cNvSpPr>
            <a:spLocks noGrp="1"/>
          </p:cNvSpPr>
          <p:nvPr>
            <p:ph type="title"/>
          </p:nvPr>
        </p:nvSpPr>
        <p:spPr/>
        <p:txBody>
          <a:bodyPr/>
          <a:lstStyle/>
          <a:p>
            <a:pPr algn="ctr"/>
            <a:r>
              <a:rPr lang="en-IN" dirty="0"/>
              <a:t>OUTPUT SCREENSHOTS:</a:t>
            </a:r>
          </a:p>
        </p:txBody>
      </p:sp>
      <p:pic>
        <p:nvPicPr>
          <p:cNvPr id="4" name="Content Placeholder 3">
            <a:extLst>
              <a:ext uri="{FF2B5EF4-FFF2-40B4-BE49-F238E27FC236}">
                <a16:creationId xmlns:a16="http://schemas.microsoft.com/office/drawing/2014/main" id="{3650175C-50F3-3731-3586-1BFDB5BDD735}"/>
              </a:ext>
            </a:extLst>
          </p:cNvPr>
          <p:cNvPicPr>
            <a:picLocks noGrp="1" noChangeAspect="1"/>
          </p:cNvPicPr>
          <p:nvPr>
            <p:ph idx="1"/>
          </p:nvPr>
        </p:nvPicPr>
        <p:blipFill>
          <a:blip r:embed="rId2"/>
          <a:stretch>
            <a:fillRect/>
          </a:stretch>
        </p:blipFill>
        <p:spPr>
          <a:xfrm>
            <a:off x="387096" y="2221991"/>
            <a:ext cx="3305239" cy="4206239"/>
          </a:xfrm>
          <a:prstGeom prst="rect">
            <a:avLst/>
          </a:prstGeom>
        </p:spPr>
      </p:pic>
      <p:pic>
        <p:nvPicPr>
          <p:cNvPr id="5" name="Picture 4">
            <a:extLst>
              <a:ext uri="{FF2B5EF4-FFF2-40B4-BE49-F238E27FC236}">
                <a16:creationId xmlns:a16="http://schemas.microsoft.com/office/drawing/2014/main" id="{EC4901BF-111F-B3EA-539E-6D9E3B5E61F9}"/>
              </a:ext>
            </a:extLst>
          </p:cNvPr>
          <p:cNvPicPr>
            <a:picLocks noChangeAspect="1"/>
          </p:cNvPicPr>
          <p:nvPr/>
        </p:nvPicPr>
        <p:blipFill>
          <a:blip r:embed="rId3"/>
          <a:stretch>
            <a:fillRect/>
          </a:stretch>
        </p:blipFill>
        <p:spPr>
          <a:xfrm>
            <a:off x="3995928" y="2221992"/>
            <a:ext cx="7808976" cy="4206239"/>
          </a:xfrm>
          <a:prstGeom prst="rect">
            <a:avLst/>
          </a:prstGeom>
        </p:spPr>
      </p:pic>
    </p:spTree>
    <p:extLst>
      <p:ext uri="{BB962C8B-B14F-4D97-AF65-F5344CB8AC3E}">
        <p14:creationId xmlns:p14="http://schemas.microsoft.com/office/powerpoint/2010/main" val="182384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266-8827-DC43-357D-4E6DEB7ED1D8}"/>
              </a:ext>
            </a:extLst>
          </p:cNvPr>
          <p:cNvSpPr>
            <a:spLocks noGrp="1"/>
          </p:cNvSpPr>
          <p:nvPr>
            <p:ph type="title"/>
          </p:nvPr>
        </p:nvSpPr>
        <p:spPr/>
        <p:txBody>
          <a:bodyPr/>
          <a:lstStyle/>
          <a:p>
            <a:pPr algn="ctr"/>
            <a:r>
              <a:rPr lang="en-IN" dirty="0"/>
              <a:t>REFERENCE</a:t>
            </a:r>
          </a:p>
        </p:txBody>
      </p:sp>
      <p:sp>
        <p:nvSpPr>
          <p:cNvPr id="3" name="Content Placeholder 2">
            <a:extLst>
              <a:ext uri="{FF2B5EF4-FFF2-40B4-BE49-F238E27FC236}">
                <a16:creationId xmlns:a16="http://schemas.microsoft.com/office/drawing/2014/main" id="{727587E7-FAEE-BF41-6AC3-9E7E0A76F0AE}"/>
              </a:ext>
            </a:extLst>
          </p:cNvPr>
          <p:cNvSpPr>
            <a:spLocks noGrp="1"/>
          </p:cNvSpPr>
          <p:nvPr>
            <p:ph idx="1"/>
          </p:nvPr>
        </p:nvSpPr>
        <p:spPr/>
        <p:txBody>
          <a:bodyPr/>
          <a:lstStyle/>
          <a:p>
            <a:r>
              <a:rPr lang="en-US" sz="2800" b="0" i="0" u="none" strike="noStrike" dirty="0">
                <a:solidFill>
                  <a:srgbClr val="000000"/>
                </a:solidFill>
                <a:effectLst/>
                <a:latin typeface="Benton Sans Book"/>
                <a:hlinkClick r:id="rId2"/>
              </a:rPr>
              <a:t>“The Internet of Things” by Samuel Greengard</a:t>
            </a:r>
            <a:r>
              <a:rPr lang="en-US" sz="2800" b="0" i="0" u="none" strike="noStrike" dirty="0">
                <a:solidFill>
                  <a:srgbClr val="000000"/>
                </a:solidFill>
                <a:effectLst/>
                <a:latin typeface="Benton Sans Book"/>
              </a:rPr>
              <a:t> textbook .</a:t>
            </a:r>
          </a:p>
          <a:p>
            <a:r>
              <a:rPr lang="en-US" sz="2800" b="0" i="0" u="none" strike="noStrike" dirty="0">
                <a:solidFill>
                  <a:srgbClr val="000000"/>
                </a:solidFill>
                <a:effectLst/>
                <a:latin typeface="Benton Sans Book"/>
                <a:hlinkClick r:id="rId3"/>
              </a:rPr>
              <a:t>“Learning Internet of Things” by Peter </a:t>
            </a:r>
            <a:r>
              <a:rPr lang="en-US" sz="2800" b="0" i="0" u="none" strike="noStrike" dirty="0" err="1">
                <a:solidFill>
                  <a:srgbClr val="000000"/>
                </a:solidFill>
                <a:effectLst/>
                <a:latin typeface="Benton Sans Book"/>
                <a:hlinkClick r:id="rId3"/>
              </a:rPr>
              <a:t>Waher</a:t>
            </a:r>
            <a:r>
              <a:rPr lang="en-US" sz="2800" u="none" strike="noStrike" dirty="0">
                <a:solidFill>
                  <a:srgbClr val="000000"/>
                </a:solidFill>
                <a:latin typeface="Benton Sans Book"/>
              </a:rPr>
              <a:t> textbook. </a:t>
            </a:r>
          </a:p>
          <a:p>
            <a:r>
              <a:rPr lang="en-US" sz="2800" b="0" i="0" dirty="0">
                <a:solidFill>
                  <a:srgbClr val="000000"/>
                </a:solidFill>
                <a:effectLst/>
                <a:latin typeface="Benton Sans Book"/>
                <a:hlinkClick r:id="rId4"/>
              </a:rPr>
              <a:t>www.google.com</a:t>
            </a:r>
            <a:r>
              <a:rPr lang="en-US" sz="2800" b="0" i="0" dirty="0">
                <a:solidFill>
                  <a:srgbClr val="000000"/>
                </a:solidFill>
                <a:effectLst/>
                <a:latin typeface="Benton Sans Book"/>
              </a:rPr>
              <a:t> </a:t>
            </a:r>
          </a:p>
          <a:p>
            <a:r>
              <a:rPr lang="en-US" sz="2800" b="0" i="0" dirty="0">
                <a:solidFill>
                  <a:srgbClr val="000000"/>
                </a:solidFill>
                <a:effectLst/>
                <a:latin typeface="Benton Sans Book"/>
                <a:hlinkClick r:id="rId5"/>
              </a:rPr>
              <a:t>www.ieee.org</a:t>
            </a:r>
            <a:r>
              <a:rPr lang="en-US" sz="2800" b="0" i="0" dirty="0">
                <a:solidFill>
                  <a:srgbClr val="000000"/>
                </a:solidFill>
                <a:effectLst/>
                <a:latin typeface="Benton Sans Book"/>
              </a:rPr>
              <a:t> research paper reference.</a:t>
            </a:r>
          </a:p>
          <a:p>
            <a:r>
              <a:rPr lang="en-US" sz="2800" dirty="0">
                <a:solidFill>
                  <a:srgbClr val="000000"/>
                </a:solidFill>
                <a:latin typeface="Benton Sans Book"/>
                <a:hlinkClick r:id="rId6"/>
              </a:rPr>
              <a:t>www.wikepedia.com</a:t>
            </a:r>
            <a:r>
              <a:rPr lang="en-US" sz="2800" dirty="0">
                <a:solidFill>
                  <a:srgbClr val="000000"/>
                </a:solidFill>
                <a:latin typeface="Benton Sans Book"/>
              </a:rPr>
              <a:t>  </a:t>
            </a:r>
            <a:endParaRPr lang="en-US" sz="2800" b="0" i="0" dirty="0">
              <a:solidFill>
                <a:srgbClr val="000000"/>
              </a:solidFill>
              <a:effectLst/>
              <a:latin typeface="Benton Sans Book"/>
            </a:endParaRPr>
          </a:p>
          <a:p>
            <a:endParaRPr lang="en-IN" dirty="0"/>
          </a:p>
        </p:txBody>
      </p:sp>
    </p:spTree>
    <p:extLst>
      <p:ext uri="{BB962C8B-B14F-4D97-AF65-F5344CB8AC3E}">
        <p14:creationId xmlns:p14="http://schemas.microsoft.com/office/powerpoint/2010/main" val="358027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DBC-FB23-B1E3-9C90-F86E6883274C}"/>
              </a:ext>
            </a:extLst>
          </p:cNvPr>
          <p:cNvSpPr>
            <a:spLocks noGrp="1"/>
          </p:cNvSpPr>
          <p:nvPr>
            <p:ph type="title"/>
          </p:nvPr>
        </p:nvSpPr>
        <p:spPr/>
        <p:txBody>
          <a:bodyPr/>
          <a:lstStyle/>
          <a:p>
            <a:r>
              <a:rPr lang="en-IN" cap="none" dirty="0">
                <a:ln w="0"/>
                <a:solidFill>
                  <a:schemeClr val="bg2">
                    <a:lumMod val="75000"/>
                  </a:schemeClr>
                </a:solidFill>
                <a:effectLst>
                  <a:reflection blurRad="6350" stA="53000" endA="300" endPos="35500" dir="5400000" sy="-90000" algn="bl" rotWithShape="0"/>
                </a:effectLst>
              </a:rPr>
              <a:t>INTRODUCTION TO HOME AUTOMATION</a:t>
            </a:r>
            <a:endParaRPr lang="en-IN" dirty="0"/>
          </a:p>
        </p:txBody>
      </p:sp>
      <p:sp>
        <p:nvSpPr>
          <p:cNvPr id="3" name="Content Placeholder 2">
            <a:extLst>
              <a:ext uri="{FF2B5EF4-FFF2-40B4-BE49-F238E27FC236}">
                <a16:creationId xmlns:a16="http://schemas.microsoft.com/office/drawing/2014/main" id="{49CF364D-120E-559F-69AC-03B55033B864}"/>
              </a:ext>
            </a:extLst>
          </p:cNvPr>
          <p:cNvSpPr>
            <a:spLocks noGrp="1"/>
          </p:cNvSpPr>
          <p:nvPr>
            <p:ph idx="1"/>
          </p:nvPr>
        </p:nvSpPr>
        <p:spPr/>
        <p:txBody>
          <a:bodyPr/>
          <a:lstStyle/>
          <a:p>
            <a:r>
              <a:rPr lang="en-IN" sz="3200" i="1" dirty="0">
                <a:latin typeface="Bookman Old Style" panose="02050604050505020204" pitchFamily="18" charset="0"/>
              </a:rPr>
              <a:t>Home automation is a wireless home appliance control system accessed by a remote device such as mobile phone (Android or </a:t>
            </a:r>
            <a:r>
              <a:rPr lang="en-IN" sz="3200" i="1" dirty="0" err="1">
                <a:latin typeface="Bookman Old Style" panose="02050604050505020204" pitchFamily="18" charset="0"/>
              </a:rPr>
              <a:t>ios</a:t>
            </a:r>
            <a:r>
              <a:rPr lang="en-IN" sz="3200" i="1" dirty="0">
                <a:latin typeface="Bookman Old Style" panose="02050604050505020204" pitchFamily="18" charset="0"/>
              </a:rPr>
              <a:t>)to allow a home owner to control , monitor and coordinate home appliances , without changing the home infrastructure.</a:t>
            </a:r>
          </a:p>
          <a:p>
            <a:endParaRPr lang="en-IN" dirty="0"/>
          </a:p>
        </p:txBody>
      </p:sp>
      <p:pic>
        <p:nvPicPr>
          <p:cNvPr id="4" name="Picture 3">
            <a:extLst>
              <a:ext uri="{FF2B5EF4-FFF2-40B4-BE49-F238E27FC236}">
                <a16:creationId xmlns:a16="http://schemas.microsoft.com/office/drawing/2014/main" id="{87523AEB-8026-A23E-8556-7BCD7BC6EB09}"/>
              </a:ext>
            </a:extLst>
          </p:cNvPr>
          <p:cNvPicPr>
            <a:picLocks noChangeAspect="1"/>
          </p:cNvPicPr>
          <p:nvPr/>
        </p:nvPicPr>
        <p:blipFill>
          <a:blip r:embed="rId2"/>
          <a:stretch>
            <a:fillRect/>
          </a:stretch>
        </p:blipFill>
        <p:spPr>
          <a:xfrm>
            <a:off x="822503" y="4434840"/>
            <a:ext cx="10546994" cy="2423160"/>
          </a:xfrm>
          <a:prstGeom prst="rect">
            <a:avLst/>
          </a:prstGeom>
          <a:ln>
            <a:noFill/>
          </a:ln>
          <a:effectLst>
            <a:softEdge rad="112500"/>
          </a:effectLst>
        </p:spPr>
      </p:pic>
    </p:spTree>
    <p:extLst>
      <p:ext uri="{BB962C8B-B14F-4D97-AF65-F5344CB8AC3E}">
        <p14:creationId xmlns:p14="http://schemas.microsoft.com/office/powerpoint/2010/main" val="137295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949F-A0CD-6CCD-EEE3-B220A229C2B8}"/>
              </a:ext>
            </a:extLst>
          </p:cNvPr>
          <p:cNvSpPr>
            <a:spLocks noGrp="1"/>
          </p:cNvSpPr>
          <p:nvPr>
            <p:ph type="title"/>
          </p:nvPr>
        </p:nvSpPr>
        <p:spPr/>
        <p:txBody>
          <a:bodyPr/>
          <a:lstStyle/>
          <a:p>
            <a:pPr algn="ctr"/>
            <a:r>
              <a:rPr lang="en-IN" b="1" cap="none" dirty="0">
                <a:ln w="0"/>
                <a:solidFill>
                  <a:schemeClr val="bg2"/>
                </a:solidFill>
                <a:effectLst>
                  <a:outerShdw blurRad="38100" dist="38100" dir="2700000" algn="tl">
                    <a:srgbClr val="000000">
                      <a:alpha val="43137"/>
                    </a:srgbClr>
                  </a:outerShdw>
                  <a:reflection blurRad="6350" stA="53000" endA="300" endPos="35500" dir="5400000" sy="-90000" algn="bl" rotWithShape="0"/>
                </a:effectLst>
              </a:rPr>
              <a:t>OBJECTIVES OF HOME AUTOMATION</a:t>
            </a:r>
            <a:r>
              <a:rPr lang="en-IN" cap="none" dirty="0">
                <a:ln w="0"/>
                <a:solidFill>
                  <a:schemeClr val="bg2"/>
                </a:solidFill>
                <a:effectLst>
                  <a:reflection blurRad="6350" stA="53000" endA="300" endPos="35500" dir="5400000" sy="-90000" algn="bl" rotWithShape="0"/>
                </a:effectLst>
              </a:rPr>
              <a:t>:</a:t>
            </a:r>
            <a:br>
              <a:rPr lang="en-IN" dirty="0"/>
            </a:br>
            <a:endParaRPr lang="en-IN" dirty="0"/>
          </a:p>
        </p:txBody>
      </p:sp>
      <p:pic>
        <p:nvPicPr>
          <p:cNvPr id="4" name="Picture 3">
            <a:extLst>
              <a:ext uri="{FF2B5EF4-FFF2-40B4-BE49-F238E27FC236}">
                <a16:creationId xmlns:a16="http://schemas.microsoft.com/office/drawing/2014/main" id="{AFAC7EBA-0950-53C6-E285-BA1252A8DFF2}"/>
              </a:ext>
            </a:extLst>
          </p:cNvPr>
          <p:cNvPicPr>
            <a:picLocks noChangeAspect="1"/>
          </p:cNvPicPr>
          <p:nvPr/>
        </p:nvPicPr>
        <p:blipFill>
          <a:blip r:embed="rId2"/>
          <a:stretch>
            <a:fillRect/>
          </a:stretch>
        </p:blipFill>
        <p:spPr>
          <a:xfrm>
            <a:off x="7187183" y="3941064"/>
            <a:ext cx="4060125" cy="2916936"/>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19B27626-3516-2393-9BC5-494DFCDD8FDE}"/>
              </a:ext>
            </a:extLst>
          </p:cNvPr>
          <p:cNvSpPr>
            <a:spLocks noGrp="1"/>
          </p:cNvSpPr>
          <p:nvPr>
            <p:ph idx="1"/>
          </p:nvPr>
        </p:nvSpPr>
        <p:spPr>
          <a:xfrm>
            <a:off x="393193" y="2660903"/>
            <a:ext cx="10424034" cy="3968497"/>
          </a:xfrm>
        </p:spPr>
        <p:txBody>
          <a:bodyPr>
            <a:noAutofit/>
          </a:bodyPr>
          <a:lstStyle/>
          <a:p>
            <a:r>
              <a:rPr lang="en-US" sz="2400" b="0" i="1" dirty="0">
                <a:effectLst/>
                <a:latin typeface="Bookman Old Style" panose="02050604050505020204" pitchFamily="18" charset="0"/>
              </a:rPr>
              <a:t>The main objective of this system is </a:t>
            </a:r>
            <a:r>
              <a:rPr lang="en-US" sz="2400" b="1" i="1" dirty="0">
                <a:effectLst/>
                <a:latin typeface="Bookman Old Style" panose="02050604050505020204" pitchFamily="18" charset="0"/>
              </a:rPr>
              <a:t>to control the home appliances and electronic devices with the help of a supervisory system</a:t>
            </a:r>
            <a:r>
              <a:rPr lang="en-US" sz="2400" b="0" i="1" dirty="0">
                <a:effectLst/>
                <a:latin typeface="Bookman Old Style" panose="02050604050505020204" pitchFamily="18" charset="0"/>
              </a:rPr>
              <a:t>. The supervisory system is designed in such a way that everyone can access it.</a:t>
            </a:r>
          </a:p>
          <a:p>
            <a:r>
              <a:rPr lang="en-IN" sz="2400" i="1" dirty="0">
                <a:latin typeface="Bookman Old Style" panose="02050604050505020204" pitchFamily="18" charset="0"/>
              </a:rPr>
              <a:t>Home automation systems are composed of hardware , communication and electronic interface that work to integrate electrical devices with one another. </a:t>
            </a:r>
            <a:endParaRPr lang="en-IN" sz="2400" dirty="0"/>
          </a:p>
          <a:p>
            <a:endParaRPr lang="en-US" sz="2800" b="0" i="1" dirty="0">
              <a:effectLst/>
              <a:latin typeface="Bookman Old Style" panose="02050604050505020204" pitchFamily="18" charset="0"/>
            </a:endParaRPr>
          </a:p>
          <a:p>
            <a:endParaRPr lang="en-US" sz="2800" i="1" dirty="0">
              <a:latin typeface="Bookman Old Style" panose="02050604050505020204" pitchFamily="18" charset="0"/>
            </a:endParaRPr>
          </a:p>
          <a:p>
            <a:endParaRPr lang="en-US" sz="2800" b="0" i="1" dirty="0">
              <a:effectLst/>
              <a:latin typeface="Bookman Old Style" panose="02050604050505020204" pitchFamily="18" charset="0"/>
            </a:endParaRPr>
          </a:p>
          <a:p>
            <a:endParaRPr lang="en-US" sz="2800" b="0" i="1" dirty="0">
              <a:effectLst/>
              <a:latin typeface="Bookman Old Style" panose="02050604050505020204" pitchFamily="18" charset="0"/>
            </a:endParaRPr>
          </a:p>
        </p:txBody>
      </p:sp>
    </p:spTree>
    <p:extLst>
      <p:ext uri="{BB962C8B-B14F-4D97-AF65-F5344CB8AC3E}">
        <p14:creationId xmlns:p14="http://schemas.microsoft.com/office/powerpoint/2010/main" val="91271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9387-AAC0-97B3-4597-A61F27D3DF2C}"/>
              </a:ext>
            </a:extLst>
          </p:cNvPr>
          <p:cNvSpPr>
            <a:spLocks noGrp="1"/>
          </p:cNvSpPr>
          <p:nvPr>
            <p:ph type="title"/>
          </p:nvPr>
        </p:nvSpPr>
        <p:spPr/>
        <p:txBody>
          <a:bodyPr/>
          <a:lstStyle/>
          <a:p>
            <a:pPr algn="ctr"/>
            <a:r>
              <a:rPr lang="en-IN" b="1" cap="none" dirty="0">
                <a:ln w="0"/>
                <a:solidFill>
                  <a:schemeClr val="bg2"/>
                </a:solidFill>
                <a:effectLst>
                  <a:outerShdw blurRad="38100" dist="38100" dir="2700000" algn="tl">
                    <a:srgbClr val="000000">
                      <a:alpha val="43137"/>
                    </a:srgbClr>
                  </a:outerShdw>
                  <a:reflection blurRad="6350" stA="53000" endA="300" endPos="35500" dir="5400000" sy="-90000" algn="bl" rotWithShape="0"/>
                </a:effectLst>
              </a:rPr>
              <a:t>OBJECTIVES OF HOME AUTOMATION</a:t>
            </a:r>
            <a:r>
              <a:rPr lang="en-IN" cap="none" dirty="0">
                <a:ln w="0"/>
                <a:solidFill>
                  <a:schemeClr val="bg2"/>
                </a:solidFill>
                <a:effectLst>
                  <a:reflection blurRad="6350" stA="53000" endA="300" endPos="35500" dir="5400000" sy="-90000" algn="bl" rotWithShape="0"/>
                </a:effectLst>
              </a:rPr>
              <a:t>:</a:t>
            </a:r>
            <a:br>
              <a:rPr lang="en-IN" dirty="0"/>
            </a:br>
            <a:endParaRPr lang="en-IN" dirty="0"/>
          </a:p>
        </p:txBody>
      </p:sp>
      <p:pic>
        <p:nvPicPr>
          <p:cNvPr id="4" name="Picture 3">
            <a:extLst>
              <a:ext uri="{FF2B5EF4-FFF2-40B4-BE49-F238E27FC236}">
                <a16:creationId xmlns:a16="http://schemas.microsoft.com/office/drawing/2014/main" id="{3413403E-ED9B-A276-02C2-9DF3F78DF1B8}"/>
              </a:ext>
            </a:extLst>
          </p:cNvPr>
          <p:cNvPicPr>
            <a:picLocks noChangeAspect="1"/>
          </p:cNvPicPr>
          <p:nvPr/>
        </p:nvPicPr>
        <p:blipFill>
          <a:blip r:embed="rId2"/>
          <a:stretch>
            <a:fillRect/>
          </a:stretch>
        </p:blipFill>
        <p:spPr>
          <a:xfrm>
            <a:off x="9317737" y="3941064"/>
            <a:ext cx="2874264" cy="2935224"/>
          </a:xfrm>
          <a:prstGeom prst="rect">
            <a:avLst/>
          </a:prstGeom>
          <a:ln>
            <a:noFill/>
          </a:ln>
          <a:effectLst>
            <a:softEdge rad="112500"/>
          </a:effectLst>
        </p:spPr>
      </p:pic>
      <p:pic>
        <p:nvPicPr>
          <p:cNvPr id="5" name="Picture 4">
            <a:extLst>
              <a:ext uri="{FF2B5EF4-FFF2-40B4-BE49-F238E27FC236}">
                <a16:creationId xmlns:a16="http://schemas.microsoft.com/office/drawing/2014/main" id="{CF2ABBC1-0EB3-7DB0-C170-BA7FFBA2C30C}"/>
              </a:ext>
            </a:extLst>
          </p:cNvPr>
          <p:cNvPicPr>
            <a:picLocks noChangeAspect="1"/>
          </p:cNvPicPr>
          <p:nvPr/>
        </p:nvPicPr>
        <p:blipFill>
          <a:blip r:embed="rId3"/>
          <a:stretch>
            <a:fillRect/>
          </a:stretch>
        </p:blipFill>
        <p:spPr>
          <a:xfrm>
            <a:off x="0" y="4160521"/>
            <a:ext cx="2874264" cy="2697480"/>
          </a:xfrm>
          <a:prstGeom prst="rect">
            <a:avLst/>
          </a:prstGeom>
          <a:ln>
            <a:noFill/>
          </a:ln>
          <a:effectLst>
            <a:softEdge rad="112500"/>
          </a:effectLst>
        </p:spPr>
      </p:pic>
      <p:sp>
        <p:nvSpPr>
          <p:cNvPr id="3" name="Content Placeholder 2">
            <a:extLst>
              <a:ext uri="{FF2B5EF4-FFF2-40B4-BE49-F238E27FC236}">
                <a16:creationId xmlns:a16="http://schemas.microsoft.com/office/drawing/2014/main" id="{2E38BD70-B77E-2B89-F36F-95FD4E1507A4}"/>
              </a:ext>
            </a:extLst>
          </p:cNvPr>
          <p:cNvSpPr>
            <a:spLocks noGrp="1"/>
          </p:cNvSpPr>
          <p:nvPr>
            <p:ph idx="1"/>
          </p:nvPr>
        </p:nvSpPr>
        <p:spPr/>
        <p:txBody>
          <a:bodyPr/>
          <a:lstStyle/>
          <a:p>
            <a:r>
              <a:rPr lang="en-IN" sz="2400" i="1" dirty="0">
                <a:latin typeface="Bookman Old Style" panose="02050604050505020204" pitchFamily="18" charset="0"/>
              </a:rPr>
              <a:t>Another objective of home automation include that it can be regulated with the touch of a button. For any remote location , users can adjust the controls on home entertainment systems , limit the amount of sunlight give to houseplants , or change the temperature in certain rooms . Home automation system is often connected through computer networks so that the user can adjust settings on their personal devices</a:t>
            </a:r>
          </a:p>
          <a:p>
            <a:endParaRPr lang="en-IN" sz="2400" i="1" dirty="0">
              <a:latin typeface="Bookman Old Style" panose="02050604050505020204" pitchFamily="18" charset="0"/>
            </a:endParaRPr>
          </a:p>
          <a:p>
            <a:endParaRPr lang="en-IN" sz="2400" i="1"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379225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A41D-5C86-2AED-137E-A6E7E27916AD}"/>
              </a:ext>
            </a:extLst>
          </p:cNvPr>
          <p:cNvSpPr>
            <a:spLocks noGrp="1"/>
          </p:cNvSpPr>
          <p:nvPr>
            <p:ph type="title"/>
          </p:nvPr>
        </p:nvSpPr>
        <p:spPr>
          <a:xfrm>
            <a:off x="685801" y="609601"/>
            <a:ext cx="9226295" cy="615695"/>
          </a:xfrm>
        </p:spPr>
        <p:txBody>
          <a:bodyPr>
            <a:normAutofit fontScale="90000"/>
          </a:bodyPr>
          <a:lstStyle/>
          <a:p>
            <a:pPr algn="ctr"/>
            <a:r>
              <a:rPr lang="en-US" b="1" dirty="0"/>
              <a:t>LITERATURE SURVEY</a:t>
            </a:r>
            <a:endParaRPr lang="en-IN" b="1" dirty="0"/>
          </a:p>
        </p:txBody>
      </p:sp>
      <p:pic>
        <p:nvPicPr>
          <p:cNvPr id="4" name="table">
            <a:extLst>
              <a:ext uri="{FF2B5EF4-FFF2-40B4-BE49-F238E27FC236}">
                <a16:creationId xmlns:a16="http://schemas.microsoft.com/office/drawing/2014/main" id="{5BDD05C9-7B73-47B6-F1CF-94BA641835D3}"/>
              </a:ext>
            </a:extLst>
          </p:cNvPr>
          <p:cNvPicPr>
            <a:picLocks noGrp="1" noChangeAspect="1"/>
          </p:cNvPicPr>
          <p:nvPr>
            <p:ph idx="1"/>
          </p:nvPr>
        </p:nvPicPr>
        <p:blipFill>
          <a:blip r:embed="rId2"/>
          <a:stretch>
            <a:fillRect/>
          </a:stretch>
        </p:blipFill>
        <p:spPr>
          <a:xfrm>
            <a:off x="795529" y="1289305"/>
            <a:ext cx="10003536" cy="5440734"/>
          </a:xfrm>
          <a:prstGeom prst="rect">
            <a:avLst/>
          </a:prstGeom>
        </p:spPr>
      </p:pic>
    </p:spTree>
    <p:extLst>
      <p:ext uri="{BB962C8B-B14F-4D97-AF65-F5344CB8AC3E}">
        <p14:creationId xmlns:p14="http://schemas.microsoft.com/office/powerpoint/2010/main" val="400963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6C95F3B7-FB40-D0E3-7E79-D8582E4EB9BE}"/>
              </a:ext>
            </a:extLst>
          </p:cNvPr>
          <p:cNvPicPr>
            <a:picLocks noChangeAspect="1"/>
          </p:cNvPicPr>
          <p:nvPr/>
        </p:nvPicPr>
        <p:blipFill>
          <a:blip r:embed="rId2"/>
          <a:stretch>
            <a:fillRect/>
          </a:stretch>
        </p:blipFill>
        <p:spPr>
          <a:xfrm>
            <a:off x="1257307" y="457200"/>
            <a:ext cx="9677385" cy="5943600"/>
          </a:xfrm>
          <a:prstGeom prst="rect">
            <a:avLst/>
          </a:prstGeom>
        </p:spPr>
      </p:pic>
    </p:spTree>
    <p:extLst>
      <p:ext uri="{BB962C8B-B14F-4D97-AF65-F5344CB8AC3E}">
        <p14:creationId xmlns:p14="http://schemas.microsoft.com/office/powerpoint/2010/main" val="307981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4E865CB1-AB2C-FEEF-86DC-91DE5DD49EDF}"/>
              </a:ext>
            </a:extLst>
          </p:cNvPr>
          <p:cNvPicPr>
            <a:picLocks noChangeAspect="1"/>
          </p:cNvPicPr>
          <p:nvPr/>
        </p:nvPicPr>
        <p:blipFill>
          <a:blip r:embed="rId2"/>
          <a:stretch>
            <a:fillRect/>
          </a:stretch>
        </p:blipFill>
        <p:spPr>
          <a:xfrm>
            <a:off x="1257307" y="596766"/>
            <a:ext cx="9677385" cy="5664467"/>
          </a:xfrm>
          <a:prstGeom prst="rect">
            <a:avLst/>
          </a:prstGeom>
        </p:spPr>
      </p:pic>
    </p:spTree>
    <p:extLst>
      <p:ext uri="{BB962C8B-B14F-4D97-AF65-F5344CB8AC3E}">
        <p14:creationId xmlns:p14="http://schemas.microsoft.com/office/powerpoint/2010/main" val="7863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98FB5B4D-B1A1-2A68-660A-B87EA0B6F6BF}"/>
              </a:ext>
            </a:extLst>
          </p:cNvPr>
          <p:cNvPicPr>
            <a:picLocks noChangeAspect="1"/>
          </p:cNvPicPr>
          <p:nvPr/>
        </p:nvPicPr>
        <p:blipFill>
          <a:blip r:embed="rId2"/>
          <a:stretch>
            <a:fillRect/>
          </a:stretch>
        </p:blipFill>
        <p:spPr>
          <a:xfrm>
            <a:off x="1257307" y="594360"/>
            <a:ext cx="9677385" cy="5669280"/>
          </a:xfrm>
          <a:prstGeom prst="rect">
            <a:avLst/>
          </a:prstGeom>
        </p:spPr>
      </p:pic>
    </p:spTree>
    <p:extLst>
      <p:ext uri="{BB962C8B-B14F-4D97-AF65-F5344CB8AC3E}">
        <p14:creationId xmlns:p14="http://schemas.microsoft.com/office/powerpoint/2010/main" val="1940473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65</TotalTime>
  <Words>1100</Words>
  <Application>Microsoft Office PowerPoint</Application>
  <PresentationFormat>Widescreen</PresentationFormat>
  <Paragraphs>43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Benton Sans Book</vt:lpstr>
      <vt:lpstr>Bookman Old Style</vt:lpstr>
      <vt:lpstr>Calibri</vt:lpstr>
      <vt:lpstr>Calibri Light</vt:lpstr>
      <vt:lpstr>Georgia</vt:lpstr>
      <vt:lpstr>Celestial</vt:lpstr>
      <vt:lpstr>COMPUTER NETWORKS     (18CSC302J)   Topic – Home automation </vt:lpstr>
      <vt:lpstr>Team members:-</vt:lpstr>
      <vt:lpstr>INTRODUCTION TO HOME AUTOMATION</vt:lpstr>
      <vt:lpstr>OBJECTIVES OF HOME AUTOMATION: </vt:lpstr>
      <vt:lpstr>OBJECTIVES OF HOME AUTOMATION: </vt:lpstr>
      <vt:lpstr>LITERATURE SURVEY</vt:lpstr>
      <vt:lpstr>PowerPoint Presentation</vt:lpstr>
      <vt:lpstr>PowerPoint Presentation</vt:lpstr>
      <vt:lpstr>PowerPoint Presentation</vt:lpstr>
      <vt:lpstr>PowerPoint Presentation</vt:lpstr>
      <vt:lpstr>OVERVIEW</vt:lpstr>
      <vt:lpstr>OVERVIEW</vt:lpstr>
      <vt:lpstr>Architecture diagram:</vt:lpstr>
      <vt:lpstr>Architecture diagram:</vt:lpstr>
      <vt:lpstr>Model explanation</vt:lpstr>
      <vt:lpstr>MODEL EXPLANATION</vt:lpstr>
      <vt:lpstr>MODEL EXPLANATION</vt:lpstr>
      <vt:lpstr>FUNCTIONAL BLOCK DIAGRAM:</vt:lpstr>
      <vt:lpstr>RESULT </vt:lpstr>
      <vt:lpstr>RESULT </vt:lpstr>
      <vt:lpstr>OUTPUT SCREENSHOTS:</vt:lpstr>
      <vt:lpstr>OUTPUT SCREENSHOTS:</vt:lpstr>
      <vt:lpstr>OUTPUT SCREENSHOTS: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(18CSC302J)   Topic – Home automation</dc:title>
  <dc:creator>ANUJ RAI</dc:creator>
  <cp:lastModifiedBy>Aryan Kumar Singh</cp:lastModifiedBy>
  <cp:revision>38</cp:revision>
  <dcterms:created xsi:type="dcterms:W3CDTF">2022-11-02T05:15:24Z</dcterms:created>
  <dcterms:modified xsi:type="dcterms:W3CDTF">2022-11-15T04:39:39Z</dcterms:modified>
</cp:coreProperties>
</file>