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58" r:id="rId6"/>
    <p:sldId id="272" r:id="rId7"/>
    <p:sldId id="273" r:id="rId8"/>
    <p:sldId id="261" r:id="rId9"/>
    <p:sldId id="274" r:id="rId10"/>
    <p:sldId id="275" r:id="rId11"/>
    <p:sldId id="276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FFCC"/>
    <a:srgbClr val="FF0066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>
      <p:cViewPr varScale="1">
        <p:scale>
          <a:sx n="110" d="100"/>
          <a:sy n="110" d="100"/>
        </p:scale>
        <p:origin x="4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37C06-906F-2D4C-A212-7531B4236655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FCC9E-7278-E147-B107-53751ECF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6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FCC9E-7278-E147-B107-53751ECF4D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FCC9E-7278-E147-B107-53751ECF4D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4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BF5-3F29-48E9-9315-06918A4952F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8510BF5-3F29-48E9-9315-06918A4952F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F7FCF80-59CF-46EE-9A3D-BA2EE8B3A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hua.edu/" TargetMode="External"/><Relationship Id="rId2" Type="http://schemas.openxmlformats.org/officeDocument/2006/relationships/hyperlink" Target="https://www.coldwellbankerhom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" TargetMode="External"/><Relationship Id="rId4" Type="http://schemas.openxmlformats.org/officeDocument/2006/relationships/hyperlink" Target="https://foursquar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534400" cy="178010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Optimal Choice Analysis of Buying House in Nashua, NH. USA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By : Parul Agarwal</a:t>
            </a:r>
          </a:p>
          <a:p>
            <a:pPr algn="l"/>
            <a:r>
              <a:rPr lang="en-GB" dirty="0"/>
              <a:t>Date : April 18</a:t>
            </a:r>
            <a:r>
              <a:rPr lang="en-GB" baseline="30000" dirty="0"/>
              <a:t>th</a:t>
            </a:r>
            <a:r>
              <a:rPr lang="en-GB" dirty="0"/>
              <a:t>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6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Nashua houses for sale statistics</a:t>
            </a:r>
            <a:br>
              <a:rPr lang="en-GB" sz="2400" dirty="0"/>
            </a:br>
            <a:r>
              <a:rPr lang="en-GB" sz="2400" dirty="0"/>
              <a:t>Price per sq. ft</a:t>
            </a:r>
            <a:endParaRPr lang="en-US" sz="2400" dirty="0"/>
          </a:p>
        </p:txBody>
      </p:sp>
      <p:sp>
        <p:nvSpPr>
          <p:cNvPr id="4" name="Horizontal Scroll 3"/>
          <p:cNvSpPr/>
          <p:nvPr/>
        </p:nvSpPr>
        <p:spPr>
          <a:xfrm>
            <a:off x="5240438" y="3200400"/>
            <a:ext cx="3370162" cy="22860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FF0066"/>
                </a:solidFill>
              </a:rPr>
              <a:t>Plot showing that houses price is  around 200 per sq. ft.</a:t>
            </a:r>
            <a:endParaRPr lang="en-US" sz="1600" dirty="0">
              <a:solidFill>
                <a:srgbClr val="FF006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527EF-470F-794D-93CA-AE8C87E55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8" y="2895600"/>
            <a:ext cx="48895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8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Map with houses for sale, their elementary school zone with nearby venues.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CC6E4-7A1E-5B4F-B691-52076F7E1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90800"/>
            <a:ext cx="8686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1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51C1AA-4483-DB4A-BDAA-80318536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2675467"/>
            <a:ext cx="8534400" cy="345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Above maps conclude that best area to purchase a house in budget of price range $350,000 with 3-4 bedrooms and good Elementary school rating is area around Bicentennial School with all venues like playground, grocery, restaurants nearby.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C19784-0C63-A347-BFF3-9AF278AE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Conclusion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C7D176-E562-2B43-B99A-0BCB3703E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713085"/>
            <a:ext cx="32766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1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675467"/>
            <a:ext cx="8305800" cy="326813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1600" b="1" dirty="0">
                <a:solidFill>
                  <a:schemeClr val="accent1"/>
                </a:solidFill>
              </a:rPr>
              <a:t>Budget for the purchase is around $350,000.</a:t>
            </a: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endParaRPr lang="en-GB" sz="1600" b="1" dirty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sz="1600" b="1" dirty="0">
                <a:solidFill>
                  <a:schemeClr val="accent1"/>
                </a:solidFill>
              </a:rPr>
              <a:t>House should be in good Elementary school zone with high rating .</a:t>
            </a: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endParaRPr lang="en-GB" sz="1600" b="1" dirty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sz="1600" b="1" dirty="0">
                <a:solidFill>
                  <a:schemeClr val="accent1"/>
                </a:solidFill>
              </a:rPr>
              <a:t>It should have at least 3 bedrooms.</a:t>
            </a: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endParaRPr lang="en-GB" sz="1600" b="1" dirty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sz="1600" b="1" dirty="0">
                <a:solidFill>
                  <a:schemeClr val="accent1"/>
                </a:solidFill>
              </a:rPr>
              <a:t>And should have nearby grocery stores and  restaurants.   </a:t>
            </a: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endParaRPr lang="en-GB" sz="1600" b="1" dirty="0">
              <a:solidFill>
                <a:srgbClr val="FF006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Factors to be considered for buying the house in Nashua.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06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675467"/>
            <a:ext cx="8305800" cy="3877733"/>
          </a:xfrm>
        </p:spPr>
        <p:txBody>
          <a:bodyPr>
            <a:normAutofit/>
          </a:bodyPr>
          <a:lstStyle/>
          <a:p>
            <a:pPr marL="0" indent="0">
              <a:buClr>
                <a:srgbClr val="FF0066"/>
              </a:buClr>
              <a:buNone/>
            </a:pPr>
            <a:r>
              <a:rPr lang="en-US" sz="2100" b="1" dirty="0">
                <a:solidFill>
                  <a:schemeClr val="accent1"/>
                </a:solidFill>
              </a:rPr>
              <a:t>Collected data from following websites.</a:t>
            </a:r>
            <a:endParaRPr lang="en-US" sz="1600" dirty="0">
              <a:solidFill>
                <a:srgbClr val="FF0066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66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600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https://www.ColdwellBankerHomes.com</a:t>
            </a:r>
            <a:endParaRPr lang="en-US" sz="1600" b="1" dirty="0">
              <a:solidFill>
                <a:schemeClr val="accent1"/>
              </a:solidFill>
            </a:endParaRPr>
          </a:p>
          <a:p>
            <a:pPr marL="301943" lvl="1" indent="0">
              <a:buNone/>
            </a:pPr>
            <a:r>
              <a:rPr lang="en-US" dirty="0"/>
              <a:t>	</a:t>
            </a:r>
            <a:r>
              <a:rPr lang="en-US" sz="1400" dirty="0">
                <a:solidFill>
                  <a:schemeClr val="accent2"/>
                </a:solidFill>
              </a:rPr>
              <a:t>For details of houses such as price, number of bedrooms, location (Latitude, Longitude), Area (Sq. Ft.), zip code and more.</a:t>
            </a:r>
          </a:p>
          <a:p>
            <a:pPr marL="301943" lvl="1" indent="0">
              <a:buNone/>
            </a:pPr>
            <a:endParaRPr lang="en-US" sz="1400" b="1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600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https://www.nashua.edu</a:t>
            </a:r>
            <a:endParaRPr lang="en-US" sz="16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chemeClr val="accent1"/>
                </a:solidFill>
              </a:rPr>
              <a:t>	</a:t>
            </a:r>
            <a:r>
              <a:rPr lang="en-GB" sz="1400" dirty="0">
                <a:solidFill>
                  <a:schemeClr val="accent2"/>
                </a:solidFill>
              </a:rPr>
              <a:t>For details of school zone.</a:t>
            </a:r>
          </a:p>
          <a:p>
            <a:pPr marL="0" indent="0">
              <a:buNone/>
            </a:pPr>
            <a:endParaRPr lang="en-GB" sz="14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sz="1600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https://foursquare.com</a:t>
            </a:r>
            <a:endParaRPr lang="en-GB" sz="16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chemeClr val="accent1"/>
                </a:solidFill>
              </a:rPr>
              <a:t>	</a:t>
            </a:r>
            <a:r>
              <a:rPr lang="en-GB" sz="1400" dirty="0">
                <a:solidFill>
                  <a:schemeClr val="accent2"/>
                </a:solidFill>
              </a:rPr>
              <a:t>Coordinates data is taken from </a:t>
            </a:r>
          </a:p>
          <a:p>
            <a:pPr>
              <a:buClr>
                <a:srgbClr val="FF0066"/>
              </a:buClr>
              <a:buFont typeface="Wingdings" pitchFamily="2" charset="2"/>
              <a:buChar char="q"/>
            </a:pPr>
            <a:endParaRPr lang="en-US" sz="1600" b="1" dirty="0">
              <a:solidFill>
                <a:schemeClr val="accent1"/>
              </a:solidFill>
            </a:endParaRPr>
          </a:p>
          <a:p>
            <a:pPr marL="0" indent="0">
              <a:buClr>
                <a:srgbClr val="FF0066"/>
              </a:buClr>
              <a:buNone/>
            </a:pPr>
            <a:endParaRPr lang="en-GB" sz="1600" dirty="0">
              <a:solidFill>
                <a:srgbClr val="FF0066"/>
              </a:solidFill>
              <a:hlinkClick r:id="rId5"/>
            </a:endParaRPr>
          </a:p>
          <a:p>
            <a:pPr marL="0" indent="0">
              <a:buClr>
                <a:srgbClr val="FF0066"/>
              </a:buClr>
              <a:buNone/>
            </a:pPr>
            <a:endParaRPr lang="en-US" sz="1600" dirty="0">
              <a:solidFill>
                <a:srgbClr val="FF0066"/>
              </a:solidFill>
              <a:hlinkClick r:id="rId5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Data Acquisition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053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Map of Nashua with available houses for sale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BE780-4916-9D49-A288-ECE9785B6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590800"/>
            <a:ext cx="8801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Map of Nashua showing Elementary school with their rating.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88FA9-7D70-EF4B-88A1-AAA700A52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67000"/>
            <a:ext cx="8686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73874-1642-414C-AC4F-255453455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74938"/>
            <a:ext cx="8610600" cy="40306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75FFA6C-B7FB-A143-BCF1-C4403337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Map of Nashua showing houses for sale and the school locations nearby</a:t>
            </a:r>
          </a:p>
        </p:txBody>
      </p:sp>
    </p:spTree>
    <p:extLst>
      <p:ext uri="{BB962C8B-B14F-4D97-AF65-F5344CB8AC3E}">
        <p14:creationId xmlns:p14="http://schemas.microsoft.com/office/powerpoint/2010/main" val="276970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5FFA6C-B7FB-A143-BCF1-C4403337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Cluster Neighborhoods of Nashua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6FFB90-7D50-684C-BB0A-76192D3F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74938"/>
            <a:ext cx="8686800" cy="3954462"/>
          </a:xfrm>
        </p:spPr>
      </p:pic>
    </p:spTree>
    <p:extLst>
      <p:ext uri="{BB962C8B-B14F-4D97-AF65-F5344CB8AC3E}">
        <p14:creationId xmlns:p14="http://schemas.microsoft.com/office/powerpoint/2010/main" val="270609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Nashua houses for sale statistics</a:t>
            </a:r>
            <a:br>
              <a:rPr lang="en-GB" sz="2400" dirty="0"/>
            </a:br>
            <a:r>
              <a:rPr lang="en-GB" sz="2400" dirty="0"/>
              <a:t>Sale price of houses in Nashua</a:t>
            </a:r>
            <a:endParaRPr lang="en-US" sz="2400" dirty="0"/>
          </a:p>
        </p:txBody>
      </p:sp>
      <p:sp>
        <p:nvSpPr>
          <p:cNvPr id="4" name="Horizontal Scroll 3"/>
          <p:cNvSpPr/>
          <p:nvPr/>
        </p:nvSpPr>
        <p:spPr>
          <a:xfrm>
            <a:off x="5208608" y="3200400"/>
            <a:ext cx="3401992" cy="22860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FF0066"/>
                </a:solidFill>
              </a:rPr>
              <a:t>Plot showing that most of the houses for sale in Nashua is around $350,000. </a:t>
            </a:r>
            <a:endParaRPr lang="en-US" sz="1600" dirty="0">
              <a:solidFill>
                <a:srgbClr val="FF006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764E2-9542-3E41-AC7A-688791D02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" y="2895600"/>
            <a:ext cx="51816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4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Nashua houses for sale statistics</a:t>
            </a:r>
            <a:br>
              <a:rPr lang="en-GB" sz="2400" dirty="0"/>
            </a:br>
            <a:r>
              <a:rPr lang="en-GB" sz="2400" dirty="0"/>
              <a:t>Number of bedrooms in houses for sale</a:t>
            </a:r>
            <a:endParaRPr lang="en-US" sz="2400" dirty="0"/>
          </a:p>
        </p:txBody>
      </p:sp>
      <p:sp>
        <p:nvSpPr>
          <p:cNvPr id="4" name="Horizontal Scroll 3"/>
          <p:cNvSpPr/>
          <p:nvPr/>
        </p:nvSpPr>
        <p:spPr>
          <a:xfrm>
            <a:off x="5240438" y="3200400"/>
            <a:ext cx="3370162" cy="22860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FF0066"/>
                </a:solidFill>
              </a:rPr>
              <a:t>Plot showing that houses in range of price $350,000 have 3 to 4 bedrooms.</a:t>
            </a:r>
            <a:endParaRPr lang="en-US" sz="1600" dirty="0">
              <a:solidFill>
                <a:srgbClr val="FF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8D55E-496D-4048-AB43-B288C89B8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" y="2895600"/>
            <a:ext cx="5181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48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688</TotalTime>
  <Words>237</Words>
  <Application>Microsoft Macintosh PowerPoint</Application>
  <PresentationFormat>On-screen Show (4:3)</PresentationFormat>
  <Paragraphs>47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Candara</vt:lpstr>
      <vt:lpstr>Symbol</vt:lpstr>
      <vt:lpstr>Times New Roman</vt:lpstr>
      <vt:lpstr>Wingdings</vt:lpstr>
      <vt:lpstr>Waveform</vt:lpstr>
      <vt:lpstr>Optimal Choice Analysis of Buying House in Nashua, NH. USA</vt:lpstr>
      <vt:lpstr>Factors to be considered for buying the house in Nashua.</vt:lpstr>
      <vt:lpstr>Data Acquisition</vt:lpstr>
      <vt:lpstr>Map of Nashua with available houses for sale</vt:lpstr>
      <vt:lpstr>Map of Nashua showing Elementary school with their rating.</vt:lpstr>
      <vt:lpstr>Map of Nashua showing houses for sale and the school locations nearby</vt:lpstr>
      <vt:lpstr>Cluster Neighborhoods of Nashua</vt:lpstr>
      <vt:lpstr>Nashua houses for sale statistics Sale price of houses in Nashua</vt:lpstr>
      <vt:lpstr>Nashua houses for sale statistics Number of bedrooms in houses for sale</vt:lpstr>
      <vt:lpstr>Nashua houses for sale statistics Price per sq. ft</vt:lpstr>
      <vt:lpstr>Map with houses for sale, their elementary school zone with nearby venues.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factors influencing crime rates in London</dc:title>
  <dc:creator>Vipin Selvaraj</dc:creator>
  <cp:lastModifiedBy>Nitin Kumar</cp:lastModifiedBy>
  <cp:revision>24</cp:revision>
  <dcterms:created xsi:type="dcterms:W3CDTF">2019-03-27T15:25:51Z</dcterms:created>
  <dcterms:modified xsi:type="dcterms:W3CDTF">2019-04-18T16:23:43Z</dcterms:modified>
</cp:coreProperties>
</file>