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6" r:id="rId5"/>
    <p:sldId id="265" r:id="rId6"/>
    <p:sldId id="264" r:id="rId7"/>
    <p:sldId id="263" r:id="rId8"/>
    <p:sldId id="268" r:id="rId9"/>
    <p:sldId id="262" r:id="rId10"/>
    <p:sldId id="261" r:id="rId11"/>
    <p:sldId id="260" r:id="rId12"/>
    <p:sldId id="259" r:id="rId13"/>
    <p:sldId id="269" r:id="rId14"/>
    <p:sldId id="274" r:id="rId15"/>
    <p:sldId id="273" r:id="rId16"/>
    <p:sldId id="272" r:id="rId17"/>
    <p:sldId id="279" r:id="rId18"/>
    <p:sldId id="271" r:id="rId19"/>
    <p:sldId id="281" r:id="rId20"/>
    <p:sldId id="280" r:id="rId21"/>
    <p:sldId id="270" r:id="rId22"/>
    <p:sldId id="278" r:id="rId23"/>
    <p:sldId id="277" r:id="rId24"/>
    <p:sldId id="276" r:id="rId25"/>
    <p:sldId id="275" r:id="rId26"/>
    <p:sldId id="25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130425"/>
            <a:ext cx="8029604" cy="2227269"/>
          </a:xfrm>
        </p:spPr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XML </a:t>
            </a:r>
            <a:r>
              <a:rPr lang="ru-RU" dirty="0" smtClean="0"/>
              <a:t>из </a:t>
            </a:r>
            <a:r>
              <a:rPr lang="en-US" dirty="0" smtClean="0"/>
              <a:t>Java</a:t>
            </a:r>
            <a:endParaRPr lang="ru-RU" dirty="0"/>
          </a:p>
        </p:txBody>
      </p:sp>
    </p:spTree>
  </p:cSld>
  <p:clrMapOvr>
    <a:masterClrMapping/>
  </p:clrMapOvr>
  <p:transition advTm="249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</a:t>
            </a:r>
            <a:r>
              <a:rPr lang="en-US" dirty="0" smtClean="0"/>
              <a:t>DOM </a:t>
            </a:r>
            <a:r>
              <a:rPr lang="ru-RU" dirty="0" smtClean="0"/>
              <a:t>подробнее</a:t>
            </a:r>
            <a:endParaRPr lang="ru-RU" dirty="0"/>
          </a:p>
        </p:txBody>
      </p:sp>
      <p:pic>
        <p:nvPicPr>
          <p:cNvPr id="4" name="Рисунок 3" descr="dom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500174"/>
            <a:ext cx="8037159" cy="52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002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SAX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ru-RU" dirty="0" err="1" smtClean="0"/>
              <a:t>Simple</a:t>
            </a:r>
            <a:r>
              <a:rPr lang="ru-RU" dirty="0" smtClean="0"/>
              <a:t> API </a:t>
            </a:r>
            <a:r>
              <a:rPr lang="ru-RU" dirty="0" err="1" smtClean="0"/>
              <a:t>for</a:t>
            </a:r>
            <a:r>
              <a:rPr lang="ru-RU" dirty="0" smtClean="0"/>
              <a:t> XML) - событийно-ориентированное API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Последовательный разбор XML-документа SAX-обработчиком обычно производится по следующей схеме 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642942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Загрузить документ, установить обработчики событий, начать просмотр его </a:t>
            </a:r>
            <a:r>
              <a:rPr lang="ru-RU" dirty="0" smtClean="0"/>
              <a:t>содержимого;</a:t>
            </a:r>
            <a:endParaRPr lang="ru-RU" dirty="0" smtClean="0"/>
          </a:p>
          <a:p>
            <a:r>
              <a:rPr lang="ru-RU" dirty="0" smtClean="0"/>
              <a:t>Найдено начало документа (его корневой, самый первый элемент) - вызвать виртуальную функцию- обработчик события </a:t>
            </a:r>
            <a:r>
              <a:rPr lang="ru-RU" dirty="0" err="1" smtClean="0"/>
              <a:t>startDocument</a:t>
            </a:r>
            <a:r>
              <a:rPr lang="ru-RU" dirty="0" smtClean="0"/>
              <a:t>;</a:t>
            </a:r>
          </a:p>
          <a:p>
            <a:r>
              <a:rPr lang="ru-RU" dirty="0" smtClean="0"/>
              <a:t>Каждый раз, когда при разборе будет найден открывающий тэг элемента вызывается обработчик-функция </a:t>
            </a:r>
            <a:r>
              <a:rPr lang="ru-RU" dirty="0" err="1" smtClean="0"/>
              <a:t>startElement</a:t>
            </a:r>
            <a:r>
              <a:rPr lang="ru-RU" dirty="0" smtClean="0"/>
              <a:t>. В качестве параметров ей передаются название элемента и список его атрибутов;</a:t>
            </a:r>
          </a:p>
          <a:p>
            <a:r>
              <a:rPr lang="ru-RU" dirty="0" smtClean="0"/>
              <a:t>Найдено содержимое элемента - передать его соответствующему обработчику - </a:t>
            </a:r>
            <a:r>
              <a:rPr lang="ru-RU" dirty="0" err="1" smtClean="0"/>
              <a:t>characters</a:t>
            </a:r>
            <a:r>
              <a:rPr lang="ru-RU" dirty="0" smtClean="0"/>
              <a:t>, </a:t>
            </a:r>
            <a:r>
              <a:rPr lang="ru-RU" dirty="0" err="1" smtClean="0"/>
              <a:t>ignorableWhitespace,processingInstruction</a:t>
            </a:r>
            <a:r>
              <a:rPr lang="ru-RU" dirty="0" smtClean="0"/>
              <a:t> и т.д.;</a:t>
            </a:r>
          </a:p>
          <a:p>
            <a:r>
              <a:rPr lang="ru-RU" dirty="0" smtClean="0"/>
              <a:t>Если внутри текущего элемента есть под элементы, то эта процедура повторяется;</a:t>
            </a:r>
          </a:p>
          <a:p>
            <a:r>
              <a:rPr lang="ru-RU" dirty="0" smtClean="0"/>
              <a:t>Найден закрывающий тэг элемента - обработать событие </a:t>
            </a:r>
            <a:r>
              <a:rPr lang="ru-RU" dirty="0" err="1" smtClean="0"/>
              <a:t>endElement</a:t>
            </a:r>
            <a:r>
              <a:rPr lang="ru-RU" dirty="0" smtClean="0"/>
              <a:t>();</a:t>
            </a:r>
          </a:p>
          <a:p>
            <a:r>
              <a:rPr lang="ru-RU" dirty="0" smtClean="0"/>
              <a:t>Найден закрывающий тэг корневого элемента -обработать событие </a:t>
            </a:r>
            <a:r>
              <a:rPr lang="ru-RU" dirty="0" err="1" smtClean="0"/>
              <a:t>endDocument</a:t>
            </a:r>
            <a:r>
              <a:rPr lang="ru-RU" dirty="0" smtClean="0"/>
              <a:t>;</a:t>
            </a:r>
          </a:p>
          <a:p>
            <a:r>
              <a:rPr lang="ru-RU" dirty="0" smtClean="0"/>
              <a:t>Если в процессе обработки были обнаружены ошибки, то анализатором вызываются обработчики предупреждений (</a:t>
            </a:r>
            <a:r>
              <a:rPr lang="ru-RU" dirty="0" err="1" smtClean="0"/>
              <a:t>warning</a:t>
            </a:r>
            <a:r>
              <a:rPr lang="ru-RU" dirty="0" smtClean="0"/>
              <a:t>), ошибок (</a:t>
            </a:r>
            <a:r>
              <a:rPr lang="ru-RU" dirty="0" err="1" smtClean="0"/>
              <a:t>error</a:t>
            </a:r>
            <a:r>
              <a:rPr lang="ru-RU" dirty="0" smtClean="0"/>
              <a:t>) и критических ошибок обработчика (</a:t>
            </a:r>
            <a:r>
              <a:rPr lang="ru-RU" dirty="0" err="1" smtClean="0"/>
              <a:t>fatalError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ax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000108"/>
            <a:ext cx="8327629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ax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Рассмотрим на примере</a:t>
            </a:r>
            <a:endParaRPr lang="ru-RU" dirty="0"/>
          </a:p>
        </p:txBody>
      </p:sp>
      <p:pic>
        <p:nvPicPr>
          <p:cNvPr id="5" name="Рисунок 4" descr="sax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5" y="1428736"/>
            <a:ext cx="8786874" cy="50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- Одно </a:t>
            </a:r>
            <a:r>
              <a:rPr lang="ru-RU" dirty="0" smtClean="0"/>
              <a:t>из достоинств DOM перед SAX - скорость обработки информации, но чем больше объем переработанной информации, тем дольше начинает работать DOM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- Память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ru-RU" dirty="0"/>
          </a:p>
        </p:txBody>
      </p:sp>
      <p:pic>
        <p:nvPicPr>
          <p:cNvPr id="4" name="Рисунок 3" descr="xpat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06"/>
            <a:ext cx="9144000" cy="5166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Язык </a:t>
            </a:r>
            <a:r>
              <a:rPr lang="ru-RU" dirty="0" smtClean="0"/>
              <a:t>запросов, разработанный для поиска информации в XML-документах. Например, простой запрос на языке </a:t>
            </a:r>
            <a:r>
              <a:rPr lang="ru-RU" dirty="0" err="1" smtClean="0"/>
              <a:t>Xpath</a:t>
            </a:r>
            <a:r>
              <a:rPr lang="ru-RU" dirty="0" smtClean="0"/>
              <a:t> для поиска документе названия всех книг, автором которых является Нил Стивенсон (</a:t>
            </a:r>
            <a:r>
              <a:rPr lang="ru-RU" dirty="0" err="1" smtClean="0"/>
              <a:t>Neal</a:t>
            </a:r>
            <a:r>
              <a:rPr lang="ru-RU" dirty="0" smtClean="0"/>
              <a:t> </a:t>
            </a:r>
            <a:r>
              <a:rPr lang="ru-RU" dirty="0" err="1" smtClean="0"/>
              <a:t>Stephenson</a:t>
            </a:r>
            <a:r>
              <a:rPr lang="ru-RU" dirty="0" smtClean="0"/>
              <a:t>), выглядит примерно так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//book[author="Neal Stephenson"]/title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dirty="0" smtClean="0"/>
              <a:t>Как </a:t>
            </a:r>
            <a:r>
              <a:rPr lang="ru-RU" dirty="0" smtClean="0"/>
              <a:t>выглядит </a:t>
            </a:r>
            <a:r>
              <a:rPr lang="en-US" dirty="0" smtClean="0"/>
              <a:t>XML-</a:t>
            </a:r>
            <a:r>
              <a:rPr lang="ru-RU" dirty="0" smtClean="0"/>
              <a:t>документ?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&lt;</a:t>
            </a:r>
            <a:r>
              <a:rPr lang="en-US" sz="2800" b="1" dirty="0" err="1" smtClean="0"/>
              <a:t>people_list</a:t>
            </a:r>
            <a:r>
              <a:rPr lang="en-US" sz="2800" b="1" dirty="0" smtClean="0"/>
              <a:t>&gt; </a:t>
            </a:r>
            <a:br>
              <a:rPr lang="en-US" sz="2800" b="1" dirty="0" smtClean="0"/>
            </a:br>
            <a:r>
              <a:rPr lang="en-US" sz="2800" b="1" dirty="0" smtClean="0"/>
              <a:t>  &lt;person&gt; </a:t>
            </a:r>
            <a:br>
              <a:rPr lang="en-US" sz="2800" b="1" dirty="0" smtClean="0"/>
            </a:br>
            <a:r>
              <a:rPr lang="en-US" sz="2800" b="1" dirty="0" smtClean="0"/>
              <a:t>   </a:t>
            </a:r>
            <a:r>
              <a:rPr lang="en-US" sz="2800" b="1" dirty="0" smtClean="0"/>
              <a:t>	</a:t>
            </a:r>
            <a:r>
              <a:rPr lang="en-US" sz="2800" b="1" dirty="0" smtClean="0"/>
              <a:t> &lt;</a:t>
            </a:r>
            <a:r>
              <a:rPr lang="en-US" sz="2800" b="1" dirty="0" smtClean="0"/>
              <a:t>name&gt;Mike&lt;/</a:t>
            </a:r>
            <a:r>
              <a:rPr lang="en-US" sz="2800" b="1" dirty="0" smtClean="0"/>
              <a:t>name&gt; </a:t>
            </a:r>
            <a:br>
              <a:rPr lang="en-US" sz="2800" b="1" dirty="0" smtClean="0"/>
            </a:br>
            <a:r>
              <a:rPr lang="en-US" sz="2800" b="1" dirty="0" smtClean="0"/>
              <a:t>   </a:t>
            </a:r>
            <a:r>
              <a:rPr lang="en-US" sz="2800" b="1" dirty="0" smtClean="0"/>
              <a:t>	</a:t>
            </a:r>
            <a:r>
              <a:rPr lang="en-US" sz="2800" b="1" dirty="0" smtClean="0"/>
              <a:t> &lt;</a:t>
            </a:r>
            <a:r>
              <a:rPr lang="en-US" sz="2800" b="1" dirty="0" err="1" smtClean="0"/>
              <a:t>birthdate</a:t>
            </a:r>
            <a:r>
              <a:rPr lang="en-US" sz="2800" b="1" dirty="0" smtClean="0"/>
              <a:t>&gt;2083-01-22</a:t>
            </a:r>
            <a:r>
              <a:rPr lang="en-US" sz="2800" b="1" dirty="0" smtClean="0"/>
              <a:t>&lt;/</a:t>
            </a:r>
            <a:r>
              <a:rPr lang="en-US" sz="2800" b="1" dirty="0" err="1" smtClean="0"/>
              <a:t>birthdate</a:t>
            </a:r>
            <a:r>
              <a:rPr lang="en-US" sz="2800" b="1" dirty="0" smtClean="0"/>
              <a:t>&gt; </a:t>
            </a:r>
            <a:br>
              <a:rPr lang="en-US" sz="2800" b="1" dirty="0" smtClean="0"/>
            </a:br>
            <a:r>
              <a:rPr lang="en-US" sz="2800" b="1" dirty="0" smtClean="0"/>
              <a:t>  </a:t>
            </a:r>
            <a:r>
              <a:rPr lang="en-US" sz="2800" b="1" dirty="0" smtClean="0"/>
              <a:t>	</a:t>
            </a:r>
            <a:r>
              <a:rPr lang="en-US" sz="2800" b="1" dirty="0" smtClean="0"/>
              <a:t>  &lt;</a:t>
            </a:r>
            <a:r>
              <a:rPr lang="en-US" sz="2800" b="1" dirty="0" smtClean="0"/>
              <a:t>gender&gt;</a:t>
            </a:r>
            <a:r>
              <a:rPr lang="en-US" sz="2800" b="1" dirty="0" smtClean="0"/>
              <a:t>M</a:t>
            </a:r>
            <a:r>
              <a:rPr lang="en-US" sz="2800" b="1" dirty="0" smtClean="0"/>
              <a:t>ale</a:t>
            </a:r>
            <a:r>
              <a:rPr lang="en-US" sz="2800" b="1" dirty="0" smtClean="0"/>
              <a:t>&lt;/gender&gt; </a:t>
            </a:r>
            <a:br>
              <a:rPr lang="en-US" sz="2800" b="1" dirty="0" smtClean="0"/>
            </a:br>
            <a:r>
              <a:rPr lang="en-US" sz="2800" b="1" dirty="0" smtClean="0"/>
              <a:t>  &lt;/person&gt; 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&lt;/</a:t>
            </a:r>
            <a:r>
              <a:rPr lang="en-US" sz="2800" b="1" dirty="0" err="1" smtClean="0"/>
              <a:t>people_list</a:t>
            </a:r>
            <a:r>
              <a:rPr lang="en-US" sz="2800" b="1" dirty="0" smtClean="0"/>
              <a:t>&gt; 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XPath-выражения </a:t>
            </a:r>
            <a:r>
              <a:rPr lang="ru-RU" dirty="0" smtClean="0"/>
              <a:t>написать значительно проще, чем подробный код для навигации на базе 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 (DOM). Когда нужно извлечь информацию из XML-документа, самый быстрый и простой способ — это встроить выражения </a:t>
            </a:r>
            <a:r>
              <a:rPr lang="ru-RU" dirty="0" err="1" smtClean="0"/>
              <a:t>XPath</a:t>
            </a:r>
            <a:r>
              <a:rPr lang="ru-RU" dirty="0" smtClean="0"/>
              <a:t> в Java-программу.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xpath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0"/>
            <a:ext cx="7858180" cy="664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xpath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73" y="285728"/>
            <a:ext cx="7915331" cy="6596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JAXB</a:t>
            </a:r>
            <a:r>
              <a:rPr lang="en-US" dirty="0" smtClean="0"/>
              <a:t>, stands for </a:t>
            </a:r>
            <a:r>
              <a:rPr lang="en-US" b="1" dirty="0" smtClean="0"/>
              <a:t>Java Architecture for XML Binding</a:t>
            </a:r>
            <a:r>
              <a:rPr lang="en-US" dirty="0" smtClean="0"/>
              <a:t>, using JAXB annotation to convert Java object to / from XML file. </a:t>
            </a:r>
            <a:endParaRPr lang="ru-RU" dirty="0" smtClean="0"/>
          </a:p>
          <a:p>
            <a:r>
              <a:rPr lang="en-US" dirty="0" smtClean="0"/>
              <a:t>Marshalling – Convert a Java object into a XML file.</a:t>
            </a:r>
          </a:p>
          <a:p>
            <a:r>
              <a:rPr lang="en-US" dirty="0" err="1" smtClean="0"/>
              <a:t>Unmarshalling</a:t>
            </a:r>
            <a:r>
              <a:rPr lang="en-US" dirty="0" smtClean="0"/>
              <a:t> – Convert XML content into a Java Object.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</a:t>
            </a:r>
            <a:endParaRPr lang="ru-RU" dirty="0"/>
          </a:p>
        </p:txBody>
      </p:sp>
      <p:pic>
        <p:nvPicPr>
          <p:cNvPr id="4" name="Рисунок 3" descr="jaxb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4" y="1643050"/>
            <a:ext cx="8198714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jax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5292"/>
            <a:ext cx="7215237" cy="6505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jaxb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2" y="642918"/>
            <a:ext cx="8989757" cy="578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общем случае XML- документы должны удовлетворять следующим требованиям: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В заголовке документа помещается объявление XML, в котором указывается язык разметки документа, номер его версии и дополнительная информация</a:t>
            </a:r>
          </a:p>
          <a:p>
            <a:r>
              <a:rPr lang="ru-RU" dirty="0" smtClean="0"/>
              <a:t>Каждый открывающий тэг, определяющий некоторую область данных в документе обязательно должен иметь своего закрывающего "напарника", т.е., в отличие от HTML, нельзя опускать закрывающие тэги</a:t>
            </a:r>
          </a:p>
          <a:p>
            <a:r>
              <a:rPr lang="ru-RU" dirty="0" smtClean="0"/>
              <a:t>В XML учитывается регистр символов</a:t>
            </a:r>
          </a:p>
          <a:p>
            <a:r>
              <a:rPr lang="ru-RU" dirty="0" smtClean="0"/>
              <a:t>Все значения атрибутов, используемых в определении тэгов, должны быть заключены в кавычки</a:t>
            </a:r>
          </a:p>
          <a:p>
            <a:r>
              <a:rPr lang="ru-RU" dirty="0" smtClean="0"/>
              <a:t>Вложенность тэгов в XML строго контролируется, поэтому необходимо следить за порядком следования открывающих и закрывающих тэгов</a:t>
            </a:r>
          </a:p>
          <a:p>
            <a:r>
              <a:rPr lang="ru-RU" dirty="0" smtClean="0"/>
              <a:t>Вся информация, располагающаяся между начальным и конечными тэгами, рассматривается в XML как данные и поэтому учитываются все символы форматирования ( т.е. пробелы, переводы строк, табуляции не игнорируются, как в HTML)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00240"/>
            <a:ext cx="8229600" cy="207170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Мы просто хотим быть </a:t>
            </a:r>
            <a:r>
              <a:rPr lang="en-US" dirty="0" smtClean="0"/>
              <a:t>Java</a:t>
            </a:r>
            <a:r>
              <a:rPr lang="ru-RU" dirty="0" smtClean="0"/>
              <a:t> </a:t>
            </a:r>
            <a:r>
              <a:rPr lang="ru-RU" dirty="0" smtClean="0"/>
              <a:t>разработчиками</a:t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Тогда зачем все это нам?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Наиболее популярное использование:</a:t>
            </a:r>
          </a:p>
          <a:p>
            <a:endParaRPr lang="ru-RU" dirty="0" smtClean="0"/>
          </a:p>
          <a:p>
            <a:r>
              <a:rPr lang="ru-RU" dirty="0" smtClean="0"/>
              <a:t>Конфигурация</a:t>
            </a:r>
          </a:p>
          <a:p>
            <a:r>
              <a:rPr lang="ru-RU" dirty="0" smtClean="0"/>
              <a:t>Интеграция</a:t>
            </a:r>
          </a:p>
          <a:p>
            <a:r>
              <a:rPr lang="ru-RU" dirty="0" smtClean="0"/>
              <a:t>Ресурсные системы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115328" cy="1939916"/>
          </a:xfrm>
        </p:spPr>
        <p:txBody>
          <a:bodyPr>
            <a:normAutofit/>
          </a:bodyPr>
          <a:lstStyle/>
          <a:p>
            <a:r>
              <a:rPr lang="en-US" dirty="0" smtClean="0"/>
              <a:t>JAXP</a:t>
            </a:r>
            <a:br>
              <a:rPr lang="en-US" dirty="0" smtClean="0"/>
            </a:br>
            <a:r>
              <a:rPr lang="en-US" i="1" dirty="0" smtClean="0"/>
              <a:t> The Java API for XML Processing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071678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 smtClean="0"/>
              <a:t>Н</a:t>
            </a:r>
            <a:r>
              <a:rPr lang="ru-RU" sz="3600" dirty="0" smtClean="0"/>
              <a:t>абор </a:t>
            </a:r>
            <a:r>
              <a:rPr lang="ru-RU" sz="3600" dirty="0" smtClean="0"/>
              <a:t>абстрактных </a:t>
            </a:r>
            <a:r>
              <a:rPr lang="en-US" sz="3600" dirty="0" smtClean="0"/>
              <a:t>API</a:t>
            </a:r>
            <a:r>
              <a:rPr lang="ru-RU" sz="3600" dirty="0" smtClean="0"/>
              <a:t>, </a:t>
            </a:r>
            <a:r>
              <a:rPr lang="ru-RU" sz="3600" dirty="0" smtClean="0"/>
              <a:t>упрощающих обработку </a:t>
            </a:r>
            <a:r>
              <a:rPr lang="en-US" sz="3600" dirty="0" smtClean="0"/>
              <a:t>XML</a:t>
            </a:r>
            <a:r>
              <a:rPr lang="ru-RU" sz="3600" dirty="0" smtClean="0"/>
              <a:t> данных с помощью программ, написанных на </a:t>
            </a:r>
            <a:r>
              <a:rPr lang="en-US" sz="3600" dirty="0" smtClean="0"/>
              <a:t>Java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r>
              <a:rPr lang="en-US" sz="3600" dirty="0" smtClean="0"/>
              <a:t>DOM</a:t>
            </a:r>
          </a:p>
          <a:p>
            <a:r>
              <a:rPr lang="en-US" sz="3600" dirty="0" smtClean="0"/>
              <a:t>SAX</a:t>
            </a:r>
          </a:p>
          <a:p>
            <a:r>
              <a:rPr lang="en-US" sz="3600" dirty="0" err="1" smtClean="0"/>
              <a:t>XPath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ru-RU" dirty="0"/>
          </a:p>
        </p:txBody>
      </p:sp>
      <p:pic>
        <p:nvPicPr>
          <p:cNvPr id="4" name="Рисунок 3" descr="dom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" y="1785926"/>
            <a:ext cx="9072626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что же такое DOM?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428736"/>
            <a:ext cx="8715404" cy="500063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     Судя </a:t>
            </a:r>
            <a:r>
              <a:rPr lang="ru-RU" dirty="0" smtClean="0"/>
              <a:t>из названия это есть объектная модель документа. XML документ представляет собой набор тегов — узлов. Каждый узел может иметь неограниченное количество дочерних узлов. Каждый дочерний тоже может содержать много-много потомков или не содержать их вовсе. Таким образом получается некое дерево. Так вот DOM представляет собой всё это дерево в виде специальных объектов </a:t>
            </a:r>
            <a:r>
              <a:rPr lang="ru-RU" dirty="0" err="1" smtClean="0"/>
              <a:t>Node</a:t>
            </a:r>
            <a:r>
              <a:rPr lang="ru-RU" dirty="0" smtClean="0"/>
              <a:t>. Каждый </a:t>
            </a:r>
            <a:r>
              <a:rPr lang="ru-RU" dirty="0" err="1" smtClean="0"/>
              <a:t>Node</a:t>
            </a:r>
            <a:r>
              <a:rPr lang="ru-RU" dirty="0" smtClean="0"/>
              <a:t> соответствует своему XML-тегу. Каждый </a:t>
            </a:r>
            <a:r>
              <a:rPr lang="ru-RU" dirty="0" err="1" smtClean="0"/>
              <a:t>Node</a:t>
            </a:r>
            <a:r>
              <a:rPr lang="ru-RU" dirty="0" smtClean="0"/>
              <a:t> содержит полную информацию о том, что это за тег, какие он имеет атрибуты, какие дочерние узлы содержит внутри себя и так далее. На самой вершине этой иерархии находится </a:t>
            </a:r>
            <a:r>
              <a:rPr lang="ru-RU" dirty="0" err="1" smtClean="0"/>
              <a:t>Document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o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802"/>
            <a:ext cx="9012965" cy="2656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454</Words>
  <PresentationFormat>Экран (4:3)</PresentationFormat>
  <Paragraphs>54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Работа с XML из Java</vt:lpstr>
      <vt:lpstr> Как выглядит XML-документ? </vt:lpstr>
      <vt:lpstr>В общем случае XML- документы должны удовлетворять следующим требованиям: </vt:lpstr>
      <vt:lpstr>Мы просто хотим быть Java разработчиками   Тогда зачем все это нам? </vt:lpstr>
      <vt:lpstr>Слайд 5</vt:lpstr>
      <vt:lpstr>JAXP  The Java API for XML Processing</vt:lpstr>
      <vt:lpstr>DOM</vt:lpstr>
      <vt:lpstr>Так что же такое DOM?</vt:lpstr>
      <vt:lpstr>Слайд 9</vt:lpstr>
      <vt:lpstr>О DOM подробнее</vt:lpstr>
      <vt:lpstr>  SAX (Simple API for XML) - событийно-ориентированное API </vt:lpstr>
      <vt:lpstr>Последовательный разбор XML-документа SAX-обработчиком обычно производится по следующей схеме :</vt:lpstr>
      <vt:lpstr>Слайд 13</vt:lpstr>
      <vt:lpstr>Слайд 14</vt:lpstr>
      <vt:lpstr>Слайд 15</vt:lpstr>
      <vt:lpstr>Рассмотрим на примере</vt:lpstr>
      <vt:lpstr>Сравнение</vt:lpstr>
      <vt:lpstr>XPath</vt:lpstr>
      <vt:lpstr>XPath</vt:lpstr>
      <vt:lpstr>XPath</vt:lpstr>
      <vt:lpstr>Слайд 21</vt:lpstr>
      <vt:lpstr>Слайд 22</vt:lpstr>
      <vt:lpstr>JAXB</vt:lpstr>
      <vt:lpstr>JAXB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Чемисов</dc:creator>
  <cp:lastModifiedBy>Чемисов</cp:lastModifiedBy>
  <cp:revision>31</cp:revision>
  <dcterms:created xsi:type="dcterms:W3CDTF">2015-09-05T17:54:23Z</dcterms:created>
  <dcterms:modified xsi:type="dcterms:W3CDTF">2015-09-06T16:07:01Z</dcterms:modified>
</cp:coreProperties>
</file>