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Thin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Roboto Medium"/>
      <p:regular r:id="rId23"/>
      <p:bold r:id="rId24"/>
      <p:italic r:id="rId25"/>
      <p:boldItalic r:id="rId26"/>
    </p:embeddedFont>
    <p:embeddedFont>
      <p:font typeface="EB Garamond Medium"/>
      <p:regular r:id="rId27"/>
      <p:bold r:id="rId28"/>
      <p:italic r:id="rId29"/>
      <p:boldItalic r:id="rId30"/>
    </p:embeddedFont>
    <p:embeddedFont>
      <p:font typeface="EB Garamond"/>
      <p:regular r:id="rId31"/>
      <p:bold r:id="rId32"/>
      <p:italic r:id="rId33"/>
      <p:boldItalic r:id="rId34"/>
    </p:embeddedFont>
    <p:embeddedFont>
      <p:font typeface="EB Garamond ExtraBold"/>
      <p:bold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RobotoMedium-bold.fntdata"/><Relationship Id="rId23" Type="http://schemas.openxmlformats.org/officeDocument/2006/relationships/font" Target="fonts/RobotoMediu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edium-boldItalic.fntdata"/><Relationship Id="rId25" Type="http://schemas.openxmlformats.org/officeDocument/2006/relationships/font" Target="fonts/RobotoMedium-italic.fntdata"/><Relationship Id="rId28" Type="http://schemas.openxmlformats.org/officeDocument/2006/relationships/font" Target="fonts/EBGaramondMedium-bold.fntdata"/><Relationship Id="rId27" Type="http://schemas.openxmlformats.org/officeDocument/2006/relationships/font" Target="fonts/EBGaramond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EBGaramond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EBGaramond-regular.fntdata"/><Relationship Id="rId30" Type="http://schemas.openxmlformats.org/officeDocument/2006/relationships/font" Target="fonts/EBGaramondMedium-boldItalic.fntdata"/><Relationship Id="rId11" Type="http://schemas.openxmlformats.org/officeDocument/2006/relationships/slide" Target="slides/slide6.xml"/><Relationship Id="rId33" Type="http://schemas.openxmlformats.org/officeDocument/2006/relationships/font" Target="fonts/EBGaramond-italic.fntdata"/><Relationship Id="rId10" Type="http://schemas.openxmlformats.org/officeDocument/2006/relationships/slide" Target="slides/slide5.xml"/><Relationship Id="rId32" Type="http://schemas.openxmlformats.org/officeDocument/2006/relationships/font" Target="fonts/EBGaramond-bold.fntdata"/><Relationship Id="rId13" Type="http://schemas.openxmlformats.org/officeDocument/2006/relationships/slide" Target="slides/slide8.xml"/><Relationship Id="rId35" Type="http://schemas.openxmlformats.org/officeDocument/2006/relationships/font" Target="fonts/EBGaramondExtraBold-bold.fntdata"/><Relationship Id="rId12" Type="http://schemas.openxmlformats.org/officeDocument/2006/relationships/slide" Target="slides/slide7.xml"/><Relationship Id="rId34" Type="http://schemas.openxmlformats.org/officeDocument/2006/relationships/font" Target="fonts/EBGaramond-boldItalic.fntdata"/><Relationship Id="rId15" Type="http://schemas.openxmlformats.org/officeDocument/2006/relationships/font" Target="fonts/RobotoThin-regular.fntdata"/><Relationship Id="rId14" Type="http://schemas.openxmlformats.org/officeDocument/2006/relationships/slide" Target="slides/slide9.xml"/><Relationship Id="rId36" Type="http://schemas.openxmlformats.org/officeDocument/2006/relationships/font" Target="fonts/EBGaramondExtraBold-boldItalic.fntdata"/><Relationship Id="rId17" Type="http://schemas.openxmlformats.org/officeDocument/2006/relationships/font" Target="fonts/RobotoThin-italic.fntdata"/><Relationship Id="rId16" Type="http://schemas.openxmlformats.org/officeDocument/2006/relationships/font" Target="fonts/RobotoThin-bold.fntdata"/><Relationship Id="rId19" Type="http://schemas.openxmlformats.org/officeDocument/2006/relationships/font" Target="fonts/Roboto-regular.fntdata"/><Relationship Id="rId18" Type="http://schemas.openxmlformats.org/officeDocument/2006/relationships/font" Target="fonts/RobotoThin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487cf0fc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487cf0fc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487cf0fcd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487cf0fcd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e162f723e306a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e162f723e306a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e162f723e306a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e162f723e306a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e162f723e306a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e162f723e306a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487cf0fcd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487cf0fcd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487cf0fcd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487cf0fcd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e162f723e306a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e162f723e306a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n.wikipedia.org/wiki/Matrix_(mathematics)" TargetMode="External"/><Relationship Id="rId4" Type="http://schemas.openxmlformats.org/officeDocument/2006/relationships/hyperlink" Target="https://en.wikipedia.org/wiki/Risk_assessment" TargetMode="External"/><Relationship Id="rId5" Type="http://schemas.openxmlformats.org/officeDocument/2006/relationships/hyperlink" Target="https://en.wikipedia.org/wiki/Level_of_risk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7291E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621050"/>
            <a:ext cx="8520600" cy="1462500"/>
          </a:xfrm>
          <a:prstGeom prst="rect">
            <a:avLst/>
          </a:prstGeom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Risk Matrix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7291E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0" y="0"/>
            <a:ext cx="4789800" cy="670500"/>
          </a:xfrm>
          <a:prstGeom prst="rect">
            <a:avLst/>
          </a:prstGeom>
          <a:solidFill>
            <a:srgbClr val="A7291E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lt1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INTRODUCTION</a:t>
            </a:r>
            <a:endParaRPr sz="2700">
              <a:solidFill>
                <a:schemeClr val="lt1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48750" y="2181975"/>
            <a:ext cx="51069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lt1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Core Purpose of Risk Matrix</a:t>
            </a:r>
            <a:endParaRPr sz="1800" u="sng">
              <a:solidFill>
                <a:schemeClr val="lt1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121875" y="2510800"/>
            <a:ext cx="8629500" cy="10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purpose of a risk matrix is to provide a structured and visual way to assess and prioritize risks by evaluating the likelihood and impact of potential events, helping organizations make informed decisions about risk management and resource allocation.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6575" y="731300"/>
            <a:ext cx="83370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lt1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Risk Matrix  </a:t>
            </a:r>
            <a:endParaRPr sz="1800" u="sng">
              <a:solidFill>
                <a:schemeClr val="lt1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risk matrix</a:t>
            </a:r>
            <a:r>
              <a:rPr lang="en-GB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</a:t>
            </a:r>
            <a:r>
              <a:rPr lang="en-GB">
                <a:solidFill>
                  <a:schemeClr val="lt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matrix</a:t>
            </a:r>
            <a:r>
              <a:rPr lang="en-GB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that is used during </a:t>
            </a:r>
            <a:r>
              <a:rPr lang="en-GB">
                <a:solidFill>
                  <a:schemeClr val="lt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risk assessment</a:t>
            </a:r>
            <a:r>
              <a:rPr lang="en-GB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define the </a:t>
            </a:r>
            <a:r>
              <a:rPr lang="en-GB">
                <a:solidFill>
                  <a:schemeClr val="lt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level of risk</a:t>
            </a:r>
            <a:r>
              <a:rPr lang="en-GB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by considering the category of likelihood against the category of consequence severity. This is a simple mechanism to increase visibility of risks and assist management decision making.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7291E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146250" y="134075"/>
            <a:ext cx="40101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lt1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Dataset Description </a:t>
            </a:r>
            <a:endParaRPr sz="1800" u="sng">
              <a:solidFill>
                <a:schemeClr val="lt1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146250" y="621575"/>
            <a:ext cx="8787900" cy="44487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The</a:t>
            </a:r>
            <a:r>
              <a:rPr lang="en-GB">
                <a:solidFill>
                  <a:schemeClr val="lt1"/>
                </a:solidFill>
              </a:rPr>
              <a:t> dataset is sourced from a sample risk data consisting of four major categories-Finance, Infrastructure, Safety &amp; Security along with their Risk IDs.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This dataset comprises of likelihood and severity values: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lt1"/>
                </a:solidFill>
              </a:rPr>
              <a:t>Likelihood values</a:t>
            </a:r>
            <a:endParaRPr u="sng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GB">
                <a:solidFill>
                  <a:schemeClr val="lt1"/>
                </a:solidFill>
              </a:rPr>
              <a:t>1 Rare : A very slim chance for this risk to occur.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GB">
                <a:solidFill>
                  <a:schemeClr val="lt1"/>
                </a:solidFill>
              </a:rPr>
              <a:t>2 Unlikely : Low chances for this risk to occur.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GB">
                <a:solidFill>
                  <a:schemeClr val="lt1"/>
                </a:solidFill>
              </a:rPr>
              <a:t>3 Possible : Fifty-fifty chances for this risk to occur.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GB">
                <a:solidFill>
                  <a:schemeClr val="lt1"/>
                </a:solidFill>
              </a:rPr>
              <a:t>4 Likely : Good chances for this risk to occur.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GB">
                <a:solidFill>
                  <a:schemeClr val="lt1"/>
                </a:solidFill>
              </a:rPr>
              <a:t>5 Almost Certain : You can bet this risk will occur at some point.    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lt1"/>
                </a:solidFill>
              </a:rPr>
              <a:t>Severity values</a:t>
            </a:r>
            <a:endParaRPr u="sng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GB">
                <a:solidFill>
                  <a:schemeClr val="lt1"/>
                </a:solidFill>
              </a:rPr>
              <a:t>1 Negligible : The risk will have little consequences if occurs.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GB">
                <a:solidFill>
                  <a:schemeClr val="lt1"/>
                </a:solidFill>
              </a:rPr>
              <a:t>2 Minor : The consequences of the </a:t>
            </a:r>
            <a:r>
              <a:rPr lang="en-GB">
                <a:solidFill>
                  <a:schemeClr val="lt1"/>
                </a:solidFill>
              </a:rPr>
              <a:t>risk will be easy to manage.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GB">
                <a:solidFill>
                  <a:schemeClr val="lt1"/>
                </a:solidFill>
              </a:rPr>
              <a:t>3 Moderate : The consequences of the risk will take time to mitigate.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GB">
                <a:solidFill>
                  <a:schemeClr val="lt1"/>
                </a:solidFill>
              </a:rPr>
              <a:t>4 Major : The consequences of this risk will be significant and may cause long-term damage.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GB">
                <a:solidFill>
                  <a:schemeClr val="lt1"/>
                </a:solidFill>
              </a:rPr>
              <a:t>5 Catastrophic : The consequences of this risk will be detrimental and may be hard to recover from.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6"/>
          <p:cNvGrpSpPr/>
          <p:nvPr/>
        </p:nvGrpSpPr>
        <p:grpSpPr>
          <a:xfrm>
            <a:off x="1190783" y="3"/>
            <a:ext cx="7953587" cy="993903"/>
            <a:chOff x="3978500" y="946003"/>
            <a:chExt cx="4094300" cy="993903"/>
          </a:xfrm>
        </p:grpSpPr>
        <p:grpSp>
          <p:nvGrpSpPr>
            <p:cNvPr id="74" name="Google Shape;74;p16"/>
            <p:cNvGrpSpPr/>
            <p:nvPr/>
          </p:nvGrpSpPr>
          <p:grpSpPr>
            <a:xfrm>
              <a:off x="4734025" y="1140951"/>
              <a:ext cx="529800" cy="798956"/>
              <a:chOff x="4318975" y="1083450"/>
              <a:chExt cx="529800" cy="591250"/>
            </a:xfrm>
          </p:grpSpPr>
          <p:sp>
            <p:nvSpPr>
              <p:cNvPr id="75" name="Google Shape;75;p16"/>
              <p:cNvSpPr/>
              <p:nvPr/>
            </p:nvSpPr>
            <p:spPr>
              <a:xfrm>
                <a:off x="4517125" y="1086100"/>
                <a:ext cx="133500" cy="588600"/>
              </a:xfrm>
              <a:prstGeom prst="rect">
                <a:avLst/>
              </a:prstGeom>
              <a:solidFill>
                <a:srgbClr val="A7291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6" name="Google Shape;76;p16"/>
              <p:cNvCxnSpPr/>
              <p:nvPr/>
            </p:nvCxnSpPr>
            <p:spPr>
              <a:xfrm rot="10800000">
                <a:off x="4318975" y="1083450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840D3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77" name="Google Shape;77;p16"/>
            <p:cNvSpPr txBox="1"/>
            <p:nvPr/>
          </p:nvSpPr>
          <p:spPr>
            <a:xfrm>
              <a:off x="5344600" y="946003"/>
              <a:ext cx="2728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1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Import &amp; Load Data</a:t>
              </a:r>
              <a:endParaRPr b="1" sz="11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" name="Google Shape;78;p16"/>
            <p:cNvSpPr txBox="1"/>
            <p:nvPr/>
          </p:nvSpPr>
          <p:spPr>
            <a:xfrm>
              <a:off x="5344600" y="1222248"/>
              <a:ext cx="2728200" cy="4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11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Getting data from various sources into PowerBi for analysis and reporting.</a:t>
              </a:r>
              <a:endParaRPr sz="11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" name="Google Shape;79;p16"/>
            <p:cNvSpPr txBox="1"/>
            <p:nvPr/>
          </p:nvSpPr>
          <p:spPr>
            <a:xfrm>
              <a:off x="39785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b="1" sz="16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0" name="Google Shape;80;p16"/>
          <p:cNvGrpSpPr/>
          <p:nvPr/>
        </p:nvGrpSpPr>
        <p:grpSpPr>
          <a:xfrm>
            <a:off x="1190630" y="993903"/>
            <a:ext cx="7953178" cy="993903"/>
            <a:chOff x="3978500" y="946003"/>
            <a:chExt cx="4094300" cy="993903"/>
          </a:xfrm>
        </p:grpSpPr>
        <p:grpSp>
          <p:nvGrpSpPr>
            <p:cNvPr id="81" name="Google Shape;81;p16"/>
            <p:cNvGrpSpPr/>
            <p:nvPr/>
          </p:nvGrpSpPr>
          <p:grpSpPr>
            <a:xfrm>
              <a:off x="4734025" y="1140951"/>
              <a:ext cx="529800" cy="798956"/>
              <a:chOff x="4318975" y="1083450"/>
              <a:chExt cx="529800" cy="591250"/>
            </a:xfrm>
          </p:grpSpPr>
          <p:sp>
            <p:nvSpPr>
              <p:cNvPr id="82" name="Google Shape;82;p16"/>
              <p:cNvSpPr/>
              <p:nvPr/>
            </p:nvSpPr>
            <p:spPr>
              <a:xfrm>
                <a:off x="4517125" y="1086100"/>
                <a:ext cx="133500" cy="588600"/>
              </a:xfrm>
              <a:prstGeom prst="rect">
                <a:avLst/>
              </a:prstGeom>
              <a:solidFill>
                <a:srgbClr val="840D35"/>
              </a:solidFill>
              <a:ln cap="flat" cmpd="sng" w="9525">
                <a:solidFill>
                  <a:srgbClr val="5E080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83" name="Google Shape;83;p16"/>
              <p:cNvCxnSpPr/>
              <p:nvPr/>
            </p:nvCxnSpPr>
            <p:spPr>
              <a:xfrm rot="10800000">
                <a:off x="4318975" y="1083450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61C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84" name="Google Shape;84;p16"/>
            <p:cNvSpPr txBox="1"/>
            <p:nvPr/>
          </p:nvSpPr>
          <p:spPr>
            <a:xfrm>
              <a:off x="5344600" y="946003"/>
              <a:ext cx="2728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100">
                  <a:solidFill>
                    <a:srgbClr val="5E0808"/>
                  </a:solidFill>
                  <a:latin typeface="Roboto"/>
                  <a:ea typeface="Roboto"/>
                  <a:cs typeface="Roboto"/>
                  <a:sym typeface="Roboto"/>
                </a:rPr>
                <a:t>Clean &amp; Transform Data</a:t>
              </a:r>
              <a:endParaRPr b="1" sz="1100">
                <a:solidFill>
                  <a:srgbClr val="5E0808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" name="Google Shape;85;p16"/>
            <p:cNvSpPr txBox="1"/>
            <p:nvPr/>
          </p:nvSpPr>
          <p:spPr>
            <a:xfrm>
              <a:off x="5344600" y="1237598"/>
              <a:ext cx="2728200" cy="4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1100">
                  <a:solidFill>
                    <a:srgbClr val="5E0808"/>
                  </a:solidFill>
                  <a:latin typeface="Roboto"/>
                  <a:ea typeface="Roboto"/>
                  <a:cs typeface="Roboto"/>
                  <a:sym typeface="Roboto"/>
                </a:rPr>
                <a:t>Prepare and shape the data to ensure its quality and usability.</a:t>
              </a:r>
              <a:endParaRPr sz="1100">
                <a:solidFill>
                  <a:srgbClr val="5E0808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" name="Google Shape;86;p16"/>
            <p:cNvSpPr txBox="1"/>
            <p:nvPr/>
          </p:nvSpPr>
          <p:spPr>
            <a:xfrm>
              <a:off x="39785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rgbClr val="5E0808"/>
                  </a:solidFill>
                  <a:latin typeface="Roboto"/>
                  <a:ea typeface="Roboto"/>
                  <a:cs typeface="Roboto"/>
                  <a:sym typeface="Roboto"/>
                </a:rPr>
                <a:t>02</a:t>
              </a:r>
              <a:endParaRPr b="1" sz="1600">
                <a:solidFill>
                  <a:srgbClr val="5E0808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7" name="Google Shape;87;p16"/>
          <p:cNvGrpSpPr/>
          <p:nvPr/>
        </p:nvGrpSpPr>
        <p:grpSpPr>
          <a:xfrm>
            <a:off x="1190926" y="1987803"/>
            <a:ext cx="7953178" cy="993903"/>
            <a:chOff x="3978500" y="946003"/>
            <a:chExt cx="4094300" cy="993903"/>
          </a:xfrm>
        </p:grpSpPr>
        <p:grpSp>
          <p:nvGrpSpPr>
            <p:cNvPr id="88" name="Google Shape;88;p16"/>
            <p:cNvGrpSpPr/>
            <p:nvPr/>
          </p:nvGrpSpPr>
          <p:grpSpPr>
            <a:xfrm>
              <a:off x="4734025" y="1140951"/>
              <a:ext cx="529800" cy="798956"/>
              <a:chOff x="4318975" y="1083450"/>
              <a:chExt cx="529800" cy="591250"/>
            </a:xfrm>
          </p:grpSpPr>
          <p:sp>
            <p:nvSpPr>
              <p:cNvPr id="89" name="Google Shape;89;p16"/>
              <p:cNvSpPr/>
              <p:nvPr/>
            </p:nvSpPr>
            <p:spPr>
              <a:xfrm>
                <a:off x="4517125" y="1086100"/>
                <a:ext cx="133500" cy="588600"/>
              </a:xfrm>
              <a:prstGeom prst="rect">
                <a:avLst/>
              </a:prstGeom>
              <a:solidFill>
                <a:srgbClr val="731616">
                  <a:alpha val="92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90" name="Google Shape;90;p16"/>
              <p:cNvCxnSpPr/>
              <p:nvPr/>
            </p:nvCxnSpPr>
            <p:spPr>
              <a:xfrm rot="10800000">
                <a:off x="4318975" y="1083450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731616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91" name="Google Shape;91;p16"/>
            <p:cNvSpPr txBox="1"/>
            <p:nvPr/>
          </p:nvSpPr>
          <p:spPr>
            <a:xfrm>
              <a:off x="5344600" y="946003"/>
              <a:ext cx="2728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100">
                  <a:solidFill>
                    <a:srgbClr val="731616"/>
                  </a:solidFill>
                  <a:latin typeface="Roboto"/>
                  <a:ea typeface="Roboto"/>
                  <a:cs typeface="Roboto"/>
                  <a:sym typeface="Roboto"/>
                </a:rPr>
                <a:t>Build Data Model</a:t>
              </a:r>
              <a:endParaRPr b="1" sz="1100">
                <a:solidFill>
                  <a:srgbClr val="73161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" name="Google Shape;92;p16"/>
            <p:cNvSpPr txBox="1"/>
            <p:nvPr/>
          </p:nvSpPr>
          <p:spPr>
            <a:xfrm>
              <a:off x="5344600" y="1222248"/>
              <a:ext cx="2728200" cy="4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1100">
                  <a:solidFill>
                    <a:srgbClr val="731616"/>
                  </a:solidFill>
                  <a:latin typeface="Roboto"/>
                  <a:ea typeface="Roboto"/>
                  <a:cs typeface="Roboto"/>
                  <a:sym typeface="Roboto"/>
                </a:rPr>
                <a:t>Create relationships between tables and organize data for efficient analysis.</a:t>
              </a:r>
              <a:endParaRPr sz="1100">
                <a:solidFill>
                  <a:srgbClr val="73161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" name="Google Shape;93;p16"/>
            <p:cNvSpPr txBox="1"/>
            <p:nvPr/>
          </p:nvSpPr>
          <p:spPr>
            <a:xfrm>
              <a:off x="39785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rgbClr val="731616"/>
                  </a:solidFill>
                  <a:latin typeface="Roboto"/>
                  <a:ea typeface="Roboto"/>
                  <a:cs typeface="Roboto"/>
                  <a:sym typeface="Roboto"/>
                </a:rPr>
                <a:t>03</a:t>
              </a:r>
              <a:endParaRPr b="1" sz="1600">
                <a:solidFill>
                  <a:srgbClr val="73161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4" name="Google Shape;94;p16"/>
          <p:cNvGrpSpPr/>
          <p:nvPr/>
        </p:nvGrpSpPr>
        <p:grpSpPr>
          <a:xfrm>
            <a:off x="1190926" y="2981703"/>
            <a:ext cx="7953178" cy="993903"/>
            <a:chOff x="3978500" y="946003"/>
            <a:chExt cx="4094300" cy="993903"/>
          </a:xfrm>
        </p:grpSpPr>
        <p:grpSp>
          <p:nvGrpSpPr>
            <p:cNvPr id="95" name="Google Shape;95;p16"/>
            <p:cNvGrpSpPr/>
            <p:nvPr/>
          </p:nvGrpSpPr>
          <p:grpSpPr>
            <a:xfrm>
              <a:off x="4734025" y="1140951"/>
              <a:ext cx="529800" cy="798956"/>
              <a:chOff x="4318975" y="1083450"/>
              <a:chExt cx="529800" cy="591250"/>
            </a:xfrm>
          </p:grpSpPr>
          <p:sp>
            <p:nvSpPr>
              <p:cNvPr id="96" name="Google Shape;96;p16"/>
              <p:cNvSpPr/>
              <p:nvPr/>
            </p:nvSpPr>
            <p:spPr>
              <a:xfrm>
                <a:off x="4517125" y="1086100"/>
                <a:ext cx="133500" cy="588600"/>
              </a:xfrm>
              <a:prstGeom prst="rect">
                <a:avLst/>
              </a:prstGeom>
              <a:solidFill>
                <a:srgbClr val="9639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97" name="Google Shape;97;p16"/>
              <p:cNvCxnSpPr/>
              <p:nvPr/>
            </p:nvCxnSpPr>
            <p:spPr>
              <a:xfrm rot="10800000">
                <a:off x="4318975" y="1083450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96393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98" name="Google Shape;98;p16"/>
            <p:cNvSpPr txBox="1"/>
            <p:nvPr/>
          </p:nvSpPr>
          <p:spPr>
            <a:xfrm>
              <a:off x="5344600" y="946003"/>
              <a:ext cx="2728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100">
                  <a:solidFill>
                    <a:srgbClr val="963939"/>
                  </a:solidFill>
                  <a:latin typeface="Roboto"/>
                  <a:ea typeface="Roboto"/>
                  <a:cs typeface="Roboto"/>
                  <a:sym typeface="Roboto"/>
                </a:rPr>
                <a:t>Write Formulas in DAX</a:t>
              </a:r>
              <a:endParaRPr b="1" sz="1100">
                <a:solidFill>
                  <a:srgbClr val="96393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" name="Google Shape;99;p16"/>
            <p:cNvSpPr txBox="1"/>
            <p:nvPr/>
          </p:nvSpPr>
          <p:spPr>
            <a:xfrm>
              <a:off x="5344600" y="1222248"/>
              <a:ext cx="2728200" cy="4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1100">
                  <a:solidFill>
                    <a:srgbClr val="963939"/>
                  </a:solidFill>
                  <a:latin typeface="Roboto"/>
                  <a:ea typeface="Roboto"/>
                  <a:cs typeface="Roboto"/>
                  <a:sym typeface="Roboto"/>
                </a:rPr>
                <a:t>Write formulas in DAX to </a:t>
              </a:r>
              <a:r>
                <a:rPr lang="en-GB" sz="1100">
                  <a:solidFill>
                    <a:srgbClr val="963939"/>
                  </a:solidFill>
                  <a:latin typeface="Roboto"/>
                  <a:ea typeface="Roboto"/>
                  <a:cs typeface="Roboto"/>
                  <a:sym typeface="Roboto"/>
                </a:rPr>
                <a:t>perform</a:t>
              </a:r>
              <a:r>
                <a:rPr lang="en-GB" sz="1100">
                  <a:solidFill>
                    <a:srgbClr val="963939"/>
                  </a:solidFill>
                  <a:latin typeface="Roboto"/>
                  <a:ea typeface="Roboto"/>
                  <a:cs typeface="Roboto"/>
                  <a:sym typeface="Roboto"/>
                </a:rPr>
                <a:t> calculations and derive insights using measures etc.</a:t>
              </a:r>
              <a:endParaRPr sz="1100">
                <a:solidFill>
                  <a:srgbClr val="96393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" name="Google Shape;100;p16"/>
            <p:cNvSpPr txBox="1"/>
            <p:nvPr/>
          </p:nvSpPr>
          <p:spPr>
            <a:xfrm>
              <a:off x="39785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rgbClr val="963939"/>
                  </a:solidFill>
                  <a:latin typeface="Roboto"/>
                  <a:ea typeface="Roboto"/>
                  <a:cs typeface="Roboto"/>
                  <a:sym typeface="Roboto"/>
                </a:rPr>
                <a:t>04</a:t>
              </a:r>
              <a:endParaRPr b="1" sz="1600">
                <a:solidFill>
                  <a:srgbClr val="96393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1" name="Google Shape;101;p16"/>
          <p:cNvGrpSpPr/>
          <p:nvPr/>
        </p:nvGrpSpPr>
        <p:grpSpPr>
          <a:xfrm>
            <a:off x="1190926" y="4074491"/>
            <a:ext cx="7953178" cy="1069142"/>
            <a:chOff x="3978500" y="946003"/>
            <a:chExt cx="4094300" cy="993903"/>
          </a:xfrm>
        </p:grpSpPr>
        <p:grpSp>
          <p:nvGrpSpPr>
            <p:cNvPr id="102" name="Google Shape;102;p16"/>
            <p:cNvGrpSpPr/>
            <p:nvPr/>
          </p:nvGrpSpPr>
          <p:grpSpPr>
            <a:xfrm>
              <a:off x="4734025" y="1140951"/>
              <a:ext cx="529800" cy="798956"/>
              <a:chOff x="4318975" y="1083450"/>
              <a:chExt cx="529800" cy="591250"/>
            </a:xfrm>
          </p:grpSpPr>
          <p:sp>
            <p:nvSpPr>
              <p:cNvPr id="103" name="Google Shape;103;p16"/>
              <p:cNvSpPr/>
              <p:nvPr/>
            </p:nvSpPr>
            <p:spPr>
              <a:xfrm>
                <a:off x="4517125" y="1086100"/>
                <a:ext cx="133500" cy="5886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4" name="Google Shape;104;p16"/>
              <p:cNvCxnSpPr/>
              <p:nvPr/>
            </p:nvCxnSpPr>
            <p:spPr>
              <a:xfrm rot="10800000">
                <a:off x="4318975" y="1083450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05" name="Google Shape;105;p16"/>
            <p:cNvSpPr txBox="1"/>
            <p:nvPr/>
          </p:nvSpPr>
          <p:spPr>
            <a:xfrm>
              <a:off x="5344600" y="946003"/>
              <a:ext cx="2728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Design Report using Visuals</a:t>
              </a:r>
              <a:endParaRPr b="1"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" name="Google Shape;106;p16"/>
            <p:cNvSpPr txBox="1"/>
            <p:nvPr/>
          </p:nvSpPr>
          <p:spPr>
            <a:xfrm>
              <a:off x="5344598" y="1222251"/>
              <a:ext cx="2728200" cy="4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Create visually appealing and interactive charts and graphs to represent data.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" name="Google Shape;107;p16"/>
            <p:cNvSpPr txBox="1"/>
            <p:nvPr/>
          </p:nvSpPr>
          <p:spPr>
            <a:xfrm>
              <a:off x="39785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05</a:t>
              </a:r>
              <a:endParaRPr b="1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8" name="Google Shape;108;p16"/>
          <p:cNvSpPr txBox="1"/>
          <p:nvPr/>
        </p:nvSpPr>
        <p:spPr>
          <a:xfrm>
            <a:off x="0" y="-100"/>
            <a:ext cx="1190700" cy="5143500"/>
          </a:xfrm>
          <a:prstGeom prst="rect">
            <a:avLst/>
          </a:prstGeom>
          <a:solidFill>
            <a:srgbClr val="A7291E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P</a:t>
            </a:r>
            <a:endParaRPr sz="1800">
              <a:solidFill>
                <a:schemeClr val="lt1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O</a:t>
            </a:r>
            <a:endParaRPr sz="1800">
              <a:solidFill>
                <a:schemeClr val="lt1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W</a:t>
            </a:r>
            <a:endParaRPr sz="1800">
              <a:solidFill>
                <a:schemeClr val="lt1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E</a:t>
            </a:r>
            <a:endParaRPr sz="1800">
              <a:solidFill>
                <a:schemeClr val="lt1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R</a:t>
            </a:r>
            <a:endParaRPr sz="1800">
              <a:solidFill>
                <a:schemeClr val="lt1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B</a:t>
            </a:r>
            <a:endParaRPr sz="1800">
              <a:solidFill>
                <a:schemeClr val="lt1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I</a:t>
            </a:r>
            <a:endParaRPr sz="1800">
              <a:solidFill>
                <a:schemeClr val="lt1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S</a:t>
            </a:r>
            <a:endParaRPr sz="1800">
              <a:solidFill>
                <a:schemeClr val="lt1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</a:t>
            </a:r>
            <a:endParaRPr sz="1800">
              <a:solidFill>
                <a:schemeClr val="lt1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A</a:t>
            </a:r>
            <a:endParaRPr sz="1800">
              <a:solidFill>
                <a:schemeClr val="lt1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G</a:t>
            </a:r>
            <a:endParaRPr sz="1800">
              <a:solidFill>
                <a:schemeClr val="lt1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E</a:t>
            </a:r>
            <a:endParaRPr sz="1800">
              <a:solidFill>
                <a:schemeClr val="lt1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S</a:t>
            </a:r>
            <a:endParaRPr sz="1800">
              <a:solidFill>
                <a:schemeClr val="lt1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7291E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 b="32735" l="4801" r="7417" t="43050"/>
          <a:stretch/>
        </p:blipFill>
        <p:spPr>
          <a:xfrm>
            <a:off x="3192725" y="1580700"/>
            <a:ext cx="5951275" cy="356279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4" name="Google Shape;114;p17"/>
          <p:cNvSpPr txBox="1"/>
          <p:nvPr/>
        </p:nvSpPr>
        <p:spPr>
          <a:xfrm rot="-5400000">
            <a:off x="-2253450" y="2241350"/>
            <a:ext cx="5167800" cy="660900"/>
          </a:xfrm>
          <a:prstGeom prst="rect">
            <a:avLst/>
          </a:prstGeom>
          <a:solidFill>
            <a:srgbClr val="A7291E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>
                <a:solidFill>
                  <a:schemeClr val="lt1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Risk Matrix Visual</a:t>
            </a:r>
            <a:endParaRPr sz="3300">
              <a:solidFill>
                <a:schemeClr val="lt1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865450" y="220250"/>
            <a:ext cx="306600" cy="293700"/>
          </a:xfrm>
          <a:prstGeom prst="rect">
            <a:avLst/>
          </a:prstGeom>
          <a:solidFill>
            <a:srgbClr val="FE0000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3003175" y="220250"/>
            <a:ext cx="306600" cy="293700"/>
          </a:xfrm>
          <a:prstGeom prst="rect">
            <a:avLst/>
          </a:prstGeom>
          <a:solidFill>
            <a:srgbClr val="FFC100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5140900" y="220250"/>
            <a:ext cx="306600" cy="293700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7278625" y="220250"/>
            <a:ext cx="306600" cy="293700"/>
          </a:xfrm>
          <a:prstGeom prst="rect">
            <a:avLst/>
          </a:prstGeom>
          <a:solidFill>
            <a:srgbClr val="93D250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1172050" y="220250"/>
            <a:ext cx="1548600" cy="293700"/>
          </a:xfrm>
          <a:prstGeom prst="rect">
            <a:avLst/>
          </a:prstGeom>
          <a:solidFill>
            <a:srgbClr val="A7291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</a:rPr>
              <a:t>Extreme</a:t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5447500" y="220250"/>
            <a:ext cx="1548600" cy="293700"/>
          </a:xfrm>
          <a:prstGeom prst="rect">
            <a:avLst/>
          </a:prstGeom>
          <a:solidFill>
            <a:srgbClr val="A7291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</a:rPr>
              <a:t>Moderate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3309775" y="220250"/>
            <a:ext cx="1645800" cy="293700"/>
          </a:xfrm>
          <a:prstGeom prst="rect">
            <a:avLst/>
          </a:prstGeom>
          <a:solidFill>
            <a:srgbClr val="A7291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</a:rPr>
              <a:t>High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7585225" y="220250"/>
            <a:ext cx="1432200" cy="293700"/>
          </a:xfrm>
          <a:prstGeom prst="rect">
            <a:avLst/>
          </a:prstGeom>
          <a:solidFill>
            <a:srgbClr val="A7291E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1"/>
                </a:solidFill>
              </a:rPr>
              <a:t>Low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4241400" y="971700"/>
            <a:ext cx="4902600" cy="60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</a:t>
            </a:r>
            <a:r>
              <a:rPr b="1" lang="en-GB" sz="20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ONSEQUENCE</a:t>
            </a:r>
            <a:endParaRPr b="1" sz="20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2461625" y="2072950"/>
            <a:ext cx="731100" cy="3070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L</a:t>
            </a:r>
            <a:endParaRPr sz="1900">
              <a:solidFill>
                <a:schemeClr val="dk2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I</a:t>
            </a:r>
            <a:endParaRPr sz="1900">
              <a:solidFill>
                <a:schemeClr val="dk2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K</a:t>
            </a:r>
            <a:endParaRPr b="1" sz="19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E</a:t>
            </a:r>
            <a:endParaRPr b="1" sz="19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L</a:t>
            </a:r>
            <a:endParaRPr b="1" sz="19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I</a:t>
            </a:r>
            <a:endParaRPr b="1" sz="19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H</a:t>
            </a:r>
            <a:endParaRPr b="1" sz="19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O</a:t>
            </a:r>
            <a:endParaRPr b="1" sz="19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O</a:t>
            </a:r>
            <a:endParaRPr b="1" sz="19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D</a:t>
            </a:r>
            <a:endParaRPr b="1" sz="19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847425" y="777550"/>
            <a:ext cx="1743600" cy="1152900"/>
          </a:xfrm>
          <a:prstGeom prst="roundRect">
            <a:avLst>
              <a:gd fmla="val 16667" name="adj"/>
            </a:avLst>
          </a:prstGeom>
          <a:solidFill>
            <a:srgbClr val="A7291E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chemeClr val="lt1"/>
                </a:solidFill>
              </a:rPr>
              <a:t>70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1288413" y="1580700"/>
            <a:ext cx="861600" cy="22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</a:rPr>
              <a:t>Total Risks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8"/>
          <p:cNvGrpSpPr/>
          <p:nvPr/>
        </p:nvGrpSpPr>
        <p:grpSpPr>
          <a:xfrm>
            <a:off x="868177" y="3340380"/>
            <a:ext cx="8275627" cy="1802958"/>
            <a:chOff x="1593000" y="2322568"/>
            <a:chExt cx="5957975" cy="643500"/>
          </a:xfrm>
        </p:grpSpPr>
        <p:sp>
          <p:nvSpPr>
            <p:cNvPr id="132" name="Google Shape;132;p18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8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8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8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Risk Assessment and Prioritization</a:t>
              </a:r>
              <a:endParaRPr sz="11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1000"/>
                <a:buFont typeface="Roboto"/>
                <a:buChar char="●"/>
              </a:pPr>
              <a:r>
                <a:rPr b="1" lang="en-GB" sz="11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Accurate Risk </a:t>
              </a:r>
              <a:r>
                <a:rPr b="1" lang="en-GB" sz="11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Assessment: </a:t>
              </a:r>
              <a:r>
                <a:rPr lang="en-GB" sz="11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To score risks on the basis of their likelihood and severity, and prioritize risks accordingly</a:t>
              </a:r>
              <a:r>
                <a:rPr lang="en-GB" sz="10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. </a:t>
              </a:r>
              <a:endParaRPr sz="10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9" name="Google Shape;139;p18"/>
          <p:cNvGrpSpPr/>
          <p:nvPr/>
        </p:nvGrpSpPr>
        <p:grpSpPr>
          <a:xfrm>
            <a:off x="868301" y="1698396"/>
            <a:ext cx="8275627" cy="1711324"/>
            <a:chOff x="1593000" y="2322568"/>
            <a:chExt cx="5957975" cy="643500"/>
          </a:xfrm>
        </p:grpSpPr>
        <p:sp>
          <p:nvSpPr>
            <p:cNvPr id="140" name="Google Shape;140;p18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D</a:t>
              </a:r>
              <a:r>
                <a:rPr lang="en-GB" sz="11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efining Likelihood and Severity Criteria</a:t>
              </a:r>
              <a:endParaRPr sz="11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1100"/>
                <a:buFont typeface="Roboto"/>
                <a:buChar char="●"/>
              </a:pPr>
              <a:r>
                <a:rPr b="1" lang="en-GB" sz="11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Clear and Consistent Scales:</a:t>
              </a:r>
              <a:r>
                <a:rPr lang="en-GB" sz="11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 To use consistent and well-defined scales for both likelihood(e.g., almost certain, likely, possible, unlikely, rare ) and  severity(e.g., negligible, minor, moderate, major, catastrophic) </a:t>
              </a:r>
              <a:endParaRPr sz="11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1100"/>
                <a:buFont typeface="Roboto"/>
                <a:buChar char="●"/>
              </a:pPr>
              <a:r>
                <a:rPr b="1" lang="en-GB" sz="11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Avoid Ambiguity:</a:t>
              </a:r>
              <a:r>
                <a:rPr lang="en-GB" sz="11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 Ensure that each level on the scale is clearly defined to avoid subjective interpretations.</a:t>
              </a:r>
              <a:endParaRPr sz="11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7" name="Google Shape;147;p18"/>
          <p:cNvGrpSpPr/>
          <p:nvPr/>
        </p:nvGrpSpPr>
        <p:grpSpPr>
          <a:xfrm>
            <a:off x="868209" y="65"/>
            <a:ext cx="8275627" cy="1802968"/>
            <a:chOff x="1593000" y="2321967"/>
            <a:chExt cx="5957975" cy="644032"/>
          </a:xfrm>
        </p:grpSpPr>
        <p:sp>
          <p:nvSpPr>
            <p:cNvPr id="148" name="Google Shape;148;p18"/>
            <p:cNvSpPr/>
            <p:nvPr/>
          </p:nvSpPr>
          <p:spPr>
            <a:xfrm>
              <a:off x="3728375" y="2321967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8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8"/>
            <p:cNvSpPr/>
            <p:nvPr/>
          </p:nvSpPr>
          <p:spPr>
            <a:xfrm rot="-5400000">
              <a:off x="3476024" y="1934747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2283013" y="239577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Error Identification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4400625" y="2322568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1100"/>
                <a:buFont typeface="Roboto"/>
                <a:buChar char="●"/>
              </a:pPr>
              <a:r>
                <a:rPr b="1" lang="en-GB" sz="11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Thorough Brainstorming:</a:t>
              </a:r>
              <a:r>
                <a:rPr lang="en-GB" sz="11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 Thorough Brainstorming is required to identify errors and clean data.</a:t>
              </a:r>
              <a:endParaRPr sz="11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5" name="Google Shape;155;p18"/>
          <p:cNvSpPr txBox="1"/>
          <p:nvPr/>
        </p:nvSpPr>
        <p:spPr>
          <a:xfrm>
            <a:off x="0" y="0"/>
            <a:ext cx="868200" cy="5143500"/>
          </a:xfrm>
          <a:prstGeom prst="rect">
            <a:avLst/>
          </a:prstGeom>
          <a:solidFill>
            <a:srgbClr val="A7291E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>
                <a:solidFill>
                  <a:schemeClr val="lt1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P</a:t>
            </a:r>
            <a:endParaRPr sz="2900">
              <a:solidFill>
                <a:schemeClr val="lt1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>
                <a:solidFill>
                  <a:schemeClr val="lt1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R</a:t>
            </a:r>
            <a:endParaRPr sz="2900">
              <a:solidFill>
                <a:schemeClr val="lt1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>
                <a:solidFill>
                  <a:schemeClr val="lt1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E</a:t>
            </a:r>
            <a:endParaRPr sz="2900">
              <a:solidFill>
                <a:schemeClr val="lt1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>
                <a:solidFill>
                  <a:schemeClr val="lt1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C</a:t>
            </a:r>
            <a:endParaRPr sz="2900">
              <a:solidFill>
                <a:schemeClr val="lt1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>
                <a:solidFill>
                  <a:schemeClr val="lt1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A</a:t>
            </a:r>
            <a:endParaRPr sz="2900">
              <a:solidFill>
                <a:schemeClr val="lt1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>
                <a:solidFill>
                  <a:schemeClr val="lt1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U</a:t>
            </a:r>
            <a:endParaRPr sz="2900">
              <a:solidFill>
                <a:schemeClr val="lt1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>
                <a:solidFill>
                  <a:schemeClr val="lt1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</a:t>
            </a:r>
            <a:endParaRPr sz="2900">
              <a:solidFill>
                <a:schemeClr val="lt1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>
                <a:solidFill>
                  <a:schemeClr val="lt1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I</a:t>
            </a:r>
            <a:endParaRPr sz="2900">
              <a:solidFill>
                <a:schemeClr val="lt1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>
                <a:solidFill>
                  <a:schemeClr val="lt1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O</a:t>
            </a:r>
            <a:endParaRPr sz="2900">
              <a:solidFill>
                <a:schemeClr val="lt1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>
                <a:solidFill>
                  <a:schemeClr val="lt1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N</a:t>
            </a:r>
            <a:endParaRPr sz="2900">
              <a:solidFill>
                <a:schemeClr val="lt1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>
                <a:solidFill>
                  <a:schemeClr val="lt1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S</a:t>
            </a:r>
            <a:endParaRPr sz="2900">
              <a:solidFill>
                <a:schemeClr val="lt1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7291E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/>
          <p:nvPr/>
        </p:nvSpPr>
        <p:spPr>
          <a:xfrm>
            <a:off x="36575" y="36575"/>
            <a:ext cx="3778500" cy="5730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u="sng">
                <a:solidFill>
                  <a:schemeClr val="lt1"/>
                </a:solidFill>
              </a:rPr>
              <a:t>Risk Matrix in Real World</a:t>
            </a:r>
            <a:endParaRPr sz="2500" u="sng">
              <a:solidFill>
                <a:schemeClr val="lt1"/>
              </a:solidFill>
            </a:endParaRPr>
          </a:p>
        </p:txBody>
      </p:sp>
      <p:sp>
        <p:nvSpPr>
          <p:cNvPr id="161" name="Google Shape;161;p19"/>
          <p:cNvSpPr txBox="1"/>
          <p:nvPr/>
        </p:nvSpPr>
        <p:spPr>
          <a:xfrm>
            <a:off x="0" y="962875"/>
            <a:ext cx="4156200" cy="41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sz="1800">
                <a:solidFill>
                  <a:schemeClr val="lt1"/>
                </a:solidFill>
              </a:rPr>
              <a:t>Supply Chain Management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sz="1800">
                <a:solidFill>
                  <a:schemeClr val="lt1"/>
                </a:solidFill>
              </a:rPr>
              <a:t>Strategic Planning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sz="1800">
                <a:solidFill>
                  <a:schemeClr val="lt1"/>
                </a:solidFill>
              </a:rPr>
              <a:t>Project Management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GB" sz="1800">
                <a:solidFill>
                  <a:schemeClr val="lt1"/>
                </a:solidFill>
              </a:rPr>
              <a:t>Financial Risk Assessment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62" name="Google Shape;162;p19"/>
          <p:cNvSpPr txBox="1"/>
          <p:nvPr/>
        </p:nvSpPr>
        <p:spPr>
          <a:xfrm>
            <a:off x="4217100" y="682550"/>
            <a:ext cx="4926900" cy="44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chemeClr val="lt1"/>
                </a:solidFill>
              </a:rPr>
              <a:t>This risk matrix was prepared for the</a:t>
            </a:r>
            <a:r>
              <a:rPr b="1" lang="en-GB" sz="1350">
                <a:solidFill>
                  <a:schemeClr val="lt1"/>
                </a:solidFill>
              </a:rPr>
              <a:t> ‘Funafuti Green Waste Management Program’</a:t>
            </a:r>
            <a:r>
              <a:rPr lang="en-GB" sz="1350">
                <a:solidFill>
                  <a:schemeClr val="lt1"/>
                </a:solidFill>
              </a:rPr>
              <a:t> – a program which is being implemented by the Solid Waste Authority of Tuvalu (SWAT) and which is part of the National Integrated Waste Policy and Action Plan (2016).</a:t>
            </a:r>
            <a:endParaRPr sz="135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chemeClr val="lt1"/>
                </a:solidFill>
              </a:rPr>
              <a:t>The overall objective of the Funafuti Green Waste Management program is to ‘reduce the volume of green waste going to landfill’. The program design includes three inter-related strategies to achieve the overall project objective.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63" name="Google Shape;163;p19"/>
          <p:cNvSpPr txBox="1"/>
          <p:nvPr/>
        </p:nvSpPr>
        <p:spPr>
          <a:xfrm>
            <a:off x="4375625" y="0"/>
            <a:ext cx="3205500" cy="5730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 u="sng">
                <a:solidFill>
                  <a:schemeClr val="lt1"/>
                </a:solidFill>
              </a:rPr>
              <a:t>Real Life Case Study</a:t>
            </a:r>
            <a:endParaRPr b="1" sz="2200" u="sng">
              <a:solidFill>
                <a:schemeClr val="lt1"/>
              </a:solidFill>
            </a:endParaRPr>
          </a:p>
        </p:txBody>
      </p:sp>
      <p:cxnSp>
        <p:nvCxnSpPr>
          <p:cNvPr id="164" name="Google Shape;164;p19"/>
          <p:cNvCxnSpPr/>
          <p:nvPr/>
        </p:nvCxnSpPr>
        <p:spPr>
          <a:xfrm flipH="1">
            <a:off x="4083300" y="0"/>
            <a:ext cx="12000" cy="51924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5" name="Google Shape;16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500" y="2766775"/>
            <a:ext cx="2522999" cy="2181726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7291E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/>
        </p:nvSpPr>
        <p:spPr>
          <a:xfrm>
            <a:off x="1220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u="sng">
                <a:solidFill>
                  <a:schemeClr val="lt1"/>
                </a:solidFill>
              </a:rPr>
              <a:t>References </a:t>
            </a:r>
            <a:r>
              <a:rPr lang="en-GB" sz="1800">
                <a:solidFill>
                  <a:schemeClr val="lt1"/>
                </a:solidFill>
              </a:rPr>
              <a:t> 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300">
                <a:solidFill>
                  <a:srgbClr val="F1F1F1"/>
                </a:solidFill>
                <a:latin typeface="Roboto"/>
                <a:ea typeface="Roboto"/>
                <a:cs typeface="Roboto"/>
                <a:sym typeface="Roboto"/>
              </a:rPr>
              <a:t>Power BI Tutorial: Create An Advanced Risk Matrix Visual - P2 | NextGen BI Guru</a:t>
            </a:r>
            <a:endParaRPr b="1" sz="2300">
              <a:solidFill>
                <a:srgbClr val="F1F1F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https://youtu.be/SgxENdJc890?si=x3iDMyuNC9kAnJgs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7291E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/>
        </p:nvSpPr>
        <p:spPr>
          <a:xfrm>
            <a:off x="12200" y="792250"/>
            <a:ext cx="9144000" cy="19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u="sng">
                <a:solidFill>
                  <a:schemeClr val="lt1"/>
                </a:solidFill>
              </a:rPr>
              <a:t>THANK YOU </a:t>
            </a:r>
            <a:endParaRPr sz="6000" u="sng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