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 Thin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Roboto Medium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EB Garamond Medium"/>
      <p:regular r:id="rId35"/>
      <p:bold r:id="rId36"/>
      <p:italic r:id="rId37"/>
      <p:boldItalic r:id="rId38"/>
    </p:embeddedFont>
    <p:embeddedFont>
      <p:font typeface="EB Garamond"/>
      <p:regular r:id="rId39"/>
      <p:bold r:id="rId40"/>
      <p:italic r:id="rId41"/>
      <p:boldItalic r:id="rId42"/>
    </p:embeddedFont>
    <p:embeddedFont>
      <p:font typeface="EB Garamond ExtraBold"/>
      <p:bold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BGaramond-bold.fntdata"/><Relationship Id="rId20" Type="http://schemas.openxmlformats.org/officeDocument/2006/relationships/font" Target="fonts/RobotoThin-bold.fntdata"/><Relationship Id="rId42" Type="http://schemas.openxmlformats.org/officeDocument/2006/relationships/font" Target="fonts/EBGaramond-boldItalic.fntdata"/><Relationship Id="rId41" Type="http://schemas.openxmlformats.org/officeDocument/2006/relationships/font" Target="fonts/EBGaramond-italic.fntdata"/><Relationship Id="rId22" Type="http://schemas.openxmlformats.org/officeDocument/2006/relationships/font" Target="fonts/RobotoThin-boldItalic.fntdata"/><Relationship Id="rId44" Type="http://schemas.openxmlformats.org/officeDocument/2006/relationships/font" Target="fonts/EBGaramondExtraBold-boldItalic.fntdata"/><Relationship Id="rId21" Type="http://schemas.openxmlformats.org/officeDocument/2006/relationships/font" Target="fonts/RobotoThin-italic.fntdata"/><Relationship Id="rId43" Type="http://schemas.openxmlformats.org/officeDocument/2006/relationships/font" Target="fonts/EBGaramondExtraBold-bold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edium-bold.fntdata"/><Relationship Id="rId27" Type="http://schemas.openxmlformats.org/officeDocument/2006/relationships/font" Target="fonts/Roboto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oboto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EBGaramondMedium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font" Target="fonts/Raleway-regular.fntdata"/><Relationship Id="rId37" Type="http://schemas.openxmlformats.org/officeDocument/2006/relationships/font" Target="fonts/EBGaramondMedium-italic.fntdata"/><Relationship Id="rId14" Type="http://schemas.openxmlformats.org/officeDocument/2006/relationships/slide" Target="slides/slide9.xml"/><Relationship Id="rId36" Type="http://schemas.openxmlformats.org/officeDocument/2006/relationships/font" Target="fonts/EBGaramondMedium-bold.fntdata"/><Relationship Id="rId17" Type="http://schemas.openxmlformats.org/officeDocument/2006/relationships/font" Target="fonts/Raleway-italic.fntdata"/><Relationship Id="rId39" Type="http://schemas.openxmlformats.org/officeDocument/2006/relationships/font" Target="fonts/EBGaramond-regular.fntdata"/><Relationship Id="rId16" Type="http://schemas.openxmlformats.org/officeDocument/2006/relationships/font" Target="fonts/Raleway-bold.fntdata"/><Relationship Id="rId38" Type="http://schemas.openxmlformats.org/officeDocument/2006/relationships/font" Target="fonts/EBGaramondMedium-boldItalic.fntdata"/><Relationship Id="rId19" Type="http://schemas.openxmlformats.org/officeDocument/2006/relationships/font" Target="fonts/RobotoThin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87cf0fc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87cf0fc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87cf0fcd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87cf0fcd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e162f723e306a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e162f723e306a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e162f723e306a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e162f723e306a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e162f723e306a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e162f723e306a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87cf0fcd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87cf0fcd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87cf0fcd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87cf0fcd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e162f723e306a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e162f723e306a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wikipedia.org/wiki/Matrix_(mathematics)" TargetMode="External"/><Relationship Id="rId4" Type="http://schemas.openxmlformats.org/officeDocument/2006/relationships/hyperlink" Target="https://en.wikipedia.org/wiki/Risk_assessment" TargetMode="External"/><Relationship Id="rId5" Type="http://schemas.openxmlformats.org/officeDocument/2006/relationships/hyperlink" Target="https://en.wikipedia.org/wiki/Level_of_ris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11700" y="1621050"/>
            <a:ext cx="8520600" cy="1462500"/>
          </a:xfrm>
          <a:prstGeom prst="rect">
            <a:avLst/>
          </a:prstGeom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Risk Matrix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/>
        </p:nvSpPr>
        <p:spPr>
          <a:xfrm>
            <a:off x="0" y="0"/>
            <a:ext cx="4789800" cy="670500"/>
          </a:xfrm>
          <a:prstGeom prst="rect">
            <a:avLst/>
          </a:prstGeom>
          <a:solidFill>
            <a:srgbClr val="D0E0E3"/>
          </a:solidFill>
          <a:ln cap="flat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INTRODUCTION</a:t>
            </a:r>
            <a:endParaRPr sz="27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8750" y="2181975"/>
            <a:ext cx="510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Core Purpose of Risk Matrix</a:t>
            </a:r>
            <a:endParaRPr sz="1800" u="sng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21875" y="2510800"/>
            <a:ext cx="86295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purpose of a risk matrix is to provide a structured and visual way to assess and prioritize risks by evaluating the likelihood and impact of potential events, helping organizations make informed decisions about risk management and resource allocation.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36575" y="731300"/>
            <a:ext cx="8337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Risk Matrix  </a:t>
            </a:r>
            <a:endParaRPr sz="1800" u="sng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matrix</a:t>
            </a:r>
            <a:r>
              <a:rPr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</a:t>
            </a:r>
            <a:r>
              <a:rPr lang="en-GB">
                <a:solidFill>
                  <a:schemeClr val="dk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matrix</a:t>
            </a:r>
            <a:r>
              <a:rPr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is used during </a:t>
            </a:r>
            <a:r>
              <a:rPr lang="en-GB">
                <a:solidFill>
                  <a:schemeClr val="dk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risk assessment</a:t>
            </a:r>
            <a:r>
              <a:rPr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define the </a:t>
            </a:r>
            <a:r>
              <a:rPr lang="en-GB">
                <a:solidFill>
                  <a:schemeClr val="dk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level of risk</a:t>
            </a:r>
            <a:r>
              <a:rPr lang="en-GB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considering the category of likelihood against the category of consequence severity. This is a simple mechanism to increase visibility of risks and assist management decision making.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146250" y="134075"/>
            <a:ext cx="40101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u="sng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Dataset Description </a:t>
            </a:r>
            <a:endParaRPr sz="1800" u="sng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46250" y="621575"/>
            <a:ext cx="8787900" cy="44487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The</a:t>
            </a:r>
            <a:r>
              <a:rPr lang="en-GB">
                <a:solidFill>
                  <a:schemeClr val="dk2"/>
                </a:solidFill>
              </a:rPr>
              <a:t> dataset is sourced from a sample risk data consisting of four major categories-Finance, Infrastructure, Safety &amp; Security along with their Risk IDs.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This dataset comprises of likelihood and severity values: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2"/>
                </a:solidFill>
              </a:rPr>
              <a:t>Likelihood values</a:t>
            </a:r>
            <a:endParaRPr u="sng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1 Rare : A very slim chance for this risk to occur.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2 Unlikely : Low chances for this risk to occur.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3 Possible : Fifty-fifty chances for this risk to occur.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4 Likely : Good chances for this risk to occur.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5 Almost Certain : You can bet this risk will occur at some point.    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2"/>
                </a:solidFill>
              </a:rPr>
              <a:t>Severity values</a:t>
            </a:r>
            <a:endParaRPr u="sng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1 Negligible : The risk will have little consequences if occurs.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2 Minor : The consequences of the </a:t>
            </a:r>
            <a:r>
              <a:rPr lang="en-GB">
                <a:solidFill>
                  <a:schemeClr val="dk2"/>
                </a:solidFill>
              </a:rPr>
              <a:t>risk will be easy to manage.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3 Moderate : The consequences of the risk will take time to mitigate.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4 Major : The consequences of this risk will be significant and may cause long-term damage.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>
                <a:solidFill>
                  <a:schemeClr val="dk2"/>
                </a:solidFill>
              </a:rPr>
              <a:t>5 Catastrophic : The consequences of this risk will be detrimental and may be hard to recover from.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6"/>
          <p:cNvGrpSpPr/>
          <p:nvPr/>
        </p:nvGrpSpPr>
        <p:grpSpPr>
          <a:xfrm>
            <a:off x="1190783" y="3"/>
            <a:ext cx="7953587" cy="993903"/>
            <a:chOff x="3978500" y="946003"/>
            <a:chExt cx="4094300" cy="993903"/>
          </a:xfrm>
        </p:grpSpPr>
        <p:grpSp>
          <p:nvGrpSpPr>
            <p:cNvPr id="92" name="Google Shape;92;p16"/>
            <p:cNvGrpSpPr/>
            <p:nvPr/>
          </p:nvGrpSpPr>
          <p:grpSpPr>
            <a:xfrm>
              <a:off x="4734025" y="1140951"/>
              <a:ext cx="529800" cy="798956"/>
              <a:chOff x="4318975" y="1083450"/>
              <a:chExt cx="529800" cy="591250"/>
            </a:xfrm>
          </p:grpSpPr>
          <p:sp>
            <p:nvSpPr>
              <p:cNvPr id="93" name="Google Shape;93;p16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1C45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4" name="Google Shape;94;p16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1C4587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5" name="Google Shape;95;p16"/>
            <p:cNvSpPr txBox="1"/>
            <p:nvPr/>
          </p:nvSpPr>
          <p:spPr>
            <a:xfrm>
              <a:off x="53446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1C4587"/>
                  </a:solidFill>
                  <a:latin typeface="Roboto"/>
                  <a:ea typeface="Roboto"/>
                  <a:cs typeface="Roboto"/>
                  <a:sym typeface="Roboto"/>
                </a:rPr>
                <a:t>Import &amp; Load Data</a:t>
              </a:r>
              <a:endParaRPr b="1" sz="11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6"/>
            <p:cNvSpPr txBox="1"/>
            <p:nvPr/>
          </p:nvSpPr>
          <p:spPr>
            <a:xfrm>
              <a:off x="53446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100">
                  <a:solidFill>
                    <a:srgbClr val="1C4587"/>
                  </a:solidFill>
                  <a:latin typeface="Roboto"/>
                  <a:ea typeface="Roboto"/>
                  <a:cs typeface="Roboto"/>
                  <a:sym typeface="Roboto"/>
                </a:rPr>
                <a:t>Getting data from various sources into PowerBi for analysis and reporting.</a:t>
              </a:r>
              <a:endParaRPr sz="11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6"/>
            <p:cNvSpPr txBox="1"/>
            <p:nvPr/>
          </p:nvSpPr>
          <p:spPr>
            <a:xfrm>
              <a:off x="39785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1C4587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16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" name="Google Shape;98;p16"/>
          <p:cNvGrpSpPr/>
          <p:nvPr/>
        </p:nvGrpSpPr>
        <p:grpSpPr>
          <a:xfrm>
            <a:off x="1190630" y="993903"/>
            <a:ext cx="7953178" cy="993903"/>
            <a:chOff x="3978500" y="946003"/>
            <a:chExt cx="4094300" cy="993903"/>
          </a:xfrm>
        </p:grpSpPr>
        <p:grpSp>
          <p:nvGrpSpPr>
            <p:cNvPr id="99" name="Google Shape;99;p16"/>
            <p:cNvGrpSpPr/>
            <p:nvPr/>
          </p:nvGrpSpPr>
          <p:grpSpPr>
            <a:xfrm>
              <a:off x="4734025" y="1140951"/>
              <a:ext cx="529800" cy="798956"/>
              <a:chOff x="4318975" y="1083450"/>
              <a:chExt cx="529800" cy="591250"/>
            </a:xfrm>
          </p:grpSpPr>
          <p:sp>
            <p:nvSpPr>
              <p:cNvPr id="100" name="Google Shape;100;p16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3C78D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1" name="Google Shape;101;p16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C78D8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2" name="Google Shape;102;p16"/>
            <p:cNvSpPr txBox="1"/>
            <p:nvPr/>
          </p:nvSpPr>
          <p:spPr>
            <a:xfrm>
              <a:off x="53446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3C78D8"/>
                  </a:solidFill>
                  <a:latin typeface="Roboto"/>
                  <a:ea typeface="Roboto"/>
                  <a:cs typeface="Roboto"/>
                  <a:sym typeface="Roboto"/>
                </a:rPr>
                <a:t>Clean &amp; Transform Data</a:t>
              </a:r>
              <a:endParaRPr b="1" sz="11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5344600" y="123759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100">
                  <a:solidFill>
                    <a:srgbClr val="3C78D8"/>
                  </a:solidFill>
                  <a:latin typeface="Roboto"/>
                  <a:ea typeface="Roboto"/>
                  <a:cs typeface="Roboto"/>
                  <a:sym typeface="Roboto"/>
                </a:rPr>
                <a:t>Prepare and shape the data to ensure its quality and usability.</a:t>
              </a:r>
              <a:endParaRPr sz="11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39785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3C78D8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16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" name="Google Shape;105;p16"/>
          <p:cNvGrpSpPr/>
          <p:nvPr/>
        </p:nvGrpSpPr>
        <p:grpSpPr>
          <a:xfrm>
            <a:off x="1190926" y="1987803"/>
            <a:ext cx="7953178" cy="993903"/>
            <a:chOff x="3978500" y="946003"/>
            <a:chExt cx="4094300" cy="993903"/>
          </a:xfrm>
        </p:grpSpPr>
        <p:grpSp>
          <p:nvGrpSpPr>
            <p:cNvPr id="106" name="Google Shape;106;p16"/>
            <p:cNvGrpSpPr/>
            <p:nvPr/>
          </p:nvGrpSpPr>
          <p:grpSpPr>
            <a:xfrm>
              <a:off x="4734025" y="1140951"/>
              <a:ext cx="529800" cy="798956"/>
              <a:chOff x="4318975" y="1083450"/>
              <a:chExt cx="529800" cy="591250"/>
            </a:xfrm>
          </p:grpSpPr>
          <p:sp>
            <p:nvSpPr>
              <p:cNvPr id="107" name="Google Shape;107;p16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8" name="Google Shape;108;p16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D9EEB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9" name="Google Shape;109;p16"/>
            <p:cNvSpPr txBox="1"/>
            <p:nvPr/>
          </p:nvSpPr>
          <p:spPr>
            <a:xfrm>
              <a:off x="53446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6D9EEB"/>
                  </a:solidFill>
                  <a:latin typeface="Roboto"/>
                  <a:ea typeface="Roboto"/>
                  <a:cs typeface="Roboto"/>
                  <a:sym typeface="Roboto"/>
                </a:rPr>
                <a:t>Build Data Model</a:t>
              </a:r>
              <a:endParaRPr b="1" sz="11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6"/>
            <p:cNvSpPr txBox="1"/>
            <p:nvPr/>
          </p:nvSpPr>
          <p:spPr>
            <a:xfrm>
              <a:off x="53446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100">
                  <a:solidFill>
                    <a:srgbClr val="6D9EEB"/>
                  </a:solidFill>
                  <a:latin typeface="Roboto"/>
                  <a:ea typeface="Roboto"/>
                  <a:cs typeface="Roboto"/>
                  <a:sym typeface="Roboto"/>
                </a:rPr>
                <a:t>Create relationships between tables and organize data for efficient analysis.</a:t>
              </a:r>
              <a:endParaRPr sz="11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6"/>
            <p:cNvSpPr txBox="1"/>
            <p:nvPr/>
          </p:nvSpPr>
          <p:spPr>
            <a:xfrm>
              <a:off x="39785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6D9EEB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1600">
                <a:solidFill>
                  <a:srgbClr val="6D9EEB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1190926" y="2981703"/>
            <a:ext cx="7953178" cy="993903"/>
            <a:chOff x="3978500" y="946003"/>
            <a:chExt cx="4094300" cy="993903"/>
          </a:xfrm>
        </p:grpSpPr>
        <p:grpSp>
          <p:nvGrpSpPr>
            <p:cNvPr id="113" name="Google Shape;113;p16"/>
            <p:cNvGrpSpPr/>
            <p:nvPr/>
          </p:nvGrpSpPr>
          <p:grpSpPr>
            <a:xfrm>
              <a:off x="4734025" y="1140951"/>
              <a:ext cx="529800" cy="798956"/>
              <a:chOff x="4318975" y="1083450"/>
              <a:chExt cx="529800" cy="591250"/>
            </a:xfrm>
          </p:grpSpPr>
          <p:sp>
            <p:nvSpPr>
              <p:cNvPr id="114" name="Google Shape;114;p16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A4C2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5" name="Google Shape;115;p16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A4C2F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6" name="Google Shape;116;p16"/>
            <p:cNvSpPr txBox="1"/>
            <p:nvPr/>
          </p:nvSpPr>
          <p:spPr>
            <a:xfrm>
              <a:off x="53446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A4C2F4"/>
                  </a:solidFill>
                  <a:latin typeface="Roboto"/>
                  <a:ea typeface="Roboto"/>
                  <a:cs typeface="Roboto"/>
                  <a:sym typeface="Roboto"/>
                </a:rPr>
                <a:t>Write Formulas in DAX</a:t>
              </a:r>
              <a:endParaRPr b="1" sz="1100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5344600" y="1222248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100">
                  <a:solidFill>
                    <a:srgbClr val="A4C2F4"/>
                  </a:solidFill>
                  <a:latin typeface="Roboto"/>
                  <a:ea typeface="Roboto"/>
                  <a:cs typeface="Roboto"/>
                  <a:sym typeface="Roboto"/>
                </a:rPr>
                <a:t>Write formulas in DAX to </a:t>
              </a:r>
              <a:r>
                <a:rPr lang="en-GB" sz="1100">
                  <a:solidFill>
                    <a:srgbClr val="A4C2F4"/>
                  </a:solidFill>
                  <a:latin typeface="Roboto"/>
                  <a:ea typeface="Roboto"/>
                  <a:cs typeface="Roboto"/>
                  <a:sym typeface="Roboto"/>
                </a:rPr>
                <a:t>perform</a:t>
              </a:r>
              <a:r>
                <a:rPr lang="en-GB" sz="1100">
                  <a:solidFill>
                    <a:srgbClr val="A4C2F4"/>
                  </a:solidFill>
                  <a:latin typeface="Roboto"/>
                  <a:ea typeface="Roboto"/>
                  <a:cs typeface="Roboto"/>
                  <a:sym typeface="Roboto"/>
                </a:rPr>
                <a:t> calculations and derive insights using measures etc</a:t>
              </a:r>
              <a:r>
                <a:rPr lang="en-GB" sz="1100">
                  <a:solidFill>
                    <a:srgbClr val="963939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1100">
                <a:solidFill>
                  <a:srgbClr val="96393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16"/>
            <p:cNvSpPr txBox="1"/>
            <p:nvPr/>
          </p:nvSpPr>
          <p:spPr>
            <a:xfrm>
              <a:off x="39785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A4C2F4"/>
                  </a:solidFill>
                  <a:latin typeface="Roboto"/>
                  <a:ea typeface="Roboto"/>
                  <a:cs typeface="Roboto"/>
                  <a:sym typeface="Roboto"/>
                </a:rPr>
                <a:t>04</a:t>
              </a:r>
              <a:endParaRPr b="1" sz="1600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" name="Google Shape;119;p16"/>
          <p:cNvGrpSpPr/>
          <p:nvPr/>
        </p:nvGrpSpPr>
        <p:grpSpPr>
          <a:xfrm>
            <a:off x="1190926" y="4074491"/>
            <a:ext cx="7953178" cy="1069142"/>
            <a:chOff x="3978500" y="946003"/>
            <a:chExt cx="4094300" cy="993903"/>
          </a:xfrm>
        </p:grpSpPr>
        <p:grpSp>
          <p:nvGrpSpPr>
            <p:cNvPr id="120" name="Google Shape;120;p16"/>
            <p:cNvGrpSpPr/>
            <p:nvPr/>
          </p:nvGrpSpPr>
          <p:grpSpPr>
            <a:xfrm>
              <a:off x="4734025" y="1140951"/>
              <a:ext cx="529800" cy="798956"/>
              <a:chOff x="4318975" y="1083450"/>
              <a:chExt cx="529800" cy="591250"/>
            </a:xfrm>
          </p:grpSpPr>
          <p:sp>
            <p:nvSpPr>
              <p:cNvPr id="121" name="Google Shape;121;p16"/>
              <p:cNvSpPr/>
              <p:nvPr/>
            </p:nvSpPr>
            <p:spPr>
              <a:xfrm>
                <a:off x="4517125" y="1086100"/>
                <a:ext cx="133500" cy="588600"/>
              </a:xfrm>
              <a:prstGeom prst="rect">
                <a:avLst/>
              </a:prstGeom>
              <a:solidFill>
                <a:srgbClr val="999999"/>
              </a:solidFill>
              <a:ln cap="flat" cmpd="sng" w="9525">
                <a:solidFill>
                  <a:srgbClr val="EFEFE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2" name="Google Shape;122;p16"/>
              <p:cNvCxnSpPr/>
              <p:nvPr/>
            </p:nvCxnSpPr>
            <p:spPr>
              <a:xfrm rot="10800000">
                <a:off x="4318975" y="1083450"/>
                <a:ext cx="5298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3" name="Google Shape;123;p16"/>
            <p:cNvSpPr txBox="1"/>
            <p:nvPr/>
          </p:nvSpPr>
          <p:spPr>
            <a:xfrm>
              <a:off x="5344600" y="946003"/>
              <a:ext cx="2728200" cy="2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10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Design Report using Visuals</a:t>
              </a:r>
              <a:endParaRPr b="1" sz="11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6"/>
            <p:cNvSpPr txBox="1"/>
            <p:nvPr/>
          </p:nvSpPr>
          <p:spPr>
            <a:xfrm>
              <a:off x="5344598" y="1222251"/>
              <a:ext cx="2728200" cy="41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110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Create visually appealing and interactive charts and graphs to represent data.</a:t>
              </a:r>
              <a:endParaRPr sz="11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6"/>
            <p:cNvSpPr txBox="1"/>
            <p:nvPr/>
          </p:nvSpPr>
          <p:spPr>
            <a:xfrm>
              <a:off x="3978500" y="973693"/>
              <a:ext cx="758400" cy="34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60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05</a:t>
              </a:r>
              <a:endParaRPr b="1" sz="16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6" name="Google Shape;126;p16"/>
          <p:cNvSpPr txBox="1"/>
          <p:nvPr/>
        </p:nvSpPr>
        <p:spPr>
          <a:xfrm>
            <a:off x="0" y="-100"/>
            <a:ext cx="1190700" cy="5143500"/>
          </a:xfrm>
          <a:prstGeom prst="rect">
            <a:avLst/>
          </a:prstGeom>
          <a:solidFill>
            <a:srgbClr val="D0E0E3"/>
          </a:solidFill>
          <a:ln cap="flat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P</a:t>
            </a:r>
            <a:endParaRPr sz="18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O</a:t>
            </a:r>
            <a:endParaRPr sz="18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W</a:t>
            </a:r>
            <a:endParaRPr sz="18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E</a:t>
            </a:r>
            <a:endParaRPr sz="18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R</a:t>
            </a:r>
            <a:endParaRPr sz="18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B</a:t>
            </a:r>
            <a:endParaRPr sz="18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I</a:t>
            </a:r>
            <a:endParaRPr sz="18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S</a:t>
            </a:r>
            <a:endParaRPr sz="18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</a:t>
            </a:r>
            <a:endParaRPr sz="18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A</a:t>
            </a:r>
            <a:endParaRPr sz="18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G</a:t>
            </a:r>
            <a:endParaRPr sz="18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E</a:t>
            </a:r>
            <a:endParaRPr sz="18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S</a:t>
            </a:r>
            <a:endParaRPr sz="18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b="32735" l="4801" r="7417" t="43050"/>
          <a:stretch/>
        </p:blipFill>
        <p:spPr>
          <a:xfrm>
            <a:off x="3192725" y="1580700"/>
            <a:ext cx="5951275" cy="35627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2" name="Google Shape;132;p17"/>
          <p:cNvSpPr txBox="1"/>
          <p:nvPr/>
        </p:nvSpPr>
        <p:spPr>
          <a:xfrm rot="-5400000">
            <a:off x="-2253450" y="2241350"/>
            <a:ext cx="5167800" cy="660900"/>
          </a:xfrm>
          <a:prstGeom prst="rect">
            <a:avLst/>
          </a:prstGeom>
          <a:solidFill>
            <a:srgbClr val="D0E0E3"/>
          </a:solidFill>
          <a:ln cap="flat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Risk Matrix Visual</a:t>
            </a:r>
            <a:endParaRPr sz="33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865450" y="220250"/>
            <a:ext cx="306600" cy="293700"/>
          </a:xfrm>
          <a:prstGeom prst="rect">
            <a:avLst/>
          </a:prstGeom>
          <a:solidFill>
            <a:srgbClr val="FE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3003175" y="220250"/>
            <a:ext cx="306600" cy="293700"/>
          </a:xfrm>
          <a:prstGeom prst="rect">
            <a:avLst/>
          </a:prstGeom>
          <a:solidFill>
            <a:srgbClr val="FFC1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5140900" y="220250"/>
            <a:ext cx="306600" cy="2937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7278625" y="220250"/>
            <a:ext cx="306600" cy="293700"/>
          </a:xfrm>
          <a:prstGeom prst="rect">
            <a:avLst/>
          </a:prstGeom>
          <a:solidFill>
            <a:srgbClr val="93D25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1172050" y="220250"/>
            <a:ext cx="1548600" cy="2937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Extreme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5447500" y="220250"/>
            <a:ext cx="1548600" cy="2937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Moderate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9" name="Google Shape;139;p17"/>
          <p:cNvSpPr txBox="1"/>
          <p:nvPr/>
        </p:nvSpPr>
        <p:spPr>
          <a:xfrm>
            <a:off x="3309775" y="220250"/>
            <a:ext cx="1645800" cy="2937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High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7585225" y="220250"/>
            <a:ext cx="1432200" cy="2937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</a:rPr>
              <a:t>Low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4241400" y="971700"/>
            <a:ext cx="4902600" cy="60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C</a:t>
            </a:r>
            <a:r>
              <a:rPr b="1" lang="en-GB" sz="20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ONSEQUENCE</a:t>
            </a:r>
            <a:endParaRPr b="1" sz="20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2461625" y="2072950"/>
            <a:ext cx="731100" cy="3070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D0E0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EB Garamond Medium"/>
              <a:ea typeface="EB Garamond Medium"/>
              <a:cs typeface="EB Garamond Medium"/>
              <a:sym typeface="EB Garamon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L</a:t>
            </a:r>
            <a:endParaRPr sz="19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I</a:t>
            </a:r>
            <a:endParaRPr sz="19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K</a:t>
            </a:r>
            <a:endParaRPr b="1"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E</a:t>
            </a:r>
            <a:endParaRPr b="1"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L</a:t>
            </a:r>
            <a:endParaRPr b="1"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I</a:t>
            </a:r>
            <a:endParaRPr b="1"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H</a:t>
            </a:r>
            <a:endParaRPr b="1"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O</a:t>
            </a:r>
            <a:endParaRPr b="1"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O</a:t>
            </a:r>
            <a:endParaRPr b="1"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2"/>
                </a:solidFill>
                <a:latin typeface="EB Garamond"/>
                <a:ea typeface="EB Garamond"/>
                <a:cs typeface="EB Garamond"/>
                <a:sym typeface="EB Garamond"/>
              </a:rPr>
              <a:t>D</a:t>
            </a:r>
            <a:endParaRPr b="1" sz="1900">
              <a:solidFill>
                <a:schemeClr val="dk2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847425" y="777550"/>
            <a:ext cx="1743600" cy="11529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70</a:t>
            </a:r>
            <a:endParaRPr sz="4000"/>
          </a:p>
        </p:txBody>
      </p:sp>
      <p:sp>
        <p:nvSpPr>
          <p:cNvPr id="144" name="Google Shape;144;p17"/>
          <p:cNvSpPr txBox="1"/>
          <p:nvPr/>
        </p:nvSpPr>
        <p:spPr>
          <a:xfrm>
            <a:off x="1288413" y="1580700"/>
            <a:ext cx="8616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Total Risks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8"/>
          <p:cNvGrpSpPr/>
          <p:nvPr/>
        </p:nvGrpSpPr>
        <p:grpSpPr>
          <a:xfrm>
            <a:off x="868177" y="3340380"/>
            <a:ext cx="8275627" cy="1802958"/>
            <a:chOff x="1593000" y="2322568"/>
            <a:chExt cx="5957975" cy="643500"/>
          </a:xfrm>
        </p:grpSpPr>
        <p:sp>
          <p:nvSpPr>
            <p:cNvPr id="150" name="Google Shape;150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Risk Assessment and Prioritization</a:t>
              </a:r>
              <a:endParaRPr sz="11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chemeClr val="dk2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000"/>
                <a:buFont typeface="Roboto"/>
                <a:buChar char="●"/>
              </a:pPr>
              <a:r>
                <a:rPr b="1" lang="en-GB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Accurate Risk </a:t>
              </a:r>
              <a:r>
                <a:rPr b="1" lang="en-GB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Assessment: </a:t>
              </a:r>
              <a:r>
                <a:rPr lang="en-GB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To score risks on the basis of their likelihood and severity, and prioritize risks accordingly</a:t>
              </a:r>
              <a:r>
                <a:rPr lang="en-GB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. </a:t>
              </a:r>
              <a:endPara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7" name="Google Shape;157;p18"/>
          <p:cNvGrpSpPr/>
          <p:nvPr/>
        </p:nvGrpSpPr>
        <p:grpSpPr>
          <a:xfrm>
            <a:off x="868301" y="1698396"/>
            <a:ext cx="8275627" cy="1711324"/>
            <a:chOff x="1593000" y="2322568"/>
            <a:chExt cx="5957975" cy="643500"/>
          </a:xfrm>
        </p:grpSpPr>
        <p:sp>
          <p:nvSpPr>
            <p:cNvPr id="158" name="Google Shape;158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D</a:t>
              </a:r>
              <a:r>
                <a:rPr lang="en-GB" sz="1100">
                  <a:solidFill>
                    <a:schemeClr val="dk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efining Likelihood and Severity Criteria</a:t>
              </a:r>
              <a:endParaRPr sz="1100">
                <a:solidFill>
                  <a:schemeClr val="dk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chemeClr val="dk2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Roboto"/>
                <a:buChar char="●"/>
              </a:pPr>
              <a:r>
                <a:rPr b="1" lang="en-GB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Clear and Consistent Scales:</a:t>
              </a:r>
              <a:r>
                <a:rPr lang="en-GB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To use consistent and well-defined scales for both likelihood(e.g., almost certain, likely, possible, unlikely, rare ) and  severity(e.g., negligible, minor, moderate, major, catastrophic) </a:t>
              </a:r>
              <a:endPara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Roboto"/>
                <a:buChar char="●"/>
              </a:pPr>
              <a:r>
                <a:rPr b="1" lang="en-GB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Avoid Ambiguity:</a:t>
              </a:r>
              <a:r>
                <a:rPr lang="en-GB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Ensure that each level on the scale is clearly defined to avoid subjective interpretations.</a:t>
              </a:r>
              <a:endPara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5" name="Google Shape;165;p18"/>
          <p:cNvGrpSpPr/>
          <p:nvPr/>
        </p:nvGrpSpPr>
        <p:grpSpPr>
          <a:xfrm>
            <a:off x="868209" y="65"/>
            <a:ext cx="8275627" cy="1802968"/>
            <a:chOff x="1593000" y="2321967"/>
            <a:chExt cx="5957975" cy="644032"/>
          </a:xfrm>
        </p:grpSpPr>
        <p:sp>
          <p:nvSpPr>
            <p:cNvPr id="166" name="Google Shape;166;p18"/>
            <p:cNvSpPr/>
            <p:nvPr/>
          </p:nvSpPr>
          <p:spPr>
            <a:xfrm>
              <a:off x="3728375" y="2321967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 rot="-5400000">
              <a:off x="3476024" y="1934747"/>
              <a:ext cx="643356" cy="1419149"/>
            </a:xfrm>
            <a:prstGeom prst="flowChartOffpageConnector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2283031" y="2395771"/>
              <a:ext cx="1940700" cy="49590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Error Identification</a:t>
              </a:r>
              <a:endParaRPr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chemeClr val="dk2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chemeClr val="dk2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4400625" y="2322568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Roboto"/>
                <a:buChar char="●"/>
              </a:pPr>
              <a:r>
                <a:rPr b="1" lang="en-GB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Thorough Brainstorming:</a:t>
              </a:r>
              <a:r>
                <a:rPr lang="en-GB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 Thorough Brainstorming is required to identify errors and clean data.</a:t>
              </a:r>
              <a:endPara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3" name="Google Shape;173;p18"/>
          <p:cNvSpPr txBox="1"/>
          <p:nvPr/>
        </p:nvSpPr>
        <p:spPr>
          <a:xfrm>
            <a:off x="0" y="0"/>
            <a:ext cx="868200" cy="5143500"/>
          </a:xfrm>
          <a:prstGeom prst="rect">
            <a:avLst/>
          </a:prstGeom>
          <a:solidFill>
            <a:srgbClr val="D0E0E3"/>
          </a:solidFill>
          <a:ln cap="flat" cmpd="sng" w="38100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P</a:t>
            </a:r>
            <a:endParaRPr sz="29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R</a:t>
            </a:r>
            <a:endParaRPr sz="29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E</a:t>
            </a:r>
            <a:endParaRPr sz="29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C</a:t>
            </a:r>
            <a:endParaRPr sz="29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A</a:t>
            </a:r>
            <a:endParaRPr sz="29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U</a:t>
            </a:r>
            <a:endParaRPr sz="29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T</a:t>
            </a:r>
            <a:endParaRPr sz="29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I</a:t>
            </a:r>
            <a:endParaRPr sz="29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O</a:t>
            </a:r>
            <a:endParaRPr sz="29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N</a:t>
            </a:r>
            <a:endParaRPr sz="29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>
                <a:solidFill>
                  <a:schemeClr val="dk2"/>
                </a:solidFill>
                <a:latin typeface="EB Garamond ExtraBold"/>
                <a:ea typeface="EB Garamond ExtraBold"/>
                <a:cs typeface="EB Garamond ExtraBold"/>
                <a:sym typeface="EB Garamond ExtraBold"/>
              </a:rPr>
              <a:t>S</a:t>
            </a:r>
            <a:endParaRPr sz="2900">
              <a:solidFill>
                <a:schemeClr val="dk2"/>
              </a:solidFill>
              <a:latin typeface="EB Garamond ExtraBold"/>
              <a:ea typeface="EB Garamond ExtraBold"/>
              <a:cs typeface="EB Garamond ExtraBold"/>
              <a:sym typeface="EB Garamond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/>
        </p:nvSpPr>
        <p:spPr>
          <a:xfrm>
            <a:off x="36575" y="36575"/>
            <a:ext cx="3778500" cy="573000"/>
          </a:xfrm>
          <a:prstGeom prst="rect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u="sng">
                <a:solidFill>
                  <a:schemeClr val="dk2"/>
                </a:solidFill>
              </a:rPr>
              <a:t>Risk Matrix in Real World</a:t>
            </a:r>
            <a:endParaRPr sz="2500" u="sng">
              <a:solidFill>
                <a:schemeClr val="dk2"/>
              </a:solidFill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0" y="962875"/>
            <a:ext cx="4156200" cy="41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Supply Chain Management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Strategic Planning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Project Management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Financial Risk Assessment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4217100" y="682550"/>
            <a:ext cx="4926900" cy="44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50">
                <a:solidFill>
                  <a:schemeClr val="dk2"/>
                </a:solidFill>
              </a:rPr>
              <a:t>This risk matrix was prepared for the</a:t>
            </a:r>
            <a:r>
              <a:rPr b="1" lang="en-GB" sz="1350">
                <a:solidFill>
                  <a:schemeClr val="dk2"/>
                </a:solidFill>
              </a:rPr>
              <a:t> ‘Funafuti Green Waste Management Program’</a:t>
            </a:r>
            <a:r>
              <a:rPr lang="en-GB" sz="1350">
                <a:solidFill>
                  <a:schemeClr val="dk2"/>
                </a:solidFill>
              </a:rPr>
              <a:t> – a program which is being implemented by the Solid Waste Authority of Tuvalu (SWAT) and which is part of the National Integrated Waste Policy and Action Plan (2016).</a:t>
            </a:r>
            <a:endParaRPr sz="135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chemeClr val="dk2"/>
                </a:solidFill>
              </a:rPr>
              <a:t>The overall objective of the Funafuti Green Waste Management program is to ‘reduce the volume of green waste going to landfill’. The program design includes three inter-related strategies to achieve the overall project objective.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4375625" y="0"/>
            <a:ext cx="3205500" cy="573000"/>
          </a:xfrm>
          <a:prstGeom prst="rect">
            <a:avLst/>
          </a:prstGeom>
          <a:noFill/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 u="sng">
                <a:solidFill>
                  <a:schemeClr val="dk2"/>
                </a:solidFill>
              </a:rPr>
              <a:t>Real Life Case Study</a:t>
            </a:r>
            <a:endParaRPr b="1" sz="2200" u="sng">
              <a:solidFill>
                <a:schemeClr val="dk2"/>
              </a:solidFill>
            </a:endParaRPr>
          </a:p>
        </p:txBody>
      </p:sp>
      <p:cxnSp>
        <p:nvCxnSpPr>
          <p:cNvPr id="182" name="Google Shape;182;p19"/>
          <p:cNvCxnSpPr/>
          <p:nvPr/>
        </p:nvCxnSpPr>
        <p:spPr>
          <a:xfrm flipH="1">
            <a:off x="4083300" y="0"/>
            <a:ext cx="12000" cy="5192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3" name="Google Shape;1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2766775"/>
            <a:ext cx="2522999" cy="21817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/>
        </p:nvSpPr>
        <p:spPr>
          <a:xfrm>
            <a:off x="1220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u="sng">
                <a:solidFill>
                  <a:schemeClr val="dk2"/>
                </a:solidFill>
              </a:rPr>
              <a:t>References </a:t>
            </a:r>
            <a:r>
              <a:rPr lang="en-GB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Power BI Tutorial: Create An Advanced Risk Matrix Visual - P2 | NextGen BI Guru</a:t>
            </a:r>
            <a:endParaRPr b="1"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https://youtu.be/SgxENdJc890?si=x3iDMyuNC9kAnJgs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/>
        </p:nvSpPr>
        <p:spPr>
          <a:xfrm>
            <a:off x="12200" y="792250"/>
            <a:ext cx="9144000" cy="19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u="sng">
                <a:solidFill>
                  <a:schemeClr val="dk2"/>
                </a:solidFill>
              </a:rPr>
              <a:t>THANK YOU</a:t>
            </a:r>
            <a:r>
              <a:rPr lang="en-GB" sz="6000" u="sng">
                <a:solidFill>
                  <a:schemeClr val="lt1"/>
                </a:solidFill>
              </a:rPr>
              <a:t> </a:t>
            </a:r>
            <a:endParaRPr sz="6000" u="sng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