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EB Garamond Medium"/>
      <p:regular r:id="rId35"/>
      <p:bold r:id="rId36"/>
      <p:italic r:id="rId37"/>
      <p:boldItalic r:id="rId38"/>
    </p:embeddedFont>
    <p:embeddedFont>
      <p:font typeface="EB Garamond"/>
      <p:regular r:id="rId39"/>
      <p:bold r:id="rId40"/>
      <p:italic r:id="rId41"/>
      <p:boldItalic r:id="rId42"/>
    </p:embeddedFont>
    <p:embeddedFont>
      <p:font typeface="EB Garamond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bold.fntdata"/><Relationship Id="rId20" Type="http://schemas.openxmlformats.org/officeDocument/2006/relationships/font" Target="fonts/RobotoThin-bold.fntdata"/><Relationship Id="rId42" Type="http://schemas.openxmlformats.org/officeDocument/2006/relationships/font" Target="fonts/EBGaramond-boldItalic.fntdata"/><Relationship Id="rId41" Type="http://schemas.openxmlformats.org/officeDocument/2006/relationships/font" Target="fonts/EBGaramond-italic.fntdata"/><Relationship Id="rId22" Type="http://schemas.openxmlformats.org/officeDocument/2006/relationships/font" Target="fonts/RobotoThin-boldItalic.fntdata"/><Relationship Id="rId44" Type="http://schemas.openxmlformats.org/officeDocument/2006/relationships/font" Target="fonts/EBGaramondExtraBold-boldItalic.fntdata"/><Relationship Id="rId21" Type="http://schemas.openxmlformats.org/officeDocument/2006/relationships/font" Target="fonts/RobotoThin-italic.fntdata"/><Relationship Id="rId43" Type="http://schemas.openxmlformats.org/officeDocument/2006/relationships/font" Target="fonts/EBGaramondExtraBold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font" Target="fonts/Raleway-regular.fntdata"/><Relationship Id="rId37" Type="http://schemas.openxmlformats.org/officeDocument/2006/relationships/font" Target="fonts/EBGaramondMedium-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Medium-bold.fntdata"/><Relationship Id="rId17" Type="http://schemas.openxmlformats.org/officeDocument/2006/relationships/font" Target="fonts/Raleway-italic.fntdata"/><Relationship Id="rId39" Type="http://schemas.openxmlformats.org/officeDocument/2006/relationships/font" Target="fonts/EBGaramond-regular.fntdata"/><Relationship Id="rId16" Type="http://schemas.openxmlformats.org/officeDocument/2006/relationships/font" Target="fonts/Raleway-bold.fntdata"/><Relationship Id="rId38" Type="http://schemas.openxmlformats.org/officeDocument/2006/relationships/font" Target="fonts/EBGaramondMedium-boldItalic.fntdata"/><Relationship Id="rId19" Type="http://schemas.openxmlformats.org/officeDocument/2006/relationships/font" Target="fonts/RobotoThin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87cf0f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87cf0f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7cf0f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7cf0f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62f723e306a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62f723e306a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62f723e306a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62f723e306a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162f723e306a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162f723e306a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7cf0fc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87cf0f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87cf0fc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87cf0fc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162f723e306a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162f723e306a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Risk_assessment" TargetMode="External"/><Relationship Id="rId5" Type="http://schemas.openxmlformats.org/officeDocument/2006/relationships/hyperlink" Target="https://en.wikipedia.org/wiki/Level_of_ri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1621050"/>
            <a:ext cx="8520600" cy="1462500"/>
          </a:xfrm>
          <a:prstGeom prst="rect">
            <a:avLst/>
          </a:prstGeom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Risk Matrix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0" y="0"/>
            <a:ext cx="4789800" cy="670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27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8750" y="2181975"/>
            <a:ext cx="510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Core Purpose of Risk Matrix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1875" y="2510800"/>
            <a:ext cx="8629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a risk matrix is to provide a structured and visual way to assess and prioritize risks by evaluating the likelihood and impact of potential events, helping organizations make informed decisions about risk management and resource allocation.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575" y="731300"/>
            <a:ext cx="8337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 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matrix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matrix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used during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assessment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define the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level of risk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considering the category of likelihood against the category of consequence severity. This is a simple mechanism to increase visibility of risks and assist management decision making.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46250" y="134075"/>
            <a:ext cx="401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Dataset Description 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46250" y="621575"/>
            <a:ext cx="8787900" cy="4448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</a:t>
            </a:r>
            <a:r>
              <a:rPr lang="en-GB">
                <a:solidFill>
                  <a:schemeClr val="dk2"/>
                </a:solidFill>
              </a:rPr>
              <a:t> dataset is sourced from a sample risk data consisting of four major categories-Finance, Infrastructure, Safety &amp; Security along with their Risk IDs.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This dataset comprises of likelihood and severity values: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Likelihood values</a:t>
            </a:r>
            <a:endParaRPr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1 Rare : A very slim chance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2 Unlikely : Low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3 Possible : Fifty-fifty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4 Likely : Good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5 Almost Certain : You can bet this risk will occur at some point.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Severity values</a:t>
            </a:r>
            <a:endParaRPr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1 Negligible : The risk will have little consequences if occurs.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2 Minor : The consequences of the </a:t>
            </a:r>
            <a:r>
              <a:rPr lang="en-GB">
                <a:solidFill>
                  <a:schemeClr val="dk2"/>
                </a:solidFill>
              </a:rPr>
              <a:t>risk will be easy to manage.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3 Moderate : The consequences of the risk will take time to mitigate.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4 Major : The consequences of this risk will be significant and may cause long-term damage.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5 Catastrophic : The consequences of this risk will be detrimental and may be hard to recover from.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1190783" y="3"/>
            <a:ext cx="7953587" cy="993903"/>
            <a:chOff x="3978500" y="946003"/>
            <a:chExt cx="4094300" cy="993903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" name="Google Shape;94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5" name="Google Shape;95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Import &amp; Load Data</a:t>
              </a:r>
              <a:endParaRPr b="1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Getting data from various sources into PowerBi for analysis and reporting.</a:t>
              </a:r>
              <a:endParaRPr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1190630" y="993903"/>
            <a:ext cx="7953178" cy="993903"/>
            <a:chOff x="3978500" y="946003"/>
            <a:chExt cx="4094300" cy="993903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2" name="Google Shape;102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Clean &amp; Transform Data</a:t>
              </a:r>
              <a:endParaRPr b="1" sz="11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5344600" y="123759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Prepare and shape the data to ensure its quality and usability.</a:t>
              </a:r>
              <a:endParaRPr sz="11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1190926" y="1987803"/>
            <a:ext cx="7953178" cy="993903"/>
            <a:chOff x="3978500" y="946003"/>
            <a:chExt cx="4094300" cy="993903"/>
          </a:xfrm>
        </p:grpSpPr>
        <p:grpSp>
          <p:nvGrpSpPr>
            <p:cNvPr id="106" name="Google Shape;106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7" name="Google Shape;107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" name="Google Shape;108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" name="Google Shape;109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Build Data Model</a:t>
              </a:r>
              <a:endParaRPr b="1" sz="11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Create relationships between tables and organize data for efficient analysis.</a:t>
              </a:r>
              <a:endParaRPr sz="11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1190926" y="2981703"/>
            <a:ext cx="7953178" cy="993903"/>
            <a:chOff x="3978500" y="946003"/>
            <a:chExt cx="4094300" cy="993903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6" name="Google Shape;116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</a:t>
              </a:r>
              <a:endParaRPr b="1" sz="11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 to </a:t>
              </a: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perform</a:t>
              </a: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 calculations and derive insights using measures etc</a:t>
              </a:r>
              <a:r>
                <a:rPr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rgbClr val="9639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1190926" y="4074491"/>
            <a:ext cx="7953178" cy="1069142"/>
            <a:chOff x="3978500" y="946003"/>
            <a:chExt cx="4094300" cy="993903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C9DAF8"/>
              </a:solidFill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" name="Google Shape;122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9DAF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3" name="Google Shape;123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C9DAF8"/>
                  </a:solidFill>
                  <a:latin typeface="Roboto"/>
                  <a:ea typeface="Roboto"/>
                  <a:cs typeface="Roboto"/>
                  <a:sym typeface="Roboto"/>
                </a:rPr>
                <a:t>Design Report using Visuals</a:t>
              </a:r>
              <a:endParaRPr b="1" sz="11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5344598" y="1222251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C9DAF8"/>
                  </a:solidFill>
                  <a:latin typeface="Roboto"/>
                  <a:ea typeface="Roboto"/>
                  <a:cs typeface="Roboto"/>
                  <a:sym typeface="Roboto"/>
                </a:rPr>
                <a:t>Create visually appealing and interactive charts and graphs to represent data.</a:t>
              </a:r>
              <a:endParaRPr sz="11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C9DAF8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C9DAF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0" y="-100"/>
            <a:ext cx="1190700" cy="5143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W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G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32735" l="4801" r="7417" t="43050"/>
          <a:stretch/>
        </p:blipFill>
        <p:spPr>
          <a:xfrm>
            <a:off x="3192725" y="1580700"/>
            <a:ext cx="5951275" cy="3562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/>
        </p:nvSpPr>
        <p:spPr>
          <a:xfrm rot="-5400000">
            <a:off x="-2253450" y="2241350"/>
            <a:ext cx="5167800" cy="6609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Visual</a:t>
            </a:r>
            <a:endParaRPr sz="33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65450" y="220250"/>
            <a:ext cx="306600" cy="293700"/>
          </a:xfrm>
          <a:prstGeom prst="rect">
            <a:avLst/>
          </a:prstGeom>
          <a:solidFill>
            <a:srgbClr val="FE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003175" y="220250"/>
            <a:ext cx="306600" cy="293700"/>
          </a:xfrm>
          <a:prstGeom prst="rect">
            <a:avLst/>
          </a:prstGeom>
          <a:solidFill>
            <a:srgbClr val="FFC1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140900" y="220250"/>
            <a:ext cx="306600" cy="293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278625" y="220250"/>
            <a:ext cx="306600" cy="293700"/>
          </a:xfrm>
          <a:prstGeom prst="rect">
            <a:avLst/>
          </a:prstGeom>
          <a:solidFill>
            <a:srgbClr val="93D25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72050" y="220250"/>
            <a:ext cx="15486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Extreme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447500" y="220250"/>
            <a:ext cx="15486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Moderate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309775" y="220250"/>
            <a:ext cx="16458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High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585225" y="220250"/>
            <a:ext cx="14322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Low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241400" y="971700"/>
            <a:ext cx="4902600" cy="6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ONSEQUENCE</a:t>
            </a:r>
            <a:endParaRPr b="1"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461625" y="2072950"/>
            <a:ext cx="731100" cy="307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L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K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E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47425" y="777550"/>
            <a:ext cx="1743600" cy="1152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70</a:t>
            </a:r>
            <a:endParaRPr sz="4000"/>
          </a:p>
        </p:txBody>
      </p:sp>
      <p:sp>
        <p:nvSpPr>
          <p:cNvPr id="144" name="Google Shape;144;p17"/>
          <p:cNvSpPr txBox="1"/>
          <p:nvPr/>
        </p:nvSpPr>
        <p:spPr>
          <a:xfrm>
            <a:off x="1288413" y="1580700"/>
            <a:ext cx="861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Total Risks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868177" y="3340380"/>
            <a:ext cx="8275627" cy="1802958"/>
            <a:chOff x="1593000" y="2322568"/>
            <a:chExt cx="5957975" cy="643500"/>
          </a:xfrm>
        </p:grpSpPr>
        <p:sp>
          <p:nvSpPr>
            <p:cNvPr id="150" name="Google Shape;15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Risk Assessment and Prioritization</a:t>
              </a:r>
              <a:endParaRPr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Accurate Risk </a:t>
              </a: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Assessment: 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To score risks on the basis of their likelihood and severity, and prioritize risks accordingly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8"/>
          <p:cNvGrpSpPr/>
          <p:nvPr/>
        </p:nvGrpSpPr>
        <p:grpSpPr>
          <a:xfrm>
            <a:off x="868301" y="1698396"/>
            <a:ext cx="8275627" cy="1711324"/>
            <a:chOff x="1593000" y="2322568"/>
            <a:chExt cx="5957975" cy="643500"/>
          </a:xfrm>
        </p:grpSpPr>
        <p:sp>
          <p:nvSpPr>
            <p:cNvPr id="158" name="Google Shape;15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</a:t>
              </a: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efining Likelihood and Severity Criteria</a:t>
              </a:r>
              <a:endParaRPr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Clear and Consistent Scales: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To use consistent and well-defined scales for both likelihood(e.g., almost certain, likely, possible, unlikely, rare ) and  severity(e.g., negligible, minor, moderate, major, catastrophic) 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Avoid Ambiguity: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Ensure that each level on the scale is clearly defined to avoid subjective interpretations.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868209" y="65"/>
            <a:ext cx="8275627" cy="1802968"/>
            <a:chOff x="1593000" y="2321967"/>
            <a:chExt cx="5957975" cy="644032"/>
          </a:xfrm>
        </p:grpSpPr>
        <p:sp>
          <p:nvSpPr>
            <p:cNvPr id="166" name="Google Shape;166;p18"/>
            <p:cNvSpPr/>
            <p:nvPr/>
          </p:nvSpPr>
          <p:spPr>
            <a:xfrm>
              <a:off x="3728375" y="2321967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-5400000">
              <a:off x="3476024" y="1934747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283031" y="239577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Error Identification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400625" y="2322568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Thorough Brainstorming: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Thorough Brainstorming is required to identify errors and clean data.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0" y="0"/>
            <a:ext cx="868200" cy="5143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N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36575" y="36575"/>
            <a:ext cx="3778500" cy="5730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2"/>
                </a:solidFill>
              </a:rPr>
              <a:t>Risk Matrix in Real World</a:t>
            </a:r>
            <a:endParaRPr sz="2500" u="sng"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962875"/>
            <a:ext cx="41562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Supply Chain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Strategic Planning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Project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Financial Risk Assessment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217100" y="682550"/>
            <a:ext cx="4926900" cy="4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2"/>
                </a:solidFill>
              </a:rPr>
              <a:t>This risk matrix was prepared for the</a:t>
            </a:r>
            <a:r>
              <a:rPr b="1" lang="en-GB" sz="1350">
                <a:solidFill>
                  <a:schemeClr val="dk2"/>
                </a:solidFill>
              </a:rPr>
              <a:t> ‘Funafuti Green Waste Management Program’</a:t>
            </a:r>
            <a:r>
              <a:rPr lang="en-GB" sz="1350">
                <a:solidFill>
                  <a:schemeClr val="dk2"/>
                </a:solidFill>
              </a:rPr>
              <a:t> – a program which is being implemented by the Solid Waste Authority of Tuvalu (SWAT) and which is part of the National Integrated Waste Policy and Action Plan (2016).</a:t>
            </a:r>
            <a:endParaRPr sz="13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</a:rPr>
              <a:t>The overall objective of the Funafuti Green Waste Management program is to ‘reduce the volume of green waste going to landfill’. The program design includes three inter-related strategies to achieve the overall project objective.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375625" y="0"/>
            <a:ext cx="3205500" cy="5730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chemeClr val="dk2"/>
                </a:solidFill>
              </a:rPr>
              <a:t>Real Life Case Study</a:t>
            </a:r>
            <a:endParaRPr b="1" sz="2200" u="sng">
              <a:solidFill>
                <a:schemeClr val="dk2"/>
              </a:solidFill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 flipH="1">
            <a:off x="4083300" y="0"/>
            <a:ext cx="12000" cy="519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766775"/>
            <a:ext cx="2522999" cy="21817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122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chemeClr val="dk2"/>
                </a:solidFill>
              </a:rPr>
              <a:t>References 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Power BI Tutorial: Create An Advanced Risk Matrix Visual - P2 | NextGen BI Guru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https://youtu.be/SgxENdJc890?si=x3iDMyuNC9kAnJgs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12200" y="792250"/>
            <a:ext cx="91440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u="sng">
                <a:solidFill>
                  <a:schemeClr val="dk2"/>
                </a:solidFill>
              </a:rPr>
              <a:t>THANK YOU</a:t>
            </a:r>
            <a:r>
              <a:rPr lang="en-GB" sz="6000" u="sng">
                <a:solidFill>
                  <a:schemeClr val="lt1"/>
                </a:solidFill>
              </a:rPr>
              <a:t> </a:t>
            </a:r>
            <a:endParaRPr sz="6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