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88" r:id="rId3"/>
    <p:sldId id="272" r:id="rId4"/>
    <p:sldId id="292" r:id="rId5"/>
    <p:sldId id="289" r:id="rId6"/>
    <p:sldId id="264" r:id="rId7"/>
    <p:sldId id="280" r:id="rId8"/>
    <p:sldId id="293" r:id="rId9"/>
    <p:sldId id="294" r:id="rId10"/>
    <p:sldId id="275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0EB"/>
    <a:srgbClr val="224D60"/>
    <a:srgbClr val="006182"/>
    <a:srgbClr val="FFFFFF"/>
    <a:srgbClr val="95E2EC"/>
    <a:srgbClr val="F3F9FB"/>
    <a:srgbClr val="718EA0"/>
    <a:srgbClr val="6C899B"/>
    <a:srgbClr val="F9FCFD"/>
    <a:srgbClr val="23B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8" autoAdjust="0"/>
    <p:restoredTop sz="94125" autoAdjust="0"/>
  </p:normalViewPr>
  <p:slideViewPr>
    <p:cSldViewPr snapToGrid="0" showGuides="1">
      <p:cViewPr varScale="1">
        <p:scale>
          <a:sx n="108" d="100"/>
          <a:sy n="108" d="100"/>
        </p:scale>
        <p:origin x="36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2013</a:t>
            </a:r>
            <a:r>
              <a:rPr lang="en-US" altLang="ko-KR" baseline="0" dirty="0" smtClean="0"/>
              <a:t> ~ 2021 </a:t>
            </a:r>
            <a:r>
              <a:rPr lang="ko-KR" altLang="en-US" baseline="0" dirty="0" smtClean="0"/>
              <a:t>전국 치과 개 </a:t>
            </a:r>
            <a:r>
              <a:rPr lang="en-US" altLang="ko-KR" sz="1862" b="0" i="0" u="none" strike="noStrike" baseline="0" dirty="0" smtClean="0">
                <a:effectLst/>
              </a:rPr>
              <a:t>·</a:t>
            </a:r>
            <a:r>
              <a:rPr lang="ko-KR" altLang="en-US" sz="1862" b="0" i="0" u="none" strike="noStrike" baseline="0" dirty="0" smtClean="0">
                <a:effectLst/>
              </a:rPr>
              <a:t> </a:t>
            </a:r>
            <a:r>
              <a:rPr lang="ko-KR" altLang="en-US" baseline="0" dirty="0" smtClean="0"/>
              <a:t>폐업률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치과 병의원</c:v>
                </c:pt>
              </c:strCache>
            </c:strRef>
          </c:tx>
          <c:spPr>
            <a:solidFill>
              <a:srgbClr val="95E2EC"/>
            </a:solidFill>
            <a:ln w="44450">
              <a:noFill/>
              <a:prstDash val="dash"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서울</c:v>
                </c:pt>
                <c:pt idx="1">
                  <c:v>경기</c:v>
                </c:pt>
                <c:pt idx="2">
                  <c:v>부산</c:v>
                </c:pt>
                <c:pt idx="3">
                  <c:v>인천</c:v>
                </c:pt>
                <c:pt idx="4">
                  <c:v>경남</c:v>
                </c:pt>
                <c:pt idx="5">
                  <c:v>대구</c:v>
                </c:pt>
                <c:pt idx="6">
                  <c:v>경북</c:v>
                </c:pt>
                <c:pt idx="7">
                  <c:v>광주</c:v>
                </c:pt>
                <c:pt idx="8">
                  <c:v>충남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4888</c:v>
                </c:pt>
                <c:pt idx="1">
                  <c:v>4683</c:v>
                </c:pt>
                <c:pt idx="2">
                  <c:v>1320</c:v>
                </c:pt>
                <c:pt idx="3">
                  <c:v>1010</c:v>
                </c:pt>
                <c:pt idx="4">
                  <c:v>994</c:v>
                </c:pt>
                <c:pt idx="5">
                  <c:v>972</c:v>
                </c:pt>
                <c:pt idx="6">
                  <c:v>733</c:v>
                </c:pt>
                <c:pt idx="7">
                  <c:v>691</c:v>
                </c:pt>
                <c:pt idx="8">
                  <c:v>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시도별 치과</a:t>
            </a:r>
            <a:r>
              <a:rPr lang="ko-KR" altLang="en-US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병 </a:t>
            </a:r>
            <a:r>
              <a:rPr lang="en-US" altLang="ko-KR" sz="1862" b="0" i="0" u="none" strike="noStrike" baseline="0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862" b="0" i="0" u="none" strike="noStrike" baseline="0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의원 기관 수</a:t>
            </a:r>
            <a:endParaRPr 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치과 병의원</c:v>
                </c:pt>
              </c:strCache>
            </c:strRef>
          </c:tx>
          <c:spPr>
            <a:solidFill>
              <a:srgbClr val="95E2EC"/>
            </a:solidFill>
            <a:ln w="44450">
              <a:noFill/>
              <a:prstDash val="dash"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서울</c:v>
                </c:pt>
                <c:pt idx="1">
                  <c:v>경기</c:v>
                </c:pt>
                <c:pt idx="2">
                  <c:v>부산</c:v>
                </c:pt>
                <c:pt idx="3">
                  <c:v>인천</c:v>
                </c:pt>
                <c:pt idx="4">
                  <c:v>경남</c:v>
                </c:pt>
                <c:pt idx="5">
                  <c:v>대구</c:v>
                </c:pt>
                <c:pt idx="6">
                  <c:v>경북</c:v>
                </c:pt>
                <c:pt idx="7">
                  <c:v>광주</c:v>
                </c:pt>
                <c:pt idx="8">
                  <c:v>충남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4888</c:v>
                </c:pt>
                <c:pt idx="1">
                  <c:v>4683</c:v>
                </c:pt>
                <c:pt idx="2">
                  <c:v>1320</c:v>
                </c:pt>
                <c:pt idx="3">
                  <c:v>1010</c:v>
                </c:pt>
                <c:pt idx="4">
                  <c:v>994</c:v>
                </c:pt>
                <c:pt idx="5">
                  <c:v>972</c:v>
                </c:pt>
                <c:pt idx="6">
                  <c:v>733</c:v>
                </c:pt>
                <c:pt idx="7">
                  <c:v>691</c:v>
                </c:pt>
                <c:pt idx="8">
                  <c:v>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2013</a:t>
            </a:r>
            <a:r>
              <a:rPr lang="en-US" altLang="ko-KR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~ 2021 </a:t>
            </a:r>
            <a:r>
              <a:rPr lang="ko-KR" altLang="en-US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전국 치과 개 </a:t>
            </a:r>
            <a:r>
              <a:rPr lang="en-US" altLang="ko-KR" sz="1862" b="0" i="0" u="none" strike="noStrike" baseline="0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862" b="0" i="0" u="none" strike="noStrike" baseline="0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aseline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폐업률</a:t>
            </a:r>
            <a:endParaRPr 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개업률</c:v>
                </c:pt>
              </c:strCache>
            </c:strRef>
          </c:tx>
          <c:spPr>
            <a:ln w="44450" cap="rnd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tx2"/>
                </a:solidFill>
              </a:ln>
              <a:effectLst/>
            </c:spPr>
          </c:marker>
          <c:dLbls>
            <c:numFmt formatCode="General\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4.01</c:v>
                </c:pt>
                <c:pt idx="1">
                  <c:v>4.33</c:v>
                </c:pt>
                <c:pt idx="2">
                  <c:v>4.05</c:v>
                </c:pt>
                <c:pt idx="3">
                  <c:v>4.2699999999999996</c:v>
                </c:pt>
                <c:pt idx="4">
                  <c:v>4.05</c:v>
                </c:pt>
                <c:pt idx="5">
                  <c:v>3.58</c:v>
                </c:pt>
                <c:pt idx="6">
                  <c:v>3.35</c:v>
                </c:pt>
                <c:pt idx="7">
                  <c:v>3</c:v>
                </c:pt>
                <c:pt idx="8">
                  <c:v>3.38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폐업률</c:v>
                </c:pt>
              </c:strCache>
            </c:strRef>
          </c:tx>
          <c:spPr>
            <a:ln w="44450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alpha val="99000"/>
                </a:schemeClr>
              </a:solidFill>
              <a:ln w="63500">
                <a:solidFill>
                  <a:srgbClr val="FF0000"/>
                </a:solidFill>
              </a:ln>
              <a:effectLst/>
            </c:spPr>
          </c:marker>
          <c:dLbls>
            <c:numFmt formatCode="General\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3.41</c:v>
                </c:pt>
                <c:pt idx="1">
                  <c:v>3.07</c:v>
                </c:pt>
                <c:pt idx="2">
                  <c:v>2.81</c:v>
                </c:pt>
                <c:pt idx="3">
                  <c:v>2.93</c:v>
                </c:pt>
                <c:pt idx="4">
                  <c:v>3.08</c:v>
                </c:pt>
                <c:pt idx="5">
                  <c:v>2.98</c:v>
                </c:pt>
                <c:pt idx="6">
                  <c:v>2.69</c:v>
                </c:pt>
                <c:pt idx="7">
                  <c:v>2.44</c:v>
                </c:pt>
                <c:pt idx="8">
                  <c:v>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869480"/>
        <c:axId val="714874072"/>
      </c:line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8BE4A-38C5-4E34-B0D0-A88990DE060B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9DE1E-AEB8-4B01-9250-383036E50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0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DE1E-AEB8-4B01-9250-383036E509C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30973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 P A D</a:t>
            </a:r>
            <a:endParaRPr lang="ko-KR" altLang="en-US" sz="6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45955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728200" y="6477000"/>
            <a:ext cx="2413000" cy="25400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899687" y="2065620"/>
            <a:ext cx="97650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신도시의 성공적인 병</a:t>
            </a:r>
            <a:r>
              <a:rPr lang="en-US" altLang="ko-KR" sz="25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25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의원 개원을 위한 입지분석 서비스</a:t>
            </a:r>
            <a:endParaRPr lang="ko-KR" altLang="en-US" sz="2500" spc="-15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7838958" y="5253672"/>
            <a:ext cx="252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BY </a:t>
            </a:r>
            <a:endParaRPr lang="ko-KR" altLang="en-US" sz="28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7838958" y="5776893"/>
            <a:ext cx="4374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곽동영     송도훈     권현준</a:t>
            </a:r>
            <a:endParaRPr lang="en-US" altLang="ko-KR" sz="2800" b="1" spc="-15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b="1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장준호     이다연     박예린</a:t>
            </a:r>
            <a:endParaRPr lang="ko-KR" altLang="en-US" sz="28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9144" y="327663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27292" y="1892588"/>
            <a:ext cx="2695073" cy="2695073"/>
          </a:xfrm>
          <a:prstGeom prst="ellipse">
            <a:avLst/>
          </a:prstGeom>
          <a:solidFill>
            <a:srgbClr val="00618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87923" y="1892588"/>
            <a:ext cx="2695073" cy="2695073"/>
          </a:xfrm>
          <a:prstGeom prst="ellipse">
            <a:avLst/>
          </a:prstGeom>
          <a:solidFill>
            <a:srgbClr val="00618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65629" y="1892587"/>
            <a:ext cx="2695073" cy="2695073"/>
          </a:xfrm>
          <a:prstGeom prst="ellipse">
            <a:avLst/>
          </a:prstGeom>
          <a:solidFill>
            <a:srgbClr val="00618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277071" y="2984250"/>
            <a:ext cx="179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입지 분석</a:t>
            </a:r>
            <a:endParaRPr lang="ko-KR" altLang="en-US" sz="28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5215408" y="2984250"/>
            <a:ext cx="179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매출 분석</a:t>
            </a:r>
            <a:endParaRPr lang="ko-KR" altLang="en-US" sz="28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9137702" y="2984250"/>
            <a:ext cx="179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입지 추천</a:t>
            </a:r>
            <a:endParaRPr lang="ko-KR" altLang="en-US" sz="28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529822" y="4828186"/>
            <a:ext cx="3450958" cy="872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인구 분석을 통한 목표 수요층 설정 용이</a:t>
            </a:r>
            <a:endParaRPr lang="en-US" altLang="ko-KR" sz="7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인구 변화 예측을 통한 입지 변화 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4370309" y="4828186"/>
            <a:ext cx="3450958" cy="872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4435194" y="5024173"/>
            <a:ext cx="332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방문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환자수 예측과 매출 예측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통한 개원 계획 설정 용이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8195354" y="4828186"/>
            <a:ext cx="3450958" cy="872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8722428" y="5131894"/>
            <a:ext cx="239681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개원 조건에 맞는 지역 제공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010057" y="6548927"/>
            <a:ext cx="2112021" cy="17794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61500" y="381890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 효과</a:t>
            </a:r>
            <a:endParaRPr lang="en-US" altLang="ko-KR" sz="28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488229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4731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99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5012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Thank You.</a:t>
              </a:r>
              <a:endParaRPr lang="ko-KR" altLang="en-US" sz="4800" b="1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2343344"/>
              <a:ext cx="33666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감사합니다 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ko-KR" altLang="en-US" sz="4800" b="1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0010057" y="6548927"/>
            <a:ext cx="2112021" cy="177940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90093" y="268977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 I S T O R Y</a:t>
            </a:r>
            <a:endParaRPr lang="ko-KR" altLang="en-US" sz="28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63356"/>
              </p:ext>
            </p:extLst>
          </p:nvPr>
        </p:nvGraphicFramePr>
        <p:xfrm>
          <a:off x="890093" y="1317340"/>
          <a:ext cx="10568570" cy="489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214462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  <a:gridCol w="1718942">
                  <a:extLst>
                    <a:ext uri="{9D8B030D-6E8A-4147-A177-3AD203B41FA5}">
                      <a16:colId xmlns:a16="http://schemas.microsoft.com/office/drawing/2014/main" val="644382841"/>
                    </a:ext>
                  </a:extLst>
                </a:gridCol>
              </a:tblGrid>
              <a:tr h="81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</a:t>
                      </a:r>
                      <a:r>
                        <a:rPr lang="en-US" altLang="ko-KR" sz="1700" b="0" baseline="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No</a:t>
                      </a:r>
                      <a:endParaRPr lang="ko-KR" altLang="en-US" sz="17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</a:t>
                      </a:r>
                      <a:r>
                        <a:rPr lang="en-US" altLang="ko-KR" sz="1700" b="0" baseline="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Date</a:t>
                      </a:r>
                      <a:endParaRPr lang="ko-KR" altLang="en-US" sz="17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Description of Change</a:t>
                      </a:r>
                      <a:endParaRPr lang="ko-KR" altLang="en-US" sz="17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Revised</a:t>
                      </a:r>
                      <a:r>
                        <a:rPr lang="en-US" altLang="ko-KR" sz="1700" b="0" baseline="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By</a:t>
                      </a:r>
                      <a:endParaRPr lang="ko-KR" altLang="en-US" sz="1700" b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D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81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</a:t>
                      </a:r>
                      <a:r>
                        <a:rPr lang="en-US" altLang="ko-KR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01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2023 –</a:t>
                      </a:r>
                      <a:r>
                        <a:rPr lang="en-US" altLang="ko-KR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11 -23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기획서 작성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IPAD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81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 02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2023 – 12 -22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</a:t>
                      </a:r>
                      <a:r>
                        <a:rPr lang="ko-KR" altLang="en-US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기획 목표 </a:t>
                      </a:r>
                      <a:r>
                        <a:rPr lang="en-US" altLang="ko-KR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 </a:t>
                      </a:r>
                      <a:r>
                        <a:rPr lang="ko-KR" altLang="en-US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IPAD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81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 03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2024</a:t>
                      </a:r>
                      <a:r>
                        <a:rPr lang="en-US" altLang="ko-KR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– 01 – 25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기획</a:t>
                      </a:r>
                      <a:r>
                        <a:rPr lang="ko-KR" altLang="en-US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목표 </a:t>
                      </a:r>
                      <a:r>
                        <a:rPr lang="en-US" altLang="ko-KR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 </a:t>
                      </a:r>
                    </a:p>
                    <a:p>
                      <a:pPr algn="ctr" latinLnBrk="1"/>
                      <a:r>
                        <a:rPr lang="ko-KR" altLang="en-US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환자 수 예측 </a:t>
                      </a:r>
                      <a:r>
                        <a:rPr lang="en-US" altLang="ko-KR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-&gt; </a:t>
                      </a:r>
                      <a:r>
                        <a:rPr lang="ko-KR" altLang="en-US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 매출 분석과 월 순수익 예측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IPAD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81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</a:t>
                      </a:r>
                      <a:r>
                        <a:rPr lang="en-US" altLang="ko-KR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04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2024</a:t>
                      </a:r>
                      <a:r>
                        <a:rPr lang="en-US" altLang="ko-KR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– 01 – 27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기획서 기획 목표 추가</a:t>
                      </a:r>
                      <a:r>
                        <a:rPr lang="en-US" altLang="ko-KR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7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및 정리</a:t>
                      </a:r>
                      <a:endParaRPr lang="en-US" altLang="ko-KR" sz="17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IPAD</a:t>
                      </a:r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81519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0045700" y="6527800"/>
            <a:ext cx="2057400" cy="18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194394"/>
            <a:ext cx="6108378" cy="6529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 정의</a:t>
            </a:r>
            <a:endParaRPr lang="ko-KR" altLang="en-US" sz="28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 의도</a:t>
            </a:r>
            <a:endParaRPr lang="ko-KR" altLang="en-US" sz="28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 목표</a:t>
            </a:r>
            <a:endParaRPr lang="ko-KR" altLang="en-US" sz="28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 효과</a:t>
            </a:r>
            <a:endParaRPr lang="ko-KR" altLang="en-US" sz="28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010653" y="296231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 정의</a:t>
            </a:r>
            <a:endParaRPr lang="ko-KR" altLang="en-US" sz="32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1333383" y="1016814"/>
            <a:ext cx="9768540" cy="2790083"/>
          </a:xfrm>
          <a:prstGeom prst="rect">
            <a:avLst/>
          </a:prstGeom>
          <a:solidFill>
            <a:schemeClr val="bg1"/>
          </a:solidFill>
          <a:ln>
            <a:solidFill>
              <a:srgbClr val="F3F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071207"/>
              </p:ext>
            </p:extLst>
          </p:nvPr>
        </p:nvGraphicFramePr>
        <p:xfrm>
          <a:off x="1785771" y="1131729"/>
          <a:ext cx="8863762" cy="246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1821085" y="2836240"/>
            <a:ext cx="816051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1152475" y="1016814"/>
            <a:ext cx="9949447" cy="3615583"/>
          </a:xfrm>
          <a:prstGeom prst="rect">
            <a:avLst/>
          </a:prstGeom>
          <a:solidFill>
            <a:schemeClr val="bg1"/>
          </a:solidFill>
          <a:ln>
            <a:solidFill>
              <a:srgbClr val="F3F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19952"/>
              </p:ext>
            </p:extLst>
          </p:nvPr>
        </p:nvGraphicFramePr>
        <p:xfrm>
          <a:off x="1152474" y="1016814"/>
          <a:ext cx="9935734" cy="361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1152475" y="4777252"/>
            <a:ext cx="9935734" cy="1610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1152475" y="4948862"/>
            <a:ext cx="993573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치과 병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의원의 수도권 </a:t>
            </a:r>
            <a:r>
              <a:rPr lang="ko-KR" altLang="en-US" sz="1500" dirty="0" smtClean="0">
                <a:ln w="5715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집중 현상은 여전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것으로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확인됐다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2023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기준 전국의 치과는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19,039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개소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치과병원은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238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개소이며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중 서울 개원의 비중은 전체의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25.7%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5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경기도 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개원의 비중은 </a:t>
            </a: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24.6</a:t>
            </a:r>
            <a:r>
              <a:rPr lang="en-US" altLang="ko-KR" sz="15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%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차지했다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서울 내에서도 강남구에는 </a:t>
            </a:r>
            <a:r>
              <a:rPr lang="en-US" altLang="ko-KR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545</a:t>
            </a: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곳의 치과 병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의원이 자리하고 있어 </a:t>
            </a:r>
            <a:r>
              <a:rPr lang="en-US" altLang="ko-KR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11%</a:t>
            </a: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집중되어 있으며</a:t>
            </a:r>
            <a:r>
              <a:rPr lang="en-US" altLang="ko-KR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송파</a:t>
            </a:r>
            <a:r>
              <a:rPr lang="en-US" altLang="ko-KR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(334</a:t>
            </a: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곳</a:t>
            </a:r>
            <a:r>
              <a:rPr lang="en-US" altLang="ko-KR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서초구</a:t>
            </a:r>
            <a:r>
              <a:rPr lang="en-US" altLang="ko-KR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(315</a:t>
            </a: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곳</a:t>
            </a:r>
            <a:r>
              <a:rPr lang="en-US" altLang="ko-KR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 </a:t>
            </a:r>
            <a:endParaRPr lang="en-US" altLang="ko-KR" sz="1500" spc="-1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집중되어 있다</a:t>
            </a:r>
            <a:r>
              <a:rPr lang="en-US" altLang="ko-KR" sz="1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5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19439" y="4337872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2023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기준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56800" y="6554475"/>
            <a:ext cx="2146299" cy="156706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5249" y="6122153"/>
            <a:ext cx="1896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치의신보 최상관 기자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010653" y="296231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 정의</a:t>
            </a:r>
            <a:endParaRPr lang="ko-KR" altLang="en-US" sz="32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1010653" y="1159617"/>
            <a:ext cx="9949447" cy="2790083"/>
          </a:xfrm>
          <a:prstGeom prst="rect">
            <a:avLst/>
          </a:prstGeom>
          <a:solidFill>
            <a:schemeClr val="bg1"/>
          </a:solidFill>
          <a:ln>
            <a:solidFill>
              <a:srgbClr val="F3F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941161"/>
              </p:ext>
            </p:extLst>
          </p:nvPr>
        </p:nvGraphicFramePr>
        <p:xfrm>
          <a:off x="1024366" y="1159617"/>
          <a:ext cx="9935734" cy="2790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1024366" y="4221727"/>
            <a:ext cx="9935734" cy="2308452"/>
          </a:xfrm>
          <a:prstGeom prst="rect">
            <a:avLst/>
          </a:prstGeom>
          <a:solidFill>
            <a:schemeClr val="bg1"/>
          </a:solidFill>
          <a:ln>
            <a:solidFill>
              <a:srgbClr val="F3F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1017509" y="4694204"/>
            <a:ext cx="9935734" cy="1440779"/>
          </a:xfrm>
          <a:prstGeom prst="rect">
            <a:avLst/>
          </a:prstGeom>
          <a:noFill/>
          <a:effectLst>
            <a:glow rad="2159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2014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2013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년보다 소폭 상승했던 개업률은 점차 내려가다 코로나 시기였던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2019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년부터 급감하기 시작하여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최저치를 기록하였다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2021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소폭 상승하였지만 장기적인 하락세는 피할 수 없다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개업률이 하락해온 것에 대해 병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의원 </a:t>
            </a:r>
            <a:r>
              <a:rPr lang="ko-KR" altLang="en-US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진료권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분석 전문가는 전체 치과 수가 무한정 늘어날 수는 없어 점점 </a:t>
            </a:r>
            <a:r>
              <a:rPr lang="ko-KR" altLang="en-US" sz="1500" dirty="0" smtClean="0">
                <a:ln w="5715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한계치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다다르고 있다는 분석을 내놨다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또한 </a:t>
            </a: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경기도 신도시로 최근 개업이 몰린 것도 개원 시장이 둔화한 상황에서  </a:t>
            </a:r>
            <a:r>
              <a:rPr lang="ko-KR" altLang="en-US" sz="15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 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수요에 대한 기대  </a:t>
            </a:r>
            <a:r>
              <a:rPr lang="ko-KR" altLang="en-US" sz="15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때문이었을 </a:t>
            </a:r>
            <a:r>
              <a: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것으로 보이며 </a:t>
            </a:r>
            <a:r>
              <a:rPr lang="ko-KR" altLang="en-US" sz="15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개원가의</a:t>
            </a:r>
            <a:r>
              <a:rPr lang="ko-KR" altLang="en-US" sz="15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수가  </a:t>
            </a:r>
            <a:r>
              <a:rPr lang="ko-KR" altLang="en-US" sz="1500" dirty="0" smtClean="0">
                <a:ln w="5715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경쟁이 심화 </a:t>
            </a:r>
            <a:r>
              <a:rPr lang="ko-KR" altLang="en-US" sz="15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될 수도 있다는 전망을 내놨다</a:t>
            </a:r>
            <a:r>
              <a:rPr lang="en-US" altLang="ko-KR" sz="15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56800" y="6558139"/>
            <a:ext cx="2146299" cy="153042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79251" y="6239358"/>
            <a:ext cx="2595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치과 신문 제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1037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호 김영희 기자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3910813"/>
            <a:ext cx="5839220" cy="1562129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181316"/>
            <a:ext cx="5839220" cy="1562129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266284"/>
            <a:ext cx="5839327" cy="662706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199541" y="362069"/>
            <a:ext cx="51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chemeClr val="bg1"/>
                </a:solidFill>
                <a:effectLst>
                  <a:reflection stA="45000" endPos="65000" dist="3810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치과의원 폐업 요인을 고려한 입지 선정</a:t>
            </a:r>
            <a:endParaRPr lang="ko-KR" altLang="en-US" sz="2400" b="1" spc="-300" dirty="0">
              <a:solidFill>
                <a:schemeClr val="bg1"/>
              </a:solidFill>
              <a:effectLst>
                <a:reflection stA="45000" endPos="65000" dist="381000" dir="5400000" sy="-100000" algn="bl" rotWithShape="0"/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872132" y="2743445"/>
            <a:ext cx="0" cy="315528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912025" y="17890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 의 도</a:t>
            </a:r>
            <a:endParaRPr lang="ko-KR" altLang="en-US" sz="32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955732" y="986474"/>
            <a:ext cx="3869092" cy="448646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5697" y="5936582"/>
            <a:ext cx="3243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박영택 건강보험심사평가원 근거기반연구부</a:t>
            </a:r>
            <a:endParaRPr lang="en-US" altLang="ko-KR" sz="10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&lt;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병원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의원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치과 의원의 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폐업 관련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요인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917425D-F03B-F354-FEC0-11250975C51C}"/>
              </a:ext>
            </a:extLst>
          </p:cNvPr>
          <p:cNvSpPr/>
          <p:nvPr/>
        </p:nvSpPr>
        <p:spPr>
          <a:xfrm>
            <a:off x="10205151" y="1367264"/>
            <a:ext cx="1195418" cy="1195418"/>
          </a:xfrm>
          <a:prstGeom prst="ellipse">
            <a:avLst/>
          </a:prstGeom>
          <a:solidFill>
            <a:schemeClr val="bg1"/>
          </a:solidFill>
          <a:ln>
            <a:solidFill>
              <a:srgbClr val="146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917425D-F03B-F354-FEC0-11250975C51C}"/>
              </a:ext>
            </a:extLst>
          </p:cNvPr>
          <p:cNvSpPr/>
          <p:nvPr/>
        </p:nvSpPr>
        <p:spPr>
          <a:xfrm>
            <a:off x="8864098" y="1366477"/>
            <a:ext cx="1195418" cy="1195418"/>
          </a:xfrm>
          <a:prstGeom prst="ellipse">
            <a:avLst/>
          </a:prstGeom>
          <a:solidFill>
            <a:schemeClr val="bg1"/>
          </a:solidFill>
          <a:ln>
            <a:solidFill>
              <a:srgbClr val="146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17425D-F03B-F354-FEC0-11250975C51C}"/>
              </a:ext>
            </a:extLst>
          </p:cNvPr>
          <p:cNvSpPr/>
          <p:nvPr/>
        </p:nvSpPr>
        <p:spPr>
          <a:xfrm>
            <a:off x="7523045" y="1366477"/>
            <a:ext cx="1195418" cy="1195418"/>
          </a:xfrm>
          <a:prstGeom prst="ellipse">
            <a:avLst/>
          </a:prstGeom>
          <a:solidFill>
            <a:schemeClr val="bg1"/>
          </a:solidFill>
          <a:ln>
            <a:solidFill>
              <a:srgbClr val="146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917425D-F03B-F354-FEC0-11250975C51C}"/>
              </a:ext>
            </a:extLst>
          </p:cNvPr>
          <p:cNvSpPr/>
          <p:nvPr/>
        </p:nvSpPr>
        <p:spPr>
          <a:xfrm>
            <a:off x="6199541" y="1366477"/>
            <a:ext cx="1195418" cy="1195418"/>
          </a:xfrm>
          <a:prstGeom prst="ellipse">
            <a:avLst/>
          </a:prstGeom>
          <a:solidFill>
            <a:schemeClr val="bg1"/>
          </a:solidFill>
          <a:ln>
            <a:solidFill>
              <a:srgbClr val="146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8941129" y="1685381"/>
            <a:ext cx="1029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14677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지역사회 소득수준</a:t>
            </a:r>
            <a:endParaRPr lang="ko-KR" altLang="en-US" sz="1500" dirty="0">
              <a:solidFill>
                <a:srgbClr val="14677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606203" y="1685899"/>
            <a:ext cx="1029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14677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지역사회 유동인구</a:t>
            </a:r>
            <a:endParaRPr lang="ko-KR" altLang="en-US" sz="1500" dirty="0">
              <a:solidFill>
                <a:srgbClr val="14677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6285978" y="1685899"/>
            <a:ext cx="1029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14677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지역사회 인구수</a:t>
            </a:r>
            <a:endParaRPr lang="ko-KR" altLang="en-US" sz="1500" dirty="0">
              <a:solidFill>
                <a:srgbClr val="14677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10141108" y="1685381"/>
            <a:ext cx="1323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14677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지역사회</a:t>
            </a:r>
            <a:endParaRPr lang="en-US" altLang="ko-KR" sz="1500" dirty="0" smtClean="0">
              <a:solidFill>
                <a:srgbClr val="14677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dirty="0" smtClean="0">
                <a:solidFill>
                  <a:srgbClr val="14677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치과 기관 수</a:t>
            </a:r>
            <a:endParaRPr lang="ko-KR" altLang="en-US" sz="1500" dirty="0">
              <a:solidFill>
                <a:srgbClr val="14677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703483" y="2743445"/>
            <a:ext cx="0" cy="315528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978532" y="6436292"/>
            <a:ext cx="2147464" cy="279175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3058973"/>
            <a:ext cx="5839327" cy="662706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898357" y="4107677"/>
            <a:ext cx="1168400" cy="1168400"/>
          </a:xfrm>
          <a:prstGeom prst="ellipse">
            <a:avLst/>
          </a:prstGeom>
          <a:solidFill>
            <a:srgbClr val="006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199541" y="3154758"/>
            <a:ext cx="51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chemeClr val="bg1"/>
                </a:solidFill>
                <a:effectLst>
                  <a:reflection stA="45000" endPos="65000" dist="3810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선정된 입지의 매출 및 환자 수  예측</a:t>
            </a:r>
            <a:endParaRPr lang="ko-KR" altLang="en-US" sz="2400" b="1" spc="-300" dirty="0">
              <a:solidFill>
                <a:schemeClr val="bg1"/>
              </a:solidFill>
              <a:effectLst>
                <a:reflection stA="45000" endPos="65000" dist="381000" dir="5400000" sy="-100000" algn="bl" rotWithShape="0"/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9302159" y="4070868"/>
            <a:ext cx="1168400" cy="1168400"/>
          </a:xfrm>
          <a:prstGeom prst="ellipse">
            <a:avLst/>
          </a:prstGeom>
          <a:solidFill>
            <a:srgbClr val="006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6920089" y="4384352"/>
            <a:ext cx="1124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</a:t>
            </a:r>
            <a:endParaRPr lang="en-US" altLang="ko-KR" sz="15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예상 매출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176877" y="4378069"/>
            <a:ext cx="1418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</a:t>
            </a:r>
            <a:endParaRPr lang="en-US" altLang="ko-KR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예상 환자 수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789895"/>
            <a:ext cx="5839327" cy="662706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131706" y="5890415"/>
            <a:ext cx="51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chemeClr val="bg1"/>
                </a:solidFill>
                <a:effectLst>
                  <a:reflection stA="45000" endPos="65000" dist="3810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성공적인 개원</a:t>
            </a:r>
            <a:endParaRPr lang="ko-KR" altLang="en-US" sz="2400" b="1" spc="-300" dirty="0">
              <a:solidFill>
                <a:schemeClr val="bg1"/>
              </a:solidFill>
              <a:effectLst>
                <a:reflection stA="45000" endPos="65000" dist="381000" dir="5400000" sy="-100000" algn="bl" rotWithShape="0"/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0" y="6715467"/>
            <a:ext cx="12192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28574" y="5472942"/>
            <a:ext cx="0" cy="315528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759925" y="5472942"/>
            <a:ext cx="0" cy="315528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77823" y="363089"/>
            <a:ext cx="1568589" cy="577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61500" y="381890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 목표  </a:t>
            </a:r>
            <a:r>
              <a:rPr lang="en-US" altLang="ko-KR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32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47376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202374" y="2175517"/>
            <a:ext cx="1444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인구 분석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3670205" y="2175517"/>
            <a:ext cx="2074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내 치과의원 현황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6523337" y="2178858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인구 변화 예측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187318" y="2175517"/>
            <a:ext cx="2074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후보지 정보 제공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952463" y="3514415"/>
            <a:ext cx="194444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지역의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2022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년의 주거 인구와 성별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연령별 주거 인구 정보 제공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지역의 분기별 총 유동인구와 요일별 유동인구 정보 제공</a:t>
            </a:r>
          </a:p>
          <a:p>
            <a:pPr algn="ctr">
              <a:lnSpc>
                <a:spcPct val="120000"/>
              </a:lnSpc>
            </a:pP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752159" y="3514415"/>
            <a:ext cx="186216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내 치과 의원의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폐원 현황 정보제공 및 치과의원 개수 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 제공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590804" y="3514415"/>
            <a:ext cx="16828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지역의 주택 수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가구 수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출생 건수 등을 활용해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회귀분석하여 예측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58910" y="3514415"/>
            <a:ext cx="16828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후보지의 인구 분석 및 인구 변화 예측과 후보지 내의 치과의원 현황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제공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10057" y="6548927"/>
            <a:ext cx="2112021" cy="17794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804014" y="449571"/>
            <a:ext cx="131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입지분석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47376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서울시 치과의원 </a:t>
            </a:r>
            <a:endParaRPr lang="en-US" altLang="ko-KR" sz="15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분석</a:t>
            </a:r>
            <a:endParaRPr lang="ko-KR" altLang="en-US" sz="1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25688" y="3529380"/>
            <a:ext cx="1846523" cy="72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서울시 동 별 인구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유동인구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소득수준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치과 개수 현황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지하철 개수 데이터 분석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776424" y="3526384"/>
            <a:ext cx="1862169" cy="9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데이터를 활용한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회귀분석을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통해 치과의원 예상 매출 및 예상 환자 수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회귀식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도출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5" y="3273238"/>
            <a:ext cx="168289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해당 지역의 임대료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간호사 평균 임금 데이터와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사용자의 입력 데이터를 기반으로 고정비 계산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 데이터 입력 시 선택 지역의 추천 간호사 수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추천 평수 정보  제공</a:t>
            </a:r>
          </a:p>
          <a:p>
            <a:pPr algn="ctr">
              <a:lnSpc>
                <a:spcPct val="120000"/>
              </a:lnSpc>
            </a:pP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2" y="3544478"/>
            <a:ext cx="1682895" cy="72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후보지의 월 예상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매출치를 기반으로 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예상 순이익 정보 제공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10057" y="6548927"/>
            <a:ext cx="2112021" cy="17794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3686780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후보지 매출 및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환자수 예측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6435788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 입력 정보를</a:t>
            </a:r>
            <a:endParaRPr lang="en-US" altLang="ko-KR" sz="1500" b="1" dirty="0" smtClean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통한 고정비 계산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후보지의</a:t>
            </a:r>
            <a:endParaRPr lang="en-US" altLang="ko-KR" sz="1500" b="1" dirty="0" smtClean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순이익 정보 제공</a:t>
            </a:r>
            <a:endParaRPr lang="en-US" altLang="ko-KR" sz="1500" b="1" dirty="0" smtClean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77823" y="363089"/>
            <a:ext cx="3534718" cy="577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61500" y="381890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 목표  </a:t>
            </a:r>
            <a:r>
              <a:rPr lang="en-US" altLang="ko-KR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32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804014" y="420806"/>
            <a:ext cx="317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매출 및 환자 수 예측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0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47376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개원 희망 지역</a:t>
            </a:r>
            <a:endParaRPr lang="en-US" altLang="ko-KR" sz="15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 설정</a:t>
            </a:r>
            <a:endParaRPr lang="ko-KR" altLang="en-US" sz="1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686780" y="3452383"/>
            <a:ext cx="20414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후보지의 인구 데이터와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예상 매출 분석 데이터를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활용하여 개원 희망 지역 조건에 따른 지역 추천 기준 설정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467086" y="3452383"/>
            <a:ext cx="197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추천 순위 지역의 예상 순 수익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예상 환자수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추천 간호사 수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추천 평수 정보 제공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추천 지역의 치과의원 현황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제공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483692"/>
            <a:ext cx="16828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희망 지역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추천 조건 설정에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따라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3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순위 지역 추천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10057" y="6548927"/>
            <a:ext cx="2112021" cy="17794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3686780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지역 추천</a:t>
            </a:r>
            <a:endParaRPr lang="en-US" altLang="ko-KR" sz="1500" b="1" dirty="0" smtClean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기준 설정</a:t>
            </a:r>
            <a:endParaRPr lang="en-US" altLang="ko-KR" sz="1500" b="1" dirty="0" smtClean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6435788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추천 순위 지역 </a:t>
            </a:r>
            <a:endParaRPr lang="en-US" altLang="ko-KR" sz="1500" b="1" dirty="0" smtClean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제공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지역 추천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928225" y="3452383"/>
            <a:ext cx="204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 후보지 순위의 기준이 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되는 선택 조건 설정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진료 전문 분야 조건 설정 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해당 분야의 목표 연령층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77823" y="363089"/>
            <a:ext cx="1568589" cy="577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61500" y="381890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 목표  </a:t>
            </a:r>
            <a:r>
              <a:rPr lang="en-US" altLang="ko-KR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32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804014" y="451584"/>
            <a:ext cx="131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입지추천</a:t>
            </a:r>
            <a:endParaRPr lang="ko-KR" altLang="en-US" sz="2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0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706</Words>
  <Application>Microsoft Office PowerPoint</Application>
  <PresentationFormat>와이드스크린</PresentationFormat>
  <Paragraphs>143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86</cp:revision>
  <dcterms:created xsi:type="dcterms:W3CDTF">2022-08-03T01:14:38Z</dcterms:created>
  <dcterms:modified xsi:type="dcterms:W3CDTF">2024-02-16T07:43:39Z</dcterms:modified>
</cp:coreProperties>
</file>