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7" r:id="rId4"/>
    <p:sldId id="270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Lexend Deca" pitchFamily="2" charset="77"/>
      <p:regular r:id="rId18"/>
      <p:bold r:id="rId19"/>
    </p:embeddedFont>
    <p:embeddedFont>
      <p:font typeface="Nunito Sans" pitchFamily="2" charset="77"/>
      <p:regular r:id="rId20"/>
      <p:bold r:id="rId21"/>
      <p:italic r:id="rId22"/>
      <p:boldItalic r:id="rId23"/>
    </p:embeddedFont>
    <p:embeddedFont>
      <p:font typeface="Nunito Sans Light" panose="020F03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Gong" userId="28868eaf61de8a73" providerId="LiveId" clId="{6440D826-592A-7F49-8352-8240768BE00E}"/>
    <pc:docChg chg="modSld">
      <pc:chgData name="Tony Gong" userId="28868eaf61de8a73" providerId="LiveId" clId="{6440D826-592A-7F49-8352-8240768BE00E}" dt="2022-12-09T03:08:26.722" v="1" actId="20577"/>
      <pc:docMkLst>
        <pc:docMk/>
      </pc:docMkLst>
      <pc:sldChg chg="modSp mod">
        <pc:chgData name="Tony Gong" userId="28868eaf61de8a73" providerId="LiveId" clId="{6440D826-592A-7F49-8352-8240768BE00E}" dt="2022-12-09T03:08:26.722" v="1" actId="20577"/>
        <pc:sldMkLst>
          <pc:docMk/>
          <pc:sldMk cId="0" sldId="256"/>
        </pc:sldMkLst>
        <pc:spChg chg="mod">
          <ac:chgData name="Tony Gong" userId="28868eaf61de8a73" providerId="LiveId" clId="{6440D826-592A-7F49-8352-8240768BE00E}" dt="2022-12-09T03:08:26.722" v="1" actId="20577"/>
          <ac:spMkLst>
            <pc:docMk/>
            <pc:sldMk cId="0" sldId="256"/>
            <ac:spMk id="173" creationId="{00000000-0000-0000-0000-000000000000}"/>
          </ac:spMkLst>
        </pc:spChg>
      </pc:sldChg>
    </pc:docChg>
  </pc:docChgLst>
  <pc:docChgLst>
    <pc:chgData name="Tony Gong" userId="28868eaf61de8a73" providerId="LiveId" clId="{031B3CFF-0A44-E749-B8CD-C5B2A23E8BBE}"/>
    <pc:docChg chg="undo custSel modSld">
      <pc:chgData name="Tony Gong" userId="28868eaf61de8a73" providerId="LiveId" clId="{031B3CFF-0A44-E749-B8CD-C5B2A23E8BBE}" dt="2022-09-20T02:19:01.793" v="79" actId="20577"/>
      <pc:docMkLst>
        <pc:docMk/>
      </pc:docMkLst>
      <pc:sldChg chg="modSp mod">
        <pc:chgData name="Tony Gong" userId="28868eaf61de8a73" providerId="LiveId" clId="{031B3CFF-0A44-E749-B8CD-C5B2A23E8BBE}" dt="2022-09-20T02:19:01.793" v="79" actId="20577"/>
        <pc:sldMkLst>
          <pc:docMk/>
          <pc:sldMk cId="0" sldId="256"/>
        </pc:sldMkLst>
        <pc:spChg chg="mod">
          <ac:chgData name="Tony Gong" userId="28868eaf61de8a73" providerId="LiveId" clId="{031B3CFF-0A44-E749-B8CD-C5B2A23E8BBE}" dt="2022-09-20T02:19:01.793" v="79" actId="20577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Tony Gong" userId="28868eaf61de8a73" providerId="LiveId" clId="{031B3CFF-0A44-E749-B8CD-C5B2A23E8BBE}" dt="2022-09-20T02:13:54.267" v="13" actId="20577"/>
          <ac:spMkLst>
            <pc:docMk/>
            <pc:sldMk cId="0" sldId="256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57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30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1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4" name="Google Shape;84;p11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00" name="Google Shape;100;p1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107" name="Google Shape;107;p15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" sz="8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86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half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00450" y="301275"/>
            <a:ext cx="1055325" cy="1662225"/>
          </a:xfrm>
          <a:custGeom>
            <a:avLst/>
            <a:gdLst/>
            <a:ahLst/>
            <a:cxnLst/>
            <a:rect l="l" t="t" r="r" b="b"/>
            <a:pathLst>
              <a:path w="42213" h="66489" extrusionOk="0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4" name="Google Shape;114;p1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116" name="Google Shape;116;p1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130" name="Google Shape;130;p18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" name="Google Shape;136;p19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38" name="Google Shape;138;p19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Google Shape;146;p20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48" name="Google Shape;148;p20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0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7" name="Google Shape;157;p21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" sz="86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86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166" name="Google Shape;166;p22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half">
  <p:cSld name="TITLE_AND_BOD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300450" y="301275"/>
            <a:ext cx="1055325" cy="1662225"/>
          </a:xfrm>
          <a:custGeom>
            <a:avLst/>
            <a:gdLst/>
            <a:ahLst/>
            <a:cxnLst/>
            <a:rect l="l" t="t" r="r" b="b"/>
            <a:pathLst>
              <a:path w="42213" h="66489" extrusionOk="0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29" name="Google Shape;29;p4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Google Shape;41;p6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7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48" name="Google Shape;48;p7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6" name="Google Shape;56;p8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66" name="Google Shape;66;p9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slide" Target="slide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ctrTitle"/>
          </p:nvPr>
        </p:nvSpPr>
        <p:spPr>
          <a:xfrm>
            <a:off x="1502228" y="2087201"/>
            <a:ext cx="4183454" cy="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300" dirty="0"/>
              <a:t>An Interdisciplinary Project</a:t>
            </a:r>
            <a:r>
              <a:rPr lang="zh-CN" altLang="en-US" sz="2300" dirty="0"/>
              <a:t> </a:t>
            </a:r>
            <a:r>
              <a:rPr lang="en-US" altLang="zh-CN" sz="2300"/>
              <a:t>Review</a:t>
            </a:r>
            <a:r>
              <a:rPr lang="en-US" sz="2300"/>
              <a:t>: </a:t>
            </a:r>
            <a:r>
              <a:rPr lang="en-US" sz="2300" dirty="0"/>
              <a:t>Nutrition + Statistics</a:t>
            </a:r>
            <a:endParaRPr sz="2300" dirty="0"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175" name="Google Shape;175;p2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3"/>
          <p:cNvSpPr txBox="1"/>
          <p:nvPr/>
        </p:nvSpPr>
        <p:spPr>
          <a:xfrm>
            <a:off x="1060603" y="3128075"/>
            <a:ext cx="4469958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Zoe Zhang</a:t>
            </a:r>
            <a:r>
              <a:rPr lang="en" sz="1100">
                <a:latin typeface="Nunito Sans Light"/>
                <a:ea typeface="Nunito Sans Light"/>
                <a:cs typeface="Nunito Sans Light"/>
                <a:sym typeface="Nunito Sans Light"/>
              </a:rPr>
              <a:t>, </a:t>
            </a:r>
            <a:r>
              <a:rPr lang="en" sz="11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Tony Gong</a:t>
            </a:r>
            <a:r>
              <a:rPr lang="en" sz="1100">
                <a:latin typeface="Nunito Sans Light"/>
                <a:ea typeface="Nunito Sans Light"/>
                <a:cs typeface="Nunito Sans Light"/>
                <a:sym typeface="Nunito Sans Light"/>
              </a:rPr>
              <a:t>, </a:t>
            </a:r>
            <a:r>
              <a:rPr lang="en" sz="11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Jasmine Leung</a:t>
            </a:r>
            <a:r>
              <a:rPr lang="en" sz="1100">
                <a:latin typeface="Nunito Sans Light"/>
                <a:ea typeface="Nunito Sans Light"/>
                <a:cs typeface="Nunito Sans Light"/>
                <a:sym typeface="Nunito Sans Light"/>
              </a:rPr>
              <a:t>, </a:t>
            </a:r>
            <a:r>
              <a:rPr lang="en" sz="1100" b="0" i="0" u="none" strike="noStrike" cap="none" err="1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Aoni</a:t>
            </a:r>
            <a:r>
              <a:rPr lang="en" sz="11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Fu</a:t>
            </a:r>
            <a:r>
              <a:rPr lang="en" sz="1100">
                <a:latin typeface="Nunito Sans Light"/>
                <a:ea typeface="Nunito Sans Light"/>
                <a:cs typeface="Nunito Sans Light"/>
                <a:sym typeface="Nunito Sans Light"/>
              </a:rPr>
              <a:t>, </a:t>
            </a:r>
            <a:r>
              <a:rPr lang="en" sz="1100" b="0" i="0" u="none" strike="noStrike" cap="none" err="1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Haoru</a:t>
            </a:r>
            <a:r>
              <a:rPr lang="en" sz="11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Yang, Ethan Li</a:t>
            </a:r>
            <a:endParaRPr sz="1100" b="0" i="0" u="none" strike="noStrike" cap="none">
              <a:solidFill>
                <a:srgbClr val="000000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773850" y="546650"/>
            <a:ext cx="7596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Aim 3: Whether UPF consumption is a significant contributor to obesity in low-SES groups</a:t>
            </a: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78" name="Google Shape;278;p31"/>
          <p:cNvGrpSpPr/>
          <p:nvPr/>
        </p:nvGrpSpPr>
        <p:grpSpPr>
          <a:xfrm>
            <a:off x="1065664" y="843151"/>
            <a:ext cx="6866818" cy="4300349"/>
            <a:chOff x="0" y="513960"/>
            <a:chExt cx="6866818" cy="4300349"/>
          </a:xfrm>
        </p:grpSpPr>
        <p:sp>
          <p:nvSpPr>
            <p:cNvPr id="279" name="Google Shape;279;p31"/>
            <p:cNvSpPr/>
            <p:nvPr/>
          </p:nvSpPr>
          <p:spPr>
            <a:xfrm rot="4396374">
              <a:off x="1607864" y="343084"/>
              <a:ext cx="3786390" cy="4128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82356" y="13758"/>
                  </a:quadBezTo>
                  <a:lnTo>
                    <a:pt x="80666" y="0"/>
                  </a:lnTo>
                  <a:lnTo>
                    <a:pt x="120000" y="17544"/>
                  </a:lnTo>
                  <a:lnTo>
                    <a:pt x="86450" y="47088"/>
                  </a:lnTo>
                  <a:lnTo>
                    <a:pt x="84760" y="33330"/>
                  </a:lnTo>
                  <a:quadBezTo>
                    <a:pt x="30000" y="43330"/>
                    <a:pt x="0" y="120000"/>
                  </a:quad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979910" y="1336452"/>
              <a:ext cx="104951" cy="104951"/>
            </a:xfrm>
            <a:prstGeom prst="ellipse">
              <a:avLst/>
            </a:prstGeom>
            <a:solidFill>
              <a:srgbClr val="FDB0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698542" y="1916095"/>
              <a:ext cx="104951" cy="104951"/>
            </a:xfrm>
            <a:prstGeom prst="ellipse">
              <a:avLst/>
            </a:prstGeom>
            <a:solidFill>
              <a:srgbClr val="FDB0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4591123" y="2580814"/>
              <a:ext cx="104951" cy="104951"/>
            </a:xfrm>
            <a:prstGeom prst="ellipse">
              <a:avLst/>
            </a:prstGeom>
            <a:solidFill>
              <a:srgbClr val="FDB0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0" y="1261865"/>
              <a:ext cx="1959424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 txBox="1"/>
            <p:nvPr/>
          </p:nvSpPr>
          <p:spPr>
            <a:xfrm>
              <a:off x="0" y="1261866"/>
              <a:ext cx="1149216" cy="179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Classification Tree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580495" y="1003783"/>
              <a:ext cx="2859700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3671935" y="942823"/>
              <a:ext cx="1115579" cy="231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302604" y="1597176"/>
              <a:ext cx="2277168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 txBox="1"/>
            <p:nvPr/>
          </p:nvSpPr>
          <p:spPr>
            <a:xfrm>
              <a:off x="1302604" y="1597176"/>
              <a:ext cx="2277168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Logistic </a:t>
              </a: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765895" y="2387231"/>
              <a:ext cx="2100923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4765895" y="2387231"/>
              <a:ext cx="2100923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K-means </a:t>
              </a:r>
              <a:r>
                <a:rPr lang="en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792325" y="4044020"/>
              <a:ext cx="2647870" cy="770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3841500" y="3814595"/>
              <a:ext cx="2647800" cy="77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Significant?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3" name="Google Shape;293;p3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557" y="2054978"/>
            <a:ext cx="1873841" cy="234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985" y="930303"/>
            <a:ext cx="1917293" cy="184256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 rot="-1856473">
            <a:off x="2933161" y="2626502"/>
            <a:ext cx="767787" cy="252422"/>
          </a:xfrm>
          <a:prstGeom prst="curvedUpArrow">
            <a:avLst>
              <a:gd name="adj1" fmla="val 27475"/>
              <a:gd name="adj2" fmla="val 50000"/>
              <a:gd name="adj3" fmla="val 31054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/>
          <p:nvPr/>
        </p:nvSpPr>
        <p:spPr>
          <a:xfrm rot="10621059">
            <a:off x="4066679" y="1051922"/>
            <a:ext cx="2126024" cy="517447"/>
          </a:xfrm>
          <a:prstGeom prst="curvedUpArrow">
            <a:avLst>
              <a:gd name="adj1" fmla="val 22046"/>
              <a:gd name="adj2" fmla="val 50000"/>
              <a:gd name="adj3" fmla="val 31054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2971039" y="3424083"/>
            <a:ext cx="2189754" cy="222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"/>
              </a:rPr>
              <a:t>Penalty introduced</a:t>
            </a:r>
          </a:p>
        </p:txBody>
      </p:sp>
      <p:sp>
        <p:nvSpPr>
          <p:cNvPr id="298" name="Google Shape;298;p31"/>
          <p:cNvSpPr/>
          <p:nvPr/>
        </p:nvSpPr>
        <p:spPr>
          <a:xfrm rot="-5400000">
            <a:off x="3696491" y="2757821"/>
            <a:ext cx="760729" cy="186531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1" descr="Alterations &amp; Tailoring outline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9915" y="4168489"/>
            <a:ext cx="360497" cy="36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2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95499"/>
            <a:ext cx="4449451" cy="2595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773850" y="607230"/>
            <a:ext cx="7596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Aim 3: Whether UPF consumption is a significant contributor to obesity in low-SES groups</a:t>
            </a: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06" name="Google Shape;306;p32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0741" y="1495499"/>
            <a:ext cx="3847614" cy="250338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/>
          <p:nvPr/>
        </p:nvSpPr>
        <p:spPr>
          <a:xfrm rot="-5400000">
            <a:off x="3477371" y="3412685"/>
            <a:ext cx="1130477" cy="224232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B73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2" descr="Alterations &amp; Tailoring outline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42609" y="935419"/>
            <a:ext cx="360497" cy="36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773850" y="581476"/>
            <a:ext cx="7596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Aim 3: Whether UPF consumption is a significant contributor to obesity in low-SES groups</a:t>
            </a: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1404524" y="4469691"/>
            <a:ext cx="375744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Figure 4. </a:t>
            </a:r>
            <a:r>
              <a:rPr lang="en-AU" sz="6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Density plot between UPF consumption and the number of obese people in low SES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AF0432FC-472D-91E9-BE8D-436995E2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1240205"/>
            <a:ext cx="5606042" cy="31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body" idx="4294967295"/>
          </p:nvPr>
        </p:nvSpPr>
        <p:spPr>
          <a:xfrm>
            <a:off x="702900" y="1385900"/>
            <a:ext cx="7242220" cy="3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-A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Contrary to the hypothesis, this study found small, non-significant effects of UPF consumption on obesity prevalence in low-SES groups in Australia.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categorization of food variables into NOVA criteria may be error-prone</a:t>
            </a:r>
            <a:endParaRPr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 confounding variables excluded.</a:t>
            </a:r>
            <a:endParaRPr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Doubtful robustness of established model</a:t>
            </a:r>
            <a:endParaRPr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computationally expensive to increase repeat times during Cross Validation. Thus, we only use 10 instead.</a:t>
            </a:r>
            <a:endParaRPr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‘elbow’ in results from K means clustering is not clear. </a:t>
            </a:r>
            <a:endParaRPr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▪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Within-group similarity (cluster) needs to be further checked.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000"/>
              <a:buNone/>
            </a:pP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262400" y="45339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4294967295"/>
          </p:nvPr>
        </p:nvSpPr>
        <p:spPr>
          <a:xfrm>
            <a:off x="702900" y="1453525"/>
            <a:ext cx="70509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Martínez Steele, E., 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Raubenheimer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D., Simpson, S. J., 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Baraldi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L. G., &amp; Monteiro, C. A. (2018). Ultra-processed foods, protein leverage and energy intake in the USA. Public Health Nutrition, 21(1), 114–124. https://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doi.org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/10.1017/S1368980017001574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Monteiro, C. A., Cannon, G., Lawrence, M., Laura Da Costa 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Louzada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M., &amp; Machado, P. P. (2019). Ultra-processed foods, diet quality, and health using the NOVA classification system. http://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www.wipo.int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amc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10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/mediation/rules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19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ldNum" idx="12"/>
          </p:nvPr>
        </p:nvSpPr>
        <p:spPr>
          <a:xfrm>
            <a:off x="8286950" y="453390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1297975" y="1473675"/>
            <a:ext cx="3033000" cy="14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ultra-processed food consumption increase obesity risk in low-socioeconomic (SES) groups in Australia?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1548775" y="739275"/>
            <a:ext cx="27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560275" y="324950"/>
            <a:ext cx="773100" cy="99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18250" y="768350"/>
            <a:ext cx="52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7"/>
          <p:cNvGrpSpPr/>
          <p:nvPr/>
        </p:nvGrpSpPr>
        <p:grpSpPr>
          <a:xfrm>
            <a:off x="6570363" y="607946"/>
            <a:ext cx="773100" cy="554100"/>
            <a:chOff x="5368419" y="2902978"/>
            <a:chExt cx="2756230" cy="1785701"/>
          </a:xfrm>
        </p:grpSpPr>
        <p:sp>
          <p:nvSpPr>
            <p:cNvPr id="239" name="Google Shape;239;p27"/>
            <p:cNvSpPr/>
            <p:nvPr/>
          </p:nvSpPr>
          <p:spPr>
            <a:xfrm rot="-1065267">
              <a:off x="5526199" y="3310687"/>
              <a:ext cx="1206146" cy="1223221"/>
            </a:xfrm>
            <a:prstGeom prst="donut">
              <a:avLst>
                <a:gd name="adj" fmla="val 131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rot="-1486224">
              <a:off x="6597721" y="3318216"/>
              <a:ext cx="1268070" cy="159372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 rot="-1485237">
              <a:off x="6823310" y="3163108"/>
              <a:ext cx="1303250" cy="27686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rot="2374962">
              <a:off x="5800901" y="3453542"/>
              <a:ext cx="375241" cy="690789"/>
            </a:xfrm>
            <a:prstGeom prst="mo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B084E9-C0E9-1D0C-489A-EA1D8FCF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69645"/>
              </p:ext>
            </p:extLst>
          </p:nvPr>
        </p:nvGraphicFramePr>
        <p:xfrm>
          <a:off x="296805" y="1685768"/>
          <a:ext cx="4479301" cy="194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048">
                  <a:extLst>
                    <a:ext uri="{9D8B030D-6E8A-4147-A177-3AD203B41FA5}">
                      <a16:colId xmlns:a16="http://schemas.microsoft.com/office/drawing/2014/main" val="3510980648"/>
                    </a:ext>
                  </a:extLst>
                </a:gridCol>
                <a:gridCol w="1823082">
                  <a:extLst>
                    <a:ext uri="{9D8B030D-6E8A-4147-A177-3AD203B41FA5}">
                      <a16:colId xmlns:a16="http://schemas.microsoft.com/office/drawing/2014/main" val="3765874912"/>
                    </a:ext>
                  </a:extLst>
                </a:gridCol>
                <a:gridCol w="1633171">
                  <a:extLst>
                    <a:ext uri="{9D8B030D-6E8A-4147-A177-3AD203B41FA5}">
                      <a16:colId xmlns:a16="http://schemas.microsoft.com/office/drawing/2014/main" val="3331458833"/>
                    </a:ext>
                  </a:extLst>
                </a:gridCol>
              </a:tblGrid>
              <a:tr h="5224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  <a:br>
                        <a:rPr lang="en-US"/>
                      </a:br>
                      <a:r>
                        <a:rPr lang="en-US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Rows (Observations)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Columns 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07491"/>
                  </a:ext>
                </a:extLst>
              </a:tr>
              <a:tr h="307303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990837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tech_biom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12,153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11826"/>
                  </a:ext>
                </a:extLst>
              </a:tr>
              <a:tr h="307303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341,897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92469"/>
                  </a:ext>
                </a:extLst>
              </a:tr>
              <a:tr h="307303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tech_nutr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29806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73C443-59A9-F647-94C2-B8CB4D9B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58" y="1850677"/>
            <a:ext cx="4039111" cy="1780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F2136-8079-9F3F-85F8-E3908238A160}"/>
              </a:ext>
            </a:extLst>
          </p:cNvPr>
          <p:cNvSpPr txBox="1"/>
          <p:nvPr/>
        </p:nvSpPr>
        <p:spPr>
          <a:xfrm>
            <a:off x="317813" y="2202329"/>
            <a:ext cx="1015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34BD-9B09-AC47-5469-A1AF94FF088B}"/>
              </a:ext>
            </a:extLst>
          </p:cNvPr>
          <p:cNvSpPr txBox="1"/>
          <p:nvPr/>
        </p:nvSpPr>
        <p:spPr>
          <a:xfrm>
            <a:off x="317813" y="3026667"/>
            <a:ext cx="1015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err="1"/>
              <a:t>tech_food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16ED5-B1C1-2C20-484D-CD02AA47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67" y="1831933"/>
            <a:ext cx="3885833" cy="1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69136E-6 C 0.2776 -0.09598 0.55555 -0.19166 0.61302 -0.1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42" y="-91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14 -0.2003 L -0.00382 0.0034 " pathEditMode="relative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L 0.60399 -0.3463 L 0.60399 -0.34599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-173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458850" y="2556375"/>
            <a:ext cx="44958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Ultra-processed food consumption increases obesity risk in low-SES groups in Australia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4000" y="1263875"/>
            <a:ext cx="3595200" cy="2396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2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9" name="Google Shape;199;p26"/>
          <p:cNvGrpSpPr/>
          <p:nvPr/>
        </p:nvGrpSpPr>
        <p:grpSpPr>
          <a:xfrm>
            <a:off x="5822966" y="1228763"/>
            <a:ext cx="1920159" cy="1908679"/>
            <a:chOff x="3611776" y="414352"/>
            <a:chExt cx="2166000" cy="2166000"/>
          </a:xfrm>
        </p:grpSpPr>
        <p:sp>
          <p:nvSpPr>
            <p:cNvPr id="200" name="Google Shape;200;p2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3716908" y="1027507"/>
              <a:ext cx="1962600" cy="70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Ultra-Processed Foods </a:t>
              </a:r>
              <a:endParaRPr sz="1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6665569" y="2654996"/>
            <a:ext cx="1920159" cy="1908679"/>
            <a:chOff x="4562258" y="2032864"/>
            <a:chExt cx="2166000" cy="2166000"/>
          </a:xfrm>
        </p:grpSpPr>
        <p:sp>
          <p:nvSpPr>
            <p:cNvPr id="203" name="Google Shape;203;p2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D8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04" name="Google Shape;204;p26"/>
            <p:cNvSpPr txBox="1"/>
            <p:nvPr/>
          </p:nvSpPr>
          <p:spPr>
            <a:xfrm>
              <a:off x="4897213" y="2764397"/>
              <a:ext cx="1618500" cy="702900"/>
            </a:xfrm>
            <a:prstGeom prst="rect">
              <a:avLst/>
            </a:prstGeom>
            <a:solidFill>
              <a:srgbClr val="D8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Socioeconomic Status</a:t>
              </a:r>
              <a:endParaRPr sz="1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5017227" y="2654996"/>
            <a:ext cx="1920159" cy="1908679"/>
            <a:chOff x="2702876" y="2032864"/>
            <a:chExt cx="2166000" cy="2166000"/>
          </a:xfrm>
        </p:grpSpPr>
        <p:sp>
          <p:nvSpPr>
            <p:cNvPr id="206" name="Google Shape;206;p2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9E3C3C"/>
            </a:solidFill>
            <a:ln w="9525" cap="flat" cmpd="sng">
              <a:solidFill>
                <a:srgbClr val="D5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3037833" y="276441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Obesity </a:t>
              </a:r>
              <a:endParaRPr sz="1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08" name="Google Shape;208;p26"/>
          <p:cNvSpPr txBox="1">
            <a:spLocks noGrp="1"/>
          </p:cNvSpPr>
          <p:nvPr>
            <p:ph type="title" idx="4294967295"/>
          </p:nvPr>
        </p:nvSpPr>
        <p:spPr>
          <a:xfrm>
            <a:off x="603700" y="593875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Aims</a:t>
            </a:r>
            <a:endParaRPr/>
          </a:p>
        </p:txBody>
      </p:sp>
      <p:grpSp>
        <p:nvGrpSpPr>
          <p:cNvPr id="209" name="Google Shape;209;p26"/>
          <p:cNvGrpSpPr/>
          <p:nvPr/>
        </p:nvGrpSpPr>
        <p:grpSpPr>
          <a:xfrm>
            <a:off x="603710" y="1170700"/>
            <a:ext cx="6829627" cy="1029989"/>
            <a:chOff x="1593000" y="2322566"/>
            <a:chExt cx="5957975" cy="643502"/>
          </a:xfrm>
        </p:grpSpPr>
        <p:sp>
          <p:nvSpPr>
            <p:cNvPr id="210" name="Google Shape;210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 rot="-5400000">
              <a:off x="3643946" y="977990"/>
              <a:ext cx="643353" cy="3332505"/>
            </a:xfrm>
            <a:prstGeom prst="flowChartOffpageConnector">
              <a:avLst/>
            </a:pr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342620" y="2447566"/>
              <a:ext cx="2863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Whether low-SES groups consume more UPF compared to other SES groups </a:t>
              </a:r>
              <a:endPara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1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6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03710" y="2381224"/>
            <a:ext cx="6829627" cy="1029990"/>
            <a:chOff x="1593000" y="2322566"/>
            <a:chExt cx="5957975" cy="643502"/>
          </a:xfrm>
        </p:grpSpPr>
        <p:sp>
          <p:nvSpPr>
            <p:cNvPr id="217" name="Google Shape;217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 rot="-5400000">
              <a:off x="3418331" y="1203607"/>
              <a:ext cx="643353" cy="2881270"/>
            </a:xfrm>
            <a:prstGeom prst="flowChartOffpageConnector">
              <a:avLst/>
            </a:pr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342620" y="2447566"/>
              <a:ext cx="24606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Whether increased UPF ratio increases energy intake (i.e., protein leverage hypothesis)</a:t>
              </a:r>
              <a:endPara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1" i="0" u="none" strike="noStrike" cap="none">
                  <a:solidFill>
                    <a:srgbClr val="D54848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600" b="1" i="0" u="none" strike="noStrike" cap="none">
                <a:solidFill>
                  <a:srgbClr val="D5484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6"/>
          <p:cNvGrpSpPr/>
          <p:nvPr/>
        </p:nvGrpSpPr>
        <p:grpSpPr>
          <a:xfrm>
            <a:off x="603710" y="3591750"/>
            <a:ext cx="6829627" cy="1029989"/>
            <a:chOff x="1593000" y="2322566"/>
            <a:chExt cx="5957975" cy="643502"/>
          </a:xfrm>
        </p:grpSpPr>
        <p:sp>
          <p:nvSpPr>
            <p:cNvPr id="224" name="Google Shape;224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 rot="-5400000">
              <a:off x="3242188" y="1392334"/>
              <a:ext cx="643353" cy="2503817"/>
            </a:xfrm>
            <a:prstGeom prst="flowChartOffpageConnector">
              <a:avLst/>
            </a:pr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337124" y="2382684"/>
              <a:ext cx="21768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Whether UPF consumption significantly contributes to obesity in low-SES groups</a:t>
              </a:r>
              <a:endPara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1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600" b="1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560275" y="324950"/>
            <a:ext cx="773100" cy="99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18250" y="768350"/>
            <a:ext cx="52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39600" y="1500950"/>
            <a:ext cx="3665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NUTM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variables categorized into 5 levels based on NOVA Classification (Monteiro et al., 2019)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Unprocessed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Minimally processed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culinary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foods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Ultra-processed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490884" y="3139743"/>
            <a:ext cx="2756230" cy="1785701"/>
            <a:chOff x="5368419" y="2902978"/>
            <a:chExt cx="2756230" cy="1785701"/>
          </a:xfrm>
        </p:grpSpPr>
        <p:sp>
          <p:nvSpPr>
            <p:cNvPr id="239" name="Google Shape;239;p27"/>
            <p:cNvSpPr/>
            <p:nvPr/>
          </p:nvSpPr>
          <p:spPr>
            <a:xfrm rot="-1065267">
              <a:off x="5526199" y="3310687"/>
              <a:ext cx="1206146" cy="1223221"/>
            </a:xfrm>
            <a:prstGeom prst="donut">
              <a:avLst>
                <a:gd name="adj" fmla="val 131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rot="-1486224">
              <a:off x="6597721" y="3318216"/>
              <a:ext cx="1268070" cy="159372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 rot="-1485237">
              <a:off x="6823310" y="3163108"/>
              <a:ext cx="1303250" cy="276860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rot="2374962">
              <a:off x="5800901" y="3453542"/>
              <a:ext cx="375241" cy="690789"/>
            </a:xfrm>
            <a:prstGeom prst="mo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7"/>
          <p:cNvSpPr txBox="1"/>
          <p:nvPr/>
        </p:nvSpPr>
        <p:spPr>
          <a:xfrm>
            <a:off x="4501500" y="1531200"/>
            <a:ext cx="38241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STATS</a:t>
            </a:r>
          </a:p>
          <a:p>
            <a:pPr marL="457200" indent="-330200">
              <a:buClr>
                <a:schemeClr val="accent1"/>
              </a:buClr>
              <a:buSzPts val="1600"/>
              <a:buFont typeface="Times New Roman"/>
              <a:buChar char="❖"/>
            </a:pP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wrangling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❖"/>
            </a:pPr>
            <a:r>
              <a:rPr lang="en-AU" sz="1600">
                <a:latin typeface="Times New Roman"/>
                <a:ea typeface="Times New Roman"/>
                <a:cs typeface="Times New Roman"/>
                <a:sym typeface="Times New Roman"/>
              </a:rPr>
              <a:t>Model construction</a:t>
            </a: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tree</a:t>
            </a: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AU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- Nearest neighbour</a:t>
            </a: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endParaRPr lang="en-AU"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Times New Roman"/>
              <a:buChar char="❖"/>
            </a:pPr>
            <a:endParaRPr lang="en-AU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5" indent="-330200">
              <a:buClr>
                <a:schemeClr val="accent1"/>
              </a:buClr>
              <a:buSzPts val="1600"/>
              <a:buFont typeface="Courier New" panose="02070309020205020404" pitchFamily="49" charset="0"/>
              <a:buChar char="o"/>
            </a:pPr>
            <a:endParaRPr lang="en-AU"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ctrTitle"/>
          </p:nvPr>
        </p:nvSpPr>
        <p:spPr>
          <a:xfrm>
            <a:off x="1555075" y="1159450"/>
            <a:ext cx="30411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560275" y="324950"/>
            <a:ext cx="773100" cy="99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773850" y="509750"/>
            <a:ext cx="75963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Aim 1: Whether low-SES groups consume more UPF compared to other SES groups</a:t>
            </a:r>
            <a:endParaRPr sz="3000" b="1" i="0" u="none" strike="noStrike" cap="non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731050" y="1420925"/>
            <a:ext cx="78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90801"/>
            <a:ext cx="5386424" cy="31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6182850" y="2194725"/>
            <a:ext cx="2810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 the range of high-level UPF consumption, people from  low-SES¹ groups </a:t>
            </a:r>
            <a:r>
              <a:rPr lang="en" sz="1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do consume more UPF</a:t>
            </a:r>
            <a:r>
              <a:rPr lang="en" sz="14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than those from high-SES groups regardless of obesity.</a:t>
            </a:r>
            <a:endParaRPr sz="1400" b="0" i="0" u="none" strike="noStrike" cap="none">
              <a:solidFill>
                <a:srgbClr val="000000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70226" y="4866195"/>
            <a:ext cx="6399300" cy="2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1. People in the first and second decile of an index which measures relative Socio-Economic Disadvantage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4128088" y="2571750"/>
            <a:ext cx="1130996" cy="18721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1554635" y="2571750"/>
            <a:ext cx="1130996" cy="187049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871225" y="895225"/>
            <a:ext cx="759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Aim 2：Whether increased UPF ratio leads to lower protein and increased energy intake ratio among the low-SES group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800"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269" name="Google Shape;269;p30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2101" y="1586346"/>
            <a:ext cx="4218708" cy="246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 descr="A picture containing 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293" y="1586346"/>
            <a:ext cx="4218707" cy="246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178372" y="4248275"/>
            <a:ext cx="64329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❖"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UPF consumption in diet tends to dilute dietary protein intake.</a:t>
            </a:r>
            <a:endParaRPr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mes New Roman"/>
              <a:buChar char="❖"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according to the protein leverage hypothesis, macronutrient regulation of relatively constant protein results in increasing energy intake and obesity risk (Martinez et al.,2018).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C5252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6D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C5252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6D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On-screen Show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Times New Roman</vt:lpstr>
      <vt:lpstr>Roboto</vt:lpstr>
      <vt:lpstr>Lexend Deca</vt:lpstr>
      <vt:lpstr>Nunito Sans</vt:lpstr>
      <vt:lpstr>Nunito Sans Light</vt:lpstr>
      <vt:lpstr>Courier New</vt:lpstr>
      <vt:lpstr>Egeon template</vt:lpstr>
      <vt:lpstr>Egeon template</vt:lpstr>
      <vt:lpstr>An Interdisciplinary Project Review: Nutrition + Statistics</vt:lpstr>
      <vt:lpstr>PowerPoint Presentation</vt:lpstr>
      <vt:lpstr>PowerPoint Presentation</vt:lpstr>
      <vt:lpstr>Hypothesis</vt:lpstr>
      <vt:lpstr>Aims</vt:lpstr>
      <vt:lpstr>PowerPoint Presentation</vt:lpstr>
      <vt:lpstr>Results</vt:lpstr>
      <vt:lpstr>PowerPoint Presentation</vt:lpstr>
      <vt:lpstr>Aim 2：Whether increased UPF ratio leads to lower protein and increased energy intake ratio among the low-SES group </vt:lpstr>
      <vt:lpstr>PowerPoint Presentation</vt:lpstr>
      <vt:lpstr>PowerPoint Presentation</vt:lpstr>
      <vt:lpstr>PowerPoint Presentation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Interdisciplinary Project: Nutrition + Statistics</dc:title>
  <cp:lastModifiedBy>Tony Gong</cp:lastModifiedBy>
  <cp:revision>1</cp:revision>
  <dcterms:modified xsi:type="dcterms:W3CDTF">2022-12-09T03:08:28Z</dcterms:modified>
</cp:coreProperties>
</file>