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uz+qW5wuhJ30EZYfvIrIe2cf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364CD4-7A17-47AE-AFAC-89DA2051FF21}">
  <a:tblStyle styleId="{EE364CD4-7A17-47AE-AFAC-89DA2051FF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64874bd786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364874bd786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64874bd786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4874bd786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64874bd786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64874bd786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76c094095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376c094095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76c0940952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64918edc18_0_9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364918edc18_0_9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364918edc18_0_9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76c094095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376c094095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376c0940952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4874bd786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364874bd786_2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364874bd786_2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64874bd786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364874bd786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364874bd786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49e669178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3649e669178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3649e669178_1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48a68d0cb_2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648a68d0cb_2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3648a68d0cb_2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48a68d0c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648a68d0c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648a68d0c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4874bd786_2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364874bd786_2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364874bd786_2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4874bd786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364874bd786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64874bd786_2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416040" y="4434840"/>
            <a:ext cx="4941771" cy="1122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6416041" y="5586890"/>
            <a:ext cx="4941770" cy="396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23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tiva de mercados">
  <p:cSld name="Comparativa de mercados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2063855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5" name="Google Shape;115;p32"/>
          <p:cNvSpPr txBox="1"/>
          <p:nvPr>
            <p:ph idx="2" type="body"/>
          </p:nvPr>
        </p:nvSpPr>
        <p:spPr>
          <a:xfrm>
            <a:off x="547551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2"/>
          <p:cNvSpPr txBox="1"/>
          <p:nvPr>
            <p:ph idx="3" type="body"/>
          </p:nvPr>
        </p:nvSpPr>
        <p:spPr>
          <a:xfrm>
            <a:off x="8887174" y="3064615"/>
            <a:ext cx="12409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000"/>
              <a:buNone/>
              <a:defRPr sz="4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2"/>
          <p:cNvSpPr txBox="1"/>
          <p:nvPr>
            <p:ph idx="4" type="body"/>
          </p:nvPr>
        </p:nvSpPr>
        <p:spPr>
          <a:xfrm>
            <a:off x="1129698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5" type="body"/>
          </p:nvPr>
        </p:nvSpPr>
        <p:spPr>
          <a:xfrm>
            <a:off x="4526261" y="4824188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6" type="body"/>
          </p:nvPr>
        </p:nvSpPr>
        <p:spPr>
          <a:xfrm>
            <a:off x="7938210" y="4824188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0" name="Google Shape;12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5141" y="2358007"/>
            <a:ext cx="24384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25" y="2531837"/>
            <a:ext cx="21907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5608" y="2421056"/>
            <a:ext cx="23241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2"/>
          <p:cNvSpPr txBox="1"/>
          <p:nvPr>
            <p:ph idx="7" type="body"/>
          </p:nvPr>
        </p:nvSpPr>
        <p:spPr>
          <a:xfrm>
            <a:off x="1129698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8" type="body"/>
          </p:nvPr>
        </p:nvSpPr>
        <p:spPr>
          <a:xfrm>
            <a:off x="4526261" y="5280763"/>
            <a:ext cx="3139479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9" type="body"/>
          </p:nvPr>
        </p:nvSpPr>
        <p:spPr>
          <a:xfrm>
            <a:off x="7938210" y="5280763"/>
            <a:ext cx="3124093" cy="462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" type="twoTxTwoObj">
  <p:cSld name="TWO_OBJECTS_WITH_TEXT"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2933700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2933700" y="2776936"/>
            <a:ext cx="39243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3"/>
          <p:cNvSpPr txBox="1"/>
          <p:nvPr>
            <p:ph idx="2" type="body"/>
          </p:nvPr>
        </p:nvSpPr>
        <p:spPr>
          <a:xfrm>
            <a:off x="2933700" y="3834606"/>
            <a:ext cx="3924300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3" type="body"/>
          </p:nvPr>
        </p:nvSpPr>
        <p:spPr>
          <a:xfrm>
            <a:off x="7410173" y="2776936"/>
            <a:ext cx="39436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3"/>
          <p:cNvSpPr txBox="1"/>
          <p:nvPr>
            <p:ph idx="4" type="body"/>
          </p:nvPr>
        </p:nvSpPr>
        <p:spPr>
          <a:xfrm>
            <a:off x="7410173" y="3834606"/>
            <a:ext cx="394362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8" name="Google Shape;138;p33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368030" cy="3912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ante">
  <p:cSld name="Cuadrant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4" type="body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5" type="body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4"/>
          <p:cNvSpPr txBox="1"/>
          <p:nvPr>
            <p:ph idx="6" type="body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7" type="body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8" type="body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9" type="body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3" type="body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1" name="Google Shape;151;p34"/>
          <p:cNvCxnSpPr>
            <a:endCxn id="145" idx="1"/>
          </p:cNvCxnSpPr>
          <p:nvPr/>
        </p:nvCxnSpPr>
        <p:spPr>
          <a:xfrm>
            <a:off x="2315649" y="3774842"/>
            <a:ext cx="7624800" cy="0"/>
          </a:xfrm>
          <a:prstGeom prst="straightConnector1">
            <a:avLst/>
          </a:prstGeom>
          <a:noFill/>
          <a:ln cap="flat" cmpd="sng" w="44450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34"/>
          <p:cNvCxnSpPr/>
          <p:nvPr/>
        </p:nvCxnSpPr>
        <p:spPr>
          <a:xfrm flipH="1" rot="10800000">
            <a:off x="6096000" y="2091972"/>
            <a:ext cx="4678" cy="3376818"/>
          </a:xfrm>
          <a:prstGeom prst="straightConnector1">
            <a:avLst/>
          </a:prstGeom>
          <a:noFill/>
          <a:ln cap="flat" cmpd="sng" w="44450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">
  <p:cSld name="Contenido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5"/>
          <p:cNvPicPr preferRelativeResize="0"/>
          <p:nvPr/>
        </p:nvPicPr>
        <p:blipFill rotWithShape="1">
          <a:blip r:embed="rId2">
            <a:alphaModFix/>
          </a:blip>
          <a:srcRect b="23070" l="0" r="41824" t="18301"/>
          <a:stretch/>
        </p:blipFill>
        <p:spPr>
          <a:xfrm flipH="1">
            <a:off x="0" y="0"/>
            <a:ext cx="5441888" cy="6858000"/>
          </a:xfrm>
          <a:custGeom>
            <a:rect b="b" l="l" r="r" t="t"/>
            <a:pathLst>
              <a:path extrusionOk="0" h="6858000" w="5441888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8" name="Google Shape;158;p35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5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5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5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 y tabla">
  <p:cSld name="Gráfico y tabla">
    <p:bg>
      <p:bgPr>
        <a:solidFill>
          <a:schemeClr val="accen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748749" y="1361938"/>
            <a:ext cx="6765925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6"/>
          <p:cNvSpPr/>
          <p:nvPr>
            <p:ph idx="2" type="chart"/>
          </p:nvPr>
        </p:nvSpPr>
        <p:spPr>
          <a:xfrm>
            <a:off x="838200" y="2286002"/>
            <a:ext cx="6094270" cy="35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3" type="body"/>
          </p:nvPr>
        </p:nvSpPr>
        <p:spPr>
          <a:xfrm>
            <a:off x="7858125" y="2284624"/>
            <a:ext cx="3147332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4" type="body"/>
          </p:nvPr>
        </p:nvSpPr>
        <p:spPr>
          <a:xfrm>
            <a:off x="7858125" y="2779713"/>
            <a:ext cx="3148013" cy="309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100"/>
              <a:buNone/>
              <a:defRPr sz="1100">
                <a:solidFill>
                  <a:srgbClr val="59595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50"/>
              <a:buNone/>
              <a:defRPr sz="1050">
                <a:solidFill>
                  <a:srgbClr val="59595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>
                <a:solidFill>
                  <a:srgbClr val="59595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onograma 2">
  <p:cSld name="Cronograma 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7"/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914399" y="335471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2" type="body"/>
          </p:nvPr>
        </p:nvSpPr>
        <p:spPr>
          <a:xfrm>
            <a:off x="19659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3" type="body"/>
          </p:nvPr>
        </p:nvSpPr>
        <p:spPr>
          <a:xfrm>
            <a:off x="27538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7"/>
          <p:cNvSpPr txBox="1"/>
          <p:nvPr>
            <p:ph idx="4" type="body"/>
          </p:nvPr>
        </p:nvSpPr>
        <p:spPr>
          <a:xfrm>
            <a:off x="35418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5" type="body"/>
          </p:nvPr>
        </p:nvSpPr>
        <p:spPr>
          <a:xfrm>
            <a:off x="43297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7"/>
          <p:cNvSpPr txBox="1"/>
          <p:nvPr>
            <p:ph idx="6" type="body"/>
          </p:nvPr>
        </p:nvSpPr>
        <p:spPr>
          <a:xfrm>
            <a:off x="914400" y="429246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7"/>
          <p:cNvSpPr txBox="1"/>
          <p:nvPr>
            <p:ph idx="7" type="body"/>
          </p:nvPr>
        </p:nvSpPr>
        <p:spPr>
          <a:xfrm>
            <a:off x="51176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8" type="body"/>
          </p:nvPr>
        </p:nvSpPr>
        <p:spPr>
          <a:xfrm>
            <a:off x="59055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9" type="body"/>
          </p:nvPr>
        </p:nvSpPr>
        <p:spPr>
          <a:xfrm>
            <a:off x="669348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3" type="body"/>
          </p:nvPr>
        </p:nvSpPr>
        <p:spPr>
          <a:xfrm>
            <a:off x="905724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7"/>
          <p:cNvSpPr txBox="1"/>
          <p:nvPr>
            <p:ph idx="14" type="body"/>
          </p:nvPr>
        </p:nvSpPr>
        <p:spPr>
          <a:xfrm>
            <a:off x="748140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5" type="body"/>
          </p:nvPr>
        </p:nvSpPr>
        <p:spPr>
          <a:xfrm>
            <a:off x="826932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6" type="body"/>
          </p:nvPr>
        </p:nvSpPr>
        <p:spPr>
          <a:xfrm>
            <a:off x="9845160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7" type="body"/>
          </p:nvPr>
        </p:nvSpPr>
        <p:spPr>
          <a:xfrm>
            <a:off x="10633085" y="3502152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7"/>
          <p:cNvSpPr txBox="1"/>
          <p:nvPr>
            <p:ph idx="18" type="body"/>
          </p:nvPr>
        </p:nvSpPr>
        <p:spPr>
          <a:xfrm>
            <a:off x="196991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7"/>
          <p:cNvSpPr txBox="1"/>
          <p:nvPr>
            <p:ph idx="19" type="body"/>
          </p:nvPr>
        </p:nvSpPr>
        <p:spPr>
          <a:xfrm>
            <a:off x="275760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7"/>
          <p:cNvSpPr txBox="1"/>
          <p:nvPr>
            <p:ph idx="20" type="body"/>
          </p:nvPr>
        </p:nvSpPr>
        <p:spPr>
          <a:xfrm>
            <a:off x="3545289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7"/>
          <p:cNvSpPr txBox="1"/>
          <p:nvPr>
            <p:ph idx="21" type="body"/>
          </p:nvPr>
        </p:nvSpPr>
        <p:spPr>
          <a:xfrm>
            <a:off x="4332976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22" type="body"/>
          </p:nvPr>
        </p:nvSpPr>
        <p:spPr>
          <a:xfrm>
            <a:off x="5120663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7"/>
          <p:cNvSpPr txBox="1"/>
          <p:nvPr>
            <p:ph idx="23" type="body"/>
          </p:nvPr>
        </p:nvSpPr>
        <p:spPr>
          <a:xfrm>
            <a:off x="5908350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24" type="body"/>
          </p:nvPr>
        </p:nvSpPr>
        <p:spPr>
          <a:xfrm>
            <a:off x="6696037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25" type="body"/>
          </p:nvPr>
        </p:nvSpPr>
        <p:spPr>
          <a:xfrm>
            <a:off x="9059098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26" type="body"/>
          </p:nvPr>
        </p:nvSpPr>
        <p:spPr>
          <a:xfrm>
            <a:off x="7483724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27" type="body"/>
          </p:nvPr>
        </p:nvSpPr>
        <p:spPr>
          <a:xfrm>
            <a:off x="8271411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28" type="body"/>
          </p:nvPr>
        </p:nvSpPr>
        <p:spPr>
          <a:xfrm>
            <a:off x="9846785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29" type="body"/>
          </p:nvPr>
        </p:nvSpPr>
        <p:spPr>
          <a:xfrm>
            <a:off x="10634472" y="4425696"/>
            <a:ext cx="640080" cy="201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7"/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Art">
  <p:cSld name="SmartArt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/>
          <p:nvPr>
            <p:ph idx="2" type="dgm"/>
          </p:nvPr>
        </p:nvSpPr>
        <p:spPr>
          <a:xfrm>
            <a:off x="838200" y="2136776"/>
            <a:ext cx="10515600" cy="3697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5" name="Google Shape;215;p38"/>
          <p:cNvCxnSpPr/>
          <p:nvPr/>
        </p:nvCxnSpPr>
        <p:spPr>
          <a:xfrm flipH="1" rot="10800000">
            <a:off x="0" y="0"/>
            <a:ext cx="2590800" cy="762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38"/>
          <p:cNvCxnSpPr/>
          <p:nvPr/>
        </p:nvCxnSpPr>
        <p:spPr>
          <a:xfrm flipH="1">
            <a:off x="0" y="0"/>
            <a:ext cx="704850" cy="1027906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equipo de 4 personas">
  <p:cSld name="Diapositiva de equipo de 4 personas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/>
          <p:nvPr>
            <p:ph idx="2" type="pic"/>
          </p:nvPr>
        </p:nvSpPr>
        <p:spPr>
          <a:xfrm>
            <a:off x="1487181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39"/>
          <p:cNvSpPr/>
          <p:nvPr>
            <p:ph idx="3" type="pic"/>
          </p:nvPr>
        </p:nvSpPr>
        <p:spPr>
          <a:xfrm>
            <a:off x="3836914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39"/>
          <p:cNvSpPr/>
          <p:nvPr>
            <p:ph idx="4" type="pic"/>
          </p:nvPr>
        </p:nvSpPr>
        <p:spPr>
          <a:xfrm>
            <a:off x="632757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39"/>
          <p:cNvSpPr/>
          <p:nvPr>
            <p:ph idx="5" type="pic"/>
          </p:nvPr>
        </p:nvSpPr>
        <p:spPr>
          <a:xfrm>
            <a:off x="8747458" y="2886074"/>
            <a:ext cx="1845511" cy="184551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1343248" y="5084524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39"/>
          <p:cNvSpPr txBox="1"/>
          <p:nvPr>
            <p:ph idx="6" type="body"/>
          </p:nvPr>
        </p:nvSpPr>
        <p:spPr>
          <a:xfrm>
            <a:off x="3692980" y="5099206"/>
            <a:ext cx="2135755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6" name="Google Shape;226;p39"/>
          <p:cNvSpPr txBox="1"/>
          <p:nvPr>
            <p:ph idx="7" type="body"/>
          </p:nvPr>
        </p:nvSpPr>
        <p:spPr>
          <a:xfrm>
            <a:off x="6183644" y="5099206"/>
            <a:ext cx="2123743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7" name="Google Shape;227;p39"/>
          <p:cNvSpPr txBox="1"/>
          <p:nvPr>
            <p:ph idx="8" type="body"/>
          </p:nvPr>
        </p:nvSpPr>
        <p:spPr>
          <a:xfrm>
            <a:off x="8603525" y="5084524"/>
            <a:ext cx="2123742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8" name="Google Shape;228;p39"/>
          <p:cNvSpPr txBox="1"/>
          <p:nvPr>
            <p:ph idx="9" type="body"/>
          </p:nvPr>
        </p:nvSpPr>
        <p:spPr>
          <a:xfrm>
            <a:off x="1487181" y="5464114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29" name="Google Shape;229;p39"/>
          <p:cNvSpPr txBox="1"/>
          <p:nvPr>
            <p:ph idx="13" type="body"/>
          </p:nvPr>
        </p:nvSpPr>
        <p:spPr>
          <a:xfrm>
            <a:off x="3836913" y="5478796"/>
            <a:ext cx="1855949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0" name="Google Shape;230;p39"/>
          <p:cNvSpPr txBox="1"/>
          <p:nvPr>
            <p:ph idx="14" type="body"/>
          </p:nvPr>
        </p:nvSpPr>
        <p:spPr>
          <a:xfrm>
            <a:off x="6327577" y="5478796"/>
            <a:ext cx="1845511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1" name="Google Shape;231;p39"/>
          <p:cNvSpPr txBox="1"/>
          <p:nvPr>
            <p:ph idx="15" type="body"/>
          </p:nvPr>
        </p:nvSpPr>
        <p:spPr>
          <a:xfrm>
            <a:off x="8747458" y="5464114"/>
            <a:ext cx="184551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2" name="Google Shape;23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5" name="Google Shape;235;p39"/>
          <p:cNvCxnSpPr/>
          <p:nvPr/>
        </p:nvCxnSpPr>
        <p:spPr>
          <a:xfrm rot="10800000">
            <a:off x="7334250" y="0"/>
            <a:ext cx="4857750" cy="762000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39"/>
          <p:cNvCxnSpPr/>
          <p:nvPr/>
        </p:nvCxnSpPr>
        <p:spPr>
          <a:xfrm>
            <a:off x="11487150" y="0"/>
            <a:ext cx="704850" cy="1724025"/>
          </a:xfrm>
          <a:prstGeom prst="straightConnector1">
            <a:avLst/>
          </a:prstGeom>
          <a:noFill/>
          <a:ln cap="flat" cmpd="sng" w="9525">
            <a:solidFill>
              <a:srgbClr val="C5BEA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 3">
  <p:cSld name="Contenido  3"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107544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43"/>
          <p:cNvSpPr txBox="1"/>
          <p:nvPr>
            <p:ph idx="2" type="body"/>
          </p:nvPr>
        </p:nvSpPr>
        <p:spPr>
          <a:xfrm>
            <a:off x="838200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43"/>
          <p:cNvSpPr txBox="1"/>
          <p:nvPr>
            <p:ph idx="3" type="body"/>
          </p:nvPr>
        </p:nvSpPr>
        <p:spPr>
          <a:xfrm>
            <a:off x="838200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2" name="Google Shape;242;p43"/>
          <p:cNvSpPr txBox="1"/>
          <p:nvPr>
            <p:ph idx="4" type="body"/>
          </p:nvPr>
        </p:nvSpPr>
        <p:spPr>
          <a:xfrm>
            <a:off x="838200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43"/>
          <p:cNvSpPr txBox="1"/>
          <p:nvPr>
            <p:ph idx="5" type="body"/>
          </p:nvPr>
        </p:nvSpPr>
        <p:spPr>
          <a:xfrm>
            <a:off x="380565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6" type="body"/>
          </p:nvPr>
        </p:nvSpPr>
        <p:spPr>
          <a:xfrm>
            <a:off x="3562665" y="3788813"/>
            <a:ext cx="2342205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5" name="Google Shape;245;p43"/>
          <p:cNvSpPr txBox="1"/>
          <p:nvPr>
            <p:ph idx="7" type="body"/>
          </p:nvPr>
        </p:nvSpPr>
        <p:spPr>
          <a:xfrm>
            <a:off x="3562665" y="4464810"/>
            <a:ext cx="2342205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43"/>
          <p:cNvSpPr txBox="1"/>
          <p:nvPr>
            <p:ph idx="8" type="body"/>
          </p:nvPr>
        </p:nvSpPr>
        <p:spPr>
          <a:xfrm>
            <a:off x="3562665" y="5120722"/>
            <a:ext cx="2342205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9" type="body"/>
          </p:nvPr>
        </p:nvSpPr>
        <p:spPr>
          <a:xfrm>
            <a:off x="6530117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3" type="body"/>
          </p:nvPr>
        </p:nvSpPr>
        <p:spPr>
          <a:xfrm>
            <a:off x="6298609" y="3788813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9" name="Google Shape;249;p43"/>
          <p:cNvSpPr txBox="1"/>
          <p:nvPr>
            <p:ph idx="14" type="body"/>
          </p:nvPr>
        </p:nvSpPr>
        <p:spPr>
          <a:xfrm>
            <a:off x="6298609" y="4464810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0" name="Google Shape;250;p43"/>
          <p:cNvSpPr txBox="1"/>
          <p:nvPr>
            <p:ph idx="15" type="body"/>
          </p:nvPr>
        </p:nvSpPr>
        <p:spPr>
          <a:xfrm>
            <a:off x="6298609" y="5120722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16" type="body"/>
          </p:nvPr>
        </p:nvSpPr>
        <p:spPr>
          <a:xfrm>
            <a:off x="9260321" y="2370670"/>
            <a:ext cx="1856232" cy="1664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3"/>
          <p:cNvSpPr txBox="1"/>
          <p:nvPr>
            <p:ph idx="17" type="body"/>
          </p:nvPr>
        </p:nvSpPr>
        <p:spPr>
          <a:xfrm>
            <a:off x="9023074" y="3788457"/>
            <a:ext cx="2330726" cy="8048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3" name="Google Shape;253;p43"/>
          <p:cNvSpPr txBox="1"/>
          <p:nvPr>
            <p:ph idx="18" type="body"/>
          </p:nvPr>
        </p:nvSpPr>
        <p:spPr>
          <a:xfrm>
            <a:off x="9023074" y="4464454"/>
            <a:ext cx="2330726" cy="438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cxnSp>
        <p:nvCxnSpPr>
          <p:cNvPr id="254" name="Google Shape;254;p43"/>
          <p:cNvCxnSpPr/>
          <p:nvPr/>
        </p:nvCxnSpPr>
        <p:spPr>
          <a:xfrm flipH="1">
            <a:off x="0" y="0"/>
            <a:ext cx="1238250" cy="132805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p43"/>
          <p:cNvCxnSpPr/>
          <p:nvPr/>
        </p:nvCxnSpPr>
        <p:spPr>
          <a:xfrm flipH="1">
            <a:off x="0" y="0"/>
            <a:ext cx="3790950" cy="892177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43"/>
          <p:cNvSpPr txBox="1"/>
          <p:nvPr>
            <p:ph idx="19" type="body"/>
          </p:nvPr>
        </p:nvSpPr>
        <p:spPr>
          <a:xfrm>
            <a:off x="9023074" y="5120366"/>
            <a:ext cx="2330726" cy="85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7" name="Google Shape;25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Resumen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5476875" y="3682546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63" name="Google Shape;263;p44"/>
          <p:cNvCxnSpPr/>
          <p:nvPr/>
        </p:nvCxnSpPr>
        <p:spPr>
          <a:xfrm rot="10800000">
            <a:off x="0" y="876300"/>
            <a:ext cx="4762500" cy="1628775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44"/>
          <p:cNvCxnSpPr/>
          <p:nvPr/>
        </p:nvCxnSpPr>
        <p:spPr>
          <a:xfrm rot="10800000">
            <a:off x="2638425" y="0"/>
            <a:ext cx="2124076" cy="5186363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grama" type="obj">
  <p:cSld name="OBJECT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4"/>
          <p:cNvPicPr preferRelativeResize="0"/>
          <p:nvPr/>
        </p:nvPicPr>
        <p:blipFill rotWithShape="1">
          <a:blip r:embed="rId2">
            <a:alphaModFix/>
          </a:blip>
          <a:srcRect b="23070" l="0" r="28340" t="1830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4"/>
          <p:cNvSpPr txBox="1"/>
          <p:nvPr>
            <p:ph type="title"/>
          </p:nvPr>
        </p:nvSpPr>
        <p:spPr>
          <a:xfrm>
            <a:off x="1333499" y="1020445"/>
            <a:ext cx="31718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1333499" y="2924175"/>
            <a:ext cx="3171825" cy="251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bg>
      <p:bgPr>
        <a:solidFill>
          <a:schemeClr val="accent2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5"/>
          <p:cNvSpPr txBox="1"/>
          <p:nvPr>
            <p:ph idx="1" type="subTitle"/>
          </p:nvPr>
        </p:nvSpPr>
        <p:spPr>
          <a:xfrm>
            <a:off x="4267200" y="3238103"/>
            <a:ext cx="4179570" cy="200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5"/>
          <p:cNvSpPr txBox="1"/>
          <p:nvPr>
            <p:ph idx="10" type="dt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5"/>
          <p:cNvSpPr txBox="1"/>
          <p:nvPr>
            <p:ph idx="11" type="ftr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5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equipo de 8 personas">
  <p:cSld name="Diapositiva de equipo de 8 personas">
    <p:bg>
      <p:bgPr>
        <a:solidFill>
          <a:schemeClr val="accent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1"/>
          <p:cNvSpPr/>
          <p:nvPr>
            <p:ph idx="2" type="pic"/>
          </p:nvPr>
        </p:nvSpPr>
        <p:spPr>
          <a:xfrm>
            <a:off x="1877176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8" name="Google Shape;278;p41"/>
          <p:cNvSpPr/>
          <p:nvPr>
            <p:ph idx="3" type="pic"/>
          </p:nvPr>
        </p:nvSpPr>
        <p:spPr>
          <a:xfrm>
            <a:off x="4226270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79" name="Google Shape;279;p41"/>
          <p:cNvSpPr/>
          <p:nvPr>
            <p:ph idx="4" type="pic"/>
          </p:nvPr>
        </p:nvSpPr>
        <p:spPr>
          <a:xfrm>
            <a:off x="671693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0" name="Google Shape;280;p41"/>
          <p:cNvSpPr/>
          <p:nvPr>
            <p:ph idx="5" type="pic"/>
          </p:nvPr>
        </p:nvSpPr>
        <p:spPr>
          <a:xfrm>
            <a:off x="9136814" y="2428875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1500168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2" name="Google Shape;282;p41"/>
          <p:cNvSpPr txBox="1"/>
          <p:nvPr>
            <p:ph idx="6" type="body"/>
          </p:nvPr>
        </p:nvSpPr>
        <p:spPr>
          <a:xfrm>
            <a:off x="1390120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3" name="Google Shape;283;p41"/>
          <p:cNvSpPr txBox="1"/>
          <p:nvPr>
            <p:ph idx="7" type="body"/>
          </p:nvPr>
        </p:nvSpPr>
        <p:spPr>
          <a:xfrm>
            <a:off x="3849262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4" name="Google Shape;284;p41"/>
          <p:cNvSpPr txBox="1"/>
          <p:nvPr>
            <p:ph idx="8" type="body"/>
          </p:nvPr>
        </p:nvSpPr>
        <p:spPr>
          <a:xfrm>
            <a:off x="3739214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5" name="Google Shape;285;p41"/>
          <p:cNvSpPr txBox="1"/>
          <p:nvPr>
            <p:ph idx="9" type="body"/>
          </p:nvPr>
        </p:nvSpPr>
        <p:spPr>
          <a:xfrm>
            <a:off x="6339926" y="3669060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6" name="Google Shape;286;p41"/>
          <p:cNvSpPr txBox="1"/>
          <p:nvPr>
            <p:ph idx="13" type="body"/>
          </p:nvPr>
        </p:nvSpPr>
        <p:spPr>
          <a:xfrm>
            <a:off x="6217963" y="3796721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7" name="Google Shape;287;p41"/>
          <p:cNvSpPr txBox="1"/>
          <p:nvPr>
            <p:ph idx="14" type="body"/>
          </p:nvPr>
        </p:nvSpPr>
        <p:spPr>
          <a:xfrm>
            <a:off x="8759806" y="3654378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8" name="Google Shape;288;p41"/>
          <p:cNvSpPr txBox="1"/>
          <p:nvPr>
            <p:ph idx="15" type="body"/>
          </p:nvPr>
        </p:nvSpPr>
        <p:spPr>
          <a:xfrm>
            <a:off x="8634432" y="3782039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9" name="Google Shape;289;p41"/>
          <p:cNvSpPr/>
          <p:nvPr>
            <p:ph idx="16" type="pic"/>
          </p:nvPr>
        </p:nvSpPr>
        <p:spPr>
          <a:xfrm>
            <a:off x="1877176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0" name="Google Shape;290;p41"/>
          <p:cNvSpPr/>
          <p:nvPr>
            <p:ph idx="17" type="pic"/>
          </p:nvPr>
        </p:nvSpPr>
        <p:spPr>
          <a:xfrm>
            <a:off x="4226270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1" name="Google Shape;291;p41"/>
          <p:cNvSpPr/>
          <p:nvPr>
            <p:ph idx="18" type="pic"/>
          </p:nvPr>
        </p:nvSpPr>
        <p:spPr>
          <a:xfrm>
            <a:off x="671693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2" name="Google Shape;292;p41"/>
          <p:cNvSpPr/>
          <p:nvPr>
            <p:ph idx="19" type="pic"/>
          </p:nvPr>
        </p:nvSpPr>
        <p:spPr>
          <a:xfrm>
            <a:off x="9136814" y="4287711"/>
            <a:ext cx="1066800" cy="10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3" name="Google Shape;293;p41"/>
          <p:cNvSpPr txBox="1"/>
          <p:nvPr>
            <p:ph idx="20" type="body"/>
          </p:nvPr>
        </p:nvSpPr>
        <p:spPr>
          <a:xfrm>
            <a:off x="1500168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4" name="Google Shape;294;p41"/>
          <p:cNvSpPr txBox="1"/>
          <p:nvPr>
            <p:ph idx="21" type="body"/>
          </p:nvPr>
        </p:nvSpPr>
        <p:spPr>
          <a:xfrm>
            <a:off x="1390120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5" name="Google Shape;295;p41"/>
          <p:cNvSpPr txBox="1"/>
          <p:nvPr>
            <p:ph idx="22" type="body"/>
          </p:nvPr>
        </p:nvSpPr>
        <p:spPr>
          <a:xfrm>
            <a:off x="3849262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6" name="Google Shape;296;p41"/>
          <p:cNvSpPr txBox="1"/>
          <p:nvPr>
            <p:ph idx="23" type="body"/>
          </p:nvPr>
        </p:nvSpPr>
        <p:spPr>
          <a:xfrm>
            <a:off x="3739214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7" name="Google Shape;297;p41"/>
          <p:cNvSpPr txBox="1"/>
          <p:nvPr>
            <p:ph idx="24" type="body"/>
          </p:nvPr>
        </p:nvSpPr>
        <p:spPr>
          <a:xfrm>
            <a:off x="6339926" y="5527896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8" name="Google Shape;298;p41"/>
          <p:cNvSpPr txBox="1"/>
          <p:nvPr>
            <p:ph idx="25" type="body"/>
          </p:nvPr>
        </p:nvSpPr>
        <p:spPr>
          <a:xfrm>
            <a:off x="6229878" y="5655557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9" name="Google Shape;299;p41"/>
          <p:cNvSpPr txBox="1"/>
          <p:nvPr>
            <p:ph idx="26" type="body"/>
          </p:nvPr>
        </p:nvSpPr>
        <p:spPr>
          <a:xfrm>
            <a:off x="8759806" y="5513214"/>
            <a:ext cx="18288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0" name="Google Shape;300;p41"/>
          <p:cNvSpPr txBox="1"/>
          <p:nvPr>
            <p:ph idx="27" type="body"/>
          </p:nvPr>
        </p:nvSpPr>
        <p:spPr>
          <a:xfrm>
            <a:off x="8634432" y="5640875"/>
            <a:ext cx="2057400" cy="343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1" name="Google Shape;30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cala de tiempo">
  <p:cSld name="Escala de tiemp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>
            <a:off x="2113884" y="0"/>
            <a:ext cx="10078116" cy="6858000"/>
          </a:xfrm>
          <a:custGeom>
            <a:rect b="b" l="l" r="r" t="t"/>
            <a:pathLst>
              <a:path extrusionOk="0" h="6858000" w="10078116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 txBox="1"/>
          <p:nvPr>
            <p:ph type="title"/>
          </p:nvPr>
        </p:nvSpPr>
        <p:spPr>
          <a:xfrm>
            <a:off x="838200" y="5509419"/>
            <a:ext cx="4082142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48318" y="148113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2" type="body"/>
          </p:nvPr>
        </p:nvSpPr>
        <p:spPr>
          <a:xfrm>
            <a:off x="714375" y="2557463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3" type="body"/>
          </p:nvPr>
        </p:nvSpPr>
        <p:spPr>
          <a:xfrm>
            <a:off x="1320800" y="3633788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4" type="body"/>
          </p:nvPr>
        </p:nvSpPr>
        <p:spPr>
          <a:xfrm>
            <a:off x="1905000" y="4710114"/>
            <a:ext cx="2141764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cap="none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5" type="body"/>
          </p:nvPr>
        </p:nvSpPr>
        <p:spPr>
          <a:xfrm>
            <a:off x="4401535" y="1594478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6" type="body"/>
          </p:nvPr>
        </p:nvSpPr>
        <p:spPr>
          <a:xfrm>
            <a:off x="4986028" y="268256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7" type="body"/>
          </p:nvPr>
        </p:nvSpPr>
        <p:spPr>
          <a:xfrm>
            <a:off x="5576937" y="3755394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25"/>
          <p:cNvCxnSpPr/>
          <p:nvPr/>
        </p:nvCxnSpPr>
        <p:spPr>
          <a:xfrm>
            <a:off x="4353515" y="502393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25"/>
          <p:cNvCxnSpPr/>
          <p:nvPr/>
        </p:nvCxnSpPr>
        <p:spPr>
          <a:xfrm>
            <a:off x="3759917" y="3948451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25"/>
          <p:cNvCxnSpPr/>
          <p:nvPr/>
        </p:nvCxnSpPr>
        <p:spPr>
          <a:xfrm>
            <a:off x="3173453" y="2872686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" name="Google Shape;40;p25"/>
          <p:cNvCxnSpPr/>
          <p:nvPr/>
        </p:nvCxnSpPr>
        <p:spPr>
          <a:xfrm>
            <a:off x="2586263" y="1796083"/>
            <a:ext cx="1513211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6155823" y="6356350"/>
            <a:ext cx="1808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contenido 3">
  <p:cSld name="Columna de contenido 3">
    <p:bg>
      <p:bgPr>
        <a:solidFill>
          <a:schemeClr val="accen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1485900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2" type="body"/>
          </p:nvPr>
        </p:nvSpPr>
        <p:spPr>
          <a:xfrm>
            <a:off x="1485664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3" type="body"/>
          </p:nvPr>
        </p:nvSpPr>
        <p:spPr>
          <a:xfrm>
            <a:off x="6673004" y="2563123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4" type="body"/>
          </p:nvPr>
        </p:nvSpPr>
        <p:spPr>
          <a:xfrm>
            <a:off x="6673143" y="3070348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5" type="body"/>
          </p:nvPr>
        </p:nvSpPr>
        <p:spPr>
          <a:xfrm>
            <a:off x="1485899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6" type="body"/>
          </p:nvPr>
        </p:nvSpPr>
        <p:spPr>
          <a:xfrm>
            <a:off x="1486412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7" type="body"/>
          </p:nvPr>
        </p:nvSpPr>
        <p:spPr>
          <a:xfrm>
            <a:off x="6672630" y="4319431"/>
            <a:ext cx="40319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8" type="body"/>
          </p:nvPr>
        </p:nvSpPr>
        <p:spPr>
          <a:xfrm>
            <a:off x="6673143" y="4826656"/>
            <a:ext cx="4031030" cy="1057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57" name="Google Shape;57;p26"/>
          <p:cNvCxnSpPr/>
          <p:nvPr/>
        </p:nvCxnSpPr>
        <p:spPr>
          <a:xfrm>
            <a:off x="8688388" y="0"/>
            <a:ext cx="3503612" cy="235295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" name="Google Shape;58;p26"/>
          <p:cNvCxnSpPr/>
          <p:nvPr/>
        </p:nvCxnSpPr>
        <p:spPr>
          <a:xfrm>
            <a:off x="9720943" y="0"/>
            <a:ext cx="2471057" cy="269903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" name="Google Shape;5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3953"/>
            <a:ext cx="20574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0" y="5180889"/>
            <a:ext cx="11430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contenido 2">
  <p:cSld name="Columna de contenido 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508760" y="4156405"/>
            <a:ext cx="31394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5922254" y="153063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5921828" y="186006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3" type="body"/>
          </p:nvPr>
        </p:nvSpPr>
        <p:spPr>
          <a:xfrm>
            <a:off x="5922254" y="263043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4" type="body"/>
          </p:nvPr>
        </p:nvSpPr>
        <p:spPr>
          <a:xfrm>
            <a:off x="5921828" y="295985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5" type="body"/>
          </p:nvPr>
        </p:nvSpPr>
        <p:spPr>
          <a:xfrm>
            <a:off x="5922254" y="373022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6" type="body"/>
          </p:nvPr>
        </p:nvSpPr>
        <p:spPr>
          <a:xfrm>
            <a:off x="5921828" y="405965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7" type="body"/>
          </p:nvPr>
        </p:nvSpPr>
        <p:spPr>
          <a:xfrm>
            <a:off x="5920106" y="4830024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8" type="body"/>
          </p:nvPr>
        </p:nvSpPr>
        <p:spPr>
          <a:xfrm>
            <a:off x="5919680" y="5159449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74" name="Google Shape;74;p27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 type="secHead">
  <p:cSld name="SECTION_HEADER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>
            <a:off x="1362075" y="1671639"/>
            <a:ext cx="5111750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>
            <a:off x="1362075" y="3660774"/>
            <a:ext cx="5111750" cy="1525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8" name="Google Shape;78;p28"/>
          <p:cNvCxnSpPr/>
          <p:nvPr/>
        </p:nvCxnSpPr>
        <p:spPr>
          <a:xfrm>
            <a:off x="9096375" y="1497012"/>
            <a:ext cx="3095625" cy="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9" name="Google Shape;79;p28"/>
          <p:cNvCxnSpPr/>
          <p:nvPr/>
        </p:nvCxnSpPr>
        <p:spPr>
          <a:xfrm flipH="1">
            <a:off x="6953250" y="-25401"/>
            <a:ext cx="3790950" cy="6902451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to de sección">
  <p:cSld name="Salto de sección">
    <p:bg>
      <p:bgPr>
        <a:solidFill>
          <a:schemeClr val="accen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ctrTitle"/>
          </p:nvPr>
        </p:nvSpPr>
        <p:spPr>
          <a:xfrm>
            <a:off x="6991350" y="2571235"/>
            <a:ext cx="4179570" cy="171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5" name="Google Shape;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0"/>
          <p:cNvSpPr txBox="1"/>
          <p:nvPr>
            <p:ph type="title"/>
          </p:nvPr>
        </p:nvSpPr>
        <p:spPr>
          <a:xfrm>
            <a:off x="5920169" y="1152771"/>
            <a:ext cx="5431971" cy="84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" name="Google Shape;89;p30"/>
          <p:cNvCxnSpPr/>
          <p:nvPr/>
        </p:nvCxnSpPr>
        <p:spPr>
          <a:xfrm flipH="1" rot="10800000">
            <a:off x="2209800" y="0"/>
            <a:ext cx="2438400" cy="68580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30"/>
          <p:cNvSpPr txBox="1"/>
          <p:nvPr>
            <p:ph idx="1" type="body"/>
          </p:nvPr>
        </p:nvSpPr>
        <p:spPr>
          <a:xfrm>
            <a:off x="5922254" y="2469515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2" type="body"/>
          </p:nvPr>
        </p:nvSpPr>
        <p:spPr>
          <a:xfrm>
            <a:off x="5921828" y="2798940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3" type="body"/>
          </p:nvPr>
        </p:nvSpPr>
        <p:spPr>
          <a:xfrm>
            <a:off x="5922254" y="3569311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4" type="body"/>
          </p:nvPr>
        </p:nvSpPr>
        <p:spPr>
          <a:xfrm>
            <a:off x="5921828" y="3898736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5" type="body"/>
          </p:nvPr>
        </p:nvSpPr>
        <p:spPr>
          <a:xfrm>
            <a:off x="5922254" y="4669107"/>
            <a:ext cx="54332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6" type="body"/>
          </p:nvPr>
        </p:nvSpPr>
        <p:spPr>
          <a:xfrm>
            <a:off x="5921828" y="4998532"/>
            <a:ext cx="5431971" cy="55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tres">
  <p:cSld name="Contenido tres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1"/>
          <p:cNvSpPr txBox="1"/>
          <p:nvPr>
            <p:ph type="title"/>
          </p:nvPr>
        </p:nvSpPr>
        <p:spPr>
          <a:xfrm>
            <a:off x="1885156" y="892177"/>
            <a:ext cx="84216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8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" type="body"/>
          </p:nvPr>
        </p:nvSpPr>
        <p:spPr>
          <a:xfrm>
            <a:off x="1243104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1"/>
          <p:cNvSpPr txBox="1"/>
          <p:nvPr>
            <p:ph idx="2" type="body"/>
          </p:nvPr>
        </p:nvSpPr>
        <p:spPr>
          <a:xfrm>
            <a:off x="1243104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3" type="body"/>
          </p:nvPr>
        </p:nvSpPr>
        <p:spPr>
          <a:xfrm>
            <a:off x="4647665" y="2776936"/>
            <a:ext cx="289667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1"/>
          <p:cNvSpPr txBox="1"/>
          <p:nvPr>
            <p:ph idx="4" type="body"/>
          </p:nvPr>
        </p:nvSpPr>
        <p:spPr>
          <a:xfrm>
            <a:off x="4647665" y="3834606"/>
            <a:ext cx="2896671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5" type="body"/>
          </p:nvPr>
        </p:nvSpPr>
        <p:spPr>
          <a:xfrm>
            <a:off x="8066421" y="2776936"/>
            <a:ext cx="2882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31"/>
          <p:cNvSpPr txBox="1"/>
          <p:nvPr>
            <p:ph idx="6" type="body"/>
          </p:nvPr>
        </p:nvSpPr>
        <p:spPr>
          <a:xfrm>
            <a:off x="8066421" y="3834606"/>
            <a:ext cx="2882475" cy="199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10" name="Google Shape;110;p31"/>
          <p:cNvCxnSpPr/>
          <p:nvPr/>
        </p:nvCxnSpPr>
        <p:spPr>
          <a:xfrm flipH="1">
            <a:off x="0" y="0"/>
            <a:ext cx="1238250" cy="310515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31"/>
          <p:cNvCxnSpPr/>
          <p:nvPr/>
        </p:nvCxnSpPr>
        <p:spPr>
          <a:xfrm flipH="1">
            <a:off x="0" y="0"/>
            <a:ext cx="2238376" cy="2476500"/>
          </a:xfrm>
          <a:prstGeom prst="straightConnector1">
            <a:avLst/>
          </a:prstGeom>
          <a:noFill/>
          <a:ln cap="flat" cmpd="sng" w="9525">
            <a:solidFill>
              <a:srgbClr val="E2B08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9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Relationship Id="rId6" Type="http://schemas.openxmlformats.org/officeDocument/2006/relationships/image" Target="../media/image52.png"/><Relationship Id="rId7" Type="http://schemas.openxmlformats.org/officeDocument/2006/relationships/image" Target="../media/image41.png"/><Relationship Id="rId8" Type="http://schemas.openxmlformats.org/officeDocument/2006/relationships/image" Target="../media/image5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Relationship Id="rId4" Type="http://schemas.openxmlformats.org/officeDocument/2006/relationships/hyperlink" Target="https://www.datos.gov.co/Educaci-n/Medellin_saber11_historico_13022024/fnwk-5s5d/data_preview" TargetMode="External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8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50.png"/><Relationship Id="rId9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38.png"/><Relationship Id="rId13" Type="http://schemas.openxmlformats.org/officeDocument/2006/relationships/image" Target="../media/image45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3.png"/><Relationship Id="rId9" Type="http://schemas.openxmlformats.org/officeDocument/2006/relationships/image" Target="../media/image42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44.png"/><Relationship Id="rId6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"/>
          <p:cNvSpPr txBox="1"/>
          <p:nvPr>
            <p:ph type="ctrTitle"/>
          </p:nvPr>
        </p:nvSpPr>
        <p:spPr>
          <a:xfrm>
            <a:off x="3969950" y="1682875"/>
            <a:ext cx="83160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-ES"/>
              <a:t>Plataforma de análisis de resultados de las Pruebas Saber 11: </a:t>
            </a:r>
            <a:r>
              <a:rPr lang="es-ES"/>
              <a:t>Implicancia de las Variables Socioeconómicas.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1" lang="es-ES"/>
              <a:t>Caso de estudio: </a:t>
            </a:r>
            <a:r>
              <a:rPr i="1" lang="es-ES"/>
              <a:t>Medellín, Antioquia resultados del 2014 al 2022.</a:t>
            </a:r>
            <a:endParaRPr i="1"/>
          </a:p>
        </p:txBody>
      </p:sp>
      <p:sp>
        <p:nvSpPr>
          <p:cNvPr id="312" name="Google Shape;312;p1"/>
          <p:cNvSpPr txBox="1"/>
          <p:nvPr>
            <p:ph idx="1" type="subTitle"/>
          </p:nvPr>
        </p:nvSpPr>
        <p:spPr>
          <a:xfrm>
            <a:off x="3969950" y="4990013"/>
            <a:ext cx="4941900" cy="11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ES" sz="2000"/>
              <a:t>Agustín Palacio Barrientos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ES" sz="2000"/>
              <a:t>Hector Alvarez Garzon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s-ES" sz="2000"/>
              <a:t>Diana Bracamonte Romero</a:t>
            </a:r>
            <a:endParaRPr sz="2000"/>
          </a:p>
        </p:txBody>
      </p:sp>
      <p:sp>
        <p:nvSpPr>
          <p:cNvPr id="313" name="Google Shape;313;p1"/>
          <p:cNvSpPr txBox="1"/>
          <p:nvPr>
            <p:ph idx="1" type="subTitle"/>
          </p:nvPr>
        </p:nvSpPr>
        <p:spPr>
          <a:xfrm>
            <a:off x="3969950" y="6303026"/>
            <a:ext cx="58002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b="1" i="1" lang="es-ES"/>
              <a:t>Bootcamp Project - </a:t>
            </a:r>
            <a:r>
              <a:rPr b="1" i="1" lang="es-ES"/>
              <a:t>Análisis</a:t>
            </a:r>
            <a:r>
              <a:rPr b="1" i="1" lang="es-ES"/>
              <a:t> de Datos (Innovador - Avanzado)</a:t>
            </a:r>
            <a:endParaRPr b="1" i="1"/>
          </a:p>
        </p:txBody>
      </p:sp>
      <p:pic>
        <p:nvPicPr>
          <p:cNvPr id="314" name="Google Shape;314;p1" title="f0c75e53-9f74-44cf-ad0b-772ceecdfe6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3741" y="292975"/>
            <a:ext cx="3639183" cy="11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4874bd786_2_59"/>
          <p:cNvSpPr txBox="1"/>
          <p:nvPr>
            <p:ph type="title"/>
          </p:nvPr>
        </p:nvSpPr>
        <p:spPr>
          <a:xfrm>
            <a:off x="113168" y="0"/>
            <a:ext cx="8592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Matriz de Correlación</a:t>
            </a:r>
            <a:endParaRPr b="1" sz="3200"/>
          </a:p>
        </p:txBody>
      </p:sp>
      <p:pic>
        <p:nvPicPr>
          <p:cNvPr id="473" name="Google Shape;473;g364874bd786_2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00" y="668400"/>
            <a:ext cx="5535705" cy="5884803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364874bd786_2_59"/>
          <p:cNvSpPr/>
          <p:nvPr/>
        </p:nvSpPr>
        <p:spPr>
          <a:xfrm>
            <a:off x="2560650" y="4409350"/>
            <a:ext cx="526200" cy="214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64874bd786_2_59"/>
          <p:cNvSpPr/>
          <p:nvPr/>
        </p:nvSpPr>
        <p:spPr>
          <a:xfrm>
            <a:off x="1640000" y="4409400"/>
            <a:ext cx="244200" cy="2143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64874bd786_2_59"/>
          <p:cNvSpPr/>
          <p:nvPr/>
        </p:nvSpPr>
        <p:spPr>
          <a:xfrm>
            <a:off x="465775" y="4409400"/>
            <a:ext cx="4716000" cy="14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64874bd786_2_59"/>
          <p:cNvSpPr/>
          <p:nvPr/>
        </p:nvSpPr>
        <p:spPr>
          <a:xfrm>
            <a:off x="465750" y="5647200"/>
            <a:ext cx="4716000" cy="22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g364874bd786_2_59"/>
          <p:cNvSpPr/>
          <p:nvPr/>
        </p:nvSpPr>
        <p:spPr>
          <a:xfrm>
            <a:off x="6096000" y="2190150"/>
            <a:ext cx="845400" cy="66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64874bd786_2_59"/>
          <p:cNvSpPr txBox="1"/>
          <p:nvPr/>
        </p:nvSpPr>
        <p:spPr>
          <a:xfrm>
            <a:off x="7142600" y="5040600"/>
            <a:ext cx="47160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F3F3F"/>
                </a:solidFill>
              </a:rPr>
              <a:t>Variables seleccionadas:</a:t>
            </a:r>
            <a:endParaRPr b="1" sz="1800"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s-ES" sz="1800">
                <a:solidFill>
                  <a:srgbClr val="3F3F3F"/>
                </a:solidFill>
              </a:rPr>
              <a:t>FAMI_ESTRATOVIVIENDA.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s-ES" sz="1800">
                <a:solidFill>
                  <a:srgbClr val="3F3F3F"/>
                </a:solidFill>
              </a:rPr>
              <a:t>COLE_JORNADA.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s-ES" sz="1800">
                <a:solidFill>
                  <a:srgbClr val="3F3F3F"/>
                </a:solidFill>
              </a:rPr>
              <a:t>FAMI_EDUCACIONMADRE.</a:t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s-ES" sz="1800">
                <a:solidFill>
                  <a:srgbClr val="3F3F3F"/>
                </a:solidFill>
              </a:rPr>
              <a:t>FAMI_EDUCACIONPADRE</a:t>
            </a:r>
            <a:endParaRPr sz="1800">
              <a:solidFill>
                <a:srgbClr val="3F3F3F"/>
              </a:solidFill>
            </a:endParaRPr>
          </a:p>
        </p:txBody>
      </p:sp>
      <p:pic>
        <p:nvPicPr>
          <p:cNvPr id="480" name="Google Shape;480;g364874bd786_2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400" y="152400"/>
            <a:ext cx="4525274" cy="47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364874bd786_2_59"/>
          <p:cNvSpPr/>
          <p:nvPr/>
        </p:nvSpPr>
        <p:spPr>
          <a:xfrm>
            <a:off x="465775" y="4409350"/>
            <a:ext cx="4716000" cy="22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364874bd786_2_59"/>
          <p:cNvSpPr/>
          <p:nvPr/>
        </p:nvSpPr>
        <p:spPr>
          <a:xfrm>
            <a:off x="3427025" y="4409400"/>
            <a:ext cx="373800" cy="2143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4874bd786_2_3"/>
          <p:cNvSpPr txBox="1"/>
          <p:nvPr>
            <p:ph type="ctrTitle"/>
          </p:nvPr>
        </p:nvSpPr>
        <p:spPr>
          <a:xfrm>
            <a:off x="6468775" y="2571225"/>
            <a:ext cx="52608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-ES"/>
              <a:t>Desarrollo del Modelo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76c0940952_0_5"/>
          <p:cNvSpPr txBox="1"/>
          <p:nvPr>
            <p:ph type="title"/>
          </p:nvPr>
        </p:nvSpPr>
        <p:spPr>
          <a:xfrm>
            <a:off x="47575" y="76200"/>
            <a:ext cx="7937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Metodología para desarrollar el modelo</a:t>
            </a:r>
            <a:endParaRPr b="1" sz="3200"/>
          </a:p>
        </p:txBody>
      </p:sp>
      <p:grpSp>
        <p:nvGrpSpPr>
          <p:cNvPr id="495" name="Google Shape;495;g376c0940952_0_5"/>
          <p:cNvGrpSpPr/>
          <p:nvPr/>
        </p:nvGrpSpPr>
        <p:grpSpPr>
          <a:xfrm>
            <a:off x="2506384" y="1498813"/>
            <a:ext cx="2604069" cy="4247833"/>
            <a:chOff x="1083025" y="2306625"/>
            <a:chExt cx="1911103" cy="3020144"/>
          </a:xfrm>
        </p:grpSpPr>
        <p:sp>
          <p:nvSpPr>
            <p:cNvPr id="496" name="Google Shape;496;g376c0940952_0_5"/>
            <p:cNvSpPr txBox="1"/>
            <p:nvPr/>
          </p:nvSpPr>
          <p:spPr>
            <a:xfrm>
              <a:off x="1083134" y="3060716"/>
              <a:ext cx="18348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rgbClr val="A39A7F"/>
                  </a:solidFill>
                </a:rPr>
                <a:t>Casos de Estudio</a:t>
              </a:r>
              <a:endParaRPr b="1" sz="1800">
                <a:solidFill>
                  <a:srgbClr val="A39A7F"/>
                </a:solidFill>
              </a:endParaRPr>
            </a:p>
          </p:txBody>
        </p:sp>
        <p:sp>
          <p:nvSpPr>
            <p:cNvPr id="497" name="Google Shape;497;g376c0940952_0_5"/>
            <p:cNvSpPr txBox="1"/>
            <p:nvPr/>
          </p:nvSpPr>
          <p:spPr>
            <a:xfrm>
              <a:off x="1083128" y="3598769"/>
              <a:ext cx="1911000" cy="17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75" lIns="128575" spcFirstLastPara="1" rIns="128575" wrap="square" tIns="1285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rgbClr val="A39A7F"/>
                  </a:solidFill>
                </a:rPr>
                <a:t>CASO 1: </a:t>
              </a:r>
              <a:r>
                <a:rPr lang="es-ES" sz="1800">
                  <a:solidFill>
                    <a:srgbClr val="A39A7F"/>
                  </a:solidFill>
                </a:rPr>
                <a:t>Variables socio económicas</a:t>
              </a:r>
              <a:endParaRPr sz="1800">
                <a:solidFill>
                  <a:srgbClr val="A39A7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215"/>
                </a:spcBef>
                <a:spcAft>
                  <a:spcPts val="2215"/>
                </a:spcAft>
                <a:buNone/>
              </a:pPr>
              <a:r>
                <a:rPr b="1" lang="es-ES" sz="1800">
                  <a:solidFill>
                    <a:srgbClr val="A39A7F"/>
                  </a:solidFill>
                </a:rPr>
                <a:t>CASO 2:</a:t>
              </a:r>
              <a:r>
                <a:rPr lang="es-ES" sz="1800">
                  <a:solidFill>
                    <a:srgbClr val="A39A7F"/>
                  </a:solidFill>
                </a:rPr>
                <a:t> Variables socioeconómicas  con correlación &gt; 40%</a:t>
              </a:r>
              <a:endParaRPr sz="1800">
                <a:solidFill>
                  <a:srgbClr val="A39A7F"/>
                </a:solidFill>
              </a:endParaRPr>
            </a:p>
          </p:txBody>
        </p:sp>
        <p:sp>
          <p:nvSpPr>
            <p:cNvPr id="498" name="Google Shape;498;g376c0940952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BEA9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/>
                <a:t>  </a:t>
              </a:r>
              <a:endParaRPr sz="1800"/>
            </a:p>
          </p:txBody>
        </p:sp>
        <p:sp>
          <p:nvSpPr>
            <p:cNvPr id="499" name="Google Shape;499;g376c0940952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5BEA9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0" name="Google Shape;500;g376c0940952_0_5"/>
          <p:cNvGrpSpPr/>
          <p:nvPr/>
        </p:nvGrpSpPr>
        <p:grpSpPr>
          <a:xfrm>
            <a:off x="9488604" y="1498803"/>
            <a:ext cx="2500235" cy="1728955"/>
            <a:chOff x="1083025" y="2306625"/>
            <a:chExt cx="1834900" cy="1229261"/>
          </a:xfrm>
        </p:grpSpPr>
        <p:sp>
          <p:nvSpPr>
            <p:cNvPr id="501" name="Google Shape;501;g376c0940952_0_5"/>
            <p:cNvSpPr txBox="1"/>
            <p:nvPr/>
          </p:nvSpPr>
          <p:spPr>
            <a:xfrm>
              <a:off x="1207857" y="3047186"/>
              <a:ext cx="16821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800">
                  <a:solidFill>
                    <a:srgbClr val="38761D"/>
                  </a:solidFill>
                </a:rPr>
                <a:t>Comparación de Resultados</a:t>
              </a:r>
              <a:endParaRPr b="1" sz="1800">
                <a:solidFill>
                  <a:srgbClr val="38761D"/>
                </a:solidFill>
              </a:endParaRPr>
            </a:p>
          </p:txBody>
        </p:sp>
        <p:sp>
          <p:nvSpPr>
            <p:cNvPr id="502" name="Google Shape;502;g376c0940952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/>
                <a:t>  </a:t>
              </a:r>
              <a:endParaRPr sz="1800"/>
            </a:p>
          </p:txBody>
        </p:sp>
        <p:sp>
          <p:nvSpPr>
            <p:cNvPr id="503" name="Google Shape;503;g376c0940952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4" name="Google Shape;504;g376c0940952_0_5"/>
          <p:cNvGrpSpPr/>
          <p:nvPr/>
        </p:nvGrpSpPr>
        <p:grpSpPr>
          <a:xfrm>
            <a:off x="177789" y="1498813"/>
            <a:ext cx="2500235" cy="4247749"/>
            <a:chOff x="1083025" y="2306625"/>
            <a:chExt cx="1834900" cy="3020085"/>
          </a:xfrm>
        </p:grpSpPr>
        <p:sp>
          <p:nvSpPr>
            <p:cNvPr id="505" name="Google Shape;505;g376c0940952_0_5"/>
            <p:cNvSpPr txBox="1"/>
            <p:nvPr/>
          </p:nvSpPr>
          <p:spPr>
            <a:xfrm>
              <a:off x="1215703" y="3087808"/>
              <a:ext cx="1461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rgbClr val="9E9E9E"/>
                  </a:solidFill>
                </a:rPr>
                <a:t>Selección de Modelos</a:t>
              </a:r>
              <a:endParaRPr b="1" sz="1800">
                <a:solidFill>
                  <a:srgbClr val="9E9E9E"/>
                </a:solidFill>
              </a:endParaRPr>
            </a:p>
          </p:txBody>
        </p:sp>
        <p:sp>
          <p:nvSpPr>
            <p:cNvPr id="506" name="Google Shape;506;g376c0940952_0_5"/>
            <p:cNvSpPr txBox="1"/>
            <p:nvPr/>
          </p:nvSpPr>
          <p:spPr>
            <a:xfrm>
              <a:off x="1083088" y="3571710"/>
              <a:ext cx="1834800" cy="175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75" lIns="128575" spcFirstLastPara="1" rIns="128575" wrap="square" tIns="1285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898989"/>
                  </a:solidFill>
                </a:rPr>
                <a:t>Decision Tree (DT)</a:t>
              </a:r>
              <a:endParaRPr sz="1800">
                <a:solidFill>
                  <a:srgbClr val="898989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215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898989"/>
                  </a:solidFill>
                </a:rPr>
                <a:t>Random Forest (RF)</a:t>
              </a:r>
              <a:endParaRPr sz="1800">
                <a:solidFill>
                  <a:srgbClr val="898989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215"/>
                </a:spcBef>
                <a:spcAft>
                  <a:spcPts val="2215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1800">
                  <a:solidFill>
                    <a:srgbClr val="898989"/>
                  </a:solidFill>
                </a:rPr>
                <a:t>Support-Vector Machines (SVM)</a:t>
              </a:r>
              <a:endParaRPr sz="1800">
                <a:solidFill>
                  <a:srgbClr val="898989"/>
                </a:solidFill>
              </a:endParaRPr>
            </a:p>
          </p:txBody>
        </p:sp>
        <p:sp>
          <p:nvSpPr>
            <p:cNvPr id="507" name="Google Shape;507;g376c0940952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/>
                <a:t>  </a:t>
              </a:r>
              <a:endParaRPr sz="1800"/>
            </a:p>
          </p:txBody>
        </p:sp>
        <p:sp>
          <p:nvSpPr>
            <p:cNvPr id="508" name="Google Shape;508;g376c0940952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09" name="Google Shape;509;g376c0940952_0_5"/>
          <p:cNvGrpSpPr/>
          <p:nvPr/>
        </p:nvGrpSpPr>
        <p:grpSpPr>
          <a:xfrm>
            <a:off x="4838920" y="1498819"/>
            <a:ext cx="2500235" cy="4438516"/>
            <a:chOff x="1083025" y="2306625"/>
            <a:chExt cx="1834900" cy="3155717"/>
          </a:xfrm>
        </p:grpSpPr>
        <p:sp>
          <p:nvSpPr>
            <p:cNvPr id="510" name="Google Shape;510;g376c0940952_0_5"/>
            <p:cNvSpPr txBox="1"/>
            <p:nvPr/>
          </p:nvSpPr>
          <p:spPr>
            <a:xfrm>
              <a:off x="1235825" y="3060720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rgbClr val="898989"/>
                  </a:solidFill>
                </a:rPr>
                <a:t>Definición del Target</a:t>
              </a:r>
              <a:endParaRPr b="1" sz="1800">
                <a:solidFill>
                  <a:srgbClr val="898989"/>
                </a:solidFill>
              </a:endParaRPr>
            </a:p>
          </p:txBody>
        </p:sp>
        <p:sp>
          <p:nvSpPr>
            <p:cNvPr id="511" name="Google Shape;511;g376c0940952_0_5"/>
            <p:cNvSpPr txBox="1"/>
            <p:nvPr/>
          </p:nvSpPr>
          <p:spPr>
            <a:xfrm>
              <a:off x="1083102" y="3490442"/>
              <a:ext cx="1834800" cy="19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75" lIns="128575" spcFirstLastPara="1" rIns="128575" wrap="square" tIns="1285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800">
                  <a:solidFill>
                    <a:srgbClr val="898989"/>
                  </a:solidFill>
                </a:rPr>
                <a:t>CASO 1:</a:t>
              </a:r>
              <a:r>
                <a:rPr lang="es-ES" sz="1800">
                  <a:solidFill>
                    <a:srgbClr val="898989"/>
                  </a:solidFill>
                </a:rPr>
                <a:t> Clasificación en Inferior, Superior y Beca.</a:t>
              </a:r>
              <a:endParaRPr sz="1800">
                <a:solidFill>
                  <a:srgbClr val="898989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2215"/>
                </a:spcBef>
                <a:spcAft>
                  <a:spcPts val="2215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800">
                  <a:solidFill>
                    <a:srgbClr val="898989"/>
                  </a:solidFill>
                </a:rPr>
                <a:t>CASO 2:</a:t>
              </a:r>
              <a:r>
                <a:rPr lang="es-ES" sz="1800">
                  <a:solidFill>
                    <a:srgbClr val="898989"/>
                  </a:solidFill>
                </a:rPr>
                <a:t> Clasificación en No Becado y Becado.</a:t>
              </a:r>
              <a:endParaRPr sz="1800">
                <a:solidFill>
                  <a:srgbClr val="898989"/>
                </a:solidFill>
              </a:endParaRPr>
            </a:p>
          </p:txBody>
        </p:sp>
        <p:sp>
          <p:nvSpPr>
            <p:cNvPr id="512" name="Google Shape;512;g376c0940952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98989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/>
                <a:t>  </a:t>
              </a:r>
              <a:endParaRPr sz="1800"/>
            </a:p>
          </p:txBody>
        </p:sp>
        <p:sp>
          <p:nvSpPr>
            <p:cNvPr id="513" name="Google Shape;513;g376c0940952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98989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514" name="Google Shape;514;g376c0940952_0_5"/>
          <p:cNvGrpSpPr/>
          <p:nvPr/>
        </p:nvGrpSpPr>
        <p:grpSpPr>
          <a:xfrm>
            <a:off x="7164197" y="1498819"/>
            <a:ext cx="2604057" cy="2993811"/>
            <a:chOff x="1083025" y="2306625"/>
            <a:chExt cx="1911094" cy="2128554"/>
          </a:xfrm>
        </p:grpSpPr>
        <p:sp>
          <p:nvSpPr>
            <p:cNvPr id="515" name="Google Shape;515;g376c0940952_0_5"/>
            <p:cNvSpPr txBox="1"/>
            <p:nvPr/>
          </p:nvSpPr>
          <p:spPr>
            <a:xfrm>
              <a:off x="1083119" y="3047173"/>
              <a:ext cx="19110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800">
                  <a:solidFill>
                    <a:srgbClr val="E2B08C"/>
                  </a:solidFill>
                </a:rPr>
                <a:t>Evaluación Hiperparámetros</a:t>
              </a:r>
              <a:endParaRPr b="1" sz="1800">
                <a:solidFill>
                  <a:srgbClr val="E2B08C"/>
                </a:solidFill>
              </a:endParaRPr>
            </a:p>
          </p:txBody>
        </p:sp>
        <p:sp>
          <p:nvSpPr>
            <p:cNvPr id="516" name="Google Shape;516;g376c0940952_0_5"/>
            <p:cNvSpPr txBox="1"/>
            <p:nvPr/>
          </p:nvSpPr>
          <p:spPr>
            <a:xfrm>
              <a:off x="1215700" y="3503979"/>
              <a:ext cx="16428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8575" lIns="128575" spcFirstLastPara="1" rIns="128575" wrap="square" tIns="128575">
              <a:noAutofit/>
            </a:bodyPr>
            <a:lstStyle/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08256"/>
                </a:buClr>
                <a:buSzPts val="1800"/>
                <a:buChar char="●"/>
              </a:pPr>
              <a:r>
                <a:rPr lang="es-ES" sz="1800">
                  <a:solidFill>
                    <a:srgbClr val="E2B099"/>
                  </a:solidFill>
                </a:rPr>
                <a:t>Max_deph.</a:t>
              </a:r>
              <a:endParaRPr sz="1800">
                <a:solidFill>
                  <a:srgbClr val="E2B099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08256"/>
                </a:buClr>
                <a:buSzPts val="1800"/>
                <a:buChar char="●"/>
              </a:pPr>
              <a:r>
                <a:rPr lang="es-ES" sz="1800">
                  <a:solidFill>
                    <a:srgbClr val="E2B099"/>
                  </a:solidFill>
                </a:rPr>
                <a:t>N_stimators.</a:t>
              </a:r>
              <a:endParaRPr sz="1800">
                <a:solidFill>
                  <a:srgbClr val="E2B099"/>
                </a:solidFill>
              </a:endParaRPr>
            </a:p>
            <a:p>
              <a:pPr indent="-3429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08256"/>
                </a:buClr>
                <a:buSzPts val="1800"/>
                <a:buChar char="●"/>
              </a:pPr>
              <a:r>
                <a:rPr lang="es-ES" sz="1800">
                  <a:solidFill>
                    <a:srgbClr val="E2B099"/>
                  </a:solidFill>
                </a:rPr>
                <a:t>kernel.</a:t>
              </a:r>
              <a:endParaRPr sz="1800">
                <a:solidFill>
                  <a:srgbClr val="E2B099"/>
                </a:solidFill>
              </a:endParaRPr>
            </a:p>
          </p:txBody>
        </p:sp>
        <p:sp>
          <p:nvSpPr>
            <p:cNvPr id="517" name="Google Shape;517;g376c0940952_0_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2B08C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/>
                <a:t>  </a:t>
              </a:r>
              <a:endParaRPr sz="1800"/>
            </a:p>
          </p:txBody>
        </p:sp>
        <p:sp>
          <p:nvSpPr>
            <p:cNvPr id="518" name="Google Shape;518;g376c0940952_0_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2B08C"/>
            </a:solidFill>
            <a:ln>
              <a:noFill/>
            </a:ln>
          </p:spPr>
          <p:txBody>
            <a:bodyPr anchorCtr="0" anchor="ctr" bIns="128575" lIns="128575" spcFirstLastPara="1" rIns="128575" wrap="square" tIns="12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cxnSp>
        <p:nvCxnSpPr>
          <p:cNvPr id="519" name="Google Shape;519;g376c0940952_0_5"/>
          <p:cNvCxnSpPr/>
          <p:nvPr/>
        </p:nvCxnSpPr>
        <p:spPr>
          <a:xfrm rot="10800000">
            <a:off x="10738720" y="193674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116644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520" name="Google Shape;520;g376c0940952_0_5"/>
          <p:cNvCxnSpPr/>
          <p:nvPr/>
        </p:nvCxnSpPr>
        <p:spPr>
          <a:xfrm rot="10800000">
            <a:off x="8414318" y="193674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E2B099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521" name="Google Shape;521;g376c0940952_0_5"/>
          <p:cNvCxnSpPr/>
          <p:nvPr/>
        </p:nvCxnSpPr>
        <p:spPr>
          <a:xfrm rot="10800000">
            <a:off x="6089915" y="193674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888888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522" name="Google Shape;522;g376c0940952_0_5"/>
          <p:cNvCxnSpPr/>
          <p:nvPr/>
        </p:nvCxnSpPr>
        <p:spPr>
          <a:xfrm rot="10800000">
            <a:off x="3588994" y="193674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C5BEA9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523" name="Google Shape;523;g376c0940952_0_5"/>
          <p:cNvCxnSpPr/>
          <p:nvPr/>
        </p:nvCxnSpPr>
        <p:spPr>
          <a:xfrm rot="10800000">
            <a:off x="1439353" y="1936740"/>
            <a:ext cx="0" cy="571500"/>
          </a:xfrm>
          <a:prstGeom prst="straightConnector1">
            <a:avLst/>
          </a:prstGeom>
          <a:noFill/>
          <a:ln cap="flat" cmpd="sng" w="25400">
            <a:solidFill>
              <a:srgbClr val="9E9E9E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" name="Google Shape;529;g364918edc18_0_922"/>
          <p:cNvGraphicFramePr/>
          <p:nvPr/>
        </p:nvGraphicFramePr>
        <p:xfrm>
          <a:off x="952500" y="7263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{EE364CD4-7A17-47AE-AFAC-89DA2051FF21}</a:tableStyleId>
              </a:tblPr>
              <a:tblGrid>
                <a:gridCol w="3429000"/>
                <a:gridCol w="3429000"/>
                <a:gridCol w="3429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Modelos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Decision Tree (DT)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Random Forest (RF)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Support-Vector Machines (SVM)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</a:rPr>
                        <a:t>Inputs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EA9"/>
                    </a:solidFill>
                  </a:tcPr>
                </a:tc>
                <a:tc hMerge="1"/>
                <a:tc hMerge="1"/>
              </a:tr>
              <a:tr h="12752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COLE_JORNADA.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FAMI_EDUCACIONMADRE.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FAMI_EDUCACIONPADRE.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FAMI_ESTRATOVIVIENDA.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FAMI_TIENEINTERNET.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FAMI_TIENECOMPUTADOR.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COLE_JORNADA.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FAMI_EDUCACIONMADRE.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FAMI_EDUCACIONPADRE.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FAMI_ESTRATOVIVIENDA.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FAMI_TIENEINTERNET.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FAMI_TIENECOMPUTADOR.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COLE_JORNADA.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FAMI_EDUCACIONMADRE.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FAMI_EDUCACIONPADRE.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FAMI_ESTRATOVIVIENDA.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FAMI_TIENEINTERNET.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FAMI_TIENECOMPUTADOR.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-228600" lvl="0" marL="45720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</a:rPr>
                        <a:t>Target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8989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215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en Inferior, Superior, Beca.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215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en Inferior, Superior, Beca.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215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en Inferior, Superior, Beca.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</a:rPr>
                        <a:t>Hiperparámetros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08C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Max_deph: 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Max_deph: 4.       N_stimators: 100.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kernel: rbf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C: 1.0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gamma: scale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Precisión de los Modelos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6644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0.64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0.65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0.65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g364918edc18_0_922"/>
          <p:cNvSpPr txBox="1"/>
          <p:nvPr>
            <p:ph type="title"/>
          </p:nvPr>
        </p:nvSpPr>
        <p:spPr>
          <a:xfrm>
            <a:off x="47575" y="76200"/>
            <a:ext cx="7937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Evaluación Caso 1</a:t>
            </a:r>
            <a:endParaRPr b="1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Google Shape;536;g376c0940952_0_44"/>
          <p:cNvGraphicFramePr/>
          <p:nvPr/>
        </p:nvGraphicFramePr>
        <p:xfrm>
          <a:off x="952500" y="745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{EE364CD4-7A17-47AE-AFAC-89DA2051FF21}</a:tableStyleId>
              </a:tblPr>
              <a:tblGrid>
                <a:gridCol w="3429000"/>
                <a:gridCol w="3429000"/>
                <a:gridCol w="3429000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/>
                        <a:t>Modelos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Decision Tree (DT)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Random Forest (RF)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Support-Vector Machines (SVM)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</a:rPr>
                        <a:t>Inputs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BEA9"/>
                    </a:solidFill>
                  </a:tcPr>
                </a:tc>
                <a:tc hMerge="1"/>
                <a:tc hMerge="1"/>
              </a:tr>
              <a:tr h="12752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COLE_JORNADA.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FAMI_EDUCACIONMADRE.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FAMI_EDUCACIONPADRE.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FAMI_ESTRATOVIVIENDA.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COLE_JORNADA.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FAMI_EDUCACIONMADRE.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FAMI_EDUCACIONPADRE.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FAMI_ESTRATOVIVIENDA.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COLE_JORNADA.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FAMI_EDUCACIONMADRE.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FAMI_EDUCACIONPADRE.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FAMI_ESTRATOVIVIENDA.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-228600" lvl="0" marL="45720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</a:rPr>
                        <a:t>Target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98989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215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en No Becado, Becado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215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en No Becado, Becado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215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Clasificación en No Becado, Becado</a:t>
                      </a:r>
                      <a:endParaRPr sz="16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chemeClr val="dk1"/>
                          </a:solidFill>
                        </a:rPr>
                        <a:t>Hiperparámetros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08C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Max_deph: 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Max_deph: 4.       N_stimators: 100.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kernel: rbf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C: 1.0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gamma: scale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solidFill>
                            <a:srgbClr val="FFFFFF"/>
                          </a:solidFill>
                        </a:rPr>
                        <a:t>Precisión de los Modelos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6644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0.96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0.96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>
                          <a:solidFill>
                            <a:schemeClr val="dk1"/>
                          </a:solidFill>
                        </a:rPr>
                        <a:t>0.96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g376c0940952_0_44"/>
          <p:cNvSpPr txBox="1"/>
          <p:nvPr>
            <p:ph type="title"/>
          </p:nvPr>
        </p:nvSpPr>
        <p:spPr>
          <a:xfrm>
            <a:off x="47575" y="76200"/>
            <a:ext cx="7937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Evaluación Caso 2</a:t>
            </a:r>
            <a:endParaRPr b="1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44" name="Google Shape;544;p11"/>
          <p:cNvSpPr txBox="1"/>
          <p:nvPr>
            <p:ph type="title"/>
          </p:nvPr>
        </p:nvSpPr>
        <p:spPr>
          <a:xfrm>
            <a:off x="0" y="0"/>
            <a:ext cx="71022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Comparación de Modelos</a:t>
            </a:r>
            <a:endParaRPr b="1" sz="3200"/>
          </a:p>
        </p:txBody>
      </p:sp>
      <p:sp>
        <p:nvSpPr>
          <p:cNvPr id="545" name="Google Shape;545;p11"/>
          <p:cNvSpPr txBox="1"/>
          <p:nvPr>
            <p:ph idx="4294967295" type="body"/>
          </p:nvPr>
        </p:nvSpPr>
        <p:spPr>
          <a:xfrm>
            <a:off x="641275" y="885325"/>
            <a:ext cx="255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-ES" sz="2400">
                <a:solidFill>
                  <a:srgbClr val="888888"/>
                </a:solidFill>
              </a:rPr>
              <a:t>Decision Tree</a:t>
            </a:r>
            <a:endParaRPr b="1" sz="2400">
              <a:solidFill>
                <a:srgbClr val="888888"/>
              </a:solidFill>
            </a:endParaRPr>
          </a:p>
        </p:txBody>
      </p:sp>
      <p:pic>
        <p:nvPicPr>
          <p:cNvPr id="546" name="Google Shape;546;p11" title="NATRIZ D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6" y="3493500"/>
            <a:ext cx="3680708" cy="274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75" y="1607850"/>
            <a:ext cx="3572850" cy="154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8" name="Google Shape;548;p11"/>
          <p:cNvSpPr/>
          <p:nvPr/>
        </p:nvSpPr>
        <p:spPr>
          <a:xfrm>
            <a:off x="2682129" y="2541900"/>
            <a:ext cx="330000" cy="174900"/>
          </a:xfrm>
          <a:prstGeom prst="rect">
            <a:avLst/>
          </a:prstGeom>
          <a:noFill/>
          <a:ln cap="flat" cmpd="sng" w="7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2825" lIns="72825" spcFirstLastPara="1" rIns="72825" wrap="square" tIns="72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5"/>
          </a:p>
        </p:txBody>
      </p:sp>
      <p:pic>
        <p:nvPicPr>
          <p:cNvPr id="549" name="Google Shape;54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1150" y="1607850"/>
            <a:ext cx="3651550" cy="154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0" name="Google Shape;550;p11"/>
          <p:cNvSpPr/>
          <p:nvPr/>
        </p:nvSpPr>
        <p:spPr>
          <a:xfrm>
            <a:off x="6528225" y="2568425"/>
            <a:ext cx="390000" cy="174900"/>
          </a:xfrm>
          <a:prstGeom prst="rect">
            <a:avLst/>
          </a:prstGeom>
          <a:noFill/>
          <a:ln cap="flat" cmpd="sng" w="84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0775" lIns="80775" spcFirstLastPara="1" rIns="80775" wrap="square" tIns="80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7"/>
          </a:p>
        </p:txBody>
      </p:sp>
      <p:pic>
        <p:nvPicPr>
          <p:cNvPr id="551" name="Google Shape;551;p11" title="MATRIZ RF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5120" y="3493512"/>
            <a:ext cx="3680708" cy="2744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0125" y="1607850"/>
            <a:ext cx="3842600" cy="15424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53" name="Google Shape;553;p11"/>
          <p:cNvSpPr/>
          <p:nvPr/>
        </p:nvSpPr>
        <p:spPr>
          <a:xfrm>
            <a:off x="10638200" y="2540250"/>
            <a:ext cx="330000" cy="174900"/>
          </a:xfrm>
          <a:prstGeom prst="rect">
            <a:avLst/>
          </a:prstGeom>
          <a:noFill/>
          <a:ln cap="flat" cmpd="sng" w="77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700" lIns="74700" spcFirstLastPara="1" rIns="74700" wrap="square" tIns="74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43"/>
          </a:p>
        </p:txBody>
      </p:sp>
      <p:pic>
        <p:nvPicPr>
          <p:cNvPr id="554" name="Google Shape;554;p11" title="MATRIZ SMV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7432" y="3493524"/>
            <a:ext cx="3680708" cy="2744798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1"/>
          <p:cNvSpPr txBox="1"/>
          <p:nvPr>
            <p:ph idx="4294967295" type="body"/>
          </p:nvPr>
        </p:nvSpPr>
        <p:spPr>
          <a:xfrm>
            <a:off x="4566725" y="885337"/>
            <a:ext cx="25575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-ES" sz="2400">
                <a:solidFill>
                  <a:srgbClr val="888888"/>
                </a:solidFill>
              </a:rPr>
              <a:t>Random Forest</a:t>
            </a:r>
            <a:endParaRPr b="1" sz="2400">
              <a:solidFill>
                <a:srgbClr val="888888"/>
              </a:solidFill>
            </a:endParaRPr>
          </a:p>
        </p:txBody>
      </p:sp>
      <p:sp>
        <p:nvSpPr>
          <p:cNvPr id="556" name="Google Shape;556;p11"/>
          <p:cNvSpPr txBox="1"/>
          <p:nvPr>
            <p:ph idx="4294967295" type="body"/>
          </p:nvPr>
        </p:nvSpPr>
        <p:spPr>
          <a:xfrm>
            <a:off x="7753726" y="885325"/>
            <a:ext cx="4066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-ES" sz="2400">
                <a:solidFill>
                  <a:srgbClr val="888888"/>
                </a:solidFill>
              </a:rPr>
              <a:t>Support-Vector Machines</a:t>
            </a:r>
            <a:endParaRPr b="1" sz="24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4874bd786_2_40"/>
          <p:cNvSpPr txBox="1"/>
          <p:nvPr>
            <p:ph type="ctrTitle"/>
          </p:nvPr>
        </p:nvSpPr>
        <p:spPr>
          <a:xfrm>
            <a:off x="5822100" y="2289400"/>
            <a:ext cx="63699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chemeClr val="dk1"/>
                </a:solidFill>
              </a:rPr>
              <a:t>Integración: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>
                <a:solidFill>
                  <a:schemeClr val="dk1"/>
                </a:solidFill>
              </a:rPr>
              <a:t>Streamlit Dashboard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4"/>
          <p:cNvSpPr txBox="1"/>
          <p:nvPr>
            <p:ph type="title"/>
          </p:nvPr>
        </p:nvSpPr>
        <p:spPr>
          <a:xfrm>
            <a:off x="218150" y="44800"/>
            <a:ext cx="33384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Dashboard</a:t>
            </a:r>
            <a:endParaRPr b="1" sz="3200"/>
          </a:p>
        </p:txBody>
      </p:sp>
      <p:cxnSp>
        <p:nvCxnSpPr>
          <p:cNvPr id="569" name="Google Shape;569;p14"/>
          <p:cNvCxnSpPr/>
          <p:nvPr/>
        </p:nvCxnSpPr>
        <p:spPr>
          <a:xfrm>
            <a:off x="10178143" y="0"/>
            <a:ext cx="2013857" cy="14151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0" name="Google Shape;570;p14"/>
          <p:cNvCxnSpPr/>
          <p:nvPr/>
        </p:nvCxnSpPr>
        <p:spPr>
          <a:xfrm>
            <a:off x="8752114" y="0"/>
            <a:ext cx="3439886" cy="576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1" name="Google Shape;5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00" y="1453439"/>
            <a:ext cx="5052326" cy="1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7750" y="1453439"/>
            <a:ext cx="6311899" cy="11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700" y="4125864"/>
            <a:ext cx="5052326" cy="1653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14"/>
          <p:cNvPicPr preferRelativeResize="0"/>
          <p:nvPr/>
        </p:nvPicPr>
        <p:blipFill rotWithShape="1">
          <a:blip r:embed="rId6">
            <a:alphaModFix/>
          </a:blip>
          <a:srcRect b="0" l="0" r="6777" t="0"/>
          <a:stretch/>
        </p:blipFill>
        <p:spPr>
          <a:xfrm>
            <a:off x="5597750" y="4125864"/>
            <a:ext cx="6311899" cy="16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64874bd786_2_8"/>
          <p:cNvSpPr txBox="1"/>
          <p:nvPr>
            <p:ph type="ctrTitle"/>
          </p:nvPr>
        </p:nvSpPr>
        <p:spPr>
          <a:xfrm>
            <a:off x="5822100" y="2289400"/>
            <a:ext cx="63699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>
                <a:solidFill>
                  <a:schemeClr val="dk1"/>
                </a:solidFill>
              </a:rPr>
              <a:t>Conclusiones y Recomendaciones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0"/>
          <p:cNvSpPr txBox="1"/>
          <p:nvPr>
            <p:ph type="title"/>
          </p:nvPr>
        </p:nvSpPr>
        <p:spPr>
          <a:xfrm>
            <a:off x="95600" y="138199"/>
            <a:ext cx="54321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Conclusiones</a:t>
            </a:r>
            <a:endParaRPr b="1" sz="3200"/>
          </a:p>
        </p:txBody>
      </p:sp>
      <p:sp>
        <p:nvSpPr>
          <p:cNvPr id="587" name="Google Shape;587;p20"/>
          <p:cNvSpPr txBox="1"/>
          <p:nvPr/>
        </p:nvSpPr>
        <p:spPr>
          <a:xfrm>
            <a:off x="414950" y="716750"/>
            <a:ext cx="11226300" cy="60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s-ES" sz="1800">
                <a:solidFill>
                  <a:srgbClr val="3F3F3F"/>
                </a:solidFill>
              </a:rPr>
              <a:t>Brechas educativas:</a:t>
            </a:r>
            <a:r>
              <a:rPr lang="es-ES" sz="1800">
                <a:solidFill>
                  <a:srgbClr val="3F3F3F"/>
                </a:solidFill>
              </a:rPr>
              <a:t> El análisis descriptivo evidencia una alta desigualdad en puntajes globales, influida por factores socioeconómicos (estrato, tipo de colegio, condición bilingüe).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s-ES" sz="1800">
                <a:solidFill>
                  <a:srgbClr val="3F3F3F"/>
                </a:solidFill>
              </a:rPr>
              <a:t>Acceso tecnológico:</a:t>
            </a:r>
            <a:r>
              <a:rPr lang="es-ES" sz="1800">
                <a:solidFill>
                  <a:srgbClr val="3F3F3F"/>
                </a:solidFill>
              </a:rPr>
              <a:t> La posesión de computador (r=0.21) e Internet (r=0.24) muestran una correlación baja con los puntajes, menor a la esperada, lo que sugiere que la tecnología por sí sola no garantiza mejores resultados.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s-ES" sz="1800">
                <a:solidFill>
                  <a:srgbClr val="3F3F3F"/>
                </a:solidFill>
              </a:rPr>
              <a:t>Modelos predictivos y robustez:</a:t>
            </a:r>
            <a:endParaRPr b="1" sz="1800">
              <a:solidFill>
                <a:srgbClr val="3F3F3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s-ES" sz="1800">
                <a:solidFill>
                  <a:srgbClr val="3F3F3F"/>
                </a:solidFill>
              </a:rPr>
              <a:t>El número de categorías del target afecta directamente la precisión y atractivo del modelo.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s-ES" sz="1800">
                <a:solidFill>
                  <a:srgbClr val="3F3F3F"/>
                </a:solidFill>
              </a:rPr>
              <a:t>Los hiperparámetros deben revisarse cuidadosamente para evitar overfitting y optimizar recursos de cómputo.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s-ES" sz="1800">
                <a:solidFill>
                  <a:srgbClr val="3F3F3F"/>
                </a:solidFill>
              </a:rPr>
              <a:t>Profundidades de árbol superiores a 4 no mejoran la precisión en modelos basados en árboles.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s-ES" sz="1800">
                <a:solidFill>
                  <a:srgbClr val="3F3F3F"/>
                </a:solidFill>
              </a:rPr>
              <a:t>La complejidad del target y de los hiperparámetros influye en la carga computacional del entrenamiento.</a:t>
            </a:r>
            <a:endParaRPr sz="1800">
              <a:solidFill>
                <a:srgbClr val="3F3F3F"/>
              </a:solidFill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</a:pPr>
            <a:r>
              <a:rPr lang="es-ES" sz="1800">
                <a:solidFill>
                  <a:srgbClr val="3F3F3F"/>
                </a:solidFill>
              </a:rPr>
              <a:t>El modelo elegido con mejor ajuste resulta ser Random Forest, ya que maximiza la cantidad de personas becadas que deben ser becadas (VP) y minimizan la cantidad de No becados que se clasifican </a:t>
            </a:r>
            <a:r>
              <a:rPr lang="es-ES" sz="1800">
                <a:solidFill>
                  <a:srgbClr val="3F3F3F"/>
                </a:solidFill>
              </a:rPr>
              <a:t>erróneamente</a:t>
            </a:r>
            <a:r>
              <a:rPr lang="es-ES" sz="1800">
                <a:solidFill>
                  <a:srgbClr val="3F3F3F"/>
                </a:solidFill>
              </a:rPr>
              <a:t> como becados (FP).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b="1" lang="es-ES" sz="1800">
                <a:solidFill>
                  <a:srgbClr val="3F3F3F"/>
                </a:solidFill>
              </a:rPr>
              <a:t>Modelo destacado:</a:t>
            </a:r>
            <a:r>
              <a:rPr lang="es-ES" sz="1800">
                <a:solidFill>
                  <a:srgbClr val="3F3F3F"/>
                </a:solidFill>
              </a:rPr>
              <a:t> El Random Forest mostró mejor desempeño con 100 estimadores y profundidad de 4, logrando el mejor balance entre verdadero positivo y falso positivo.</a:t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"/>
          <p:cNvSpPr txBox="1"/>
          <p:nvPr>
            <p:ph type="title"/>
          </p:nvPr>
        </p:nvSpPr>
        <p:spPr>
          <a:xfrm>
            <a:off x="168575" y="174953"/>
            <a:ext cx="3819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Agenda</a:t>
            </a:r>
            <a:endParaRPr b="1" sz="3200"/>
          </a:p>
        </p:txBody>
      </p:sp>
      <p:sp>
        <p:nvSpPr>
          <p:cNvPr id="321" name="Google Shape;321;p2"/>
          <p:cNvSpPr txBox="1"/>
          <p:nvPr>
            <p:ph idx="12" type="sldNum"/>
          </p:nvPr>
        </p:nvSpPr>
        <p:spPr>
          <a:xfrm>
            <a:off x="11204400" y="6516600"/>
            <a:ext cx="9876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2" name="Google Shape;322;p2"/>
          <p:cNvSpPr txBox="1"/>
          <p:nvPr/>
        </p:nvSpPr>
        <p:spPr>
          <a:xfrm>
            <a:off x="751050" y="912000"/>
            <a:ext cx="7308900" cy="55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es-ES" sz="2400">
                <a:solidFill>
                  <a:srgbClr val="3F3F3F"/>
                </a:solidFill>
              </a:rPr>
              <a:t>Introducción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es-ES" sz="2400">
                <a:solidFill>
                  <a:srgbClr val="3F3F3F"/>
                </a:solidFill>
              </a:rPr>
              <a:t>Resumen Ejecutivo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es-ES" sz="2400">
                <a:solidFill>
                  <a:srgbClr val="3F3F3F"/>
                </a:solidFill>
              </a:rPr>
              <a:t>Metodología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Obtención y Metodología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Preparación de los Datos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Análisis Exploratorio de los Datos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Codificación y Escalamiento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Matriz de Correlación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es-ES" sz="2400">
                <a:solidFill>
                  <a:srgbClr val="3F3F3F"/>
                </a:solidFill>
              </a:rPr>
              <a:t>Desarrollo</a:t>
            </a:r>
            <a:r>
              <a:rPr b="1" lang="es-ES" sz="2400">
                <a:solidFill>
                  <a:srgbClr val="3F3F3F"/>
                </a:solidFill>
              </a:rPr>
              <a:t> del Modelo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Metodología para desarrollar el modelo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Evaluación Caso 1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Evaluación Caso 2</a:t>
            </a:r>
            <a:endParaRPr sz="2400">
              <a:solidFill>
                <a:srgbClr val="3F3F3F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lphaLcPeriod"/>
            </a:pPr>
            <a:r>
              <a:rPr lang="es-ES" sz="2400">
                <a:solidFill>
                  <a:srgbClr val="3F3F3F"/>
                </a:solidFill>
              </a:rPr>
              <a:t>Comparación de Modelos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es-ES" sz="2400">
                <a:solidFill>
                  <a:srgbClr val="3F3F3F"/>
                </a:solidFill>
              </a:rPr>
              <a:t>Integración:</a:t>
            </a:r>
            <a:r>
              <a:rPr lang="es-ES" sz="2400">
                <a:solidFill>
                  <a:srgbClr val="3F3F3F"/>
                </a:solidFill>
              </a:rPr>
              <a:t> Dashboard</a:t>
            </a:r>
            <a:endParaRPr sz="2400">
              <a:solidFill>
                <a:srgbClr val="3F3F3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AutoNum type="arabicPeriod"/>
            </a:pPr>
            <a:r>
              <a:rPr b="1" lang="es-ES" sz="2400">
                <a:solidFill>
                  <a:srgbClr val="3F3F3F"/>
                </a:solidFill>
              </a:rPr>
              <a:t>Conclusiones y Recomendaciones</a:t>
            </a:r>
            <a:endParaRPr sz="24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649e669178_1_93"/>
          <p:cNvSpPr txBox="1"/>
          <p:nvPr>
            <p:ph type="title"/>
          </p:nvPr>
        </p:nvSpPr>
        <p:spPr>
          <a:xfrm>
            <a:off x="95600" y="138199"/>
            <a:ext cx="54321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Recomendaciones</a:t>
            </a:r>
            <a:endParaRPr b="1" sz="3200"/>
          </a:p>
        </p:txBody>
      </p:sp>
      <p:sp>
        <p:nvSpPr>
          <p:cNvPr id="594" name="Google Shape;594;g3649e669178_1_93"/>
          <p:cNvSpPr txBox="1"/>
          <p:nvPr/>
        </p:nvSpPr>
        <p:spPr>
          <a:xfrm>
            <a:off x="286650" y="1151025"/>
            <a:ext cx="116187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b="1" lang="es-ES" sz="2000">
                <a:solidFill>
                  <a:srgbClr val="3F3F3F"/>
                </a:solidFill>
              </a:rPr>
              <a:t>Volumen de datos: </a:t>
            </a:r>
            <a:r>
              <a:rPr lang="es-ES" sz="2000">
                <a:solidFill>
                  <a:srgbClr val="3F3F3F"/>
                </a:solidFill>
              </a:rPr>
              <a:t>Las bases con millones de registros (Pruebas Saber 11°) requieren mayor tiempo y recursos de procesamiento que aquellas con cientos de miles. → Se recomienda un análisis inicial de filtrado según objetivos del proyecto.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b="1" lang="es-ES" sz="2000">
                <a:solidFill>
                  <a:srgbClr val="3F3F3F"/>
                </a:solidFill>
              </a:rPr>
              <a:t>Dashboard robusto y dinámico:</a:t>
            </a:r>
            <a:r>
              <a:rPr lang="es-ES" sz="2000">
                <a:solidFill>
                  <a:srgbClr val="3F3F3F"/>
                </a:solidFill>
              </a:rPr>
              <a:t> Incluir filtros por institución, comuna y consultas específicas (SQL) para mayor interactividad y utilidad.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b="1" lang="es-ES" sz="2000">
                <a:solidFill>
                  <a:srgbClr val="3F3F3F"/>
                </a:solidFill>
              </a:rPr>
              <a:t>Ampliar cobertura de análisis:</a:t>
            </a:r>
            <a:r>
              <a:rPr lang="es-ES" sz="2000">
                <a:solidFill>
                  <a:srgbClr val="3F3F3F"/>
                </a:solidFill>
              </a:rPr>
              <a:t> Incorporar resultados de pruebas Saber 3°, 5°, 7° y 9° para una visión integral de la calidad educativa.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b="1" lang="es-ES" sz="2000">
                <a:solidFill>
                  <a:srgbClr val="3F3F3F"/>
                </a:solidFill>
              </a:rPr>
              <a:t>Uso responsable de la tecnología: </a:t>
            </a:r>
            <a:r>
              <a:rPr lang="es-ES" sz="2000">
                <a:solidFill>
                  <a:srgbClr val="3F3F3F"/>
                </a:solidFill>
              </a:rPr>
              <a:t>Implementar programas que fortalezcan las competencias digitales de los estudiantes, articulados con iniciativas del Ministerio de Educación y plataformas como Colombia Aprende.</a:t>
            </a:r>
            <a:endParaRPr sz="2000">
              <a:solidFill>
                <a:srgbClr val="3F3F3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Char char="●"/>
            </a:pPr>
            <a:r>
              <a:rPr b="1" lang="es-ES" sz="2000">
                <a:solidFill>
                  <a:srgbClr val="3F3F3F"/>
                </a:solidFill>
              </a:rPr>
              <a:t>Estrategias de aprendizaje:</a:t>
            </a:r>
            <a:r>
              <a:rPr lang="es-ES" sz="2000">
                <a:solidFill>
                  <a:srgbClr val="3F3F3F"/>
                </a:solidFill>
              </a:rPr>
              <a:t> Diseñar e implementar metodologías pedagógicas alineadas al modelo institucional, para mejorar la calidad educativa y reducir brechas socioeconómicas.</a:t>
            </a:r>
            <a:endParaRPr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1"/>
          <p:cNvSpPr txBox="1"/>
          <p:nvPr>
            <p:ph type="ctrTitle"/>
          </p:nvPr>
        </p:nvSpPr>
        <p:spPr>
          <a:xfrm>
            <a:off x="4004150" y="2489548"/>
            <a:ext cx="48741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s-ES" sz="4000"/>
              <a:t>Muchas Gracias</a:t>
            </a:r>
            <a:endParaRPr b="1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t/>
            </a:r>
            <a:endParaRPr b="1"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b="1" lang="es-ES" sz="4000"/>
              <a:t>¿Preguntas?</a:t>
            </a:r>
            <a:endParaRPr b="1" sz="4000"/>
          </a:p>
        </p:txBody>
      </p:sp>
      <p:sp>
        <p:nvSpPr>
          <p:cNvPr id="601" name="Google Shape;601;p21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648a68d0cb_2_38"/>
          <p:cNvSpPr/>
          <p:nvPr>
            <p:ph idx="2" type="dgm"/>
          </p:nvPr>
        </p:nvSpPr>
        <p:spPr>
          <a:xfrm>
            <a:off x="838200" y="1002797"/>
            <a:ext cx="10515600" cy="55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400">
                <a:solidFill>
                  <a:schemeClr val="dk1"/>
                </a:solidFill>
              </a:rPr>
              <a:t>[1] Banco Mundial – Educación (página de visión general sobre educación)</a:t>
            </a:r>
            <a:br>
              <a:rPr b="1" lang="es-ES" sz="1400">
                <a:solidFill>
                  <a:schemeClr val="dk1"/>
                </a:solidFill>
              </a:rPr>
            </a:br>
            <a:r>
              <a:rPr lang="es-ES" sz="1400">
                <a:solidFill>
                  <a:schemeClr val="dk1"/>
                </a:solidFill>
              </a:rPr>
              <a:t> </a:t>
            </a:r>
            <a:r>
              <a:rPr i="1" lang="es-ES" sz="1400">
                <a:solidFill>
                  <a:schemeClr val="dk1"/>
                </a:solidFill>
              </a:rPr>
              <a:t>Banco Mundial</a:t>
            </a:r>
            <a:r>
              <a:rPr lang="es-ES" sz="1400">
                <a:solidFill>
                  <a:schemeClr val="dk1"/>
                </a:solidFill>
              </a:rPr>
              <a:t>, “Educación,” </a:t>
            </a:r>
            <a:r>
              <a:rPr i="1" lang="es-ES" sz="1400">
                <a:solidFill>
                  <a:schemeClr val="dk1"/>
                </a:solidFill>
              </a:rPr>
              <a:t>Banco Mundial: Portal oficial</a:t>
            </a:r>
            <a:r>
              <a:rPr lang="es-ES" sz="1400">
                <a:solidFill>
                  <a:schemeClr val="dk1"/>
                </a:solidFill>
              </a:rPr>
              <a:t>, sin fecha explícita, [en línea]. Disponible en: Banco Mundial – educación (acceso: 14‑ago‑2025).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400">
                <a:solidFill>
                  <a:schemeClr val="dk1"/>
                </a:solidFill>
              </a:rPr>
              <a:t>[2] Menos de la mitad de los bachilleres en Colombia logra acceder de inmediato a la educación superior</a:t>
            </a:r>
            <a:br>
              <a:rPr b="1" lang="es-ES" sz="1400">
                <a:solidFill>
                  <a:schemeClr val="dk1"/>
                </a:solidFill>
              </a:rPr>
            </a:br>
            <a:r>
              <a:rPr lang="es-ES" sz="1400">
                <a:solidFill>
                  <a:schemeClr val="dk1"/>
                </a:solidFill>
              </a:rPr>
              <a:t> Nathalia Urbano, “Menos de la mitad de los bachilleres en Colombia logra acceder de inmediato a la educación superior,” </a:t>
            </a:r>
            <a:r>
              <a:rPr i="1" lang="es-ES" sz="1400">
                <a:solidFill>
                  <a:schemeClr val="dk1"/>
                </a:solidFill>
              </a:rPr>
              <a:t>Universidad del Rosario – Periodico Nova et Vetera</a:t>
            </a:r>
            <a:r>
              <a:rPr lang="es-ES" sz="1400">
                <a:solidFill>
                  <a:schemeClr val="dk1"/>
                </a:solidFill>
              </a:rPr>
              <a:t>, 14‑ago‑2023 [en línea]. Disponible en: U Rosario artículo (acceso: 14‑ago‑2025).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400">
                <a:solidFill>
                  <a:schemeClr val="dk1"/>
                </a:solidFill>
              </a:rPr>
              <a:t>[3] SENA – Saber 11 – ICFES</a:t>
            </a:r>
            <a:br>
              <a:rPr b="1" lang="es-ES" sz="1400">
                <a:solidFill>
                  <a:schemeClr val="dk1"/>
                </a:solidFill>
              </a:rPr>
            </a:br>
            <a:r>
              <a:rPr lang="es-ES" sz="1400">
                <a:solidFill>
                  <a:schemeClr val="dk1"/>
                </a:solidFill>
              </a:rPr>
              <a:t> </a:t>
            </a:r>
            <a:r>
              <a:rPr i="1" lang="es-ES" sz="1400">
                <a:solidFill>
                  <a:schemeClr val="dk1"/>
                </a:solidFill>
              </a:rPr>
              <a:t>ICFES</a:t>
            </a:r>
            <a:r>
              <a:rPr lang="es-ES" sz="1400">
                <a:solidFill>
                  <a:schemeClr val="dk1"/>
                </a:solidFill>
              </a:rPr>
              <a:t>, “SENA – Saber 11,” </a:t>
            </a:r>
            <a:r>
              <a:rPr i="1" lang="es-ES" sz="1400">
                <a:solidFill>
                  <a:schemeClr val="dk1"/>
                </a:solidFill>
              </a:rPr>
              <a:t>ICFES.gov.co</a:t>
            </a:r>
            <a:r>
              <a:rPr lang="es-ES" sz="1400">
                <a:solidFill>
                  <a:schemeClr val="dk1"/>
                </a:solidFill>
              </a:rPr>
              <a:t>, actualizado el 21‑mar‑2025 [en línea]. Disponible en: ICFES – SENA Saber 11 (acceso: 14‑ago‑2025).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400">
                <a:solidFill>
                  <a:schemeClr val="dk1"/>
                </a:solidFill>
              </a:rPr>
              <a:t>[4] La importancia de los datos para mejorar la educación</a:t>
            </a:r>
            <a:br>
              <a:rPr b="1" lang="es-ES" sz="1400">
                <a:solidFill>
                  <a:schemeClr val="dk1"/>
                </a:solidFill>
              </a:rPr>
            </a:br>
            <a:r>
              <a:rPr lang="es-ES" sz="1400">
                <a:solidFill>
                  <a:schemeClr val="dk1"/>
                </a:solidFill>
              </a:rPr>
              <a:t> Equipo Observatorio ProFuturo, “La importancia de los datos para mejorar la educación,” </a:t>
            </a:r>
            <a:r>
              <a:rPr i="1" lang="es-ES" sz="1400">
                <a:solidFill>
                  <a:schemeClr val="dk1"/>
                </a:solidFill>
              </a:rPr>
              <a:t>Observatorio ProFuturo</a:t>
            </a:r>
            <a:r>
              <a:rPr lang="es-ES" sz="1400">
                <a:solidFill>
                  <a:schemeClr val="dk1"/>
                </a:solidFill>
              </a:rPr>
              <a:t>, 16‑feb‑2024 [en línea]. Disponible en: ProFuturo Observatorio (acceso:14‑ago‑2025).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400">
                <a:solidFill>
                  <a:schemeClr val="dk1"/>
                </a:solidFill>
              </a:rPr>
              <a:t>[5] Informe de resultados históricos prueba Saber – Ministerio de Educación Colombia</a:t>
            </a:r>
            <a:br>
              <a:rPr b="1" lang="es-ES" sz="1400">
                <a:solidFill>
                  <a:schemeClr val="dk1"/>
                </a:solidFill>
              </a:rPr>
            </a:br>
            <a:r>
              <a:rPr lang="es-ES" sz="1400">
                <a:solidFill>
                  <a:schemeClr val="dk1"/>
                </a:solidFill>
              </a:rPr>
              <a:t> </a:t>
            </a:r>
            <a:r>
              <a:rPr i="1" lang="es-ES" sz="1400">
                <a:solidFill>
                  <a:schemeClr val="dk1"/>
                </a:solidFill>
              </a:rPr>
              <a:t>Ministerio de Educación Nacional de Colombia</a:t>
            </a:r>
            <a:r>
              <a:rPr lang="es-ES" sz="1400">
                <a:solidFill>
                  <a:schemeClr val="dk1"/>
                </a:solidFill>
              </a:rPr>
              <a:t>, “Informe de resultados históricos prueba Saber,” </a:t>
            </a:r>
            <a:r>
              <a:rPr i="1" lang="es-ES" sz="1400">
                <a:solidFill>
                  <a:schemeClr val="dk1"/>
                </a:solidFill>
              </a:rPr>
              <a:t>Mineducación.gov.co</a:t>
            </a:r>
            <a:r>
              <a:rPr lang="es-ES" sz="1400">
                <a:solidFill>
                  <a:schemeClr val="dk1"/>
                </a:solidFill>
              </a:rPr>
              <a:t>, sin fecha visible, [en línea]. Disponible en: Mineducación – Informe Saber (acceso: 14‑ago‑2025).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ES" sz="1400">
                <a:solidFill>
                  <a:schemeClr val="dk1"/>
                </a:solidFill>
              </a:rPr>
              <a:t>[6] IBM SPSS Modeler — Guía CRISP‑DM</a:t>
            </a:r>
            <a:br>
              <a:rPr b="1" lang="es-ES" sz="1400">
                <a:solidFill>
                  <a:schemeClr val="dk1"/>
                </a:solidFill>
              </a:rPr>
            </a:br>
            <a:r>
              <a:rPr lang="es-ES" sz="1400">
                <a:solidFill>
                  <a:schemeClr val="dk1"/>
                </a:solidFill>
              </a:rPr>
              <a:t> </a:t>
            </a:r>
            <a:r>
              <a:rPr i="1" lang="es-ES" sz="1400">
                <a:solidFill>
                  <a:schemeClr val="dk1"/>
                </a:solidFill>
              </a:rPr>
              <a:t>IBM</a:t>
            </a:r>
            <a:r>
              <a:rPr lang="es-ES" sz="1400">
                <a:solidFill>
                  <a:schemeClr val="dk1"/>
                </a:solidFill>
              </a:rPr>
              <a:t>, “Introduction to CRISP‑DM,” </a:t>
            </a:r>
            <a:r>
              <a:rPr i="1" lang="es-ES" sz="1400">
                <a:solidFill>
                  <a:schemeClr val="dk1"/>
                </a:solidFill>
              </a:rPr>
              <a:t>IBM SPSS Modeler — Guía CRISP‑DM</a:t>
            </a:r>
            <a:r>
              <a:rPr lang="es-ES" sz="1400">
                <a:solidFill>
                  <a:schemeClr val="dk1"/>
                </a:solidFill>
              </a:rPr>
              <a:t>, sin fecha explícita, [en línea]. Disponible en: IBM SPSS Modeler CRISP‑DM Guide (acceso: 16‑ago‑2025).</a:t>
            </a:r>
            <a:endParaRPr sz="3100"/>
          </a:p>
        </p:txBody>
      </p:sp>
      <p:sp>
        <p:nvSpPr>
          <p:cNvPr id="608" name="Google Shape;608;g3648a68d0cb_2_38"/>
          <p:cNvSpPr txBox="1"/>
          <p:nvPr>
            <p:ph type="title"/>
          </p:nvPr>
        </p:nvSpPr>
        <p:spPr>
          <a:xfrm>
            <a:off x="838200" y="0"/>
            <a:ext cx="10515600" cy="94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/>
              <a:t>Bibliografía</a:t>
            </a:r>
            <a:endParaRPr b="1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"/>
          <p:cNvSpPr txBox="1"/>
          <p:nvPr>
            <p:ph type="title"/>
          </p:nvPr>
        </p:nvSpPr>
        <p:spPr>
          <a:xfrm>
            <a:off x="0" y="2"/>
            <a:ext cx="31395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Introducción</a:t>
            </a:r>
            <a:endParaRPr b="1" sz="3200"/>
          </a:p>
        </p:txBody>
      </p:sp>
      <p:sp>
        <p:nvSpPr>
          <p:cNvPr id="329" name="Google Shape;329;p5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0" name="Google Shape;330;p5"/>
          <p:cNvSpPr txBox="1"/>
          <p:nvPr/>
        </p:nvSpPr>
        <p:spPr>
          <a:xfrm>
            <a:off x="2870700" y="3239158"/>
            <a:ext cx="6450600" cy="7977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E2B08C"/>
                </a:solidFill>
              </a:rPr>
              <a:t>¿Educación?</a:t>
            </a:r>
            <a:endParaRPr b="1" sz="2800">
              <a:solidFill>
                <a:srgbClr val="E2B08C"/>
              </a:solidFill>
            </a:endParaRPr>
          </a:p>
        </p:txBody>
      </p:sp>
      <p:sp>
        <p:nvSpPr>
          <p:cNvPr id="331" name="Google Shape;331;p5"/>
          <p:cNvSpPr/>
          <p:nvPr/>
        </p:nvSpPr>
        <p:spPr>
          <a:xfrm rot="-6706617">
            <a:off x="3229968" y="2497697"/>
            <a:ext cx="652571" cy="64404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2C2C2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"/>
          <p:cNvSpPr/>
          <p:nvPr/>
        </p:nvSpPr>
        <p:spPr>
          <a:xfrm rot="-5398419">
            <a:off x="5769755" y="2497645"/>
            <a:ext cx="6525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5BEA9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"/>
          <p:cNvSpPr/>
          <p:nvPr/>
        </p:nvSpPr>
        <p:spPr>
          <a:xfrm rot="-3990653">
            <a:off x="8458316" y="2497699"/>
            <a:ext cx="652575" cy="6439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98989"/>
          </a:solidFill>
          <a:ln cap="flat" cmpd="sng" w="9525">
            <a:solidFill>
              <a:srgbClr val="898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"/>
          <p:cNvSpPr txBox="1"/>
          <p:nvPr/>
        </p:nvSpPr>
        <p:spPr>
          <a:xfrm>
            <a:off x="2097150" y="1602550"/>
            <a:ext cx="2540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¿Por qué es importante? </a:t>
            </a:r>
            <a:r>
              <a:rPr lang="es-ES" sz="1600">
                <a:solidFill>
                  <a:srgbClr val="3F3F3F"/>
                </a:solidFill>
              </a:rPr>
              <a:t>[1]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335" name="Google Shape;335;p5"/>
          <p:cNvSpPr/>
          <p:nvPr/>
        </p:nvSpPr>
        <p:spPr>
          <a:xfrm rot="5401581">
            <a:off x="5769755" y="4134245"/>
            <a:ext cx="6525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5BEA9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"/>
          <p:cNvSpPr/>
          <p:nvPr/>
        </p:nvSpPr>
        <p:spPr>
          <a:xfrm rot="2701117">
            <a:off x="8458271" y="4072180"/>
            <a:ext cx="652730" cy="64403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8989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"/>
          <p:cNvSpPr/>
          <p:nvPr/>
        </p:nvSpPr>
        <p:spPr>
          <a:xfrm rot="8377465">
            <a:off x="3229985" y="4134311"/>
            <a:ext cx="652521" cy="64396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6644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"/>
          <p:cNvSpPr txBox="1"/>
          <p:nvPr/>
        </p:nvSpPr>
        <p:spPr>
          <a:xfrm>
            <a:off x="4825950" y="1602550"/>
            <a:ext cx="2540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¿C</a:t>
            </a:r>
            <a:r>
              <a:rPr b="1" lang="es-ES" sz="2000">
                <a:solidFill>
                  <a:srgbClr val="3F3F3F"/>
                </a:solidFill>
              </a:rPr>
              <a:t>risis del aprendizaje</a:t>
            </a:r>
            <a:r>
              <a:rPr b="1" lang="es-ES" sz="2000">
                <a:solidFill>
                  <a:srgbClr val="3F3F3F"/>
                </a:solidFill>
              </a:rPr>
              <a:t>? </a:t>
            </a:r>
            <a:r>
              <a:rPr lang="es-ES" sz="1600">
                <a:solidFill>
                  <a:srgbClr val="3F3F3F"/>
                </a:solidFill>
              </a:rPr>
              <a:t>[2]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339" name="Google Shape;339;p5"/>
          <p:cNvSpPr txBox="1"/>
          <p:nvPr/>
        </p:nvSpPr>
        <p:spPr>
          <a:xfrm>
            <a:off x="7948200" y="1602550"/>
            <a:ext cx="2540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¿Acceso limitado a Educación Superior? </a:t>
            </a:r>
            <a:r>
              <a:rPr lang="es-ES" sz="1600">
                <a:solidFill>
                  <a:srgbClr val="3F3F3F"/>
                </a:solidFill>
              </a:rPr>
              <a:t>[3]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340" name="Google Shape;340;p5"/>
          <p:cNvSpPr txBox="1"/>
          <p:nvPr/>
        </p:nvSpPr>
        <p:spPr>
          <a:xfrm>
            <a:off x="7948200" y="4782550"/>
            <a:ext cx="25401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¿Barreras </a:t>
            </a:r>
            <a:r>
              <a:rPr b="1" lang="es-ES" sz="2000">
                <a:solidFill>
                  <a:srgbClr val="3F3F3F"/>
                </a:solidFill>
              </a:rPr>
              <a:t>Socioeconómicas</a:t>
            </a:r>
            <a:r>
              <a:rPr b="1" lang="es-ES" sz="2000">
                <a:solidFill>
                  <a:srgbClr val="3F3F3F"/>
                </a:solidFill>
              </a:rPr>
              <a:t>? </a:t>
            </a:r>
            <a:r>
              <a:rPr lang="es-ES" sz="1600">
                <a:solidFill>
                  <a:srgbClr val="3F3F3F"/>
                </a:solidFill>
              </a:rPr>
              <a:t>[3]</a:t>
            </a:r>
            <a:endParaRPr sz="1600">
              <a:solidFill>
                <a:srgbClr val="3F3F3F"/>
              </a:solidFill>
            </a:endParaRPr>
          </a:p>
        </p:txBody>
      </p:sp>
      <p:sp>
        <p:nvSpPr>
          <p:cNvPr id="341" name="Google Shape;341;p5"/>
          <p:cNvSpPr txBox="1"/>
          <p:nvPr/>
        </p:nvSpPr>
        <p:spPr>
          <a:xfrm>
            <a:off x="4825950" y="4798381"/>
            <a:ext cx="2540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¿Saber 11 y Becas? </a:t>
            </a:r>
            <a:r>
              <a:rPr lang="es-ES" sz="1600">
                <a:solidFill>
                  <a:srgbClr val="3F3F3F"/>
                </a:solidFill>
              </a:rPr>
              <a:t>[3]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342" name="Google Shape;342;p5"/>
          <p:cNvSpPr txBox="1"/>
          <p:nvPr/>
        </p:nvSpPr>
        <p:spPr>
          <a:xfrm>
            <a:off x="2129892" y="4778058"/>
            <a:ext cx="2540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¿Análisis de datos </a:t>
            </a:r>
            <a:r>
              <a:rPr b="1" lang="es-ES" sz="2000">
                <a:solidFill>
                  <a:srgbClr val="3F3F3F"/>
                </a:solidFill>
              </a:rPr>
              <a:t>históricos</a:t>
            </a:r>
            <a:r>
              <a:rPr b="1" lang="es-ES" sz="2000">
                <a:solidFill>
                  <a:srgbClr val="3F3F3F"/>
                </a:solidFill>
              </a:rPr>
              <a:t>? </a:t>
            </a:r>
            <a:r>
              <a:rPr lang="es-ES" sz="1600">
                <a:solidFill>
                  <a:srgbClr val="3F3F3F"/>
                </a:solidFill>
              </a:rPr>
              <a:t>[4][5]</a:t>
            </a:r>
            <a:endParaRPr b="1"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"/>
          <p:cNvSpPr txBox="1"/>
          <p:nvPr>
            <p:ph type="title"/>
          </p:nvPr>
        </p:nvSpPr>
        <p:spPr>
          <a:xfrm>
            <a:off x="67901" y="417594"/>
            <a:ext cx="40821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Resumen Ejecutivo</a:t>
            </a:r>
            <a:endParaRPr b="1" sz="3200"/>
          </a:p>
        </p:txBody>
      </p:sp>
      <p:sp>
        <p:nvSpPr>
          <p:cNvPr id="349" name="Google Shape;349;p3"/>
          <p:cNvSpPr txBox="1"/>
          <p:nvPr>
            <p:ph idx="1" type="body"/>
          </p:nvPr>
        </p:nvSpPr>
        <p:spPr>
          <a:xfrm>
            <a:off x="148326" y="1481150"/>
            <a:ext cx="2318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s-ES" sz="2000"/>
              <a:t>Objetivo General</a:t>
            </a:r>
            <a:endParaRPr b="1" sz="2000"/>
          </a:p>
        </p:txBody>
      </p:sp>
      <p:sp>
        <p:nvSpPr>
          <p:cNvPr id="350" name="Google Shape;350;p3"/>
          <p:cNvSpPr txBox="1"/>
          <p:nvPr>
            <p:ph idx="2" type="body"/>
          </p:nvPr>
        </p:nvSpPr>
        <p:spPr>
          <a:xfrm>
            <a:off x="148328" y="2557472"/>
            <a:ext cx="270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s-ES" sz="2000"/>
              <a:t>Problema Abordado</a:t>
            </a:r>
            <a:endParaRPr b="1" sz="2000"/>
          </a:p>
        </p:txBody>
      </p:sp>
      <p:sp>
        <p:nvSpPr>
          <p:cNvPr id="351" name="Google Shape;351;p3"/>
          <p:cNvSpPr txBox="1"/>
          <p:nvPr>
            <p:ph idx="3" type="body"/>
          </p:nvPr>
        </p:nvSpPr>
        <p:spPr>
          <a:xfrm>
            <a:off x="662978" y="3633800"/>
            <a:ext cx="2799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s-ES" sz="2000"/>
              <a:t>Impacto Esperado</a:t>
            </a:r>
            <a:endParaRPr b="1" sz="2000"/>
          </a:p>
        </p:txBody>
      </p:sp>
      <p:sp>
        <p:nvSpPr>
          <p:cNvPr id="352" name="Google Shape;352;p3"/>
          <p:cNvSpPr txBox="1"/>
          <p:nvPr>
            <p:ph idx="4" type="body"/>
          </p:nvPr>
        </p:nvSpPr>
        <p:spPr>
          <a:xfrm>
            <a:off x="1095129" y="4710124"/>
            <a:ext cx="29517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b="1" lang="es-ES" sz="2000"/>
              <a:t>Usuarios Finales</a:t>
            </a:r>
            <a:endParaRPr b="1" sz="2000"/>
          </a:p>
        </p:txBody>
      </p:sp>
      <p:sp>
        <p:nvSpPr>
          <p:cNvPr id="353" name="Google Shape;353;p3"/>
          <p:cNvSpPr txBox="1"/>
          <p:nvPr>
            <p:ph idx="5" type="body"/>
          </p:nvPr>
        </p:nvSpPr>
        <p:spPr>
          <a:xfrm>
            <a:off x="4401521" y="1594475"/>
            <a:ext cx="76245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s-ES" sz="1800"/>
              <a:t>Diseñar una plataforma para analizar resultados históricos de Saber 11 e integrar un modelo predictivo de acceso a becas según variables socioeconómicas.</a:t>
            </a:r>
            <a:endParaRPr sz="1800"/>
          </a:p>
        </p:txBody>
      </p:sp>
      <p:sp>
        <p:nvSpPr>
          <p:cNvPr id="354" name="Google Shape;354;p3"/>
          <p:cNvSpPr txBox="1"/>
          <p:nvPr>
            <p:ph idx="6" type="body"/>
          </p:nvPr>
        </p:nvSpPr>
        <p:spPr>
          <a:xfrm>
            <a:off x="4986024" y="2682575"/>
            <a:ext cx="7040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s-ES" sz="1800"/>
              <a:t>Instituciones sin herramientas para analizar datos de aprendizaje y predecir riesgos de exclusión por condiciones sociales.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"/>
          <p:cNvSpPr txBox="1"/>
          <p:nvPr>
            <p:ph idx="7" type="body"/>
          </p:nvPr>
        </p:nvSpPr>
        <p:spPr>
          <a:xfrm>
            <a:off x="5576923" y="3755400"/>
            <a:ext cx="6449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ts val="1800"/>
              <a:buChar char="●"/>
            </a:pPr>
            <a:r>
              <a:rPr lang="es-ES" sz="1800"/>
              <a:t>Mejor planeación institucional.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ts val="1800"/>
              <a:buChar char="●"/>
            </a:pPr>
            <a:r>
              <a:rPr lang="es-ES" sz="1800"/>
              <a:t>Más jóvenes accediendo a la universidad con apoyo real.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ts val="1800"/>
              <a:buChar char="●"/>
            </a:pPr>
            <a:r>
              <a:rPr lang="es-ES" sz="1800"/>
              <a:t>Políticas educativas basadas en evidencia.</a:t>
            </a:r>
            <a:endParaRPr sz="1800"/>
          </a:p>
        </p:txBody>
      </p:sp>
      <p:sp>
        <p:nvSpPr>
          <p:cNvPr id="356" name="Google Shape;356;p3"/>
          <p:cNvSpPr txBox="1"/>
          <p:nvPr>
            <p:ph idx="8" type="body"/>
          </p:nvPr>
        </p:nvSpPr>
        <p:spPr>
          <a:xfrm>
            <a:off x="6175279" y="4824430"/>
            <a:ext cx="5539095" cy="1010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ct val="100000"/>
              <a:buChar char="●"/>
            </a:pPr>
            <a:r>
              <a:rPr lang="es-ES" sz="2550"/>
              <a:t>Directivos escolares.</a:t>
            </a:r>
            <a:endParaRPr sz="2550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ct val="100000"/>
              <a:buChar char="●"/>
            </a:pPr>
            <a:r>
              <a:rPr lang="es-ES" sz="2550"/>
              <a:t>Gobiernos y Alcaldías.</a:t>
            </a:r>
            <a:endParaRPr sz="2550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ct val="100000"/>
              <a:buChar char="●"/>
            </a:pPr>
            <a:r>
              <a:rPr lang="es-ES" sz="2550"/>
              <a:t>Entidades que otorgan becas.</a:t>
            </a:r>
            <a:endParaRPr sz="2550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B08C"/>
              </a:buClr>
              <a:buSzPct val="100000"/>
              <a:buChar char="●"/>
            </a:pPr>
            <a:r>
              <a:rPr lang="es-ES" sz="2550"/>
              <a:t>Estudiantes y familias</a:t>
            </a:r>
            <a:endParaRPr/>
          </a:p>
        </p:txBody>
      </p:sp>
      <p:sp>
        <p:nvSpPr>
          <p:cNvPr id="357" name="Google Shape;357;p3"/>
          <p:cNvSpPr txBox="1"/>
          <p:nvPr>
            <p:ph idx="12" type="sldNum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"/>
          <p:cNvSpPr txBox="1"/>
          <p:nvPr>
            <p:ph type="ctrTitle"/>
          </p:nvPr>
        </p:nvSpPr>
        <p:spPr>
          <a:xfrm>
            <a:off x="6991350" y="2571225"/>
            <a:ext cx="4738200" cy="17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-ES"/>
              <a:t>Metodología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48a68d0cb_0_0"/>
          <p:cNvSpPr txBox="1"/>
          <p:nvPr>
            <p:ph type="title"/>
          </p:nvPr>
        </p:nvSpPr>
        <p:spPr>
          <a:xfrm>
            <a:off x="0" y="0"/>
            <a:ext cx="10700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8873"/>
              <a:buFont typeface="Arial"/>
              <a:buNone/>
            </a:pPr>
            <a:r>
              <a:rPr b="1" lang="es-ES" sz="3550"/>
              <a:t>Obtención y Metodología</a:t>
            </a:r>
            <a:endParaRPr b="1" sz="2977"/>
          </a:p>
        </p:txBody>
      </p:sp>
      <p:pic>
        <p:nvPicPr>
          <p:cNvPr id="370" name="Google Shape;370;g3648a68d0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200" y="1371600"/>
            <a:ext cx="463975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3648a68d0cb_0_0"/>
          <p:cNvSpPr txBox="1"/>
          <p:nvPr/>
        </p:nvSpPr>
        <p:spPr>
          <a:xfrm>
            <a:off x="7607300" y="6019800"/>
            <a:ext cx="346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02122"/>
                </a:solidFill>
              </a:rPr>
              <a:t>Diagrama de proceso que muestra la relación entre las diferentes fases de CRISP-DM (</a:t>
            </a:r>
            <a:r>
              <a:rPr i="1" lang="es-ES" sz="1200">
                <a:solidFill>
                  <a:srgbClr val="202122"/>
                </a:solidFill>
              </a:rPr>
              <a:t>Cross Industry Standard Process for Data Mining</a:t>
            </a:r>
            <a:r>
              <a:rPr lang="es-ES" sz="1200">
                <a:solidFill>
                  <a:srgbClr val="202122"/>
                </a:solidFill>
              </a:rPr>
              <a:t>)  [6].</a:t>
            </a:r>
            <a:endParaRPr sz="1200"/>
          </a:p>
        </p:txBody>
      </p:sp>
      <p:sp>
        <p:nvSpPr>
          <p:cNvPr id="372" name="Google Shape;372;g3648a68d0cb_0_0"/>
          <p:cNvSpPr txBox="1"/>
          <p:nvPr/>
        </p:nvSpPr>
        <p:spPr>
          <a:xfrm>
            <a:off x="6525650" y="846000"/>
            <a:ext cx="54018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E2B08C"/>
                </a:solidFill>
              </a:rPr>
              <a:t>Metodología usada</a:t>
            </a:r>
            <a:r>
              <a:rPr b="1" lang="es-ES" sz="2800">
                <a:solidFill>
                  <a:srgbClr val="E2B08C"/>
                </a:solidFill>
              </a:rPr>
              <a:t>: </a:t>
            </a:r>
            <a:r>
              <a:rPr b="1" lang="es-ES" sz="2800">
                <a:solidFill>
                  <a:srgbClr val="888888"/>
                </a:solidFill>
              </a:rPr>
              <a:t>CRISP-DM</a:t>
            </a:r>
            <a:endParaRPr b="1" sz="2800">
              <a:solidFill>
                <a:srgbClr val="888888"/>
              </a:solidFill>
            </a:endParaRPr>
          </a:p>
        </p:txBody>
      </p:sp>
      <p:sp>
        <p:nvSpPr>
          <p:cNvPr id="373" name="Google Shape;373;g3648a68d0cb_0_0"/>
          <p:cNvSpPr txBox="1"/>
          <p:nvPr/>
        </p:nvSpPr>
        <p:spPr>
          <a:xfrm>
            <a:off x="438150" y="877200"/>
            <a:ext cx="486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>
                <a:solidFill>
                  <a:srgbClr val="E2B08C"/>
                </a:solidFill>
              </a:rPr>
              <a:t>Obtención de los datos</a:t>
            </a:r>
            <a:endParaRPr/>
          </a:p>
        </p:txBody>
      </p:sp>
      <p:sp>
        <p:nvSpPr>
          <p:cNvPr id="374" name="Google Shape;374;g3648a68d0cb_0_0"/>
          <p:cNvSpPr/>
          <p:nvPr/>
        </p:nvSpPr>
        <p:spPr>
          <a:xfrm rot="5400000">
            <a:off x="2558250" y="1635150"/>
            <a:ext cx="6240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648a68d0cb_0_0"/>
          <p:cNvSpPr txBox="1"/>
          <p:nvPr/>
        </p:nvSpPr>
        <p:spPr>
          <a:xfrm>
            <a:off x="238200" y="2182650"/>
            <a:ext cx="5264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3F3F3F"/>
                </a:solidFill>
              </a:rPr>
              <a:t>Búsqueda</a:t>
            </a:r>
            <a:r>
              <a:rPr lang="es-ES" sz="2000">
                <a:solidFill>
                  <a:srgbClr val="3F3F3F"/>
                </a:solidFill>
              </a:rPr>
              <a:t> de la información en </a:t>
            </a:r>
            <a:r>
              <a:rPr lang="es-ES" sz="2000" u="sng">
                <a:solidFill>
                  <a:schemeClr val="hlink"/>
                </a:solidFill>
                <a:hlinkClick r:id="rId4"/>
              </a:rPr>
              <a:t>datos.gov.co</a:t>
            </a:r>
            <a:endParaRPr sz="2000">
              <a:solidFill>
                <a:srgbClr val="3F3F3F"/>
              </a:solidFill>
            </a:endParaRPr>
          </a:p>
        </p:txBody>
      </p:sp>
      <p:sp>
        <p:nvSpPr>
          <p:cNvPr id="376" name="Google Shape;376;g3648a68d0cb_0_0"/>
          <p:cNvSpPr/>
          <p:nvPr/>
        </p:nvSpPr>
        <p:spPr>
          <a:xfrm rot="5400000">
            <a:off x="2558250" y="2796600"/>
            <a:ext cx="6240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648a68d0cb_0_0"/>
          <p:cNvSpPr txBox="1"/>
          <p:nvPr/>
        </p:nvSpPr>
        <p:spPr>
          <a:xfrm>
            <a:off x="352725" y="3496500"/>
            <a:ext cx="52641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rgbClr val="3F3F3F"/>
                </a:solidFill>
              </a:rPr>
              <a:t>Dataset inicial:</a:t>
            </a:r>
            <a:r>
              <a:rPr lang="es-ES" sz="2000">
                <a:solidFill>
                  <a:srgbClr val="3F3F3F"/>
                </a:solidFill>
              </a:rPr>
              <a:t> 51 columnas x 450741 filas</a:t>
            </a:r>
            <a:endParaRPr sz="2000">
              <a:solidFill>
                <a:srgbClr val="3F3F3F"/>
              </a:solidFill>
            </a:endParaRPr>
          </a:p>
        </p:txBody>
      </p:sp>
      <p:pic>
        <p:nvPicPr>
          <p:cNvPr id="378" name="Google Shape;378;g3648a68d0c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44500"/>
            <a:ext cx="6370077" cy="1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"/>
          <p:cNvSpPr txBox="1"/>
          <p:nvPr>
            <p:ph type="title"/>
          </p:nvPr>
        </p:nvSpPr>
        <p:spPr>
          <a:xfrm>
            <a:off x="113168" y="0"/>
            <a:ext cx="107007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78873"/>
              <a:buFont typeface="Arial"/>
              <a:buNone/>
            </a:pPr>
            <a:r>
              <a:rPr b="1" lang="es-ES" sz="3550"/>
              <a:t>Preparación de los Datos</a:t>
            </a:r>
            <a:endParaRPr b="1" sz="2977"/>
          </a:p>
        </p:txBody>
      </p:sp>
      <p:sp>
        <p:nvSpPr>
          <p:cNvPr id="385" name="Google Shape;385;p8"/>
          <p:cNvSpPr txBox="1"/>
          <p:nvPr>
            <p:ph idx="12" type="sldNum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6" name="Google Shape;386;p8"/>
          <p:cNvSpPr/>
          <p:nvPr/>
        </p:nvSpPr>
        <p:spPr>
          <a:xfrm>
            <a:off x="4396667" y="1554322"/>
            <a:ext cx="3386700" cy="33867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8"/>
          <p:cNvGrpSpPr/>
          <p:nvPr/>
        </p:nvGrpSpPr>
        <p:grpSpPr>
          <a:xfrm>
            <a:off x="6951912" y="1135558"/>
            <a:ext cx="2488854" cy="684606"/>
            <a:chOff x="5214050" y="851684"/>
            <a:chExt cx="1866687" cy="680388"/>
          </a:xfrm>
        </p:grpSpPr>
        <p:cxnSp>
          <p:nvCxnSpPr>
            <p:cNvPr id="388" name="Google Shape;388;p8"/>
            <p:cNvCxnSpPr/>
            <p:nvPr/>
          </p:nvCxnSpPr>
          <p:spPr>
            <a:xfrm flipH="1">
              <a:off x="5214050" y="1153772"/>
              <a:ext cx="273000" cy="378300"/>
            </a:xfrm>
            <a:prstGeom prst="straightConnector1">
              <a:avLst/>
            </a:prstGeom>
            <a:noFill/>
            <a:ln cap="flat" cmpd="sng" w="2540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89" name="Google Shape;389;p8"/>
            <p:cNvSpPr txBox="1"/>
            <p:nvPr/>
          </p:nvSpPr>
          <p:spPr>
            <a:xfrm>
              <a:off x="5514137" y="851684"/>
              <a:ext cx="1566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/>
                <a:t>Exploración inicial de los datos</a:t>
              </a:r>
              <a:endParaRPr b="1" sz="1600"/>
            </a:p>
          </p:txBody>
        </p:sp>
      </p:grpSp>
      <p:grpSp>
        <p:nvGrpSpPr>
          <p:cNvPr id="390" name="Google Shape;390;p8"/>
          <p:cNvGrpSpPr/>
          <p:nvPr/>
        </p:nvGrpSpPr>
        <p:grpSpPr>
          <a:xfrm>
            <a:off x="2810150" y="646600"/>
            <a:ext cx="2722410" cy="907161"/>
            <a:chOff x="1866103" y="851684"/>
            <a:chExt cx="2041859" cy="680388"/>
          </a:xfrm>
        </p:grpSpPr>
        <p:cxnSp>
          <p:nvCxnSpPr>
            <p:cNvPr id="391" name="Google Shape;391;p8"/>
            <p:cNvCxnSpPr/>
            <p:nvPr/>
          </p:nvCxnSpPr>
          <p:spPr>
            <a:xfrm>
              <a:off x="3634961" y="1153772"/>
              <a:ext cx="273000" cy="378300"/>
            </a:xfrm>
            <a:prstGeom prst="straightConnector1">
              <a:avLst/>
            </a:prstGeom>
            <a:noFill/>
            <a:ln cap="flat" cmpd="sng" w="25400">
              <a:solidFill>
                <a:srgbClr val="116644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92" name="Google Shape;392;p8"/>
            <p:cNvSpPr txBox="1"/>
            <p:nvPr/>
          </p:nvSpPr>
          <p:spPr>
            <a:xfrm>
              <a:off x="1866103" y="851684"/>
              <a:ext cx="1679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/>
                <a:t>Sugerir nuevas variables.</a:t>
              </a:r>
              <a:endParaRPr b="1" sz="1600"/>
            </a:p>
          </p:txBody>
        </p:sp>
      </p:grpSp>
      <p:grpSp>
        <p:nvGrpSpPr>
          <p:cNvPr id="393" name="Google Shape;393;p8"/>
          <p:cNvGrpSpPr/>
          <p:nvPr/>
        </p:nvGrpSpPr>
        <p:grpSpPr>
          <a:xfrm>
            <a:off x="7500322" y="3063750"/>
            <a:ext cx="3609110" cy="907177"/>
            <a:chOff x="5625382" y="2297870"/>
            <a:chExt cx="2706900" cy="680400"/>
          </a:xfrm>
        </p:grpSpPr>
        <p:cxnSp>
          <p:nvCxnSpPr>
            <p:cNvPr id="394" name="Google Shape;394;p8"/>
            <p:cNvCxnSpPr>
              <a:stCxn id="395" idx="1"/>
            </p:cNvCxnSpPr>
            <p:nvPr/>
          </p:nvCxnSpPr>
          <p:spPr>
            <a:xfrm flipH="1">
              <a:off x="5625382" y="2638070"/>
              <a:ext cx="665100" cy="133800"/>
            </a:xfrm>
            <a:prstGeom prst="straightConnector1">
              <a:avLst/>
            </a:prstGeom>
            <a:noFill/>
            <a:ln cap="flat" cmpd="sng" w="25400">
              <a:solidFill>
                <a:srgbClr val="C5BEA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95" name="Google Shape;395;p8"/>
            <p:cNvSpPr txBox="1"/>
            <p:nvPr/>
          </p:nvSpPr>
          <p:spPr>
            <a:xfrm>
              <a:off x="6290482" y="2297870"/>
              <a:ext cx="20418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/>
                <a:t>Identificación y eliminación de nulos, duplicados y variables irrelevantes.</a:t>
              </a:r>
              <a:endParaRPr b="1" sz="1600"/>
            </a:p>
          </p:txBody>
        </p:sp>
      </p:grpSp>
      <p:grpSp>
        <p:nvGrpSpPr>
          <p:cNvPr id="396" name="Google Shape;396;p8"/>
          <p:cNvGrpSpPr/>
          <p:nvPr/>
        </p:nvGrpSpPr>
        <p:grpSpPr>
          <a:xfrm>
            <a:off x="1431550" y="2486650"/>
            <a:ext cx="2965126" cy="907177"/>
            <a:chOff x="1285533" y="2302192"/>
            <a:chExt cx="2223900" cy="680400"/>
          </a:xfrm>
        </p:grpSpPr>
        <p:cxnSp>
          <p:nvCxnSpPr>
            <p:cNvPr id="397" name="Google Shape;397;p8"/>
            <p:cNvCxnSpPr>
              <a:stCxn id="398" idx="3"/>
            </p:cNvCxnSpPr>
            <p:nvPr/>
          </p:nvCxnSpPr>
          <p:spPr>
            <a:xfrm>
              <a:off x="3152133" y="2642392"/>
              <a:ext cx="357300" cy="45900"/>
            </a:xfrm>
            <a:prstGeom prst="straightConnector1">
              <a:avLst/>
            </a:prstGeom>
            <a:noFill/>
            <a:ln cap="flat" cmpd="sng" w="25400">
              <a:solidFill>
                <a:srgbClr val="E2B08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398" name="Google Shape;398;p8"/>
            <p:cNvSpPr txBox="1"/>
            <p:nvPr/>
          </p:nvSpPr>
          <p:spPr>
            <a:xfrm>
              <a:off x="1285533" y="2302192"/>
              <a:ext cx="1866600" cy="6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/>
                <a:t>Reconstruir</a:t>
              </a:r>
              <a:r>
                <a:rPr lang="es-ES" sz="1600"/>
                <a:t> data faltante y </a:t>
              </a:r>
              <a:r>
                <a:rPr lang="es-ES" sz="1600">
                  <a:solidFill>
                    <a:schemeClr val="dk1"/>
                  </a:solidFill>
                </a:rPr>
                <a:t>estandarización de categorías.</a:t>
              </a:r>
              <a:endParaRPr b="1" sz="1600"/>
            </a:p>
          </p:txBody>
        </p:sp>
      </p:grpSp>
      <p:grpSp>
        <p:nvGrpSpPr>
          <p:cNvPr id="399" name="Google Shape;399;p8"/>
          <p:cNvGrpSpPr/>
          <p:nvPr/>
        </p:nvGrpSpPr>
        <p:grpSpPr>
          <a:xfrm>
            <a:off x="5532562" y="4682815"/>
            <a:ext cx="1993550" cy="2000400"/>
            <a:chOff x="3808220" y="3541000"/>
            <a:chExt cx="1495200" cy="1500338"/>
          </a:xfrm>
        </p:grpSpPr>
        <p:cxnSp>
          <p:nvCxnSpPr>
            <p:cNvPr id="400" name="Google Shape;400;p8"/>
            <p:cNvCxnSpPr/>
            <p:nvPr/>
          </p:nvCxnSpPr>
          <p:spPr>
            <a:xfrm rot="10800000">
              <a:off x="4563402" y="3541000"/>
              <a:ext cx="0" cy="489600"/>
            </a:xfrm>
            <a:prstGeom prst="straightConnector1">
              <a:avLst/>
            </a:prstGeom>
            <a:noFill/>
            <a:ln cap="flat" cmpd="sng" w="25400">
              <a:solidFill>
                <a:srgbClr val="898989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401" name="Google Shape;401;p8"/>
            <p:cNvSpPr txBox="1"/>
            <p:nvPr/>
          </p:nvSpPr>
          <p:spPr>
            <a:xfrm>
              <a:off x="3808220" y="4009338"/>
              <a:ext cx="14952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/>
                <a:t>Corrección de fechas (PERIODO) y tipo de datos.</a:t>
              </a:r>
              <a:endParaRPr b="1" sz="1600"/>
            </a:p>
          </p:txBody>
        </p:sp>
      </p:grpSp>
      <p:sp>
        <p:nvSpPr>
          <p:cNvPr id="402" name="Google Shape;402;p8"/>
          <p:cNvSpPr/>
          <p:nvPr/>
        </p:nvSpPr>
        <p:spPr>
          <a:xfrm rot="1800095">
            <a:off x="4293117" y="1448572"/>
            <a:ext cx="3587828" cy="3587828"/>
          </a:xfrm>
          <a:prstGeom prst="blockArc">
            <a:avLst>
              <a:gd fmla="val 14414370" name="adj1"/>
              <a:gd fmla="val 18998613" name="adj2"/>
              <a:gd fmla="val 8907" name="adj3"/>
            </a:avLst>
          </a:prstGeom>
          <a:solidFill>
            <a:srgbClr val="EFEFEF"/>
          </a:solidFill>
          <a:ln>
            <a:noFill/>
          </a:ln>
          <a:effectLst>
            <a:outerShdw blurRad="95250" rotWithShape="0" algn="bl" dir="5400000" dist="127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8"/>
          <p:cNvSpPr/>
          <p:nvPr/>
        </p:nvSpPr>
        <p:spPr>
          <a:xfrm flipH="1" rot="-9000757">
            <a:off x="4300955" y="1446411"/>
            <a:ext cx="3586968" cy="3586968"/>
          </a:xfrm>
          <a:prstGeom prst="blockArc">
            <a:avLst>
              <a:gd fmla="val 20178804" name="adj1"/>
              <a:gd fmla="val 2623923" name="adj2"/>
              <a:gd fmla="val 8858" name="adj3"/>
            </a:avLst>
          </a:prstGeom>
          <a:solidFill>
            <a:srgbClr val="C5BEA9"/>
          </a:solidFill>
          <a:ln>
            <a:noFill/>
          </a:ln>
          <a:effectLst>
            <a:outerShdw blurRad="95250" rotWithShape="0" algn="bl" dir="5400000" dist="127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8"/>
          <p:cNvSpPr txBox="1"/>
          <p:nvPr/>
        </p:nvSpPr>
        <p:spPr>
          <a:xfrm>
            <a:off x="5125886" y="2010972"/>
            <a:ext cx="19248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020202"/>
                </a:solidFill>
                <a:latin typeface="Roboto"/>
                <a:ea typeface="Roboto"/>
                <a:cs typeface="Roboto"/>
                <a:sym typeface="Roboto"/>
              </a:rPr>
              <a:t>Limpieza del dataset</a:t>
            </a:r>
            <a:endParaRPr sz="1600">
              <a:solidFill>
                <a:srgbClr val="020202"/>
              </a:solidFill>
            </a:endParaRPr>
          </a:p>
        </p:txBody>
      </p:sp>
      <p:sp>
        <p:nvSpPr>
          <p:cNvPr id="405" name="Google Shape;405;p8"/>
          <p:cNvSpPr/>
          <p:nvPr/>
        </p:nvSpPr>
        <p:spPr>
          <a:xfrm rot="-3782290">
            <a:off x="7409025" y="2477218"/>
            <a:ext cx="484344" cy="484344"/>
          </a:xfrm>
          <a:prstGeom prst="rtTriangl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8"/>
          <p:cNvSpPr/>
          <p:nvPr/>
        </p:nvSpPr>
        <p:spPr>
          <a:xfrm flipH="1" rot="-1800026">
            <a:off x="4286681" y="1443273"/>
            <a:ext cx="3595753" cy="3595753"/>
          </a:xfrm>
          <a:prstGeom prst="blockArc">
            <a:avLst>
              <a:gd fmla="val 14334136" name="adj1"/>
              <a:gd fmla="val 18854681" name="adj2"/>
              <a:gd fmla="val 8846" name="adj3"/>
            </a:avLst>
          </a:prstGeom>
          <a:solidFill>
            <a:srgbClr val="116644"/>
          </a:solidFill>
          <a:ln>
            <a:noFill/>
          </a:ln>
          <a:effectLst>
            <a:outerShdw blurRad="95250" rotWithShape="0" algn="bl" dir="5400000" dist="127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8"/>
          <p:cNvSpPr/>
          <p:nvPr/>
        </p:nvSpPr>
        <p:spPr>
          <a:xfrm rot="9000757">
            <a:off x="4276576" y="1450178"/>
            <a:ext cx="3586968" cy="3586968"/>
          </a:xfrm>
          <a:prstGeom prst="blockArc">
            <a:avLst>
              <a:gd fmla="val 20184517" name="adj1"/>
              <a:gd fmla="val 3007258" name="adj2"/>
              <a:gd fmla="val 9336" name="adj3"/>
            </a:avLst>
          </a:prstGeom>
          <a:solidFill>
            <a:srgbClr val="E2B08C"/>
          </a:solidFill>
          <a:ln cap="flat" cmpd="sng" w="9525">
            <a:solidFill>
              <a:srgbClr val="E2B08C"/>
            </a:solidFill>
            <a:prstDash val="solid"/>
            <a:round/>
            <a:headEnd len="sm" w="sm" type="none"/>
            <a:tailEnd len="sm" w="sm" type="none"/>
          </a:ln>
          <a:effectLst>
            <a:outerShdw blurRad="95250" rotWithShape="0" algn="bl" dir="5400000" dist="127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 flipH="1" rot="-9000757">
            <a:off x="4276705" y="1452211"/>
            <a:ext cx="3586968" cy="3586968"/>
          </a:xfrm>
          <a:prstGeom prst="blockArc">
            <a:avLst>
              <a:gd fmla="val 15738599" name="adj1"/>
              <a:gd fmla="val 20008131" name="adj2"/>
              <a:gd fmla="val 9063" name="adj3"/>
            </a:avLst>
          </a:prstGeom>
          <a:solidFill>
            <a:srgbClr val="898989"/>
          </a:solidFill>
          <a:ln>
            <a:noFill/>
          </a:ln>
          <a:effectLst>
            <a:outerShdw blurRad="95250" rotWithShape="0" algn="bl" dir="5400000" dist="127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8"/>
          <p:cNvSpPr/>
          <p:nvPr/>
        </p:nvSpPr>
        <p:spPr>
          <a:xfrm rot="9240359">
            <a:off x="4284682" y="2476920"/>
            <a:ext cx="484625" cy="484625"/>
          </a:xfrm>
          <a:prstGeom prst="rtTriangle">
            <a:avLst/>
          </a:prstGeom>
          <a:solidFill>
            <a:srgbClr val="E2B08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8"/>
          <p:cNvSpPr/>
          <p:nvPr/>
        </p:nvSpPr>
        <p:spPr>
          <a:xfrm rot="476952">
            <a:off x="6826554" y="4318975"/>
            <a:ext cx="483748" cy="483748"/>
          </a:xfrm>
          <a:prstGeom prst="rtTriangle">
            <a:avLst/>
          </a:prstGeom>
          <a:solidFill>
            <a:srgbClr val="C5BEA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"/>
          <p:cNvSpPr/>
          <p:nvPr/>
        </p:nvSpPr>
        <p:spPr>
          <a:xfrm rot="4858540">
            <a:off x="4871688" y="4318825"/>
            <a:ext cx="483890" cy="483890"/>
          </a:xfrm>
          <a:prstGeom prst="rtTriangle">
            <a:avLst/>
          </a:prstGeom>
          <a:solidFill>
            <a:srgbClr val="898989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"/>
          <p:cNvSpPr/>
          <p:nvPr/>
        </p:nvSpPr>
        <p:spPr>
          <a:xfrm rot="-8100000">
            <a:off x="5843691" y="1370028"/>
            <a:ext cx="484085" cy="484085"/>
          </a:xfrm>
          <a:prstGeom prst="rtTriangle">
            <a:avLst/>
          </a:prstGeom>
          <a:solidFill>
            <a:srgbClr val="11664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8"/>
          <p:cNvSpPr txBox="1"/>
          <p:nvPr/>
        </p:nvSpPr>
        <p:spPr>
          <a:xfrm>
            <a:off x="4792000" y="3540688"/>
            <a:ext cx="25959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F3F3F"/>
                </a:solidFill>
              </a:rPr>
              <a:t>Dataset limpio:</a:t>
            </a:r>
            <a:r>
              <a:rPr lang="es-ES" sz="1600">
                <a:solidFill>
                  <a:srgbClr val="3F3F3F"/>
                </a:solidFill>
              </a:rPr>
              <a:t> </a:t>
            </a:r>
            <a:endParaRPr sz="1600">
              <a:solidFill>
                <a:srgbClr val="3F3F3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</a:rPr>
              <a:t>39</a:t>
            </a:r>
            <a:r>
              <a:rPr lang="es-ES" sz="1600">
                <a:solidFill>
                  <a:srgbClr val="3F3F3F"/>
                </a:solidFill>
              </a:rPr>
              <a:t> columnas x 177620 filas</a:t>
            </a:r>
            <a:endParaRPr sz="1600">
              <a:solidFill>
                <a:srgbClr val="3F3F3F"/>
              </a:solidFill>
            </a:endParaRPr>
          </a:p>
        </p:txBody>
      </p:sp>
      <p:sp>
        <p:nvSpPr>
          <p:cNvPr id="414" name="Google Shape;414;p8"/>
          <p:cNvSpPr/>
          <p:nvPr/>
        </p:nvSpPr>
        <p:spPr>
          <a:xfrm rot="5400000">
            <a:off x="5776275" y="2841650"/>
            <a:ext cx="6240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3825"/>
            <a:ext cx="3808442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0250" y="498907"/>
            <a:ext cx="1993550" cy="2180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46318" y="3933768"/>
            <a:ext cx="3162976" cy="14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46325" y="5500775"/>
            <a:ext cx="3162975" cy="58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8"/>
          <p:cNvPicPr preferRelativeResize="0"/>
          <p:nvPr/>
        </p:nvPicPr>
        <p:blipFill rotWithShape="1">
          <a:blip r:embed="rId7">
            <a:alphaModFix/>
          </a:blip>
          <a:srcRect b="0" l="0" r="0" t="50830"/>
          <a:stretch/>
        </p:blipFill>
        <p:spPr>
          <a:xfrm>
            <a:off x="8746325" y="6162449"/>
            <a:ext cx="3162974" cy="56264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8"/>
          <p:cNvSpPr/>
          <p:nvPr/>
        </p:nvSpPr>
        <p:spPr>
          <a:xfrm>
            <a:off x="10293325" y="3953150"/>
            <a:ext cx="407400" cy="76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8"/>
          <p:cNvSpPr/>
          <p:nvPr/>
        </p:nvSpPr>
        <p:spPr>
          <a:xfrm>
            <a:off x="9202935" y="4540425"/>
            <a:ext cx="1497900" cy="18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5002" y="5332550"/>
            <a:ext cx="2079698" cy="7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69650" y="6212550"/>
            <a:ext cx="2965125" cy="223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25" y="4285150"/>
            <a:ext cx="2192167" cy="24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601800"/>
            <a:ext cx="3386700" cy="16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571035" y="362600"/>
            <a:ext cx="1342374" cy="90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4874bd786_2_13"/>
          <p:cNvSpPr txBox="1"/>
          <p:nvPr>
            <p:ph type="title"/>
          </p:nvPr>
        </p:nvSpPr>
        <p:spPr>
          <a:xfrm>
            <a:off x="158436" y="0"/>
            <a:ext cx="8592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Análisis Exploratorio de los Datos (EDA)</a:t>
            </a:r>
            <a:endParaRPr b="1" sz="3200"/>
          </a:p>
        </p:txBody>
      </p:sp>
      <p:pic>
        <p:nvPicPr>
          <p:cNvPr id="433" name="Google Shape;433;g364874bd786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000" y="731868"/>
            <a:ext cx="2015139" cy="48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364874bd786_2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625" y="648225"/>
            <a:ext cx="1265342" cy="5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364874bd786_2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9639" y="690046"/>
            <a:ext cx="1690271" cy="48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364874bd786_2_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469025"/>
            <a:ext cx="4390176" cy="2619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364874bd786_2_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600" y="4298525"/>
            <a:ext cx="4390174" cy="217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364874bd786_2_13"/>
          <p:cNvSpPr/>
          <p:nvPr/>
        </p:nvSpPr>
        <p:spPr>
          <a:xfrm>
            <a:off x="2279675" y="1755550"/>
            <a:ext cx="492600" cy="472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64874bd786_2_13"/>
          <p:cNvSpPr/>
          <p:nvPr/>
        </p:nvSpPr>
        <p:spPr>
          <a:xfrm>
            <a:off x="3246700" y="1755550"/>
            <a:ext cx="775800" cy="472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g364874bd786_2_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9487" y="1254050"/>
            <a:ext cx="3398673" cy="16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364874bd786_2_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47479" y="3131988"/>
            <a:ext cx="3398673" cy="168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364874bd786_2_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79487" y="3159345"/>
            <a:ext cx="3398670" cy="16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64874bd786_2_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32225" y="5006862"/>
            <a:ext cx="3398655" cy="16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364874bd786_2_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88546" y="4964085"/>
            <a:ext cx="3398647" cy="168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364874bd786_2_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047484" y="1161175"/>
            <a:ext cx="3398657" cy="1872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4874bd786_2_19"/>
          <p:cNvSpPr txBox="1"/>
          <p:nvPr>
            <p:ph type="title"/>
          </p:nvPr>
        </p:nvSpPr>
        <p:spPr>
          <a:xfrm>
            <a:off x="90535" y="0"/>
            <a:ext cx="85920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</a:pPr>
            <a:r>
              <a:rPr b="1" lang="es-ES" sz="3200"/>
              <a:t>Codificación y Escalamiento</a:t>
            </a:r>
            <a:endParaRPr b="1" sz="3200"/>
          </a:p>
        </p:txBody>
      </p:sp>
      <p:pic>
        <p:nvPicPr>
          <p:cNvPr id="452" name="Google Shape;452;g364874bd786_2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0" y="802000"/>
            <a:ext cx="4563600" cy="35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64874bd786_2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38" y="4523025"/>
            <a:ext cx="4640926" cy="17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64874bd786_2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863" y="4289876"/>
            <a:ext cx="4964137" cy="15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364874bd786_2_19"/>
          <p:cNvSpPr/>
          <p:nvPr/>
        </p:nvSpPr>
        <p:spPr>
          <a:xfrm>
            <a:off x="195400" y="1833175"/>
            <a:ext cx="4641000" cy="3814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64874bd786_2_19"/>
          <p:cNvSpPr/>
          <p:nvPr/>
        </p:nvSpPr>
        <p:spPr>
          <a:xfrm>
            <a:off x="4797675" y="916597"/>
            <a:ext cx="1399800" cy="46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64874bd786_2_19"/>
          <p:cNvSpPr/>
          <p:nvPr/>
        </p:nvSpPr>
        <p:spPr>
          <a:xfrm rot="5400000">
            <a:off x="8709450" y="5620600"/>
            <a:ext cx="6240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64874bd786_2_19"/>
          <p:cNvSpPr txBox="1"/>
          <p:nvPr/>
        </p:nvSpPr>
        <p:spPr>
          <a:xfrm>
            <a:off x="6774875" y="6254650"/>
            <a:ext cx="51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1F1F1F"/>
                </a:solidFill>
                <a:highlight>
                  <a:srgbClr val="FFFFFF"/>
                </a:highlight>
              </a:rPr>
              <a:t>Dataset Final</a:t>
            </a:r>
            <a:r>
              <a:rPr lang="es-ES" sz="1800">
                <a:solidFill>
                  <a:srgbClr val="1F1F1F"/>
                </a:solidFill>
                <a:highlight>
                  <a:srgbClr val="FFFFFF"/>
                </a:highlight>
              </a:rPr>
              <a:t> → 24 columnas x 177620 filas</a:t>
            </a:r>
            <a:endParaRPr sz="1800"/>
          </a:p>
        </p:txBody>
      </p:sp>
      <p:sp>
        <p:nvSpPr>
          <p:cNvPr id="459" name="Google Shape;459;g364874bd786_2_19"/>
          <p:cNvSpPr txBox="1"/>
          <p:nvPr/>
        </p:nvSpPr>
        <p:spPr>
          <a:xfrm>
            <a:off x="6737987" y="3738024"/>
            <a:ext cx="49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</a:rPr>
              <a:t>StandardScaler </a:t>
            </a:r>
            <a:r>
              <a:rPr lang="es-ES" sz="1800">
                <a:solidFill>
                  <a:srgbClr val="1F1F1F"/>
                </a:solidFill>
                <a:highlight>
                  <a:srgbClr val="FFFFFF"/>
                </a:highlight>
              </a:rPr>
              <a:t>→</a:t>
            </a:r>
            <a:r>
              <a:rPr lang="es-ES" sz="1800">
                <a:solidFill>
                  <a:schemeClr val="dk1"/>
                </a:solidFill>
              </a:rPr>
              <a:t> Escalación de variables</a:t>
            </a:r>
            <a:endParaRPr sz="1800"/>
          </a:p>
        </p:txBody>
      </p:sp>
      <p:sp>
        <p:nvSpPr>
          <p:cNvPr id="460" name="Google Shape;460;g364874bd786_2_19"/>
          <p:cNvSpPr/>
          <p:nvPr/>
        </p:nvSpPr>
        <p:spPr>
          <a:xfrm rot="5400000">
            <a:off x="8709450" y="3200950"/>
            <a:ext cx="624000" cy="64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2B08C"/>
          </a:solidFill>
          <a:ln cap="flat" cmpd="sng" w="9525">
            <a:solidFill>
              <a:srgbClr val="C5BE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64874bd786_2_19"/>
          <p:cNvSpPr/>
          <p:nvPr/>
        </p:nvSpPr>
        <p:spPr>
          <a:xfrm>
            <a:off x="654050" y="6064250"/>
            <a:ext cx="3962400" cy="20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64874bd786_2_19"/>
          <p:cNvSpPr txBox="1"/>
          <p:nvPr/>
        </p:nvSpPr>
        <p:spPr>
          <a:xfrm>
            <a:off x="6273800" y="786100"/>
            <a:ext cx="57723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3F3F3F"/>
                </a:solidFill>
              </a:rPr>
              <a:t>Transformación de los datos usando</a:t>
            </a:r>
            <a:r>
              <a:rPr b="1" lang="es-ES" sz="1800">
                <a:solidFill>
                  <a:srgbClr val="3F3F3F"/>
                </a:solidFill>
              </a:rPr>
              <a:t> diccionarios </a:t>
            </a:r>
            <a:r>
              <a:rPr lang="es-ES" sz="1800">
                <a:solidFill>
                  <a:srgbClr val="3F3F3F"/>
                </a:solidFill>
              </a:rPr>
              <a:t>y </a:t>
            </a:r>
            <a:r>
              <a:rPr b="1" lang="es-ES" sz="1800">
                <a:solidFill>
                  <a:srgbClr val="3F3F3F"/>
                </a:solidFill>
              </a:rPr>
              <a:t>replace</a:t>
            </a:r>
            <a:r>
              <a:rPr lang="es-ES" sz="1800">
                <a:solidFill>
                  <a:srgbClr val="3F3F3F"/>
                </a:solidFill>
              </a:rPr>
              <a:t>.</a:t>
            </a:r>
            <a:endParaRPr sz="1800">
              <a:solidFill>
                <a:srgbClr val="3F3F3F"/>
              </a:solidFill>
            </a:endParaRPr>
          </a:p>
        </p:txBody>
      </p:sp>
      <p:graphicFrame>
        <p:nvGraphicFramePr>
          <p:cNvPr id="463" name="Google Shape;463;g364874bd786_2_19"/>
          <p:cNvGraphicFramePr/>
          <p:nvPr/>
        </p:nvGraphicFramePr>
        <p:xfrm>
          <a:off x="6324600" y="1963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{EE364CD4-7A17-47AE-AFAC-89DA2051FF21}</a:tableStyleId>
              </a:tblPr>
              <a:tblGrid>
                <a:gridCol w="1968075"/>
                <a:gridCol w="1739475"/>
                <a:gridCol w="1910925"/>
              </a:tblGrid>
              <a:tr h="2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Librería/submódulo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Clase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/>
                        <a:t>Uso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B08C"/>
                    </a:solidFill>
                  </a:tcPr>
                </a:tc>
              </a:tr>
              <a:tr h="3831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sklearn.preprocessing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OneHotEncoder()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Variables Nominales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>
                          <a:solidFill>
                            <a:schemeClr val="dk1"/>
                          </a:solidFill>
                        </a:rPr>
                        <a:t>OrdinalEncoder()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Variables</a:t>
                      </a:r>
                      <a:r>
                        <a:rPr lang="es-ES"/>
                        <a:t> Ordinales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g364874bd786_2_19"/>
          <p:cNvSpPr txBox="1"/>
          <p:nvPr/>
        </p:nvSpPr>
        <p:spPr>
          <a:xfrm>
            <a:off x="6324600" y="1622150"/>
            <a:ext cx="35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595959"/>
                </a:solidFill>
              </a:rPr>
              <a:t>Otras opciones evaluadas:</a:t>
            </a:r>
            <a:endParaRPr b="1" sz="1600">
              <a:solidFill>
                <a:srgbClr val="595959"/>
              </a:solidFill>
            </a:endParaRPr>
          </a:p>
        </p:txBody>
      </p:sp>
      <p:sp>
        <p:nvSpPr>
          <p:cNvPr id="465" name="Google Shape;465;g364874bd786_2_19"/>
          <p:cNvSpPr/>
          <p:nvPr/>
        </p:nvSpPr>
        <p:spPr>
          <a:xfrm>
            <a:off x="6883400" y="5073269"/>
            <a:ext cx="3962400" cy="25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6" name="Google Shape;466;g364874bd786_2_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6219" y="3482275"/>
            <a:ext cx="123956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na sola línea">
  <a:themeElements>
    <a:clrScheme name="Custom 16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2025-08-19T15:59:06Z</dcterms:created>
  <dc:creator>Diana Bracamonte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