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7" r:id="rId4"/>
    <p:sldId id="300" r:id="rId5"/>
    <p:sldId id="280" r:id="rId6"/>
    <p:sldId id="302" r:id="rId7"/>
    <p:sldId id="29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285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591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19/04/2020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19/04/2020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48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98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6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5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4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86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30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395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89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070C0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9305"/>
            <a:ext cx="9144000" cy="2825389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Segundo Bono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Análisis Numérico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2800" dirty="0">
                <a:solidFill>
                  <a:schemeClr val="accent4"/>
                </a:solidFill>
              </a:rPr>
              <a:t>Mónica Álvarez</a:t>
            </a:r>
            <a:br>
              <a:rPr lang="es-ES" sz="2800" dirty="0">
                <a:solidFill>
                  <a:schemeClr val="accent4"/>
                </a:solidFill>
              </a:rPr>
            </a:br>
            <a:r>
              <a:rPr lang="es-ES" sz="2800" dirty="0">
                <a:solidFill>
                  <a:schemeClr val="accent4"/>
                </a:solidFill>
              </a:rPr>
              <a:t>Santiago Palacios </a:t>
            </a:r>
            <a:br>
              <a:rPr lang="es-ES" sz="2800" dirty="0">
                <a:solidFill>
                  <a:schemeClr val="accent4"/>
                </a:solidFill>
              </a:rPr>
            </a:br>
            <a:r>
              <a:rPr lang="es-ES" sz="2800" dirty="0">
                <a:solidFill>
                  <a:schemeClr val="accent4"/>
                </a:solidFill>
              </a:rPr>
              <a:t>Paula Pi</a:t>
            </a:r>
            <a:r>
              <a:rPr lang="es-CO" sz="2800" dirty="0">
                <a:solidFill>
                  <a:schemeClr val="accent4"/>
                </a:solidFill>
              </a:rPr>
              <a:t>ñeros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Curvas de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Bezier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62337" y="2454374"/>
            <a:ext cx="4081189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La Solución por Curvas de </a:t>
            </a:r>
            <a:r>
              <a:rPr lang="es-CO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necesita la creación de una matriz que contiene información sobre las coordenadas en un nivel de Z. La función retorna una cantidad </a:t>
            </a:r>
            <a:r>
              <a:rPr lang="es-CO" sz="20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n </a:t>
            </a: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de puntos sobre la curva de </a:t>
            </a:r>
            <a:r>
              <a:rPr lang="es-CO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endParaRPr lang="es-CO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6" name="Imagen 5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F7459F1C-CD0A-4B92-B732-DDE516324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986" y="2209288"/>
            <a:ext cx="2741542" cy="2748941"/>
          </a:xfrm>
          <a:prstGeom prst="rect">
            <a:avLst/>
          </a:prstGeom>
        </p:spPr>
      </p:pic>
      <p:pic>
        <p:nvPicPr>
          <p:cNvPr id="9" name="Imagen 8" descr="Imagen que contiene competencia de atletismo, tazón, vidrio&#10;&#10;Descripción generada automáticamente">
            <a:extLst>
              <a:ext uri="{FF2B5EF4-FFF2-40B4-BE49-F238E27FC236}">
                <a16:creationId xmlns:a16="http://schemas.microsoft.com/office/drawing/2014/main" id="{EF3AE54D-1360-44A0-BEA7-0113A0029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04" y="3780584"/>
            <a:ext cx="3355978" cy="27489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576D74-7BC4-49D4-B8BD-4652DA551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03" y="675607"/>
            <a:ext cx="3242885" cy="27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Splines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62337" y="2454374"/>
            <a:ext cx="4081189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La Solución por </a:t>
            </a:r>
            <a:r>
              <a:rPr lang="es-CO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Splines</a:t>
            </a: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necesita que los conjuntos de puntos por nivel de Z sea fraccionado aun mas para generar intervalos que al ser interpolados  obtienen puntos que trazan curvas suaves </a:t>
            </a: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4" name="Imagen 3" descr="Imagen que contiene dibujo, agua&#10;&#10;Descripción generada automáticamente">
            <a:extLst>
              <a:ext uri="{FF2B5EF4-FFF2-40B4-BE49-F238E27FC236}">
                <a16:creationId xmlns:a16="http://schemas.microsoft.com/office/drawing/2014/main" id="{73FFBDF7-6B25-46FC-805A-73DEEC4A3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32" y="4187384"/>
            <a:ext cx="4753638" cy="2715004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C02B2AD-8023-4259-B24B-E3D88B491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94" y="750765"/>
            <a:ext cx="3226885" cy="2871324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BFD02B-17D0-441B-A5F6-05A15ED38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6" y="735530"/>
            <a:ext cx="3912419" cy="28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591989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5105"/>
            <a:ext cx="9144000" cy="15788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sz="4800" b="1" dirty="0">
                <a:solidFill>
                  <a:schemeClr val="bg1"/>
                </a:solidFill>
              </a:rPr>
              <a:t>Análisis de los errores</a:t>
            </a:r>
            <a:br>
              <a:rPr lang="es-ES" sz="6600" dirty="0">
                <a:solidFill>
                  <a:schemeClr val="bg1"/>
                </a:solidFill>
              </a:rPr>
            </a:br>
            <a:endParaRPr lang="es-ES" sz="6600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2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591989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815542-76F7-4CB8-BF2E-8B3F0E88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0" y="2828291"/>
            <a:ext cx="5647309" cy="32617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733DD8-36FF-43BF-A42A-BA84E2CCA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93" y="3081724"/>
            <a:ext cx="5374355" cy="238466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6B362E3-E448-40B2-AA9C-2F905D6C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720" y="1500524"/>
            <a:ext cx="2607364" cy="997196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600" b="1" dirty="0">
                <a:solidFill>
                  <a:schemeClr val="accent4"/>
                </a:solidFill>
              </a:rPr>
              <a:t>Curvas de </a:t>
            </a:r>
            <a:r>
              <a:rPr lang="es-ES" sz="3600" b="1" dirty="0" err="1">
                <a:solidFill>
                  <a:schemeClr val="accent4"/>
                </a:solidFill>
              </a:rPr>
              <a:t>Bezier</a:t>
            </a:r>
            <a:endParaRPr lang="es-ES" sz="7200" b="1" dirty="0">
              <a:solidFill>
                <a:schemeClr val="accent4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42B359B-EF3D-47EE-BB57-F97630AD5E4C}"/>
              </a:ext>
            </a:extLst>
          </p:cNvPr>
          <p:cNvSpPr txBox="1">
            <a:spLocks/>
          </p:cNvSpPr>
          <p:nvPr/>
        </p:nvSpPr>
        <p:spPr>
          <a:xfrm>
            <a:off x="8375918" y="1719123"/>
            <a:ext cx="1698594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accent4"/>
                </a:solidFill>
              </a:rPr>
              <a:t>Splines</a:t>
            </a:r>
            <a:endParaRPr lang="es-ES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3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Conclusiones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662112" y="1438275"/>
            <a:ext cx="8867775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Gracias al desarrollo de esta implementación se pudo comprender mejor los dos métodos puestos en cuestión, los tipos de curvas que existen en ambos casos y las diferentes aplicaciones. El cálculo de errores obtenidos en ambas implementaciones nos permite asegurar que realizar la interpolación por el método de </a:t>
            </a:r>
            <a:r>
              <a:rPr lang="es-CO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Splines</a:t>
            </a: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es mucho más precisa que realizar el método de curvas de </a:t>
            </a:r>
            <a:r>
              <a:rPr lang="es-CO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ts val="1900"/>
              </a:lnSpc>
            </a:pPr>
            <a:endParaRPr lang="es-CO" sz="2000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algn="just">
              <a:lnSpc>
                <a:spcPts val="1900"/>
              </a:lnSpc>
            </a:pPr>
            <a:endParaRPr lang="es-CO" sz="2000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algn="just">
              <a:lnSpc>
                <a:spcPts val="1900"/>
              </a:lnSpc>
            </a:pPr>
            <a:endParaRPr lang="es-CO" sz="2000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460DC7-F80E-4404-9E9D-F5B7444A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3" y="3267075"/>
            <a:ext cx="11261493" cy="32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591989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33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Descripción del problema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3413" y="3748376"/>
            <a:ext cx="2778039" cy="213928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56035" y="3647080"/>
            <a:ext cx="2778039" cy="226831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12790" y="4585337"/>
            <a:ext cx="1898361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</a:t>
            </a:r>
            <a:r>
              <a:rPr lang="es-ES" b="1" dirty="0">
                <a:solidFill>
                  <a:schemeClr val="bg1"/>
                </a:solidFill>
              </a:rPr>
              <a:t>URVAS DE BEZIER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310900" y="4356354"/>
            <a:ext cx="226831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</a:t>
            </a:r>
            <a:r>
              <a:rPr lang="es-ES" b="1" dirty="0">
                <a:solidFill>
                  <a:schemeClr val="bg1"/>
                </a:solidFill>
              </a:rPr>
              <a:t>NTERPOLACION DE SPLINES</a:t>
            </a:r>
          </a:p>
          <a:p>
            <a:pPr algn="ctr" rtl="0"/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Imagen que contiene interior, tabla, taza, naranja&#10;&#10;Descripción generada automáticamente">
            <a:extLst>
              <a:ext uri="{FF2B5EF4-FFF2-40B4-BE49-F238E27FC236}">
                <a16:creationId xmlns:a16="http://schemas.microsoft.com/office/drawing/2014/main" id="{A8172129-B974-4BA9-AFAC-C4E1E0FB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64" y="3392216"/>
            <a:ext cx="3484871" cy="312490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115F030-9C0B-4540-85DA-4F8A66F6F01E}"/>
              </a:ext>
            </a:extLst>
          </p:cNvPr>
          <p:cNvSpPr/>
          <p:nvPr/>
        </p:nvSpPr>
        <p:spPr>
          <a:xfrm>
            <a:off x="2586763" y="1730431"/>
            <a:ext cx="6924676" cy="83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El objetivo planteado es lograr recrear un mortero valenciano me usando Superficies de </a:t>
            </a:r>
            <a:r>
              <a:rPr lang="es-CO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y con otro método de Interpolación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Teoría : Curvas de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Bezier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06203" y="2059620"/>
            <a:ext cx="4480701" cy="414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Las curvas de </a:t>
            </a:r>
            <a:r>
              <a:rPr lang="es-CO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son un instrumento matemático para la modelización de curvas y superficies. Este planteamiento se desarrolló alrededor de 1960 por Pierre </a:t>
            </a:r>
            <a:r>
              <a:rPr lang="es-CO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para el trazado de dibujos técnicos y es ampliamente usado en el diseño aeronáutico y automovilístico.</a:t>
            </a:r>
            <a:endParaRPr lang="es-ES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es-ES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es-ES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es-ES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es-ES" b="1" i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s-CO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Una curva de </a:t>
            </a:r>
            <a:r>
              <a:rPr lang="es-CO" b="1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Bezier</a:t>
            </a:r>
            <a:r>
              <a:rPr lang="es-CO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es una curva suave paramétrica generada a partir de dos puntos finales y uno o más puntos de control, dichos puntos no necesariamente caen en pasan por la curva, pero son necesarios para calcular la trayectoria de la dicha curva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5" name="Imagen 4" descr="Imagen que contiene objeto, lámpara, espejo&#10;&#10;Descripción generada automáticamente">
            <a:extLst>
              <a:ext uri="{FF2B5EF4-FFF2-40B4-BE49-F238E27FC236}">
                <a16:creationId xmlns:a16="http://schemas.microsoft.com/office/drawing/2014/main" id="{0E7B345B-4603-498C-B1E4-4F10606F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0" y="3579882"/>
            <a:ext cx="3897094" cy="2621898"/>
          </a:xfrm>
          <a:prstGeom prst="rect">
            <a:avLst/>
          </a:prstGeom>
        </p:spPr>
      </p:pic>
      <p:pic>
        <p:nvPicPr>
          <p:cNvPr id="7" name="Imagen 6" descr="Imagen que contiene objeto, espejo&#10;&#10;Descripción generada automáticamente">
            <a:extLst>
              <a:ext uri="{FF2B5EF4-FFF2-40B4-BE49-F238E27FC236}">
                <a16:creationId xmlns:a16="http://schemas.microsoft.com/office/drawing/2014/main" id="{1D527B9E-6FC9-41BB-A4CC-C2B6552CA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28" y="1277181"/>
            <a:ext cx="2153698" cy="16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Teoría : Interpolación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Splines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40353" y="2059620"/>
            <a:ext cx="4480701" cy="3167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La definición matemática de un </a:t>
            </a:r>
            <a:r>
              <a:rPr lang="es-CO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Spline</a:t>
            </a: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hace referencia a una curva diferenciable que está formada por pequeños segmentos de línea definidos por polinomios. La interpolación con </a:t>
            </a:r>
            <a:r>
              <a:rPr lang="es-CO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Splines</a:t>
            </a: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 es comúnmente usada porque es muy precisa y se pueden obtener resultados satisfactorios con el uso de simples polinomios.</a:t>
            </a: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1026" name="Picture 2" descr="Splines cúbicos: ¿Cómo hacer que una partícula dibuje tu nombre ...">
            <a:extLst>
              <a:ext uri="{FF2B5EF4-FFF2-40B4-BE49-F238E27FC236}">
                <a16:creationId xmlns:a16="http://schemas.microsoft.com/office/drawing/2014/main" id="{B9396DFA-A778-443B-873D-19768969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1852687"/>
            <a:ext cx="558698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 la solución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Sin rellen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Círculo: Sin rellen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írculo: Sin rellen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Círculo: Sin rellen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Círculo: Sin rellen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Sin relleno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Modelar el Mortero usando una herramienta externa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Sacar los puntos del Modelo 3D.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Organizar los puntos para su posterior proceso.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Solución mediante Curvas de 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Bezier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Solución mediante Interpolación.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Errores y Conclusiones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5F7B01-40AD-425D-87E0-8742155704AA}"/>
              </a:ext>
            </a:extLst>
          </p:cNvPr>
          <p:cNvSpPr/>
          <p:nvPr/>
        </p:nvSpPr>
        <p:spPr>
          <a:xfrm>
            <a:off x="4039587" y="2628384"/>
            <a:ext cx="404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1</a:t>
            </a:r>
            <a:endParaRPr lang="es-CO" sz="4800" b="1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31715AC-D433-47B9-958A-50F7FC10CE75}"/>
              </a:ext>
            </a:extLst>
          </p:cNvPr>
          <p:cNvSpPr/>
          <p:nvPr/>
        </p:nvSpPr>
        <p:spPr>
          <a:xfrm>
            <a:off x="5541413" y="2582217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2</a:t>
            </a:r>
            <a:endParaRPr lang="es-CO" sz="4800" b="1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8C7CD11-C223-4158-9FE5-CEF7E641D56C}"/>
              </a:ext>
            </a:extLst>
          </p:cNvPr>
          <p:cNvSpPr/>
          <p:nvPr/>
        </p:nvSpPr>
        <p:spPr>
          <a:xfrm>
            <a:off x="6951208" y="2598003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3</a:t>
            </a:r>
            <a:endParaRPr lang="es-CO" sz="4800" b="1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AE0A24C-1C1F-4CDD-8B12-6340E155277C}"/>
              </a:ext>
            </a:extLst>
          </p:cNvPr>
          <p:cNvSpPr/>
          <p:nvPr/>
        </p:nvSpPr>
        <p:spPr>
          <a:xfrm>
            <a:off x="4745327" y="3882760"/>
            <a:ext cx="511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4</a:t>
            </a:r>
            <a:endParaRPr lang="es-CO" sz="4800" b="1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E0106D9-30F3-4F16-B8A8-4786508EBA12}"/>
              </a:ext>
            </a:extLst>
          </p:cNvPr>
          <p:cNvSpPr/>
          <p:nvPr/>
        </p:nvSpPr>
        <p:spPr>
          <a:xfrm>
            <a:off x="6240646" y="3882759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5</a:t>
            </a:r>
            <a:endParaRPr lang="es-CO" sz="4800" b="1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7014B85-B591-4B10-BA83-477E57BAFD8D}"/>
              </a:ext>
            </a:extLst>
          </p:cNvPr>
          <p:cNvSpPr/>
          <p:nvPr/>
        </p:nvSpPr>
        <p:spPr>
          <a:xfrm>
            <a:off x="7564075" y="384174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6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Teoría :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Interpolacion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Splines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3553" y="2059620"/>
            <a:ext cx="4480701" cy="3167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s-CO" b="1" dirty="0"/>
              <a:t>Para hallar los puntos se hizo uso del software </a:t>
            </a:r>
            <a:r>
              <a:rPr lang="es-CO" b="1" dirty="0" err="1"/>
              <a:t>Blender</a:t>
            </a:r>
            <a:r>
              <a:rPr lang="es-CO" b="1" dirty="0"/>
              <a:t>, el cual nos permite modelar objetos en3D</a:t>
            </a: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algn="r"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r>
              <a:rPr lang="es-CO" b="1" dirty="0"/>
              <a:t>En este caso, una de las ventajas es la simetría del objeto. Es por ello, que éste se dividió en 4 partes y de esta facilitar forma el proceso de interpolación</a:t>
            </a: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17" name="Imagen 16" descr="Imagen que contiene piso, interior, tabla, grande&#10;&#10;Descripción generada automáticamente">
            <a:extLst>
              <a:ext uri="{FF2B5EF4-FFF2-40B4-BE49-F238E27FC236}">
                <a16:creationId xmlns:a16="http://schemas.microsoft.com/office/drawing/2014/main" id="{17DE34D4-D016-4BB9-B4E9-9017A704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" y="859648"/>
            <a:ext cx="3243531" cy="2830727"/>
          </a:xfrm>
          <a:prstGeom prst="rect">
            <a:avLst/>
          </a:prstGeom>
        </p:spPr>
      </p:pic>
      <p:pic>
        <p:nvPicPr>
          <p:cNvPr id="21" name="Imagen 20" descr="Imagen que contiene verde, con baldosas, blanco, grande&#10;&#10;Descripción generada automáticamente">
            <a:extLst>
              <a:ext uri="{FF2B5EF4-FFF2-40B4-BE49-F238E27FC236}">
                <a16:creationId xmlns:a16="http://schemas.microsoft.com/office/drawing/2014/main" id="{16A14570-1383-4B2E-8A16-B5DA1B9D5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67" y="871260"/>
            <a:ext cx="2745961" cy="2830728"/>
          </a:xfrm>
          <a:prstGeom prst="rect">
            <a:avLst/>
          </a:prstGeom>
        </p:spPr>
      </p:pic>
      <p:pic>
        <p:nvPicPr>
          <p:cNvPr id="22" name="Imagen 21" descr="Imagen que contiene aeronave, interior, transporte, con baldosas&#10;&#10;Descripción generada automáticamente">
            <a:extLst>
              <a:ext uri="{FF2B5EF4-FFF2-40B4-BE49-F238E27FC236}">
                <a16:creationId xmlns:a16="http://schemas.microsoft.com/office/drawing/2014/main" id="{4CEF9DB2-0322-46E9-AE78-4EA321A02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3" y="4300515"/>
            <a:ext cx="4287007" cy="22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591989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7" name="Imagen 6" descr="Imagen que contiene interior, papalote, edificio, negro&#10;&#10;Descripción generada automáticamente">
            <a:extLst>
              <a:ext uri="{FF2B5EF4-FFF2-40B4-BE49-F238E27FC236}">
                <a16:creationId xmlns:a16="http://schemas.microsoft.com/office/drawing/2014/main" id="{611B21E3-C91E-4200-AAED-F94C26CB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80" y="2541233"/>
            <a:ext cx="2755753" cy="2701075"/>
          </a:xfrm>
          <a:prstGeom prst="rect">
            <a:avLst/>
          </a:prstGeom>
        </p:spPr>
      </p:pic>
      <p:pic>
        <p:nvPicPr>
          <p:cNvPr id="8" name="Imagen 7" descr="Imagen que contiene interior, con baldosas, ducha, blanco&#10;&#10;Descripción generada automáticamente">
            <a:extLst>
              <a:ext uri="{FF2B5EF4-FFF2-40B4-BE49-F238E27FC236}">
                <a16:creationId xmlns:a16="http://schemas.microsoft.com/office/drawing/2014/main" id="{1EEFD827-4535-4AE7-99A6-0312ADA9B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8" y="2526828"/>
            <a:ext cx="2813229" cy="2715480"/>
          </a:xfrm>
          <a:prstGeom prst="rect">
            <a:avLst/>
          </a:prstGeom>
        </p:spPr>
      </p:pic>
      <p:pic>
        <p:nvPicPr>
          <p:cNvPr id="10" name="Imagen 9" descr="Imagen que contiene interior, objeto, con baldosas, grande&#10;&#10;Descripción generada automáticamente">
            <a:extLst>
              <a:ext uri="{FF2B5EF4-FFF2-40B4-BE49-F238E27FC236}">
                <a16:creationId xmlns:a16="http://schemas.microsoft.com/office/drawing/2014/main" id="{BA9F6B7E-910F-4BC7-AB02-E6570BBC6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67" y="1381386"/>
            <a:ext cx="4431666" cy="44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3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49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Organización de los puntos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3553" y="2695575"/>
            <a:ext cx="4081189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s-CO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La organización de los puntos primero se hizo agrupándolos en valores de Z y luego ordenándolos de menor a mayor en el componente X</a:t>
            </a: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EDDA5-1769-4462-BD66-9DFBF39F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" y="1014487"/>
            <a:ext cx="250507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EE7EB4-CB61-47DD-8360-9DA1AE95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98" y="2695575"/>
            <a:ext cx="232410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99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591989"/>
          </a:fgClr>
          <a:bgClr>
            <a:srgbClr val="00589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EEB4C3-2AA7-48E3-B744-96643823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0" y="1428750"/>
            <a:ext cx="3649980" cy="4000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062D40-82F9-4155-AEE7-7CA1F096B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" y="1466850"/>
            <a:ext cx="3695700" cy="3962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19E316-A4A7-469F-9A95-241DA1B0B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1" y="1428750"/>
            <a:ext cx="374904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6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539</Words>
  <Application>Microsoft Office PowerPoint</Application>
  <PresentationFormat>Panorámica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de Office</vt:lpstr>
      <vt:lpstr>Segundo Bono  Análisis Numérico Mónica Álvarez Santiago Palacios  Paula Piñeros</vt:lpstr>
      <vt:lpstr>Diapositiva de análisis de proyecto 3</vt:lpstr>
      <vt:lpstr>Diapositiva de análisis de proyecto 11</vt:lpstr>
      <vt:lpstr>Diapositiva de análisis de proyecto 11</vt:lpstr>
      <vt:lpstr>Diapositiva de análisis de proyecto 6</vt:lpstr>
      <vt:lpstr>Diapositiva de análisis de proyecto 11</vt:lpstr>
      <vt:lpstr>Presentación de PowerPoint</vt:lpstr>
      <vt:lpstr>Diapositiva de análisis de proyecto 11</vt:lpstr>
      <vt:lpstr>Presentación de PowerPoint</vt:lpstr>
      <vt:lpstr>Diapositiva de análisis de proyecto 11</vt:lpstr>
      <vt:lpstr>Diapositiva de análisis de proyecto 11</vt:lpstr>
      <vt:lpstr>Análisis de los errores </vt:lpstr>
      <vt:lpstr>Curvas de Bezier</vt:lpstr>
      <vt:lpstr>Diapositiva de análisis de proyecto 11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2020-04-15T14:08:07Z</dcterms:created>
  <dcterms:modified xsi:type="dcterms:W3CDTF">2020-04-20T04:44:19Z</dcterms:modified>
</cp:coreProperties>
</file>