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28" r:id="rId2"/>
    <p:sldId id="327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3E2A"/>
    <a:srgbClr val="AE5F1E"/>
    <a:srgbClr val="FF00FF"/>
    <a:srgbClr val="A0207B"/>
    <a:srgbClr val="2A20EC"/>
    <a:srgbClr val="E14C23"/>
    <a:srgbClr val="AC1422"/>
    <a:srgbClr val="673105"/>
    <a:srgbClr val="005426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37CE5-EEBD-4B82-B155-BA1DBF67C8CF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5FA7-9A21-4F92-A827-786028AD0C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FA7-9A21-4F92-A827-786028AD0C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5CAA-C234-43DD-AD77-2C0D65D9BA80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FA76-84AE-4FEC-8F7A-E6225394ED90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41-EE31-4AAD-97B0-45D42789506E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 b="1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30C25-D46C-4849-A95F-C56A3A0AC3CE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781800" cy="365125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  <a:latin typeface="+mj-lt"/>
              </a:defRPr>
            </a:lvl1pPr>
          </a:lstStyle>
          <a:p>
            <a:r>
              <a:rPr lang="fi-FI" smtClean="0"/>
              <a:t>PageNUCA (IIT, Kanpur)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37CC-8796-46C8-BC8D-DB05663D3056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5032-BF3F-41EA-B3C3-CBEBACE69C71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62E7-0D2C-443E-BD17-8CAAA7CB4CA3}" type="datetime1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D7A5-8B21-4300-B7D7-CDEEDBCE3745}" type="datetime1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57AF-38AF-4F66-978A-82F6BC37D9FC}" type="datetime1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A0FD-E26D-40CB-91CD-3DD1A2B9D480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E6831-68D3-490A-BA6F-6A1F8E4E929B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0FB1-EB43-4E62-82BE-E3961EFE505F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PageNUCA (IIT, Kanpur)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4D58C-7421-4009-8D1C-8225D6280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1242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Welcome to CS220A: </a:t>
            </a:r>
            <a:b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800" b="1" dirty="0" smtClean="0">
                <a:solidFill>
                  <a:srgbClr val="0070C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Computer Organization</a:t>
            </a:r>
            <a:endParaRPr lang="en-US" sz="4800" b="1" dirty="0">
              <a:solidFill>
                <a:srgbClr val="0070C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0"/>
            <a:ext cx="9144000" cy="3581400"/>
          </a:xfrm>
        </p:spPr>
        <p:txBody>
          <a:bodyPr>
            <a:normAutofit/>
          </a:bodyPr>
          <a:lstStyle/>
          <a:p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3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Mainak</a:t>
            </a:r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Chaudhuri</a:t>
            </a:r>
            <a:endParaRPr lang="en-US" sz="36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3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Indian Institute of Technology Kanpur</a:t>
            </a:r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8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2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an instruction execute inside the processor?</a:t>
            </a:r>
          </a:p>
          <a:p>
            <a:pPr lvl="1"/>
            <a:r>
              <a:rPr lang="en-US" dirty="0" smtClean="0"/>
              <a:t>Most instructions generate a result</a:t>
            </a:r>
          </a:p>
          <a:p>
            <a:pPr lvl="2"/>
            <a:r>
              <a:rPr lang="en-US" dirty="0" smtClean="0"/>
              <a:t>c=</a:t>
            </a:r>
            <a:r>
              <a:rPr lang="en-US" dirty="0" err="1" smtClean="0"/>
              <a:t>a+b</a:t>
            </a:r>
            <a:endParaRPr lang="en-US" dirty="0" smtClean="0"/>
          </a:p>
          <a:p>
            <a:pPr lvl="1"/>
            <a:r>
              <a:rPr lang="en-US" dirty="0" smtClean="0"/>
              <a:t>The address of the result (or destination) operand is typically encoded in the instruction or implicit</a:t>
            </a:r>
          </a:p>
          <a:p>
            <a:pPr lvl="2"/>
            <a:r>
              <a:rPr lang="en-US" dirty="0" smtClean="0"/>
              <a:t>This address is known after decoding the instruction</a:t>
            </a:r>
          </a:p>
          <a:p>
            <a:pPr lvl="1"/>
            <a:r>
              <a:rPr lang="en-US" dirty="0" smtClean="0"/>
              <a:t>The result is stored in the destination operand location</a:t>
            </a:r>
          </a:p>
        </p:txBody>
      </p:sp>
    </p:spTree>
    <p:extLst>
      <p:ext uri="{BB962C8B-B14F-4D97-AF65-F5344CB8AC3E}">
        <p14:creationId xmlns:p14="http://schemas.microsoft.com/office/powerpoint/2010/main" val="20447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</a:t>
            </a:r>
            <a:r>
              <a:rPr lang="en-US" smtClean="0"/>
              <a:t>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an instruction execute inside the processor?</a:t>
            </a:r>
          </a:p>
          <a:p>
            <a:pPr lvl="1"/>
            <a:r>
              <a:rPr lang="en-US" dirty="0" smtClean="0"/>
              <a:t>The execution of an instruction requires the appropriate control and data paths to be activated</a:t>
            </a:r>
          </a:p>
          <a:p>
            <a:r>
              <a:rPr lang="en-US" dirty="0" smtClean="0"/>
              <a:t>Data path is usually slow because main memory is much slower than the processor</a:t>
            </a:r>
          </a:p>
          <a:p>
            <a:pPr lvl="1"/>
            <a:r>
              <a:rPr lang="en-US" dirty="0" smtClean="0"/>
              <a:t>Commonly used optimizations for speeding up the data path:</a:t>
            </a:r>
          </a:p>
          <a:p>
            <a:pPr lvl="2"/>
            <a:r>
              <a:rPr lang="en-US" dirty="0" smtClean="0"/>
              <a:t>Reasonably large set of general-purpose registers inside the processor</a:t>
            </a:r>
          </a:p>
          <a:p>
            <a:pPr lvl="2"/>
            <a:r>
              <a:rPr lang="en-US" dirty="0" smtClean="0"/>
              <a:t>Fast memory (known as cache) inside the processor</a:t>
            </a:r>
          </a:p>
        </p:txBody>
      </p:sp>
    </p:spTree>
    <p:extLst>
      <p:ext uri="{BB962C8B-B14F-4D97-AF65-F5344CB8AC3E}">
        <p14:creationId xmlns:p14="http://schemas.microsoft.com/office/powerpoint/2010/main" val="37448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Sketch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The computing stack</a:t>
            </a:r>
          </a:p>
          <a:p>
            <a:r>
              <a:rPr lang="en-US" dirty="0" smtClean="0"/>
              <a:t>Anatomy of a computer system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computing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2895600" y="4648200"/>
            <a:ext cx="3581400" cy="2057400"/>
          </a:xfrm>
          <a:prstGeom prst="rect">
            <a:avLst/>
          </a:prstGeom>
          <a:solidFill>
            <a:srgbClr val="9900FF">
              <a:alpha val="13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rgbClr val="A0207B"/>
                </a:solidFill>
                <a:latin typeface="+mj-lt"/>
              </a:rPr>
              <a:t>Microarchitecture</a:t>
            </a:r>
          </a:p>
          <a:p>
            <a:pPr algn="ctr"/>
            <a:r>
              <a:rPr lang="en-US" sz="2400" dirty="0" smtClean="0">
                <a:solidFill>
                  <a:srgbClr val="A0207B"/>
                </a:solidFill>
                <a:latin typeface="+mj-lt"/>
              </a:rPr>
              <a:t>Function blocks</a:t>
            </a:r>
          </a:p>
          <a:p>
            <a:pPr algn="ctr"/>
            <a:r>
              <a:rPr lang="en-US" sz="2400" dirty="0" smtClean="0">
                <a:solidFill>
                  <a:srgbClr val="A0207B"/>
                </a:solidFill>
                <a:latin typeface="+mj-lt"/>
              </a:rPr>
              <a:t>Logic gates</a:t>
            </a:r>
          </a:p>
          <a:p>
            <a:pPr algn="ctr"/>
            <a:r>
              <a:rPr lang="en-US" sz="2400" dirty="0" smtClean="0">
                <a:solidFill>
                  <a:srgbClr val="A0207B"/>
                </a:solidFill>
                <a:latin typeface="+mj-lt"/>
              </a:rPr>
              <a:t>Circuits</a:t>
            </a:r>
          </a:p>
          <a:p>
            <a:pPr algn="ctr"/>
            <a:r>
              <a:rPr lang="en-US" sz="2400" dirty="0" smtClean="0">
                <a:solidFill>
                  <a:srgbClr val="A0207B"/>
                </a:solidFill>
                <a:latin typeface="+mj-lt"/>
              </a:rPr>
              <a:t>Transistors</a:t>
            </a:r>
            <a:endParaRPr lang="en-US" sz="2400" dirty="0">
              <a:solidFill>
                <a:srgbClr val="A0207B"/>
              </a:solidFill>
              <a:latin typeface="+mj-lt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85800" y="5257800"/>
            <a:ext cx="1960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Hardware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895600" y="2667000"/>
            <a:ext cx="3581400" cy="1981200"/>
          </a:xfrm>
          <a:prstGeom prst="rect">
            <a:avLst/>
          </a:prstGeom>
          <a:solidFill>
            <a:srgbClr val="CC0099">
              <a:alpha val="11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HLL compiler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Assembly language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Assembler and linker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Executable binary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  <a:latin typeface="+mj-lt"/>
              </a:rPr>
              <a:t>Operating system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1656" y="2988325"/>
            <a:ext cx="20746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Hardware/</a:t>
            </a:r>
          </a:p>
          <a:p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software</a:t>
            </a:r>
          </a:p>
          <a:p>
            <a:r>
              <a:rPr lang="en-US" altLang="en-US" sz="3200" dirty="0">
                <a:solidFill>
                  <a:srgbClr val="C00000"/>
                </a:solidFill>
                <a:latin typeface="+mj-lt"/>
              </a:rPr>
              <a:t>interface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95600" y="1219200"/>
            <a:ext cx="3581400" cy="1447800"/>
          </a:xfrm>
          <a:prstGeom prst="rect">
            <a:avLst/>
          </a:prstGeom>
          <a:solidFill>
            <a:srgbClr val="FF6600">
              <a:alpha val="12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Problem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Algorithm</a:t>
            </a:r>
          </a:p>
          <a:p>
            <a:pPr algn="ctr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HLL program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85800" y="1752600"/>
            <a:ext cx="18020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C00000"/>
                </a:solidFill>
                <a:latin typeface="+mj-lt"/>
              </a:rPr>
              <a:t>Software</a:t>
            </a:r>
            <a:endParaRPr lang="en-US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19400" y="4648200"/>
            <a:ext cx="3754207" cy="1217327"/>
          </a:xfrm>
          <a:prstGeom prst="ellipse">
            <a:avLst/>
          </a:prstGeom>
          <a:solidFill>
            <a:schemeClr val="accent1">
              <a:alpha val="29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7279272" y="3834825"/>
            <a:ext cx="17123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chemeClr val="tx2"/>
                </a:solidFill>
                <a:latin typeface="+mj-lt"/>
              </a:rPr>
              <a:t>CS220A</a:t>
            </a:r>
            <a:endParaRPr lang="en-US" alt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819401" y="3124200"/>
            <a:ext cx="3754206" cy="394350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1"/>
            <a:endCxn id="12" idx="6"/>
          </p:cNvCxnSpPr>
          <p:nvPr/>
        </p:nvCxnSpPr>
        <p:spPr>
          <a:xfrm flipH="1" flipV="1">
            <a:off x="6573607" y="3321375"/>
            <a:ext cx="705665" cy="805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  <a:endCxn id="10" idx="6"/>
          </p:cNvCxnSpPr>
          <p:nvPr/>
        </p:nvCxnSpPr>
        <p:spPr>
          <a:xfrm flipH="1">
            <a:off x="6573607" y="4127213"/>
            <a:ext cx="705665" cy="11296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626264" y="5105400"/>
            <a:ext cx="4120150" cy="760127"/>
          </a:xfrm>
          <a:prstGeom prst="ellipse">
            <a:avLst/>
          </a:prstGeom>
          <a:solidFill>
            <a:srgbClr val="A23E2A">
              <a:alpha val="14000"/>
            </a:srgbClr>
          </a:solidFill>
          <a:ln>
            <a:solidFill>
              <a:srgbClr val="AE5F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781800" y="5181600"/>
            <a:ext cx="20088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solidFill>
                  <a:srgbClr val="A23E2A"/>
                </a:solidFill>
                <a:latin typeface="+mj-lt"/>
              </a:rPr>
              <a:t>ESC201N</a:t>
            </a:r>
            <a:endParaRPr lang="en-US" altLang="en-US" sz="3200" dirty="0">
              <a:solidFill>
                <a:srgbClr val="A23E2A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646593" y="1340175"/>
            <a:ext cx="4099821" cy="1263038"/>
          </a:xfrm>
          <a:prstGeom prst="ellipse">
            <a:avLst/>
          </a:prstGeom>
          <a:solidFill>
            <a:schemeClr val="tx1">
              <a:lumMod val="95000"/>
              <a:lumOff val="5000"/>
              <a:alpha val="1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781800" y="1676400"/>
            <a:ext cx="20088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 smtClean="0">
                <a:latin typeface="+mj-lt"/>
              </a:rPr>
              <a:t>ESC101N</a:t>
            </a:r>
            <a:endParaRPr lang="en-US" altLang="en-US" sz="3200" dirty="0">
              <a:latin typeface="+mj-lt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800" y="1905000"/>
            <a:ext cx="35463" cy="30575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1905000"/>
            <a:ext cx="1392007" cy="95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26263" y="4962506"/>
            <a:ext cx="878937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2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Logic gates to microarchitecture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a ripple-carry adder</a:t>
            </a:r>
          </a:p>
          <a:p>
            <a:pPr lvl="1"/>
            <a:r>
              <a:rPr lang="en-US" dirty="0" smtClean="0"/>
              <a:t>Logic gates for building a function block for adding two bits with a carry input</a:t>
            </a:r>
          </a:p>
          <a:p>
            <a:pPr lvl="2"/>
            <a:r>
              <a:rPr lang="en-US" dirty="0" smtClean="0"/>
              <a:t>Known as a full adder</a:t>
            </a:r>
          </a:p>
          <a:p>
            <a:pPr lvl="1"/>
            <a:r>
              <a:rPr lang="en-US" dirty="0" smtClean="0"/>
              <a:t>An array of full adders used to design the microarchitecture of an adder</a:t>
            </a:r>
          </a:p>
          <a:p>
            <a:pPr lvl="2"/>
            <a:r>
              <a:rPr lang="en-US" dirty="0" smtClean="0"/>
              <a:t>Encapsulates an algorithm for adding two n-bit numbers</a:t>
            </a:r>
          </a:p>
          <a:p>
            <a:pPr lvl="2"/>
            <a:r>
              <a:rPr lang="en-US" dirty="0" smtClean="0"/>
              <a:t>A microarchitecture is always linked to an underlying algorithm for executing the task</a:t>
            </a:r>
          </a:p>
          <a:p>
            <a:r>
              <a:rPr lang="en-US" dirty="0" smtClean="0"/>
              <a:t>A digital computer represents one of the most complex pieces of microarchitecture</a:t>
            </a:r>
          </a:p>
          <a:p>
            <a:pPr lvl="1"/>
            <a:r>
              <a:rPr lang="en-US" dirty="0" smtClean="0"/>
              <a:t>A complex algorithm implemented in hardware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799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3200400" y="2514600"/>
            <a:ext cx="2362200" cy="205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Instruction Processor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or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CPU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Donut 4"/>
          <p:cNvSpPr/>
          <p:nvPr/>
        </p:nvSpPr>
        <p:spPr>
          <a:xfrm>
            <a:off x="990600" y="914400"/>
            <a:ext cx="6858000" cy="5257800"/>
          </a:xfrm>
          <a:prstGeom prst="donu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I/O devices and non-volatile storage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Main memory (DRAM)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8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The central processing unit (CPU)</a:t>
            </a:r>
          </a:p>
          <a:p>
            <a:pPr lvl="1"/>
            <a:r>
              <a:rPr lang="en-US" dirty="0" smtClean="0"/>
              <a:t>Also known as microprocessor</a:t>
            </a:r>
          </a:p>
          <a:p>
            <a:pPr lvl="1"/>
            <a:r>
              <a:rPr lang="en-US" dirty="0" smtClean="0"/>
              <a:t>Dictates how a task will be done, but cannot do anything on its own</a:t>
            </a:r>
          </a:p>
          <a:p>
            <a:pPr lvl="1"/>
            <a:r>
              <a:rPr lang="en-US" dirty="0" smtClean="0"/>
              <a:t>Needs to be told what to do next in the form of a stream of “instructions”</a:t>
            </a:r>
          </a:p>
          <a:p>
            <a:pPr lvl="2"/>
            <a:r>
              <a:rPr lang="en-US" dirty="0" smtClean="0"/>
              <a:t>These instructions are generated from a program that represents an algorithm for accomplishing the task</a:t>
            </a:r>
          </a:p>
          <a:p>
            <a:pPr lvl="1"/>
            <a:r>
              <a:rPr lang="en-US" dirty="0" smtClean="0"/>
              <a:t>Can store intermediate/final results of a computation in main memory</a:t>
            </a:r>
          </a:p>
          <a:p>
            <a:pPr lvl="2"/>
            <a:r>
              <a:rPr lang="en-US" dirty="0" smtClean="0"/>
              <a:t>Dynamic random access memory (DRAM); volatile</a:t>
            </a:r>
          </a:p>
          <a:p>
            <a:pPr lvl="1"/>
            <a:r>
              <a:rPr lang="en-US" dirty="0" smtClean="0"/>
              <a:t>Can store information on persistent non-volatile storage media e.g., magnetic hard disk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6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Peripheral I/O devices</a:t>
            </a:r>
          </a:p>
          <a:p>
            <a:pPr lvl="1"/>
            <a:r>
              <a:rPr lang="en-US" dirty="0" smtClean="0"/>
              <a:t>Plug-ins to the CPU for communicating with the world</a:t>
            </a:r>
          </a:p>
          <a:p>
            <a:pPr lvl="1"/>
            <a:r>
              <a:rPr lang="en-US" dirty="0" smtClean="0"/>
              <a:t>Display (CRT, LCD, touchscreen)</a:t>
            </a:r>
          </a:p>
          <a:p>
            <a:pPr lvl="1"/>
            <a:r>
              <a:rPr lang="en-US" dirty="0" smtClean="0"/>
              <a:t>Keyboard</a:t>
            </a:r>
          </a:p>
          <a:p>
            <a:pPr lvl="1"/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DVD reader/writer</a:t>
            </a:r>
          </a:p>
          <a:p>
            <a:pPr lvl="1"/>
            <a:r>
              <a:rPr lang="en-US" dirty="0" smtClean="0"/>
              <a:t>Speaker</a:t>
            </a:r>
          </a:p>
          <a:p>
            <a:pPr lvl="1"/>
            <a:r>
              <a:rPr lang="en-US" dirty="0" smtClean="0"/>
              <a:t>Microphone</a:t>
            </a:r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Wireless communication</a:t>
            </a:r>
          </a:p>
          <a:p>
            <a:pPr lvl="1"/>
            <a:r>
              <a:rPr lang="en-US" dirty="0" smtClean="0"/>
              <a:t>Wired Ethernet communication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32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an instruction execute inside the processor?</a:t>
            </a:r>
          </a:p>
          <a:p>
            <a:pPr lvl="1"/>
            <a:r>
              <a:rPr lang="en-US" dirty="0" smtClean="0"/>
              <a:t>Every entity residing inside a computer has an address</a:t>
            </a:r>
          </a:p>
          <a:p>
            <a:pPr lvl="2"/>
            <a:r>
              <a:rPr lang="en-US" dirty="0" smtClean="0"/>
              <a:t>An instruction also has an address</a:t>
            </a:r>
          </a:p>
          <a:p>
            <a:pPr lvl="1"/>
            <a:r>
              <a:rPr lang="en-US" dirty="0" smtClean="0"/>
              <a:t>The processor maintains the address of the next instruction in a register called program counter</a:t>
            </a:r>
          </a:p>
          <a:p>
            <a:pPr lvl="1"/>
            <a:r>
              <a:rPr lang="en-US" dirty="0" smtClean="0"/>
              <a:t>The instruction is fetched from main memory and placed in an instruction register</a:t>
            </a:r>
          </a:p>
          <a:p>
            <a:pPr lvl="1"/>
            <a:r>
              <a:rPr lang="en-US" dirty="0" smtClean="0"/>
              <a:t>The instruction is decoded to generate the control signals for executing the instruction</a:t>
            </a:r>
          </a:p>
          <a:p>
            <a:pPr lvl="2"/>
            <a:r>
              <a:rPr lang="en-US" dirty="0" smtClean="0"/>
              <a:t>Send to adder if this is an addition instruction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37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Anatomy of a computer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does an instruction execute inside the processor?</a:t>
            </a:r>
          </a:p>
          <a:p>
            <a:pPr lvl="1"/>
            <a:r>
              <a:rPr lang="en-US" dirty="0" smtClean="0"/>
              <a:t>Most instructions require source operands for execution</a:t>
            </a:r>
          </a:p>
          <a:p>
            <a:pPr lvl="2"/>
            <a:r>
              <a:rPr lang="en-US" dirty="0" err="1" smtClean="0"/>
              <a:t>a+b</a:t>
            </a:r>
            <a:endParaRPr lang="en-US" dirty="0" smtClean="0"/>
          </a:p>
          <a:p>
            <a:pPr lvl="1"/>
            <a:r>
              <a:rPr lang="en-US" dirty="0" smtClean="0"/>
              <a:t>After decoding the instruction, the operands are fetched</a:t>
            </a:r>
          </a:p>
          <a:p>
            <a:pPr lvl="2"/>
            <a:r>
              <a:rPr lang="en-US" dirty="0" smtClean="0"/>
              <a:t>Operand addresses are typically encoded in the instruction or could be implicit</a:t>
            </a:r>
          </a:p>
          <a:p>
            <a:pPr lvl="2"/>
            <a:r>
              <a:rPr lang="en-US" dirty="0" smtClean="0"/>
              <a:t>These addresses are known after decoding the instruction</a:t>
            </a:r>
          </a:p>
          <a:p>
            <a:pPr lvl="1"/>
            <a:r>
              <a:rPr lang="en-US" dirty="0" smtClean="0"/>
              <a:t>The instruction can now execute</a:t>
            </a:r>
          </a:p>
          <a:p>
            <a:pPr lvl="2"/>
            <a:r>
              <a:rPr lang="en-US" dirty="0" smtClean="0"/>
              <a:t>Operands are sent to the adder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94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29309</TotalTime>
  <Words>555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Office Theme</vt:lpstr>
      <vt:lpstr>Welcome to CS220A:  Computer Organization</vt:lpstr>
      <vt:lpstr>Sketch</vt:lpstr>
      <vt:lpstr>The computing stack</vt:lpstr>
      <vt:lpstr>Logic gates to microarchitecture</vt:lpstr>
      <vt:lpstr>Anatomy of a computer system</vt:lpstr>
      <vt:lpstr>Anatomy of a computer system</vt:lpstr>
      <vt:lpstr>Anatomy of a computer system</vt:lpstr>
      <vt:lpstr>Anatomy of a computer system</vt:lpstr>
      <vt:lpstr>Anatomy of a computer system</vt:lpstr>
      <vt:lpstr>Anatomy of a computer system</vt:lpstr>
      <vt:lpstr>Anatomy of a computer system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</dc:title>
  <dc:creator>M Chowdhury</dc:creator>
  <cp:lastModifiedBy>mainakc</cp:lastModifiedBy>
  <cp:revision>898</cp:revision>
  <dcterms:created xsi:type="dcterms:W3CDTF">2009-12-03T08:56:43Z</dcterms:created>
  <dcterms:modified xsi:type="dcterms:W3CDTF">2021-01-12T17:48:54Z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e4637547-bb2d-44a9-b280-f0c7f35c28fb</vt:lpwstr>
  </property>
</Properties>
</file>