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28" r:id="rId2"/>
    <p:sldId id="327" r:id="rId3"/>
    <p:sldId id="425" r:id="rId4"/>
    <p:sldId id="483" r:id="rId5"/>
    <p:sldId id="420" r:id="rId6"/>
    <p:sldId id="470" r:id="rId7"/>
    <p:sldId id="469" r:id="rId8"/>
    <p:sldId id="436" r:id="rId9"/>
    <p:sldId id="421" r:id="rId10"/>
    <p:sldId id="471" r:id="rId11"/>
    <p:sldId id="472" r:id="rId12"/>
    <p:sldId id="473" r:id="rId13"/>
    <p:sldId id="422" r:id="rId14"/>
    <p:sldId id="474" r:id="rId15"/>
    <p:sldId id="475" r:id="rId16"/>
    <p:sldId id="476" r:id="rId17"/>
    <p:sldId id="477" r:id="rId18"/>
    <p:sldId id="478" r:id="rId19"/>
    <p:sldId id="495" r:id="rId20"/>
    <p:sldId id="424" r:id="rId21"/>
    <p:sldId id="496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7" r:id="rId30"/>
    <p:sldId id="492" r:id="rId31"/>
    <p:sldId id="498" r:id="rId32"/>
    <p:sldId id="493" r:id="rId33"/>
    <p:sldId id="500" r:id="rId34"/>
    <p:sldId id="501" r:id="rId35"/>
    <p:sldId id="499" r:id="rId36"/>
    <p:sldId id="502" r:id="rId37"/>
    <p:sldId id="480" r:id="rId38"/>
    <p:sldId id="481" r:id="rId39"/>
    <p:sldId id="484" r:id="rId40"/>
    <p:sldId id="482" r:id="rId41"/>
    <p:sldId id="503" r:id="rId42"/>
    <p:sldId id="479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3105"/>
    <a:srgbClr val="AE5F1E"/>
    <a:srgbClr val="FF00FF"/>
    <a:srgbClr val="A23E2A"/>
    <a:srgbClr val="A0207B"/>
    <a:srgbClr val="2A20EC"/>
    <a:srgbClr val="E14C23"/>
    <a:srgbClr val="AC1422"/>
    <a:srgbClr val="0054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D1009-29F9-42C4-98F8-777031027D4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00927-5854-46CF-90B8-FA9C6D9C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11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837CE5-EEBD-4B82-B155-BA1DBF67C8CF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D985FA7-9A21-4F92-A827-786028AD0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7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1813-22FC-4EC3-A200-08371A6F312C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0076-9FA9-477E-95D4-77200DB10CE7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2954-80FA-4126-A2A0-5329EFAF9D78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 b="1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9033-E6AA-4B74-874D-8A7B294602B7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781800" cy="365125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+mj-lt"/>
              </a:defRPr>
            </a:lvl1pPr>
          </a:lstStyle>
          <a:p>
            <a:r>
              <a:rPr lang="fi-FI" smtClean="0"/>
              <a:t>PageNUCA (IIT, Kanpur)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ABC3-95A1-4D62-8759-5881653E9A3E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DA21-24EC-44BA-984D-FD25F700CBDC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3AAB-068A-4B5D-B829-053AA1E497DA}" type="datetime1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1537-FA4F-4688-A28A-EF28B5B0BEAA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D8DF-30CA-4FE7-98E7-727C137275AA}" type="datetime1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7239-4C86-4189-B365-7B3A5B0238EF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F795-FD24-4CF4-B6BB-8D37454ED120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15F7-BA38-4967-B47C-CE71164BC701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05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Processor FSM Design</a:t>
            </a:r>
            <a:endParaRPr lang="en-US" sz="4800" b="1" dirty="0">
              <a:solidFill>
                <a:srgbClr val="0070C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3581400"/>
          </a:xfrm>
        </p:spPr>
        <p:txBody>
          <a:bodyPr>
            <a:normAutofit/>
          </a:bodyPr>
          <a:lstStyle/>
          <a:p>
            <a:endParaRPr lang="en-US" sz="3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3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Mainak</a:t>
            </a:r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Chaudhuri</a:t>
            </a:r>
            <a:endParaRPr lang="en-US" sz="3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Indian Institute of Technology Kanpur</a:t>
            </a:r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0E579E14-E730-49D9-B537-03C03F2CDA1E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Multi-cycle instruction execution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IF: 2 ns, ID/RF: 1 ns, EX: 1 ns, DMEM: 3 ns, WB: 1 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Branch frequency: 20%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Store frequency: 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Multiply/divide frequency: 5%, latency: 30 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Total instruction count: 100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Multi-cycle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Cycle time: 3 ns, frequency: 333 MHz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CPI: 0.2*3+0.1*4+0.05*10+0.65*5 = 4.75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Execution time: 100*4.75*3 ns = 1425 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Single-cycle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Cycle time: 8 ns, frequency: 125 MHz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CPI: 1*0.95+ceil(30/8)*0.05 = 1.15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Execution time: 100*1.15*8 ns = 920 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72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75EEF23-D170-42A0-BCFE-C76AA33F6244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11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Multi-cycle instruction execution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35012"/>
            <a:ext cx="8686800" cy="61229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Same example with a balanced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IF: 2 ns, ID/RF: 2 ns, EX: 2 ns, DMEM: 2 ns, WB: 2 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Branch frequency: 20%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Store frequency: 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Multiply/divide frequency: 5%, latency: 30 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Total instruction count: 100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Multi-cycle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Cycle time: 2 ns, frequency: 500 MHz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CPI: 0.2*3+0.1*4+0.05*15+0.65*5 =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Execution time: 100*5*2 ns = 1000 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Single-cycle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Cycle time: 10 ns, frequency: 100 MHz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CPI: 1*0.95+ceil(30/10)*0.05 = 1.1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Execution time: 100*1.1*10 ns = 1100 ns (worse than multi-cycle)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9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8616533-8469-45DA-A540-DE698467E628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12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Pipelined instruction execution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Observations from multi-cycle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 the second cycle, I know if it is a branch; if not, start fetching the next instruction?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When the ALU is doing an addition (say), the decoder is sitting idle; can we use it for some other instruction?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 summary, exactly one stage is active at any point in time: wastes hardware resources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Form a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Process five instructions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Each instruction is in a different stage of processing (called pipe stage)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8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AFF81A5-1427-4C81-A588-53AD259695A1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13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Pipelined instruction execution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Individual instruction latency is five cycles, but ideally can finish one instruction every cycle after the pipeline is filled up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Ideal CPI of 1.0 at the clock frequency of multi-cycle design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Execution time is ideally one-fifth of the multi-cycle design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Instruction throughput improves five times (number of instructions completed in a given time)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/>
              <a:t>I0   IF  ID/RF  EX       MEM   WB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/>
              <a:t>I1        IF        ID/RF  EX      MEM   WB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/>
              <a:t>I2                   IF       ID/RF  EX      MEM    WB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/>
              <a:t>I3                             IF       ID/RF  EX       MEM  WB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/>
              <a:t>I4                                       IF        ID/RF  EX     MEM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48243" y="6472535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time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 flipV="1">
            <a:off x="1447800" y="6703368"/>
            <a:ext cx="1900443" cy="18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3"/>
          </p:cNvCxnSpPr>
          <p:nvPr/>
        </p:nvCxnSpPr>
        <p:spPr>
          <a:xfrm>
            <a:off x="4114800" y="6703368"/>
            <a:ext cx="487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E8ED6EC-87C8-4D65-ABC5-6EA055FA9A7F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14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Pipelined instruction execution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 smtClean="0"/>
              <a:t>Gains</a:t>
            </a:r>
          </a:p>
          <a:p>
            <a:pPr lvl="1" eaLnBrk="1" hangingPunct="1"/>
            <a:r>
              <a:rPr lang="en-US" altLang="en-US" dirty="0" smtClean="0"/>
              <a:t>Extracting parallelism from a sequential instruction stream: known as instruction-level parallelism (ILP)</a:t>
            </a:r>
          </a:p>
          <a:p>
            <a:pPr lvl="1" eaLnBrk="1" hangingPunct="1"/>
            <a:r>
              <a:rPr lang="en-US" altLang="en-US" dirty="0" smtClean="0"/>
              <a:t>Can complete one instruction every cycle (ideally)</a:t>
            </a:r>
          </a:p>
          <a:p>
            <a:pPr eaLnBrk="1" hangingPunct="1"/>
            <a:r>
              <a:rPr lang="en-US" altLang="en-US" dirty="0" smtClean="0"/>
              <a:t>Loss</a:t>
            </a:r>
          </a:p>
          <a:p>
            <a:pPr lvl="1" eaLnBrk="1" hangingPunct="1"/>
            <a:r>
              <a:rPr lang="en-US" altLang="en-US" dirty="0" smtClean="0"/>
              <a:t>Each pipe stage may get lengthened a little bit due to control overhead (skew time, setup time, propagation delay): limits the gain due to pipelining</a:t>
            </a:r>
          </a:p>
          <a:p>
            <a:pPr lvl="1" eaLnBrk="1" hangingPunct="1"/>
            <a:r>
              <a:rPr lang="en-US" altLang="en-US" dirty="0" smtClean="0"/>
              <a:t>Each instruction may take slightly longer for this reason</a:t>
            </a:r>
          </a:p>
          <a:p>
            <a:pPr lvl="1" eaLnBrk="1" hangingPunct="1"/>
            <a:r>
              <a:rPr lang="en-US" altLang="en-US" dirty="0" smtClean="0"/>
              <a:t>Bigger aggregate memory bandwidth: </a:t>
            </a:r>
            <a:r>
              <a:rPr lang="en-US" altLang="en-US" dirty="0" err="1" smtClean="0"/>
              <a:t>icache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dcache</a:t>
            </a:r>
            <a:r>
              <a:rPr lang="en-US" altLang="en-US" dirty="0" smtClean="0"/>
              <a:t> may miss in the same cycle</a:t>
            </a:r>
          </a:p>
          <a:p>
            <a:pPr lvl="1" eaLnBrk="1" hangingPunct="1"/>
            <a:r>
              <a:rPr lang="en-US" altLang="en-US" dirty="0" smtClean="0"/>
              <a:t>Pipeline hazards</a:t>
            </a:r>
          </a:p>
        </p:txBody>
      </p:sp>
    </p:spTree>
    <p:extLst>
      <p:ext uri="{BB962C8B-B14F-4D97-AF65-F5344CB8AC3E}">
        <p14:creationId xmlns:p14="http://schemas.microsoft.com/office/powerpoint/2010/main" val="38142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A3ED9090-22B8-476E-B579-7AD3FD907A75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15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Pipeline hazards: structural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35012"/>
            <a:ext cx="8686800" cy="612298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Structural hazards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Arises due to resource conflicts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Happens if the same resource is accessed in at least two stages of the pipe</a:t>
            </a:r>
          </a:p>
          <a:p>
            <a:pPr lvl="1"/>
            <a:r>
              <a:rPr lang="en-US" altLang="en-US" dirty="0"/>
              <a:t>Fewer resources than needed</a:t>
            </a:r>
          </a:p>
          <a:p>
            <a:pPr lvl="1"/>
            <a:r>
              <a:rPr lang="en-US" altLang="en-US" dirty="0" err="1"/>
              <a:t>Unpipelined</a:t>
            </a:r>
            <a:r>
              <a:rPr lang="en-US" altLang="en-US" dirty="0"/>
              <a:t> functional units</a:t>
            </a:r>
          </a:p>
          <a:p>
            <a:pPr lvl="1"/>
            <a:r>
              <a:rPr lang="en-US" altLang="en-US" dirty="0" smtClean="0"/>
              <a:t>Lack of memory </a:t>
            </a:r>
            <a:r>
              <a:rPr lang="en-US" altLang="en-US" dirty="0"/>
              <a:t>or register file ports</a:t>
            </a:r>
          </a:p>
          <a:p>
            <a:r>
              <a:rPr lang="en-US" altLang="en-US" dirty="0"/>
              <a:t>Why fewer resources?</a:t>
            </a:r>
          </a:p>
          <a:p>
            <a:pPr lvl="1"/>
            <a:r>
              <a:rPr lang="en-US" altLang="en-US" dirty="0"/>
              <a:t>Reduction in complexity (and power consumption)</a:t>
            </a:r>
          </a:p>
          <a:p>
            <a:pPr lvl="1"/>
            <a:r>
              <a:rPr lang="en-US" altLang="en-US" dirty="0"/>
              <a:t>Make the common case fast: pipelined divider may only waste silicon estate</a:t>
            </a:r>
          </a:p>
          <a:p>
            <a:r>
              <a:rPr lang="en-US" altLang="en-US" dirty="0"/>
              <a:t>All types of hazards introduce stalls or pipeline bubbles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9F455F66-DEE5-4691-BD22-19950DE7EE5A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16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Pipeline</a:t>
            </a:r>
            <a:r>
              <a:rPr lang="en-US" dirty="0" smtClean="0">
                <a:solidFill>
                  <a:srgbClr val="0070C0"/>
                </a:solidFill>
              </a:rPr>
              <a:t> hazard: control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Branches pose a problem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			Cycles 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ins 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	(</a:t>
            </a:r>
            <a:r>
              <a:rPr lang="en-US" altLang="en-US" i="1" dirty="0" err="1" smtClean="0"/>
              <a:t>beq</a:t>
            </a:r>
            <a:r>
              <a:rPr lang="en-US" altLang="en-US" dirty="0" smtClean="0"/>
              <a:t> </a:t>
            </a:r>
            <a:r>
              <a:rPr lang="en-US" altLang="en-US" dirty="0"/>
              <a:t>$</a:t>
            </a:r>
            <a:r>
              <a:rPr lang="en-US" altLang="en-US" dirty="0" smtClean="0"/>
              <a:t>1, $0, label) IF  ID/RF  </a:t>
            </a:r>
            <a:r>
              <a:rPr lang="en-US" altLang="en-US" dirty="0" smtClean="0">
                <a:solidFill>
                  <a:srgbClr val="FF0000"/>
                </a:solidFill>
              </a:rPr>
              <a:t>EX</a:t>
            </a:r>
            <a:r>
              <a:rPr lang="en-US" altLang="en-US" dirty="0" smtClean="0"/>
              <a:t> MEM WB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CC0066"/>
                </a:solidFill>
              </a:rPr>
              <a:t>What to fetch?</a:t>
            </a:r>
            <a:r>
              <a:rPr lang="en-US" altLang="en-US" dirty="0" smtClean="0"/>
              <a:t>	                  IF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CC0066"/>
                </a:solidFill>
              </a:rPr>
              <a:t>What to fetch?</a:t>
            </a:r>
            <a:r>
              <a:rPr lang="en-US" altLang="en-US" dirty="0" smtClean="0"/>
              <a:t>                             IF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ins </a:t>
            </a:r>
            <a:r>
              <a:rPr lang="en-US" altLang="en-US" i="1" dirty="0" smtClean="0"/>
              <a:t>i</a:t>
            </a:r>
            <a:r>
              <a:rPr lang="en-US" altLang="en-US" dirty="0" smtClean="0"/>
              <a:t>+1 (target)				     IF 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Two pipeline </a:t>
            </a:r>
            <a:r>
              <a:rPr lang="en-US" altLang="en-US" dirty="0" smtClean="0">
                <a:solidFill>
                  <a:srgbClr val="FF0000"/>
                </a:solidFill>
              </a:rPr>
              <a:t>bubbles</a:t>
            </a:r>
            <a:r>
              <a:rPr lang="en-US" altLang="en-US" dirty="0" smtClean="0"/>
              <a:t>: increases average CPI</a:t>
            </a:r>
          </a:p>
          <a:p>
            <a:pPr eaLnBrk="1" hangingPunct="1"/>
            <a:r>
              <a:rPr lang="en-US" altLang="en-US" dirty="0" smtClean="0"/>
              <a:t>Can we reduce it to one bubble?</a:t>
            </a:r>
          </a:p>
        </p:txBody>
      </p:sp>
      <p:sp>
        <p:nvSpPr>
          <p:cNvPr id="47110" name="Line 4"/>
          <p:cNvSpPr>
            <a:spLocks noChangeShapeType="1"/>
          </p:cNvSpPr>
          <p:nvPr/>
        </p:nvSpPr>
        <p:spPr bwMode="auto">
          <a:xfrm>
            <a:off x="4495800" y="1905000"/>
            <a:ext cx="1371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5"/>
          <p:cNvSpPr>
            <a:spLocks noChangeShapeType="1"/>
          </p:cNvSpPr>
          <p:nvPr/>
        </p:nvSpPr>
        <p:spPr bwMode="auto">
          <a:xfrm>
            <a:off x="7315200" y="2606674"/>
            <a:ext cx="304800" cy="1812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240F0CD-8BF4-40BE-9C0E-B6350FFA08D9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17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Branch delay slot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11212"/>
            <a:ext cx="8686800" cy="60467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MIPS R3000 has one bubble</a:t>
            </a:r>
          </a:p>
          <a:p>
            <a:pPr lvl="1" eaLnBrk="1" hangingPunct="1"/>
            <a:r>
              <a:rPr lang="en-US" altLang="en-US" dirty="0" smtClean="0"/>
              <a:t>Called branch delay slot</a:t>
            </a:r>
          </a:p>
          <a:p>
            <a:pPr lvl="1" eaLnBrk="1" hangingPunct="1"/>
            <a:r>
              <a:rPr lang="en-US" altLang="en-US" dirty="0" smtClean="0"/>
              <a:t>Exploit clock cycle phases</a:t>
            </a:r>
          </a:p>
          <a:p>
            <a:pPr lvl="1" eaLnBrk="1" hangingPunct="1"/>
            <a:r>
              <a:rPr lang="en-US" altLang="en-US" dirty="0" smtClean="0"/>
              <a:t>On the positive half compute branch condition</a:t>
            </a:r>
          </a:p>
          <a:p>
            <a:pPr lvl="1" eaLnBrk="1" hangingPunct="1"/>
            <a:r>
              <a:rPr lang="en-US" altLang="en-US" dirty="0" smtClean="0"/>
              <a:t>On the negative half fetch the target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err="1" smtClean="0"/>
              <a:t>beq</a:t>
            </a:r>
            <a:r>
              <a:rPr lang="en-US" altLang="en-US" dirty="0" smtClean="0"/>
              <a:t> </a:t>
            </a:r>
            <a:r>
              <a:rPr lang="en-US" altLang="en-US" dirty="0"/>
              <a:t>$</a:t>
            </a:r>
            <a:r>
              <a:rPr lang="en-US" altLang="en-US" dirty="0" smtClean="0"/>
              <a:t>1, $0,label IF ID EX  MEM   WB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Bubble		       IF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Target			      IF</a:t>
            </a:r>
          </a:p>
          <a:p>
            <a:pPr eaLnBrk="1" hangingPunct="1"/>
            <a:r>
              <a:rPr lang="en-US" altLang="en-US" dirty="0" smtClean="0"/>
              <a:t>The PC update hardware (selection between target and next PC) works on the lower edge</a:t>
            </a:r>
          </a:p>
        </p:txBody>
      </p:sp>
      <p:sp>
        <p:nvSpPr>
          <p:cNvPr id="48134" name="Line 4"/>
          <p:cNvSpPr>
            <a:spLocks noChangeShapeType="1"/>
          </p:cNvSpPr>
          <p:nvPr/>
        </p:nvSpPr>
        <p:spPr bwMode="auto">
          <a:xfrm>
            <a:off x="31242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Line 5"/>
          <p:cNvSpPr>
            <a:spLocks noChangeShapeType="1"/>
          </p:cNvSpPr>
          <p:nvPr/>
        </p:nvSpPr>
        <p:spPr bwMode="auto">
          <a:xfrm flipV="1">
            <a:off x="3352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6"/>
          <p:cNvSpPr>
            <a:spLocks noChangeShapeType="1"/>
          </p:cNvSpPr>
          <p:nvPr/>
        </p:nvSpPr>
        <p:spPr bwMode="auto">
          <a:xfrm>
            <a:off x="33528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7"/>
          <p:cNvSpPr>
            <a:spLocks noChangeShapeType="1"/>
          </p:cNvSpPr>
          <p:nvPr/>
        </p:nvSpPr>
        <p:spPr bwMode="auto">
          <a:xfrm>
            <a:off x="35814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8"/>
          <p:cNvSpPr>
            <a:spLocks noChangeShapeType="1"/>
          </p:cNvSpPr>
          <p:nvPr/>
        </p:nvSpPr>
        <p:spPr bwMode="auto">
          <a:xfrm>
            <a:off x="35814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9"/>
          <p:cNvSpPr>
            <a:spLocks noChangeShapeType="1"/>
          </p:cNvSpPr>
          <p:nvPr/>
        </p:nvSpPr>
        <p:spPr bwMode="auto">
          <a:xfrm flipV="1">
            <a:off x="38862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0"/>
          <p:cNvSpPr>
            <a:spLocks noChangeShapeType="1"/>
          </p:cNvSpPr>
          <p:nvPr/>
        </p:nvSpPr>
        <p:spPr bwMode="auto">
          <a:xfrm>
            <a:off x="38862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1"/>
          <p:cNvSpPr>
            <a:spLocks noChangeShapeType="1"/>
          </p:cNvSpPr>
          <p:nvPr/>
        </p:nvSpPr>
        <p:spPr bwMode="auto">
          <a:xfrm>
            <a:off x="41910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12"/>
          <p:cNvSpPr>
            <a:spLocks noChangeShapeType="1"/>
          </p:cNvSpPr>
          <p:nvPr/>
        </p:nvSpPr>
        <p:spPr bwMode="auto">
          <a:xfrm>
            <a:off x="41910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Line 13"/>
          <p:cNvSpPr>
            <a:spLocks noChangeShapeType="1"/>
          </p:cNvSpPr>
          <p:nvPr/>
        </p:nvSpPr>
        <p:spPr bwMode="auto">
          <a:xfrm flipV="1">
            <a:off x="45720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Line 14"/>
          <p:cNvSpPr>
            <a:spLocks noChangeShapeType="1"/>
          </p:cNvSpPr>
          <p:nvPr/>
        </p:nvSpPr>
        <p:spPr bwMode="auto">
          <a:xfrm>
            <a:off x="45720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15"/>
          <p:cNvSpPr>
            <a:spLocks noChangeShapeType="1"/>
          </p:cNvSpPr>
          <p:nvPr/>
        </p:nvSpPr>
        <p:spPr bwMode="auto">
          <a:xfrm>
            <a:off x="4953000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Line 16"/>
          <p:cNvSpPr>
            <a:spLocks noChangeShapeType="1"/>
          </p:cNvSpPr>
          <p:nvPr/>
        </p:nvSpPr>
        <p:spPr bwMode="auto">
          <a:xfrm>
            <a:off x="4876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Line 17"/>
          <p:cNvSpPr>
            <a:spLocks noChangeShapeType="1"/>
          </p:cNvSpPr>
          <p:nvPr/>
        </p:nvSpPr>
        <p:spPr bwMode="auto">
          <a:xfrm>
            <a:off x="48768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Line 18"/>
          <p:cNvSpPr>
            <a:spLocks noChangeShapeType="1"/>
          </p:cNvSpPr>
          <p:nvPr/>
        </p:nvSpPr>
        <p:spPr bwMode="auto">
          <a:xfrm flipV="1">
            <a:off x="5257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9" name="Line 19"/>
          <p:cNvSpPr>
            <a:spLocks noChangeShapeType="1"/>
          </p:cNvSpPr>
          <p:nvPr/>
        </p:nvSpPr>
        <p:spPr bwMode="auto">
          <a:xfrm>
            <a:off x="52578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Line 20"/>
          <p:cNvSpPr>
            <a:spLocks noChangeShapeType="1"/>
          </p:cNvSpPr>
          <p:nvPr/>
        </p:nvSpPr>
        <p:spPr bwMode="auto">
          <a:xfrm>
            <a:off x="55626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21"/>
          <p:cNvSpPr>
            <a:spLocks noChangeShapeType="1"/>
          </p:cNvSpPr>
          <p:nvPr/>
        </p:nvSpPr>
        <p:spPr bwMode="auto">
          <a:xfrm>
            <a:off x="55626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Line 22"/>
          <p:cNvSpPr>
            <a:spLocks noChangeShapeType="1"/>
          </p:cNvSpPr>
          <p:nvPr/>
        </p:nvSpPr>
        <p:spPr bwMode="auto">
          <a:xfrm>
            <a:off x="3352800" y="3886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Line 23"/>
          <p:cNvSpPr>
            <a:spLocks noChangeShapeType="1"/>
          </p:cNvSpPr>
          <p:nvPr/>
        </p:nvSpPr>
        <p:spPr bwMode="auto">
          <a:xfrm>
            <a:off x="3886200" y="3886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Line 24"/>
          <p:cNvSpPr>
            <a:spLocks noChangeShapeType="1"/>
          </p:cNvSpPr>
          <p:nvPr/>
        </p:nvSpPr>
        <p:spPr bwMode="auto">
          <a:xfrm>
            <a:off x="4572000" y="3886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Line 25"/>
          <p:cNvSpPr>
            <a:spLocks noChangeShapeType="1"/>
          </p:cNvSpPr>
          <p:nvPr/>
        </p:nvSpPr>
        <p:spPr bwMode="auto">
          <a:xfrm>
            <a:off x="5257800" y="3886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6" name="Line 26"/>
          <p:cNvSpPr>
            <a:spLocks noChangeShapeType="1"/>
          </p:cNvSpPr>
          <p:nvPr/>
        </p:nvSpPr>
        <p:spPr bwMode="auto">
          <a:xfrm>
            <a:off x="4876801" y="4240213"/>
            <a:ext cx="152400" cy="11699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DB11AB27-F9D6-4481-9671-DCB3AFA20602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18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Branch delay slot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610600" cy="6172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Can we utilize the branch delay slot?</a:t>
            </a:r>
          </a:p>
          <a:p>
            <a:pPr lvl="1" eaLnBrk="1" hangingPunct="1"/>
            <a:r>
              <a:rPr lang="en-US" altLang="en-US" dirty="0" smtClean="0"/>
              <a:t>The delay slot is always executed (irrespective of the fate of the branch)</a:t>
            </a:r>
          </a:p>
          <a:p>
            <a:pPr lvl="2"/>
            <a:r>
              <a:rPr lang="en-US" altLang="en-US" dirty="0" smtClean="0"/>
              <a:t>Reason why branch target is PC+4+(sext(offset)&lt;&lt;2)</a:t>
            </a:r>
          </a:p>
          <a:p>
            <a:pPr lvl="1" eaLnBrk="1" hangingPunct="1"/>
            <a:r>
              <a:rPr lang="en-US" altLang="en-US" dirty="0" smtClean="0"/>
              <a:t>Boost instructions common to fall through and target paths to the delay slot or from earlier than the </a:t>
            </a:r>
            <a:r>
              <a:rPr lang="en-US" altLang="en-US" dirty="0" smtClean="0"/>
              <a:t>branch</a:t>
            </a:r>
          </a:p>
          <a:p>
            <a:pPr marL="457200" lvl="1" indent="0" eaLnBrk="1" hangingPunct="1">
              <a:buNone/>
            </a:pPr>
            <a:r>
              <a:rPr lang="en-US" altLang="en-US" dirty="0" smtClean="0"/>
              <a:t>if (</a:t>
            </a:r>
            <a:r>
              <a:rPr lang="en-US" altLang="en-US" dirty="0" err="1" smtClean="0"/>
              <a:t>cond</a:t>
            </a:r>
            <a:r>
              <a:rPr lang="en-US" altLang="en-US" dirty="0" smtClean="0"/>
              <a:t>) {                    </a:t>
            </a:r>
            <a:r>
              <a:rPr lang="en-US" altLang="en-US" dirty="0" smtClean="0">
                <a:solidFill>
                  <a:srgbClr val="FF0000"/>
                </a:solidFill>
              </a:rPr>
              <a:t>branch instruction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// fall through            </a:t>
            </a:r>
            <a:r>
              <a:rPr lang="en-US" altLang="en-US" dirty="0" smtClean="0">
                <a:solidFill>
                  <a:srgbClr val="0070C0"/>
                </a:solidFill>
              </a:rPr>
              <a:t>delay slot</a:t>
            </a:r>
          </a:p>
          <a:p>
            <a:pPr marL="457200" lvl="1" indent="0" eaLnBrk="1" hangingPunct="1">
              <a:buNone/>
            </a:pPr>
            <a:r>
              <a:rPr lang="en-US" altLang="en-US" dirty="0" smtClean="0"/>
              <a:t>}</a:t>
            </a:r>
          </a:p>
          <a:p>
            <a:pPr marL="457200" lvl="1" indent="0" eaLnBrk="1" hangingPunct="1">
              <a:buNone/>
            </a:pPr>
            <a:r>
              <a:rPr lang="en-US" altLang="en-US" dirty="0" smtClean="0"/>
              <a:t>else {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// target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}</a:t>
            </a:r>
            <a:endParaRPr lang="en-US" altLang="en-US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38400" y="3657600"/>
            <a:ext cx="236220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6800" y="4419600"/>
            <a:ext cx="3733800" cy="2301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24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DB11AB27-F9D6-4481-9671-DCB3AFA20602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19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Branch delay slot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610600" cy="6172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Can we utilize the branch delay slot?</a:t>
            </a:r>
          </a:p>
          <a:p>
            <a:pPr lvl="1" eaLnBrk="1" hangingPunct="1"/>
            <a:r>
              <a:rPr lang="en-US" altLang="en-US" dirty="0" smtClean="0"/>
              <a:t>Boost </a:t>
            </a:r>
            <a:r>
              <a:rPr lang="en-US" altLang="en-US" dirty="0" smtClean="0"/>
              <a:t>instructions common to fall through and target paths to the delay slot or from earlier than the branch </a:t>
            </a:r>
          </a:p>
          <a:p>
            <a:pPr lvl="1" eaLnBrk="1" hangingPunct="1"/>
            <a:r>
              <a:rPr lang="en-US" altLang="en-US" dirty="0" smtClean="0"/>
              <a:t>Not always possible to find</a:t>
            </a:r>
          </a:p>
          <a:p>
            <a:pPr lvl="1" eaLnBrk="1" hangingPunct="1"/>
            <a:r>
              <a:rPr lang="en-US" altLang="en-US" dirty="0" smtClean="0"/>
              <a:t>Must boost something that does not alter the outcome of the computation</a:t>
            </a:r>
          </a:p>
          <a:p>
            <a:pPr lvl="1" eaLnBrk="1" hangingPunct="1"/>
            <a:r>
              <a:rPr lang="en-US" altLang="en-US" dirty="0" smtClean="0"/>
              <a:t>If the BD slot is filled with useful instruction then we don’t lose anything in CPI; otherwise we pay a </a:t>
            </a:r>
            <a:r>
              <a:rPr lang="en-US" altLang="en-US" dirty="0" smtClean="0">
                <a:solidFill>
                  <a:srgbClr val="FF0000"/>
                </a:solidFill>
              </a:rPr>
              <a:t>branch penalty </a:t>
            </a:r>
            <a:r>
              <a:rPr lang="en-US" altLang="en-US" dirty="0" smtClean="0"/>
              <a:t>of one cycle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Sketch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Abstract model of computer</a:t>
            </a:r>
          </a:p>
          <a:p>
            <a:r>
              <a:rPr lang="en-US" dirty="0" smtClean="0"/>
              <a:t>Single-cycle instruction execution</a:t>
            </a:r>
          </a:p>
          <a:p>
            <a:r>
              <a:rPr lang="en-US" dirty="0" smtClean="0"/>
              <a:t>Multi-cycle instruction execution</a:t>
            </a:r>
          </a:p>
          <a:p>
            <a:r>
              <a:rPr lang="en-US" dirty="0" smtClean="0"/>
              <a:t>Pipelined instruction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AFF81A5-1427-4C81-A588-53AD259695A1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20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Branch prediction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To increase the clock frequency, designers may choose a deeper pipeline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Subdivide the longest stage further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If the number of pipe stages increases between IF and EX, branch penalty also </a:t>
            </a:r>
            <a:r>
              <a:rPr lang="en-US" altLang="en-US" dirty="0" smtClean="0"/>
              <a:t>increases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Pipe1: IF  ID/RF EX …                     Br. penalty?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Pipe2: IF  ID      RF  EX …               Br. </a:t>
            </a:r>
            <a:r>
              <a:rPr lang="en-US" altLang="en-US" dirty="0"/>
              <a:t>p</a:t>
            </a:r>
            <a:r>
              <a:rPr lang="en-US" altLang="en-US" dirty="0" smtClean="0"/>
              <a:t>enalty?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Pipe3: IF1 IF2    ID  RF1  RF2  EX … Br. penalty?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Assume no branch delay slot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Meaning that IF or EX cannot be accommodated in half cycle</a:t>
            </a:r>
          </a:p>
        </p:txBody>
      </p:sp>
    </p:spTree>
    <p:extLst>
      <p:ext uri="{BB962C8B-B14F-4D97-AF65-F5344CB8AC3E}">
        <p14:creationId xmlns:p14="http://schemas.microsoft.com/office/powerpoint/2010/main" val="10883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AFF81A5-1427-4C81-A588-53AD259695A1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21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Branch prediction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To increase the clock frequency, designers may choose a deeper pipeline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Subdivide the longest stage further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If the number of pipe stages increases between IF and EX, branch penalty also increases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Today all processors rely on branch predictors that observe the behavior of individual branches and learn to predict their future behavior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Makes it possible to infer the next instruction’s PC even before the branch executes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Pipeline must be flushed on a wrong prediction</a:t>
            </a:r>
          </a:p>
        </p:txBody>
      </p:sp>
    </p:spTree>
    <p:extLst>
      <p:ext uri="{BB962C8B-B14F-4D97-AF65-F5344CB8AC3E}">
        <p14:creationId xmlns:p14="http://schemas.microsoft.com/office/powerpoint/2010/main" val="11973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 eaLnBrk="1" hangingPunct="1"/>
            <a:fld id="{66D375B9-1EC5-44B4-9618-BE6A1DA82426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22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Branch target buffer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Branch target buffer</a:t>
            </a:r>
          </a:p>
          <a:p>
            <a:pPr lvl="1" eaLnBrk="1" hangingPunct="1"/>
            <a:r>
              <a:rPr lang="en-US" altLang="en-US" dirty="0" smtClean="0"/>
              <a:t>We can put a branch target cache in the fetcher</a:t>
            </a:r>
          </a:p>
          <a:p>
            <a:pPr lvl="1" eaLnBrk="1" hangingPunct="1"/>
            <a:r>
              <a:rPr lang="en-US" altLang="en-US" dirty="0" smtClean="0"/>
              <a:t>Also called branch target buffer (BTB)</a:t>
            </a:r>
          </a:p>
          <a:p>
            <a:pPr lvl="1" eaLnBrk="1" hangingPunct="1"/>
            <a:r>
              <a:rPr lang="en-US" altLang="en-US" dirty="0" smtClean="0"/>
              <a:t>Use the lower bits of the instruction PC to index the BTB</a:t>
            </a:r>
          </a:p>
          <a:p>
            <a:pPr lvl="1" eaLnBrk="1" hangingPunct="1"/>
            <a:r>
              <a:rPr lang="en-US" altLang="en-US" dirty="0" smtClean="0"/>
              <a:t>Use the remaining bits to match the tag</a:t>
            </a:r>
          </a:p>
          <a:p>
            <a:pPr lvl="1" eaLnBrk="1" hangingPunct="1"/>
            <a:r>
              <a:rPr lang="en-US" altLang="en-US" dirty="0" smtClean="0"/>
              <a:t>In case of a hit the BTB tells you the target of the branch when it executed last time</a:t>
            </a:r>
          </a:p>
          <a:p>
            <a:pPr lvl="1" eaLnBrk="1" hangingPunct="1"/>
            <a:r>
              <a:rPr lang="en-US" altLang="en-US" dirty="0" smtClean="0"/>
              <a:t>You can hope that this is correct and start fetching from that predicted target provided by the BTB</a:t>
            </a:r>
          </a:p>
          <a:p>
            <a:pPr lvl="1" eaLnBrk="1" hangingPunct="1"/>
            <a:r>
              <a:rPr lang="en-US" altLang="en-US" dirty="0" smtClean="0"/>
              <a:t>Later you get the real target, compare with the predicted target, and throw away the fetched instruction in case of </a:t>
            </a:r>
            <a:r>
              <a:rPr lang="en-US" altLang="en-US" dirty="0" err="1" smtClean="0"/>
              <a:t>misprediction</a:t>
            </a:r>
            <a:r>
              <a:rPr lang="en-US" altLang="en-US" dirty="0" smtClean="0"/>
              <a:t>; keep going if predicted correctly</a:t>
            </a:r>
          </a:p>
        </p:txBody>
      </p:sp>
    </p:spTree>
    <p:extLst>
      <p:ext uri="{BB962C8B-B14F-4D97-AF65-F5344CB8AC3E}">
        <p14:creationId xmlns:p14="http://schemas.microsoft.com/office/powerpoint/2010/main" val="26013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Branch target buffer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BTB is looked up with the PC of every instruction in parallel with fetching the instruction</a:t>
            </a:r>
          </a:p>
          <a:p>
            <a:pPr lvl="1" eaLnBrk="1" hangingPunct="1"/>
            <a:r>
              <a:rPr lang="en-US" altLang="en-US" dirty="0" smtClean="0"/>
              <a:t>On a hit, it provides two pieces of information: this instruction is a control transfer instruction and the target of this control transfer instruction seen last time</a:t>
            </a:r>
          </a:p>
          <a:p>
            <a:pPr lvl="2" eaLnBrk="1" hangingPunct="1"/>
            <a:r>
              <a:rPr lang="en-US" altLang="en-US" dirty="0" smtClean="0"/>
              <a:t>This target will be used to fetch in the next cycle</a:t>
            </a:r>
          </a:p>
          <a:p>
            <a:pPr lvl="1" eaLnBrk="1" hangingPunct="1"/>
            <a:r>
              <a:rPr lang="en-US" altLang="en-US" dirty="0" smtClean="0"/>
              <a:t>On a miss, the fetcher has no option but to fetch from the fall through path (PC+4) in the next cycle</a:t>
            </a:r>
          </a:p>
          <a:p>
            <a:pPr lvl="1" eaLnBrk="1" hangingPunct="1"/>
            <a:r>
              <a:rPr lang="en-US" altLang="en-US" dirty="0" smtClean="0"/>
              <a:t>A control transfer instruction is inserted in the BTB after the EX stage when its target is known</a:t>
            </a:r>
          </a:p>
          <a:p>
            <a:pPr lvl="2" eaLnBrk="1" hangingPunct="1"/>
            <a:r>
              <a:rPr lang="en-US" altLang="en-US" dirty="0" smtClean="0"/>
              <a:t>A lookup at this point may hit in the BTB; if the branch is not taken, the BTB entry is invalidated; otherwise the entry is updated with the taken target</a:t>
            </a:r>
          </a:p>
          <a:p>
            <a:pPr lvl="2" eaLnBrk="1" hangingPunct="1"/>
            <a:r>
              <a:rPr lang="en-US" altLang="en-US" dirty="0" smtClean="0"/>
              <a:t>If a lookup at this point misses in the BTB, a new entry is allocated provided the branch is taken</a:t>
            </a:r>
          </a:p>
        </p:txBody>
      </p:sp>
    </p:spTree>
    <p:extLst>
      <p:ext uri="{BB962C8B-B14F-4D97-AF65-F5344CB8AC3E}">
        <p14:creationId xmlns:p14="http://schemas.microsoft.com/office/powerpoint/2010/main" val="12692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 eaLnBrk="1" hangingPunct="1"/>
            <a:fld id="{A1B11515-8FEF-4AF9-A27E-FF1DCC76AA6D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24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Branch target buffer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Assume for a program</a:t>
            </a:r>
          </a:p>
          <a:p>
            <a:pPr lvl="1" eaLnBrk="1" hangingPunct="1"/>
            <a:r>
              <a:rPr lang="en-US" altLang="en-US" smtClean="0"/>
              <a:t>90% of all control transfer instructions hit in the BTB</a:t>
            </a:r>
          </a:p>
          <a:p>
            <a:pPr lvl="1" eaLnBrk="1" hangingPunct="1"/>
            <a:r>
              <a:rPr lang="en-US" altLang="en-US" smtClean="0"/>
              <a:t>90% of outcomes provided by BTB hits are correct</a:t>
            </a:r>
          </a:p>
          <a:p>
            <a:pPr lvl="1" eaLnBrk="1" hangingPunct="1"/>
            <a:r>
              <a:rPr lang="en-US" altLang="en-US" smtClean="0"/>
              <a:t>20% of control transfer instructions that miss in the BTB result in taken branches</a:t>
            </a:r>
          </a:p>
          <a:p>
            <a:pPr lvl="1" eaLnBrk="1" hangingPunct="1"/>
            <a:r>
              <a:rPr lang="en-US" altLang="en-US" smtClean="0"/>
              <a:t>Fraction of bubbles saved = BTB prediction accuracy = 0.9*0.9+0.1*0.8 = 0.89</a:t>
            </a:r>
          </a:p>
          <a:p>
            <a:pPr lvl="1" eaLnBrk="1" hangingPunct="1"/>
            <a:r>
              <a:rPr lang="en-US" altLang="en-US" smtClean="0"/>
              <a:t>11% branches suffer from mispredictions and will require some “recovery” mechanism for correct execution</a:t>
            </a:r>
          </a:p>
        </p:txBody>
      </p:sp>
    </p:spTree>
    <p:extLst>
      <p:ext uri="{BB962C8B-B14F-4D97-AF65-F5344CB8AC3E}">
        <p14:creationId xmlns:p14="http://schemas.microsoft.com/office/powerpoint/2010/main" val="9567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Branch prediction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BTB will work great for</a:t>
            </a:r>
          </a:p>
          <a:p>
            <a:pPr lvl="1" eaLnBrk="1" hangingPunct="1"/>
            <a:r>
              <a:rPr lang="en-US" altLang="en-US" dirty="0" smtClean="0"/>
              <a:t>Loop branches (how many </a:t>
            </a:r>
            <a:r>
              <a:rPr lang="en-US" altLang="en-US" dirty="0" err="1" smtClean="0"/>
              <a:t>misprediction</a:t>
            </a:r>
            <a:r>
              <a:rPr lang="en-US" altLang="en-US" dirty="0" smtClean="0"/>
              <a:t>?)</a:t>
            </a:r>
          </a:p>
          <a:p>
            <a:pPr lvl="1" eaLnBrk="1" hangingPunct="1"/>
            <a:r>
              <a:rPr lang="en-US" altLang="en-US" dirty="0" smtClean="0"/>
              <a:t>Subroutine calls</a:t>
            </a:r>
          </a:p>
          <a:p>
            <a:pPr lvl="1" eaLnBrk="1" hangingPunct="1"/>
            <a:r>
              <a:rPr lang="en-US" altLang="en-US" dirty="0" smtClean="0"/>
              <a:t>Unconditional branches</a:t>
            </a:r>
          </a:p>
          <a:p>
            <a:pPr eaLnBrk="1" hangingPunct="1"/>
            <a:r>
              <a:rPr lang="en-US" altLang="en-US" dirty="0" smtClean="0"/>
              <a:t>What about </a:t>
            </a:r>
            <a:r>
              <a:rPr lang="en-US" altLang="en-US" i="1" dirty="0" err="1" smtClean="0"/>
              <a:t>jalr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?</a:t>
            </a:r>
          </a:p>
          <a:p>
            <a:pPr eaLnBrk="1" hangingPunct="1"/>
            <a:r>
              <a:rPr lang="en-US" altLang="en-US" dirty="0" smtClean="0"/>
              <a:t>Conditional branch prediction</a:t>
            </a:r>
          </a:p>
          <a:p>
            <a:pPr lvl="1" eaLnBrk="1" hangingPunct="1"/>
            <a:r>
              <a:rPr lang="en-US" altLang="en-US" dirty="0" smtClean="0"/>
              <a:t>Rather dynamic in nature</a:t>
            </a:r>
          </a:p>
          <a:p>
            <a:pPr lvl="1" eaLnBrk="1" hangingPunct="1"/>
            <a:r>
              <a:rPr lang="en-US" altLang="en-US" dirty="0" smtClean="0"/>
              <a:t>The last target is not very helpful in general (if-then-else)</a:t>
            </a:r>
          </a:p>
          <a:p>
            <a:pPr lvl="1" eaLnBrk="1" hangingPunct="1"/>
            <a:r>
              <a:rPr lang="en-US" altLang="en-US" dirty="0" smtClean="0"/>
              <a:t>Need a direction predictor (predicts taken or not taken)</a:t>
            </a:r>
          </a:p>
          <a:p>
            <a:pPr lvl="1" eaLnBrk="1" hangingPunct="1"/>
            <a:r>
              <a:rPr lang="en-US" altLang="en-US" dirty="0" smtClean="0"/>
              <a:t>Once that prediction is available we can compute the target</a:t>
            </a:r>
          </a:p>
        </p:txBody>
      </p:sp>
    </p:spTree>
    <p:extLst>
      <p:ext uri="{BB962C8B-B14F-4D97-AF65-F5344CB8AC3E}">
        <p14:creationId xmlns:p14="http://schemas.microsoft.com/office/powerpoint/2010/main" val="2935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 eaLnBrk="1" hangingPunct="1"/>
            <a:fld id="{6A6FF8E5-346E-4FEE-A033-FBD64C319A89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26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Direction predictors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How about static prediction?</a:t>
            </a:r>
          </a:p>
          <a:p>
            <a:pPr lvl="1" eaLnBrk="1" hangingPunct="1"/>
            <a:r>
              <a:rPr lang="en-US" altLang="en-US" dirty="0" smtClean="0"/>
              <a:t>Always not-taken (NT) or always taken (T): penalty?</a:t>
            </a:r>
          </a:p>
          <a:p>
            <a:pPr lvl="1" eaLnBrk="1" hangingPunct="1"/>
            <a:r>
              <a:rPr lang="en-US" altLang="en-US" dirty="0" smtClean="0"/>
              <a:t>Forward not-taken and backward taken (rationale?)</a:t>
            </a:r>
          </a:p>
          <a:p>
            <a:pPr eaLnBrk="1" hangingPunct="1"/>
            <a:r>
              <a:rPr lang="en-US" altLang="en-US" dirty="0" smtClean="0"/>
              <a:t>Deeper pipelines</a:t>
            </a:r>
          </a:p>
          <a:p>
            <a:pPr lvl="1" eaLnBrk="1" hangingPunct="1"/>
            <a:r>
              <a:rPr lang="en-US" altLang="en-US" dirty="0" smtClean="0"/>
              <a:t>Define branch penalty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Big </a:t>
            </a:r>
            <a:r>
              <a:rPr lang="en-US" altLang="en-US" dirty="0" smtClean="0">
                <a:solidFill>
                  <a:srgbClr val="FF0000"/>
                </a:solidFill>
              </a:rPr>
              <a:t>problem: deeper pipelines increase branch penalty</a:t>
            </a:r>
          </a:p>
          <a:p>
            <a:pPr lvl="1" eaLnBrk="1" hangingPunct="1"/>
            <a:r>
              <a:rPr lang="en-US" altLang="en-US" dirty="0" smtClean="0"/>
              <a:t>Must have better branch predictors for deeper pipeline</a:t>
            </a:r>
          </a:p>
        </p:txBody>
      </p:sp>
    </p:spTree>
    <p:extLst>
      <p:ext uri="{BB962C8B-B14F-4D97-AF65-F5344CB8AC3E}">
        <p14:creationId xmlns:p14="http://schemas.microsoft.com/office/powerpoint/2010/main" val="32524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Control dependence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35012"/>
            <a:ext cx="8686800" cy="612298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 smtClean="0"/>
              <a:t>Roughly every fifth instruction is a branch</a:t>
            </a:r>
          </a:p>
          <a:p>
            <a:pPr lvl="1" eaLnBrk="1" hangingPunct="1"/>
            <a:r>
              <a:rPr lang="en-US" altLang="en-US" dirty="0" smtClean="0"/>
              <a:t>Need to be on the right </a:t>
            </a:r>
            <a:r>
              <a:rPr lang="en-US" altLang="en-US" i="1" dirty="0" smtClean="0"/>
              <a:t>control flow path</a:t>
            </a:r>
          </a:p>
          <a:p>
            <a:pPr lvl="2" eaLnBrk="1" hangingPunct="1"/>
            <a:r>
              <a:rPr lang="en-US" altLang="en-US" dirty="0" smtClean="0"/>
              <a:t>This is the source of input to the pipeline</a:t>
            </a:r>
          </a:p>
          <a:p>
            <a:pPr lvl="1" eaLnBrk="1" hangingPunct="1"/>
            <a:r>
              <a:rPr lang="en-US" altLang="en-US" dirty="0" smtClean="0"/>
              <a:t>Static techniques are not enough</a:t>
            </a:r>
          </a:p>
          <a:p>
            <a:pPr lvl="2" eaLnBrk="1" hangingPunct="1"/>
            <a:r>
              <a:rPr lang="en-US" altLang="en-US" dirty="0" smtClean="0"/>
              <a:t>Need highly accurate dynamic predictors</a:t>
            </a:r>
          </a:p>
          <a:p>
            <a:pPr lvl="1" eaLnBrk="1" hangingPunct="1"/>
            <a:r>
              <a:rPr lang="en-US" altLang="en-US" dirty="0" smtClean="0"/>
              <a:t>Speculate past branches: Alpha 21264 allows 20 outstanding branches, MIPS R10000 allows only 4</a:t>
            </a:r>
          </a:p>
          <a:p>
            <a:pPr lvl="2" eaLnBrk="1" hangingPunct="1"/>
            <a:r>
              <a:rPr lang="en-US" altLang="en-US" dirty="0" smtClean="0"/>
              <a:t>Need to speculate past predicted branches in deeper pipelines (not a big issue in five-stage pipe)</a:t>
            </a:r>
          </a:p>
          <a:p>
            <a:pPr lvl="1" eaLnBrk="1" hangingPunct="1"/>
            <a:r>
              <a:rPr lang="en-US" altLang="en-US" dirty="0" smtClean="0"/>
              <a:t>Prediction accuracy?</a:t>
            </a:r>
          </a:p>
          <a:p>
            <a:pPr lvl="2" eaLnBrk="1" hangingPunct="1"/>
            <a:r>
              <a:rPr lang="en-US" altLang="en-US" dirty="0" smtClean="0"/>
              <a:t>Probability of a correct prediction is p</a:t>
            </a:r>
          </a:p>
          <a:p>
            <a:pPr lvl="2" eaLnBrk="1" hangingPunct="1"/>
            <a:r>
              <a:rPr lang="en-US" altLang="en-US" dirty="0" smtClean="0"/>
              <a:t>Probability of staying on correct path after n predictions </a:t>
            </a:r>
            <a:r>
              <a:rPr lang="en-US" altLang="en-US" dirty="0" err="1" smtClean="0"/>
              <a:t>p</a:t>
            </a:r>
            <a:r>
              <a:rPr lang="en-US" altLang="en-US" baseline="30000" dirty="0" err="1" smtClean="0"/>
              <a:t>n</a:t>
            </a:r>
            <a:endParaRPr lang="en-US" altLang="en-US" baseline="30000" dirty="0" smtClean="0"/>
          </a:p>
          <a:p>
            <a:pPr lvl="2" eaLnBrk="1" hangingPunct="1"/>
            <a:r>
              <a:rPr lang="en-US" altLang="en-US" dirty="0" smtClean="0"/>
              <a:t>What is minimum p if n is 4 (MIPS R10k)? If n is 20?</a:t>
            </a:r>
          </a:p>
        </p:txBody>
      </p:sp>
    </p:spTree>
    <p:extLst>
      <p:ext uri="{BB962C8B-B14F-4D97-AF65-F5344CB8AC3E}">
        <p14:creationId xmlns:p14="http://schemas.microsoft.com/office/powerpoint/2010/main" val="28478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Direction predictors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Let us encode each taken branch as 1 and not taken branch as 0</a:t>
            </a:r>
          </a:p>
          <a:p>
            <a:pPr lvl="1" eaLnBrk="1" hangingPunct="1"/>
            <a:r>
              <a:rPr lang="en-US" altLang="en-US" dirty="0" smtClean="0"/>
              <a:t>The behavior of a conditional branch can be represented as a binary </a:t>
            </a:r>
            <a:r>
              <a:rPr lang="en-US" altLang="en-US" dirty="0" smtClean="0"/>
              <a:t>string</a:t>
            </a:r>
          </a:p>
          <a:p>
            <a:pPr lvl="1" eaLnBrk="1" hangingPunct="1"/>
            <a:r>
              <a:rPr lang="en-US" altLang="en-US" dirty="0" smtClean="0"/>
              <a:t>Loop branch: 11111…110</a:t>
            </a:r>
          </a:p>
          <a:p>
            <a:pPr lvl="1" eaLnBrk="1" hangingPunct="1"/>
            <a:r>
              <a:rPr lang="en-US" altLang="en-US" dirty="0" smtClean="0"/>
              <a:t>Alternating if-else: 1010101010 or 0101010101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If-else branches can exhibit a wide variety of patterns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7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Direction predictors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/>
              <a:t>problem of direction prediction is essentially design of an estimator that, given an n-bit history, tells us the next most likely outcome for a particular static branch instruction</a:t>
            </a:r>
          </a:p>
          <a:p>
            <a:pPr lvl="1" eaLnBrk="1" hangingPunct="1"/>
            <a:r>
              <a:rPr lang="en-US" altLang="en-US" dirty="0" smtClean="0"/>
              <a:t>All branch predictors compute the probability of seeing a zero or one, given the recent pattern history h of some limited length n</a:t>
            </a:r>
          </a:p>
          <a:p>
            <a:pPr lvl="1" eaLnBrk="1" hangingPunct="1"/>
            <a:r>
              <a:rPr lang="en-US" altLang="en-US" dirty="0" smtClean="0"/>
              <a:t>Suppose the number of time 0 appears after h is C0 and similarly define C1; the prediction is 1 if C1 &gt;= C0 and 0 </a:t>
            </a:r>
            <a:r>
              <a:rPr lang="en-US" altLang="en-US" dirty="0" smtClean="0"/>
              <a:t>otherwise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Instead of having two counters, C1-C0 is maintained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81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F02CCF5-0E9C-4ADE-BF24-A4620D149A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3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Abstract model of computer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686800" cy="6324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Each instruction undergoes five stages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Stage 0 (IF): fetch the instruction pointed to by program counter from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Stage 1 (ID/RF): decode the instruction to extract various fields and read source register operands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Source registers can be read in parallel with instruction decoding in MIPS due to fixed positions of 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rt</a:t>
            </a:r>
            <a:r>
              <a:rPr lang="en-US" altLang="en-US" dirty="0" smtClean="0"/>
              <a:t> in all formats of the ISA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Stage 2 (EX): execute the instruction in ALU; compute address of load/store instructions; update program counter to PC+4 or branch target (if this instruction is control transfer ins)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Stage 3 (MEM): access memory if load/store instruction; use address computed in stage 2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Stage 4 (WB): write result back to destination register if the instruction produces a result</a:t>
            </a:r>
          </a:p>
        </p:txBody>
      </p:sp>
    </p:spTree>
    <p:extLst>
      <p:ext uri="{BB962C8B-B14F-4D97-AF65-F5344CB8AC3E}">
        <p14:creationId xmlns:p14="http://schemas.microsoft.com/office/powerpoint/2010/main" val="4245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Direction predictors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Let the difference counter be C(h) for a certain history </a:t>
            </a:r>
            <a:r>
              <a:rPr lang="en-US" altLang="en-US" dirty="0" smtClean="0"/>
              <a:t>h: C(h) = C1(h) – C0(h)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Let C(h) be of k bits length (this is independent of the history length)</a:t>
            </a:r>
          </a:p>
          <a:p>
            <a:pPr lvl="1" eaLnBrk="1" hangingPunct="1"/>
            <a:r>
              <a:rPr lang="en-US" altLang="en-US" dirty="0" smtClean="0"/>
              <a:t>Can count from 0 to 2</a:t>
            </a:r>
            <a:r>
              <a:rPr lang="en-US" altLang="en-US" baseline="30000" dirty="0" smtClean="0"/>
              <a:t>k</a:t>
            </a:r>
            <a:r>
              <a:rPr lang="en-US" altLang="en-US" dirty="0" smtClean="0"/>
              <a:t> -1</a:t>
            </a:r>
          </a:p>
          <a:p>
            <a:pPr lvl="1" eaLnBrk="1" hangingPunct="1"/>
            <a:r>
              <a:rPr lang="en-US" altLang="en-US" dirty="0" smtClean="0"/>
              <a:t>On seeing 0 after h, decrement C(h); on seeing 1 after h, increment C(h)</a:t>
            </a:r>
          </a:p>
          <a:p>
            <a:pPr lvl="1" eaLnBrk="1" hangingPunct="1"/>
            <a:r>
              <a:rPr lang="en-US" altLang="en-US" dirty="0" smtClean="0"/>
              <a:t>Saturates at boundaries (a saturating counter)</a:t>
            </a:r>
          </a:p>
          <a:p>
            <a:pPr lvl="2" eaLnBrk="1" hangingPunct="1"/>
            <a:r>
              <a:rPr lang="en-US" altLang="en-US" dirty="0" smtClean="0"/>
              <a:t>Does not decrement below 0 or increment above 2</a:t>
            </a:r>
            <a:r>
              <a:rPr lang="en-US" altLang="en-US" baseline="30000" dirty="0" smtClean="0"/>
              <a:t>k</a:t>
            </a:r>
            <a:r>
              <a:rPr lang="en-US" altLang="en-US" dirty="0" smtClean="0"/>
              <a:t> -1</a:t>
            </a:r>
          </a:p>
          <a:p>
            <a:pPr lvl="1" eaLnBrk="1" hangingPunct="1"/>
            <a:r>
              <a:rPr lang="en-US" altLang="en-US" dirty="0" smtClean="0"/>
              <a:t>By examining C(h) at any point in time, we can say which outcome had higher likelihood in the last 2</a:t>
            </a:r>
            <a:r>
              <a:rPr lang="en-US" altLang="en-US" baseline="30000" dirty="0" smtClean="0"/>
              <a:t>k</a:t>
            </a:r>
            <a:r>
              <a:rPr lang="en-US" altLang="en-US" dirty="0" smtClean="0"/>
              <a:t> occurrences of history h</a:t>
            </a:r>
          </a:p>
          <a:p>
            <a:pPr lvl="2" eaLnBrk="1" hangingPunct="1"/>
            <a:r>
              <a:rPr lang="en-US" altLang="en-US" dirty="0" smtClean="0"/>
              <a:t>Need to shift the origin to mid-point 2</a:t>
            </a:r>
            <a:r>
              <a:rPr lang="en-US" altLang="en-US" baseline="30000" dirty="0" smtClean="0"/>
              <a:t>k-1</a:t>
            </a:r>
          </a:p>
          <a:p>
            <a:pPr lvl="2" eaLnBrk="1" hangingPunct="1"/>
            <a:r>
              <a:rPr lang="en-US" altLang="en-US" dirty="0" smtClean="0"/>
              <a:t>If C(h) is below mid-point, the prediction is zero; otherwise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 eaLnBrk="1" hangingPunct="1"/>
            <a:fld id="{C292C913-F2A4-4C9D-AC0C-53A49EDD1F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30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Direction predictors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 eaLnBrk="1" hangingPunct="1"/>
            <a:fld id="{C292C913-F2A4-4C9D-AC0C-53A49EDD1F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31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0" y="1066800"/>
            <a:ext cx="1828800" cy="32766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124200" y="14478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24200" y="18288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24200" y="22098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24200" y="25908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4200" y="39624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0" y="1066800"/>
            <a:ext cx="914400" cy="5289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1447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000" y="1828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0" y="2209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00" y="2590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0" y="59436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53000" y="2057400"/>
            <a:ext cx="11430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960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96000" y="34290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10400" y="320040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96821" y="2895600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C(h)</a:t>
            </a:r>
            <a:endParaRPr lang="en-US" sz="28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29958" y="21437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</a:t>
            </a:r>
            <a:endParaRPr lang="en-US" sz="28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4542" y="1752600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H(Branch PC)</a:t>
            </a:r>
            <a:endParaRPr lang="en-US" sz="2800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0800" y="205740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38400" y="4353580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Branch history table</a:t>
            </a:r>
            <a:endParaRPr lang="en-US" sz="28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6886" y="6334780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Counter table</a:t>
            </a:r>
            <a:endParaRPr lang="en-US" sz="28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82158" y="609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17598" y="5435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10400" y="366778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  <a:r>
              <a:rPr lang="en-US" sz="2800" baseline="30000" dirty="0" smtClean="0">
                <a:latin typeface="+mj-lt"/>
              </a:rPr>
              <a:t>n</a:t>
            </a:r>
            <a:endParaRPr lang="en-US" sz="2800" baseline="30000" dirty="0">
              <a:latin typeface="+mj-lt"/>
            </a:endParaRPr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>
            <a:off x="7269446" y="4191000"/>
            <a:ext cx="7654" cy="2143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0"/>
          </p:cNvCxnSpPr>
          <p:nvPr/>
        </p:nvCxnSpPr>
        <p:spPr>
          <a:xfrm flipH="1" flipV="1">
            <a:off x="7249783" y="1066800"/>
            <a:ext cx="19663" cy="2600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3"/>
          </p:cNvCxnSpPr>
          <p:nvPr/>
        </p:nvCxnSpPr>
        <p:spPr>
          <a:xfrm>
            <a:off x="6781800" y="80519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1"/>
          </p:cNvCxnSpPr>
          <p:nvPr/>
        </p:nvCxnSpPr>
        <p:spPr>
          <a:xfrm flipH="1">
            <a:off x="6096000" y="805190"/>
            <a:ext cx="3215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</p:cNvCxnSpPr>
          <p:nvPr/>
        </p:nvCxnSpPr>
        <p:spPr>
          <a:xfrm>
            <a:off x="4267200" y="87121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1"/>
          </p:cNvCxnSpPr>
          <p:nvPr/>
        </p:nvCxnSpPr>
        <p:spPr>
          <a:xfrm flipH="1">
            <a:off x="3124200" y="871210"/>
            <a:ext cx="757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94503" y="1752600"/>
            <a:ext cx="193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111001010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5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Direction predictors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How many different histories</a:t>
            </a:r>
            <a:r>
              <a:rPr lang="en-US" altLang="en-US" dirty="0" smtClean="0"/>
              <a:t>? [Size of BHT]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No history</a:t>
            </a:r>
            <a:r>
              <a:rPr lang="en-US" altLang="en-US" dirty="0" smtClean="0"/>
              <a:t>? [</a:t>
            </a:r>
            <a:r>
              <a:rPr lang="en-US" altLang="en-US" dirty="0" smtClean="0"/>
              <a:t>no BHT] </a:t>
            </a:r>
            <a:r>
              <a:rPr lang="en-US" altLang="en-US" dirty="0" smtClean="0"/>
              <a:t>Two possible designs: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Just a global counter that counts occurrences of 0’s and </a:t>
            </a:r>
            <a:r>
              <a:rPr lang="en-US" altLang="en-US" dirty="0" smtClean="0"/>
              <a:t>1’s and offers prediction based on that</a:t>
            </a:r>
            <a:endParaRPr lang="en-US" altLang="en-US" dirty="0" smtClean="0"/>
          </a:p>
          <a:p>
            <a:pPr lvl="3" eaLnBrk="1" hangingPunct="1"/>
            <a:r>
              <a:rPr lang="en-US" altLang="en-US" dirty="0" smtClean="0"/>
              <a:t>Not very useful</a:t>
            </a:r>
          </a:p>
          <a:p>
            <a:pPr lvl="2" eaLnBrk="1" hangingPunct="1"/>
            <a:r>
              <a:rPr lang="en-US" altLang="en-US" dirty="0" smtClean="0"/>
              <a:t>One counter per </a:t>
            </a:r>
            <a:r>
              <a:rPr lang="en-US" altLang="en-US" dirty="0" smtClean="0"/>
              <a:t>branch (known as bimodal predictor)</a:t>
            </a:r>
            <a:endParaRPr lang="en-US" altLang="en-US" dirty="0" smtClean="0"/>
          </a:p>
          <a:p>
            <a:pPr lvl="3" eaLnBrk="1" hangingPunct="1"/>
            <a:r>
              <a:rPr lang="en-US" altLang="en-US" dirty="0" smtClean="0"/>
              <a:t>Somewhat useful: helps identify largely bimodal distributions</a:t>
            </a:r>
          </a:p>
          <a:p>
            <a:pPr lvl="1" eaLnBrk="1" hangingPunct="1"/>
            <a:r>
              <a:rPr lang="en-US" altLang="en-US" dirty="0" smtClean="0"/>
              <a:t>One global history</a:t>
            </a:r>
            <a:r>
              <a:rPr lang="en-US" altLang="en-US" dirty="0" smtClean="0"/>
              <a:t>? [Size of BHT = 1]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Captures cross-correlation between branches</a:t>
            </a:r>
          </a:p>
          <a:p>
            <a:pPr lvl="2" eaLnBrk="1" hangingPunct="1"/>
            <a:r>
              <a:rPr lang="en-US" altLang="en-US" dirty="0" smtClean="0"/>
              <a:t>Since history is a sliding pattern, h will keep on changing</a:t>
            </a:r>
          </a:p>
          <a:p>
            <a:pPr lvl="3" eaLnBrk="1" hangingPunct="1"/>
            <a:r>
              <a:rPr lang="en-US" altLang="en-US" dirty="0" smtClean="0"/>
              <a:t>One counter for each history pattern? Use a </a:t>
            </a:r>
            <a:r>
              <a:rPr lang="en-US" altLang="en-US" dirty="0" err="1" smtClean="0"/>
              <a:t>hashmap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One local history per branch</a:t>
            </a:r>
            <a:r>
              <a:rPr lang="en-US" altLang="en-US" dirty="0" smtClean="0"/>
              <a:t>? Size of BHT?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Hash history patterns to counters</a:t>
            </a:r>
          </a:p>
          <a:p>
            <a:pPr lvl="2" eaLnBrk="1" hangingPunct="1"/>
            <a:r>
              <a:rPr lang="en-US" altLang="en-US" dirty="0" smtClean="0"/>
              <a:t>Loses global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 eaLnBrk="1" hangingPunct="1"/>
            <a:fld id="{640A218F-113B-4EDC-8D5E-EBBAD14FECBF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32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8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Bimodal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predictors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 eaLnBrk="1" hangingPunct="1"/>
            <a:fld id="{C292C913-F2A4-4C9D-AC0C-53A49EDD1F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33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0" y="1066800"/>
            <a:ext cx="1828800" cy="32766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124200" y="14478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24200" y="18288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24200" y="22098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24200" y="25908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4200" y="39624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0" y="1066800"/>
            <a:ext cx="914400" cy="5289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1447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000" y="1828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0" y="2209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00" y="2590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0" y="59436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53000" y="2057400"/>
            <a:ext cx="11430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960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96000" y="34290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10400" y="320040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96821" y="2895600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C(h)</a:t>
            </a:r>
            <a:endParaRPr lang="en-US" sz="28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29958" y="21437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</a:t>
            </a:r>
            <a:endParaRPr lang="en-US" sz="28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4542" y="1752600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H(Branch PC)</a:t>
            </a:r>
            <a:endParaRPr lang="en-US" sz="2800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0800" y="205740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38400" y="4353580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Branch history table</a:t>
            </a:r>
            <a:endParaRPr lang="en-US" sz="28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6886" y="6334780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Counter table</a:t>
            </a:r>
            <a:endParaRPr lang="en-US" sz="28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82158" y="609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17598" y="5435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10400" y="366778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  <a:r>
              <a:rPr lang="en-US" sz="2800" baseline="30000" dirty="0" smtClean="0">
                <a:latin typeface="+mj-lt"/>
              </a:rPr>
              <a:t>n</a:t>
            </a:r>
            <a:endParaRPr lang="en-US" sz="2800" baseline="30000" dirty="0">
              <a:latin typeface="+mj-lt"/>
            </a:endParaRPr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>
            <a:off x="7269446" y="4191000"/>
            <a:ext cx="7654" cy="2143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0"/>
          </p:cNvCxnSpPr>
          <p:nvPr/>
        </p:nvCxnSpPr>
        <p:spPr>
          <a:xfrm flipH="1" flipV="1">
            <a:off x="7249783" y="1066800"/>
            <a:ext cx="19663" cy="2600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3"/>
          </p:cNvCxnSpPr>
          <p:nvPr/>
        </p:nvCxnSpPr>
        <p:spPr>
          <a:xfrm>
            <a:off x="6781800" y="80519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1"/>
          </p:cNvCxnSpPr>
          <p:nvPr/>
        </p:nvCxnSpPr>
        <p:spPr>
          <a:xfrm flipH="1">
            <a:off x="6096000" y="805190"/>
            <a:ext cx="3215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</p:cNvCxnSpPr>
          <p:nvPr/>
        </p:nvCxnSpPr>
        <p:spPr>
          <a:xfrm>
            <a:off x="4267200" y="87121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1"/>
          </p:cNvCxnSpPr>
          <p:nvPr/>
        </p:nvCxnSpPr>
        <p:spPr>
          <a:xfrm flipH="1">
            <a:off x="3124200" y="871210"/>
            <a:ext cx="757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94503" y="1752600"/>
            <a:ext cx="193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111001010</a:t>
            </a:r>
            <a:endParaRPr lang="en-US" sz="2800" dirty="0"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590800" y="871210"/>
            <a:ext cx="2514600" cy="431039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43200" y="805190"/>
            <a:ext cx="2683686" cy="43002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Bimodal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predictors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 eaLnBrk="1" hangingPunct="1"/>
            <a:fld id="{C292C913-F2A4-4C9D-AC0C-53A49EDD1F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34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1066800"/>
            <a:ext cx="914400" cy="5289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191000" y="1447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0" y="1828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1000" y="2209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91000" y="2590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91000" y="59436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91000" y="29718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91000" y="34290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05400" y="320040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91821" y="298198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C</a:t>
            </a:r>
            <a:endParaRPr lang="en-US" sz="28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6942" y="2895600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H(Branch PC)</a:t>
            </a:r>
            <a:endParaRPr lang="en-US" sz="28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0800" y="6334780"/>
            <a:ext cx="444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Pattern history table (PHT)</a:t>
            </a:r>
            <a:endParaRPr lang="en-US" sz="28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95800" y="5435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5400" y="366778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  <a:r>
              <a:rPr lang="en-US" sz="2800" baseline="30000" dirty="0" smtClean="0">
                <a:latin typeface="+mj-lt"/>
              </a:rPr>
              <a:t>n</a:t>
            </a:r>
            <a:endParaRPr lang="en-US" sz="2800" baseline="30000" dirty="0">
              <a:latin typeface="+mj-lt"/>
            </a:endParaRPr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>
            <a:off x="5364446" y="4191000"/>
            <a:ext cx="7654" cy="2143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0"/>
          </p:cNvCxnSpPr>
          <p:nvPr/>
        </p:nvCxnSpPr>
        <p:spPr>
          <a:xfrm flipH="1" flipV="1">
            <a:off x="5344783" y="1066800"/>
            <a:ext cx="19663" cy="2600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876800" y="80519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191000" y="805190"/>
            <a:ext cx="3215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19564" y="2667000"/>
            <a:ext cx="2624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Predicted NT if</a:t>
            </a:r>
          </a:p>
          <a:p>
            <a:r>
              <a:rPr lang="en-US" sz="2800" dirty="0">
                <a:latin typeface="+mj-lt"/>
              </a:rPr>
              <a:t>l</a:t>
            </a:r>
            <a:r>
              <a:rPr lang="en-US" sz="2800" dirty="0" smtClean="0">
                <a:latin typeface="+mj-lt"/>
              </a:rPr>
              <a:t>ess than 2</a:t>
            </a:r>
            <a:r>
              <a:rPr lang="en-US" sz="2800" baseline="30000" dirty="0" smtClean="0">
                <a:latin typeface="+mj-lt"/>
              </a:rPr>
              <a:t>k-1</a:t>
            </a:r>
            <a:endParaRPr lang="en-US" sz="2800" baseline="30000" dirty="0">
              <a:latin typeface="+mj-lt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019800" y="320040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43200" y="320040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 eaLnBrk="1" hangingPunct="1"/>
            <a:fld id="{C9680646-8664-426B-A0ED-F3790879584A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35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Bimodal predictors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Simplest of the lot (used in MIPS R10000)</a:t>
            </a:r>
          </a:p>
          <a:p>
            <a:pPr lvl="1" eaLnBrk="1" hangingPunct="1"/>
            <a:r>
              <a:rPr lang="en-US" altLang="en-US" dirty="0" smtClean="0"/>
              <a:t>Maintains a pattern history table (PHT)</a:t>
            </a:r>
          </a:p>
          <a:p>
            <a:pPr lvl="2" eaLnBrk="1" hangingPunct="1"/>
            <a:r>
              <a:rPr lang="en-US" altLang="en-US" dirty="0" smtClean="0"/>
              <a:t>MIPS called it a branch history table (BHT)</a:t>
            </a:r>
          </a:p>
          <a:p>
            <a:pPr lvl="1" eaLnBrk="1" hangingPunct="1"/>
            <a:r>
              <a:rPr lang="en-US" altLang="en-US" dirty="0" smtClean="0"/>
              <a:t>Each entry is a saturating counter</a:t>
            </a:r>
          </a:p>
          <a:p>
            <a:pPr lvl="1" eaLnBrk="1" hangingPunct="1"/>
            <a:r>
              <a:rPr lang="en-US" altLang="en-US" dirty="0" smtClean="0"/>
              <a:t>Basic idea is to go with the most frequent pattern seen in the past</a:t>
            </a:r>
          </a:p>
          <a:p>
            <a:pPr lvl="1" eaLnBrk="1" hangingPunct="1"/>
            <a:r>
              <a:rPr lang="en-US" altLang="en-US" dirty="0" smtClean="0"/>
              <a:t>How do you index it?</a:t>
            </a:r>
          </a:p>
          <a:p>
            <a:pPr lvl="1" eaLnBrk="1" hangingPunct="1"/>
            <a:r>
              <a:rPr lang="en-US" altLang="en-US" dirty="0" smtClean="0"/>
              <a:t>Aliasing?</a:t>
            </a:r>
          </a:p>
          <a:p>
            <a:pPr lvl="1" eaLnBrk="1" hangingPunct="1"/>
            <a:r>
              <a:rPr lang="en-US" altLang="en-US" dirty="0" smtClean="0"/>
              <a:t>How wide is each counter</a:t>
            </a:r>
            <a:r>
              <a:rPr lang="en-US" altLang="en-US" dirty="0" smtClean="0"/>
              <a:t>?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Performance of loops (simplest kind of control flow)</a:t>
            </a:r>
          </a:p>
          <a:p>
            <a:pPr lvl="1" eaLnBrk="1" hangingPunct="1"/>
            <a:r>
              <a:rPr lang="en-US" altLang="en-US" dirty="0" smtClean="0"/>
              <a:t>Alternating branches?</a:t>
            </a:r>
          </a:p>
          <a:p>
            <a:pPr lvl="1" eaLnBrk="1" hangingPunct="1"/>
            <a:r>
              <a:rPr lang="en-US" altLang="en-US" dirty="0" smtClean="0"/>
              <a:t>Correlating branches?</a:t>
            </a:r>
          </a:p>
        </p:txBody>
      </p:sp>
    </p:spTree>
    <p:extLst>
      <p:ext uri="{BB962C8B-B14F-4D97-AF65-F5344CB8AC3E}">
        <p14:creationId xmlns:p14="http://schemas.microsoft.com/office/powerpoint/2010/main" val="17734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 eaLnBrk="1" hangingPunct="1"/>
            <a:fld id="{C9680646-8664-426B-A0ED-F3790879584A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36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Challenges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Aliasing in pattern history table</a:t>
            </a:r>
          </a:p>
          <a:p>
            <a:pPr lvl="1"/>
            <a:r>
              <a:rPr lang="en-US" altLang="en-US" dirty="0" smtClean="0"/>
              <a:t>Multiple branches mapping to the same counter</a:t>
            </a:r>
          </a:p>
          <a:p>
            <a:r>
              <a:rPr lang="en-US" altLang="en-US" dirty="0" smtClean="0"/>
              <a:t>Height of pattern history table is exponential in history length</a:t>
            </a:r>
          </a:p>
          <a:p>
            <a:pPr lvl="1"/>
            <a:r>
              <a:rPr lang="en-US" altLang="en-US" dirty="0" smtClean="0"/>
              <a:t>Need long history for better prediction</a:t>
            </a:r>
          </a:p>
          <a:p>
            <a:pPr lvl="1"/>
            <a:r>
              <a:rPr lang="en-US" altLang="en-US" dirty="0" smtClean="0"/>
              <a:t>Neural predictors help</a:t>
            </a:r>
          </a:p>
          <a:p>
            <a:r>
              <a:rPr lang="en-US" altLang="en-US" dirty="0" smtClean="0"/>
              <a:t>What are the best ways to combine multiple predictors?</a:t>
            </a:r>
          </a:p>
          <a:p>
            <a:pPr lvl="1"/>
            <a:r>
              <a:rPr lang="en-US" altLang="en-US" dirty="0" smtClean="0"/>
              <a:t>Each predictor can be an expert for a certain type of branch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5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6A2F7D8C-D7E6-432E-810D-4B17F592E3B8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37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Pipeline hazard: data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Pipelining disturbs the sequential thought-process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Data dependencies among instructions start to show up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add $1, </a:t>
            </a:r>
            <a:r>
              <a:rPr lang="en-US" altLang="en-US" dirty="0"/>
              <a:t>$</a:t>
            </a:r>
            <a:r>
              <a:rPr lang="en-US" altLang="en-US" dirty="0" smtClean="0"/>
              <a:t>2, $3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sub $4, $1, $5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and $6, $1, $7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or    $8, $1, $9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err="1" smtClean="0"/>
              <a:t>xor</a:t>
            </a:r>
            <a:r>
              <a:rPr lang="en-US" altLang="en-US" dirty="0" smtClean="0"/>
              <a:t>  $10, $1, $11</a:t>
            </a:r>
          </a:p>
          <a:p>
            <a:pPr lvl="1" eaLnBrk="1" hangingPunct="1">
              <a:lnSpc>
                <a:spcPct val="90000"/>
              </a:lnSpc>
              <a:buFont typeface="Arial Unicode MS" panose="020B0604020202020204" pitchFamily="34" charset="-128"/>
              <a:buChar char="–"/>
            </a:pPr>
            <a:r>
              <a:rPr lang="en-US" altLang="en-US" dirty="0" smtClean="0"/>
              <a:t>Result of add is needed by all instructions (RAW hazard: read after write hazard)</a:t>
            </a:r>
          </a:p>
          <a:p>
            <a:pPr lvl="1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dirty="0" smtClean="0"/>
              <a:t>add	IF  ID	EX  MEM  WB</a:t>
            </a:r>
          </a:p>
          <a:p>
            <a:pPr lvl="1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sub</a:t>
            </a:r>
            <a:r>
              <a:rPr lang="en-US" altLang="en-US" dirty="0" smtClean="0"/>
              <a:t>	     IF	ID   EX     MEM  WB</a:t>
            </a:r>
          </a:p>
          <a:p>
            <a:pPr lvl="1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and</a:t>
            </a:r>
            <a:r>
              <a:rPr lang="en-US" altLang="en-US" dirty="0" smtClean="0"/>
              <a:t>	           IF   ID    EX     MEM  WB</a:t>
            </a:r>
          </a:p>
          <a:p>
            <a:pPr lvl="1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or</a:t>
            </a:r>
            <a:r>
              <a:rPr lang="en-US" altLang="en-US" dirty="0" smtClean="0"/>
              <a:t>                              IF  ID      EX     MEM  WB</a:t>
            </a:r>
          </a:p>
          <a:p>
            <a:pPr lvl="1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dirty="0" err="1" smtClean="0"/>
              <a:t>xor</a:t>
            </a:r>
            <a:r>
              <a:rPr lang="en-US" altLang="en-US" dirty="0" smtClean="0"/>
              <a:t>                                  IF      ID      EX    MEM WB</a:t>
            </a:r>
          </a:p>
        </p:txBody>
      </p:sp>
      <p:sp>
        <p:nvSpPr>
          <p:cNvPr id="82950" name="Line 4"/>
          <p:cNvSpPr>
            <a:spLocks noChangeShapeType="1"/>
          </p:cNvSpPr>
          <p:nvPr/>
        </p:nvSpPr>
        <p:spPr bwMode="auto">
          <a:xfrm flipH="1">
            <a:off x="3429000" y="5029200"/>
            <a:ext cx="15240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Line 5"/>
          <p:cNvSpPr>
            <a:spLocks noChangeShapeType="1"/>
          </p:cNvSpPr>
          <p:nvPr/>
        </p:nvSpPr>
        <p:spPr bwMode="auto">
          <a:xfrm flipH="1">
            <a:off x="4191000" y="5029200"/>
            <a:ext cx="7620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2" name="Line 6"/>
          <p:cNvSpPr>
            <a:spLocks noChangeShapeType="1"/>
          </p:cNvSpPr>
          <p:nvPr/>
        </p:nvSpPr>
        <p:spPr bwMode="auto">
          <a:xfrm flipH="1">
            <a:off x="4953000" y="5029200"/>
            <a:ext cx="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3" name="Line 7"/>
          <p:cNvSpPr>
            <a:spLocks noChangeShapeType="1"/>
          </p:cNvSpPr>
          <p:nvPr/>
        </p:nvSpPr>
        <p:spPr bwMode="auto">
          <a:xfrm>
            <a:off x="4953000" y="5029200"/>
            <a:ext cx="990600" cy="1524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FC79E8C6-2FC2-4E11-91E7-89C63CC29115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38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Pipeline hazard: data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686800" cy="6248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How to avoid increasing CPI?</a:t>
            </a:r>
          </a:p>
          <a:p>
            <a:pPr lvl="1" eaLnBrk="1" hangingPunct="1"/>
            <a:r>
              <a:rPr lang="en-US" altLang="en-US" dirty="0" smtClean="0"/>
              <a:t>Stalling is clearly not acceptable</a:t>
            </a:r>
          </a:p>
          <a:p>
            <a:pPr lvl="1" eaLnBrk="1" hangingPunct="1"/>
            <a:r>
              <a:rPr lang="en-US" altLang="en-US" dirty="0" smtClean="0"/>
              <a:t>Phased register file solves three-cycle apart RAW</a:t>
            </a:r>
          </a:p>
          <a:p>
            <a:pPr lvl="1" eaLnBrk="1" hangingPunct="1"/>
            <a:r>
              <a:rPr lang="en-US" altLang="en-US" dirty="0" smtClean="0"/>
              <a:t>Can we forward the correct value just in time?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add 	IF  ID  EX  MEM  WB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sub	     IF   ID  EX    MEM  WB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and                  IF   ID    EX      MEM  WB</a:t>
            </a:r>
          </a:p>
          <a:p>
            <a:pPr lvl="1" eaLnBrk="1" hangingPunct="1">
              <a:buFont typeface="Arial Unicode MS" panose="020B0604020202020204" pitchFamily="34" charset="-128"/>
              <a:buChar char="–"/>
            </a:pPr>
            <a:r>
              <a:rPr lang="en-US" altLang="en-US" dirty="0" smtClean="0"/>
              <a:t>Read wrong value in ID/RF, but bypassed value overrides it (need a multiplexor for each ALU input to choose between the RF value and the bypassed value)</a:t>
            </a:r>
          </a:p>
        </p:txBody>
      </p:sp>
      <p:sp>
        <p:nvSpPr>
          <p:cNvPr id="83974" name="Line 4"/>
          <p:cNvSpPr>
            <a:spLocks noChangeShapeType="1"/>
          </p:cNvSpPr>
          <p:nvPr/>
        </p:nvSpPr>
        <p:spPr bwMode="auto">
          <a:xfrm>
            <a:off x="3962400" y="2971800"/>
            <a:ext cx="2286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5" name="Line 5"/>
          <p:cNvSpPr>
            <a:spLocks noChangeShapeType="1"/>
          </p:cNvSpPr>
          <p:nvPr/>
        </p:nvSpPr>
        <p:spPr bwMode="auto">
          <a:xfrm>
            <a:off x="4876800" y="2971800"/>
            <a:ext cx="15240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 eaLnBrk="1" hangingPunct="1"/>
            <a:fld id="{A86621C8-A3CA-4CF4-8772-E2A51E425893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39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Data hazards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MEM/WB to MEM bypass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add r1, r2, r3</a:t>
            </a:r>
          </a:p>
          <a:p>
            <a:pPr lvl="1" eaLnBrk="1" hangingPunct="1">
              <a:buFontTx/>
              <a:buNone/>
            </a:pPr>
            <a:r>
              <a:rPr lang="en-US" altLang="en-US" dirty="0" err="1" smtClean="0"/>
              <a:t>lw</a:t>
            </a:r>
            <a:r>
              <a:rPr lang="en-US" altLang="en-US" dirty="0" smtClean="0"/>
              <a:t>    r4, 0(r1)</a:t>
            </a:r>
          </a:p>
          <a:p>
            <a:pPr lvl="1" eaLnBrk="1" hangingPunct="1">
              <a:buFontTx/>
              <a:buNone/>
            </a:pPr>
            <a:r>
              <a:rPr lang="en-US" altLang="en-US" dirty="0" err="1" smtClean="0"/>
              <a:t>sw</a:t>
            </a:r>
            <a:r>
              <a:rPr lang="en-US" altLang="en-US" dirty="0" smtClean="0"/>
              <a:t>   r4, 20(r1)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r>
              <a:rPr lang="en-US" altLang="en-US" dirty="0" smtClean="0"/>
              <a:t>add	IF  ID  EX  MEM  WB</a:t>
            </a:r>
          </a:p>
          <a:p>
            <a:pPr lvl="1" eaLnBrk="1" hangingPunct="1">
              <a:buFontTx/>
              <a:buNone/>
            </a:pPr>
            <a:r>
              <a:rPr lang="en-US" altLang="en-US" dirty="0" err="1" smtClean="0"/>
              <a:t>lw</a:t>
            </a:r>
            <a:r>
              <a:rPr lang="en-US" altLang="en-US" dirty="0" smtClean="0"/>
              <a:t>     	     IF   ID   EX     MEM  WB</a:t>
            </a:r>
          </a:p>
          <a:p>
            <a:pPr lvl="1" eaLnBrk="1" hangingPunct="1">
              <a:buFontTx/>
              <a:buNone/>
            </a:pPr>
            <a:r>
              <a:rPr lang="en-US" altLang="en-US" dirty="0" err="1" smtClean="0"/>
              <a:t>sw</a:t>
            </a:r>
            <a:r>
              <a:rPr lang="en-US" altLang="en-US" dirty="0" smtClean="0"/>
              <a:t>                    IF   ID      EX     MEM  WB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84998" name="Line 4"/>
          <p:cNvSpPr>
            <a:spLocks noChangeShapeType="1"/>
          </p:cNvSpPr>
          <p:nvPr/>
        </p:nvSpPr>
        <p:spPr bwMode="auto">
          <a:xfrm>
            <a:off x="3962400" y="3810000"/>
            <a:ext cx="2286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Line 5"/>
          <p:cNvSpPr>
            <a:spLocks noChangeShapeType="1"/>
          </p:cNvSpPr>
          <p:nvPr/>
        </p:nvSpPr>
        <p:spPr bwMode="auto">
          <a:xfrm>
            <a:off x="6019800" y="4267200"/>
            <a:ext cx="2286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0" name="Line 6"/>
          <p:cNvSpPr>
            <a:spLocks noChangeShapeType="1"/>
          </p:cNvSpPr>
          <p:nvPr/>
        </p:nvSpPr>
        <p:spPr bwMode="auto">
          <a:xfrm>
            <a:off x="4953000" y="3810000"/>
            <a:ext cx="30480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6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F02CCF5-0E9C-4ADE-BF24-A4620D149A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4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Single-cycle instruction execution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686800" cy="63246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Possible to implement all five stages as a big combinational logic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All the memory elements are also combinational meaning that the input address can be presented any time within a cycle and the output data is available within the same cycle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</a:t>
            </a:r>
            <a:r>
              <a:rPr lang="en-US" altLang="en-US" dirty="0" smtClean="0"/>
              <a:t>egister file (in stages 1 and 4), </a:t>
            </a:r>
            <a:r>
              <a:rPr lang="en-US" altLang="en-US" dirty="0" err="1" smtClean="0"/>
              <a:t>icache</a:t>
            </a:r>
            <a:r>
              <a:rPr lang="en-US" altLang="en-US" dirty="0" smtClean="0"/>
              <a:t> (in stage 0), and </a:t>
            </a:r>
            <a:r>
              <a:rPr lang="en-US" altLang="en-US" dirty="0" err="1" smtClean="0"/>
              <a:t>dcache</a:t>
            </a:r>
            <a:r>
              <a:rPr lang="en-US" altLang="en-US" dirty="0" smtClean="0"/>
              <a:t> (in stage 3) are the combinational memory elements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PC, </a:t>
            </a:r>
            <a:r>
              <a:rPr lang="en-US" altLang="en-US" dirty="0" err="1" smtClean="0"/>
              <a:t>icache</a:t>
            </a:r>
            <a:r>
              <a:rPr lang="en-US" altLang="en-US" dirty="0" smtClean="0"/>
              <a:t>[PC], </a:t>
            </a:r>
            <a:r>
              <a:rPr lang="en-US" altLang="en-US" dirty="0" err="1" smtClean="0"/>
              <a:t>reg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], </a:t>
            </a:r>
            <a:r>
              <a:rPr lang="en-US" altLang="en-US" dirty="0" err="1" smtClean="0"/>
              <a:t>reg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rt</a:t>
            </a:r>
            <a:r>
              <a:rPr lang="en-US" altLang="en-US" dirty="0" smtClean="0"/>
              <a:t>], </a:t>
            </a:r>
            <a:r>
              <a:rPr lang="en-US" altLang="en-US" dirty="0" err="1" smtClean="0"/>
              <a:t>dcache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disp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)] are inputs</a:t>
            </a:r>
          </a:p>
          <a:p>
            <a:pPr lvl="3">
              <a:lnSpc>
                <a:spcPct val="90000"/>
              </a:lnSpc>
            </a:pPr>
            <a:r>
              <a:rPr lang="en-US" altLang="en-US" dirty="0" err="1" smtClean="0"/>
              <a:t>dcache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disp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)] is a relevant input for loads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PC, </a:t>
            </a:r>
            <a:r>
              <a:rPr lang="en-US" altLang="en-US" dirty="0" err="1" smtClean="0"/>
              <a:t>reg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rd</a:t>
            </a:r>
            <a:r>
              <a:rPr lang="en-US" altLang="en-US" dirty="0" smtClean="0"/>
              <a:t>] or </a:t>
            </a:r>
            <a:r>
              <a:rPr lang="en-US" altLang="en-US" dirty="0" err="1" smtClean="0"/>
              <a:t>reg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rt</a:t>
            </a:r>
            <a:r>
              <a:rPr lang="en-US" altLang="en-US" dirty="0" smtClean="0"/>
              <a:t>], </a:t>
            </a:r>
            <a:r>
              <a:rPr lang="en-US" altLang="en-US" dirty="0" err="1" smtClean="0"/>
              <a:t>dcache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disp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)] are outputs</a:t>
            </a:r>
          </a:p>
          <a:p>
            <a:pPr lvl="3">
              <a:lnSpc>
                <a:spcPct val="90000"/>
              </a:lnSpc>
            </a:pPr>
            <a:r>
              <a:rPr lang="en-US" altLang="en-US" dirty="0" err="1" smtClean="0"/>
              <a:t>dcache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disp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)] is a relevant output for stores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 instruction opcode and function (for R format) fields decide the control of combinational logic e.g., which register operand(s) is/are valid sources, which ALU operation to invoke, etc.</a:t>
            </a:r>
          </a:p>
        </p:txBody>
      </p:sp>
    </p:spTree>
    <p:extLst>
      <p:ext uri="{BB962C8B-B14F-4D97-AF65-F5344CB8AC3E}">
        <p14:creationId xmlns:p14="http://schemas.microsoft.com/office/powerpoint/2010/main" val="27918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B4FDF24-545D-4B33-B844-C3414D50D58F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40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Pipeline hazard: data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Can we always avoid stalling?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err="1" smtClean="0"/>
              <a:t>lw</a:t>
            </a:r>
            <a:r>
              <a:rPr lang="en-US" altLang="en-US" dirty="0" smtClean="0"/>
              <a:t>    $1, 0($2)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sub  $4, $1, $5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and  $6, $1, $7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or     $8, $1, $9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err="1" smtClean="0"/>
              <a:t>lw</a:t>
            </a:r>
            <a:r>
              <a:rPr lang="en-US" altLang="en-US" dirty="0" smtClean="0"/>
              <a:t>		IF  ID  EX  MEM  WB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sub             IF   ID   EX    MEM  WB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and                   IF   ID     EX     MEM  WB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or                           IF      ID      EX     MEM  WB</a:t>
            </a:r>
          </a:p>
          <a:p>
            <a:pPr lvl="1" eaLnBrk="1" hangingPunct="1">
              <a:lnSpc>
                <a:spcPct val="90000"/>
              </a:lnSpc>
              <a:buFont typeface="Arial Unicode MS" panose="020B0604020202020204" pitchFamily="34" charset="-128"/>
              <a:buChar char="–"/>
            </a:pPr>
            <a:r>
              <a:rPr lang="en-US" altLang="en-US" dirty="0" smtClean="0"/>
              <a:t>Need some time travel (backwards)! Not yet feasible!!</a:t>
            </a:r>
          </a:p>
          <a:p>
            <a:pPr lvl="1" eaLnBrk="1" hangingPunct="1">
              <a:lnSpc>
                <a:spcPct val="90000"/>
              </a:lnSpc>
              <a:buFont typeface="Arial Unicode MS" panose="020B0604020202020204" pitchFamily="34" charset="-128"/>
              <a:buChar char="–"/>
            </a:pPr>
            <a:r>
              <a:rPr lang="en-US" altLang="en-US" dirty="0" smtClean="0"/>
              <a:t>One option: hardware </a:t>
            </a:r>
            <a:r>
              <a:rPr lang="en-US" altLang="en-US" i="1" dirty="0" smtClean="0"/>
              <a:t>pipeline interlock</a:t>
            </a:r>
            <a:r>
              <a:rPr lang="en-US" altLang="en-US" dirty="0" smtClean="0"/>
              <a:t>  to stall the </a:t>
            </a:r>
            <a:r>
              <a:rPr lang="en-US" altLang="en-US" i="1" dirty="0" smtClean="0"/>
              <a:t>sub</a:t>
            </a:r>
            <a:r>
              <a:rPr lang="en-US" altLang="en-US" dirty="0" smtClean="0"/>
              <a:t> by a cycle</a:t>
            </a:r>
          </a:p>
          <a:p>
            <a:pPr lvl="1" eaLnBrk="1" hangingPunct="1">
              <a:lnSpc>
                <a:spcPct val="90000"/>
              </a:lnSpc>
              <a:buFont typeface="Arial Unicode MS" panose="020B0604020202020204" pitchFamily="34" charset="-128"/>
              <a:buChar char="–"/>
            </a:pPr>
            <a:r>
              <a:rPr lang="en-US" altLang="en-US" dirty="0" smtClean="0"/>
              <a:t>Early generations of MIPS (Microprocessor without Interlocked Pipe Stages) had the compiler to fill the </a:t>
            </a:r>
            <a:r>
              <a:rPr lang="en-US" altLang="en-US" i="1" dirty="0" smtClean="0"/>
              <a:t>load delay slot</a:t>
            </a:r>
            <a:r>
              <a:rPr lang="en-US" altLang="en-US" dirty="0" smtClean="0"/>
              <a:t>  with something independent or a NOP</a:t>
            </a:r>
          </a:p>
        </p:txBody>
      </p:sp>
      <p:sp>
        <p:nvSpPr>
          <p:cNvPr id="87045" name="Line 4"/>
          <p:cNvSpPr>
            <a:spLocks noChangeShapeType="1"/>
          </p:cNvSpPr>
          <p:nvPr/>
        </p:nvSpPr>
        <p:spPr bwMode="auto">
          <a:xfrm flipH="1">
            <a:off x="4038600" y="3048000"/>
            <a:ext cx="762000" cy="304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6" name="Line 5"/>
          <p:cNvSpPr>
            <a:spLocks noChangeShapeType="1"/>
          </p:cNvSpPr>
          <p:nvPr/>
        </p:nvSpPr>
        <p:spPr bwMode="auto">
          <a:xfrm>
            <a:off x="4799682" y="3048000"/>
            <a:ext cx="153318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AFF81A5-1427-4C81-A588-53AD259695A1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41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Hiding data hazard stalls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 general, cache misses for load instructions can introduce large stalls in the pipeline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Some of the established ways to hide some of these stalls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Execute instructions that do not depend on the load instruction that has missed in the cache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Requires ways to reorder the instruction sequence inside the processor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Prefetch</a:t>
            </a:r>
            <a:r>
              <a:rPr lang="en-US" altLang="en-US" dirty="0" smtClean="0"/>
              <a:t> data into cache before it is needed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Need to predict the sequence of data addresses and </a:t>
            </a:r>
            <a:r>
              <a:rPr lang="en-US" altLang="en-US" dirty="0" err="1" smtClean="0"/>
              <a:t>prefetch</a:t>
            </a:r>
            <a:r>
              <a:rPr lang="en-US" altLang="en-US" dirty="0" smtClean="0"/>
              <a:t> from memory hierarchy based on the prediction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Predict return value of the load instruction even before it executes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8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AFF81A5-1427-4C81-A588-53AD259695A1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42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Pipelined instruction execution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All three types of hazards can cause pipeline stalls and introduce bubbles in the pipeline depending on the pipeline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Overall speedup of pipelining over multi-cycle non-pipelined implementation = number of pipe stages/(1 + average stall cycles per instruction)</a:t>
            </a:r>
          </a:p>
        </p:txBody>
      </p:sp>
    </p:spTree>
    <p:extLst>
      <p:ext uri="{BB962C8B-B14F-4D97-AF65-F5344CB8AC3E}">
        <p14:creationId xmlns:p14="http://schemas.microsoft.com/office/powerpoint/2010/main" val="15725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E8E3E56-D656-4D79-8A78-663CBABD1C71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Single-cycle instruction execution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2590800" y="3276600"/>
            <a:ext cx="3810000" cy="22860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Combinational logic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3810000"/>
            <a:ext cx="6858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PC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1295400"/>
            <a:ext cx="16002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ICACHE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8600" y="1066800"/>
            <a:ext cx="17526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CACHE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9000" y="3810000"/>
            <a:ext cx="18288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REGFILE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05000" y="4572000"/>
            <a:ext cx="762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57400" y="2514600"/>
            <a:ext cx="0" cy="2057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95600" y="2514600"/>
            <a:ext cx="0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86400" y="5257800"/>
            <a:ext cx="0" cy="1098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914400" y="6356350"/>
            <a:ext cx="457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14400" y="4572000"/>
            <a:ext cx="0" cy="1784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14400" y="4572000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05" name="Straight Arrow Connector 200704"/>
          <p:cNvCxnSpPr/>
          <p:nvPr/>
        </p:nvCxnSpPr>
        <p:spPr>
          <a:xfrm flipV="1">
            <a:off x="4267200" y="2286000"/>
            <a:ext cx="4465" cy="1066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881265" y="2286001"/>
            <a:ext cx="0" cy="990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62600" y="2286000"/>
            <a:ext cx="0" cy="990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12" name="Straight Arrow Connector 200711"/>
          <p:cNvCxnSpPr/>
          <p:nvPr/>
        </p:nvCxnSpPr>
        <p:spPr>
          <a:xfrm flipH="1">
            <a:off x="6324600" y="4038600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324600" y="4572000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16" name="Straight Connector 200715"/>
          <p:cNvCxnSpPr/>
          <p:nvPr/>
        </p:nvCxnSpPr>
        <p:spPr>
          <a:xfrm>
            <a:off x="5943600" y="4876800"/>
            <a:ext cx="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20" name="Straight Connector 200719"/>
          <p:cNvCxnSpPr/>
          <p:nvPr/>
        </p:nvCxnSpPr>
        <p:spPr>
          <a:xfrm>
            <a:off x="5943600" y="5486400"/>
            <a:ext cx="2209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22" name="Straight Arrow Connector 200721"/>
          <p:cNvCxnSpPr>
            <a:endCxn id="11" idx="2"/>
          </p:cNvCxnSpPr>
          <p:nvPr/>
        </p:nvCxnSpPr>
        <p:spPr>
          <a:xfrm flipV="1">
            <a:off x="8153400" y="47244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24" name="Straight Connector 200723"/>
          <p:cNvCxnSpPr/>
          <p:nvPr/>
        </p:nvCxnSpPr>
        <p:spPr>
          <a:xfrm>
            <a:off x="5791200" y="3352801"/>
            <a:ext cx="2362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26" name="Straight Arrow Connector 200725"/>
          <p:cNvCxnSpPr/>
          <p:nvPr/>
        </p:nvCxnSpPr>
        <p:spPr>
          <a:xfrm>
            <a:off x="8153400" y="3352801"/>
            <a:ext cx="0" cy="45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729" name="TextBox 200728"/>
          <p:cNvSpPr txBox="1"/>
          <p:nvPr/>
        </p:nvSpPr>
        <p:spPr>
          <a:xfrm>
            <a:off x="457200" y="6320135"/>
            <a:ext cx="542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Taken branch ? Branch target : PC + 4</a:t>
            </a:r>
            <a:endParaRPr lang="en-US" sz="24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 rot="16200000">
            <a:off x="1946519" y="3013319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instruction</a:t>
            </a:r>
            <a:endParaRPr lang="en-US" sz="2400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2952267" y="2273670"/>
            <a:ext cx="1784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ext(</a:t>
            </a:r>
            <a:r>
              <a:rPr lang="en-US" sz="2400" dirty="0" err="1" smtClean="0">
                <a:latin typeface="+mj-lt"/>
              </a:rPr>
              <a:t>disp</a:t>
            </a:r>
            <a:r>
              <a:rPr lang="en-US" sz="2400" dirty="0" smtClean="0">
                <a:latin typeface="+mj-lt"/>
              </a:rPr>
              <a:t>) +</a:t>
            </a:r>
          </a:p>
          <a:p>
            <a:r>
              <a:rPr lang="en-US" sz="2400" dirty="0" smtClean="0">
                <a:latin typeface="+mj-lt"/>
              </a:rPr>
              <a:t>   </a:t>
            </a:r>
            <a:r>
              <a:rPr lang="en-US" sz="2400" dirty="0" err="1" smtClean="0">
                <a:latin typeface="+mj-lt"/>
              </a:rPr>
              <a:t>reg</a:t>
            </a:r>
            <a:r>
              <a:rPr lang="en-US" sz="2400" dirty="0" smtClean="0">
                <a:latin typeface="+mj-lt"/>
              </a:rPr>
              <a:t>[</a:t>
            </a:r>
            <a:r>
              <a:rPr lang="en-US" sz="2400" dirty="0" err="1" smtClean="0">
                <a:latin typeface="+mj-lt"/>
              </a:rPr>
              <a:t>rs</a:t>
            </a:r>
            <a:r>
              <a:rPr lang="en-US" sz="2400" dirty="0" smtClean="0">
                <a:latin typeface="+mj-lt"/>
              </a:rPr>
              <a:t>]</a:t>
            </a:r>
            <a:endParaRPr lang="en-US" sz="2400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4156547" y="2551881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r</a:t>
            </a:r>
            <a:r>
              <a:rPr lang="en-US" sz="2400" dirty="0" err="1" smtClean="0">
                <a:latin typeface="+mj-lt"/>
              </a:rPr>
              <a:t>eg</a:t>
            </a:r>
            <a:r>
              <a:rPr lang="en-US" sz="2400" dirty="0" smtClean="0">
                <a:latin typeface="+mj-lt"/>
              </a:rPr>
              <a:t>[</a:t>
            </a:r>
            <a:r>
              <a:rPr lang="en-US" sz="2400" dirty="0" err="1" smtClean="0">
                <a:latin typeface="+mj-lt"/>
              </a:rPr>
              <a:t>rt</a:t>
            </a:r>
            <a:r>
              <a:rPr lang="en-US" sz="2400" dirty="0" smtClean="0">
                <a:latin typeface="+mj-lt"/>
              </a:rPr>
              <a:t>]</a:t>
            </a:r>
            <a:endParaRPr lang="en-US" sz="24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5128804" y="2262596"/>
            <a:ext cx="784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oad</a:t>
            </a:r>
          </a:p>
          <a:p>
            <a:r>
              <a:rPr lang="en-US" sz="2400" dirty="0" smtClean="0">
                <a:latin typeface="+mj-lt"/>
              </a:rPr>
              <a:t>data</a:t>
            </a:r>
            <a:endParaRPr lang="en-US" sz="2400" dirty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62502" y="5410200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nstruction result</a:t>
            </a:r>
            <a:endParaRPr lang="en-US" sz="2400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867400" y="2895600"/>
            <a:ext cx="269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r/w ports: </a:t>
            </a:r>
            <a:r>
              <a:rPr lang="en-US" sz="2400" dirty="0" err="1" smtClean="0">
                <a:latin typeface="+mj-lt"/>
              </a:rPr>
              <a:t>rs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rt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rd</a:t>
            </a:r>
            <a:endParaRPr lang="en-US" sz="2400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58500" y="358140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r</a:t>
            </a:r>
            <a:r>
              <a:rPr lang="en-US" sz="2400" dirty="0" err="1" smtClean="0">
                <a:latin typeface="+mj-lt"/>
              </a:rPr>
              <a:t>eg</a:t>
            </a:r>
            <a:r>
              <a:rPr lang="en-US" sz="2400" dirty="0" smtClean="0">
                <a:latin typeface="+mj-lt"/>
              </a:rPr>
              <a:t>[</a:t>
            </a:r>
            <a:r>
              <a:rPr lang="en-US" sz="2400" dirty="0" err="1" smtClean="0">
                <a:latin typeface="+mj-lt"/>
              </a:rPr>
              <a:t>rs</a:t>
            </a:r>
            <a:r>
              <a:rPr lang="en-US" sz="2400" dirty="0" smtClean="0">
                <a:latin typeface="+mj-lt"/>
              </a:rPr>
              <a:t>]</a:t>
            </a:r>
            <a:endParaRPr lang="en-US" sz="2400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24600" y="411480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reg</a:t>
            </a:r>
            <a:r>
              <a:rPr lang="en-US" sz="2400" dirty="0" smtClean="0">
                <a:latin typeface="+mj-lt"/>
              </a:rPr>
              <a:t>[</a:t>
            </a:r>
            <a:r>
              <a:rPr lang="en-US" sz="2400" dirty="0" err="1" smtClean="0">
                <a:latin typeface="+mj-lt"/>
              </a:rPr>
              <a:t>rt</a:t>
            </a:r>
            <a:r>
              <a:rPr lang="en-US" sz="2400" dirty="0" smtClean="0">
                <a:latin typeface="+mj-lt"/>
              </a:rPr>
              <a:t>]</a:t>
            </a:r>
            <a:endParaRPr lang="en-US" sz="2400" dirty="0">
              <a:latin typeface="+mj-lt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524000" y="838200"/>
            <a:ext cx="73914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24000" y="838200"/>
            <a:ext cx="0" cy="29718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506428" y="76200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clk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07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F02CCF5-0E9C-4ADE-BF24-A4620D149A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6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Single-cycle instruction execution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686800" cy="6248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Taken branch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 branch instruction whose condition dictates that the next instruction to be executed is the one at the branch target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/>
              <a:t>b</a:t>
            </a:r>
            <a:r>
              <a:rPr lang="en-US" altLang="en-US" dirty="0" err="1" smtClean="0"/>
              <a:t>eq</a:t>
            </a:r>
            <a:r>
              <a:rPr lang="en-US" altLang="en-US" dirty="0" smtClean="0"/>
              <a:t> $1, $2, label (</a:t>
            </a:r>
            <a:r>
              <a:rPr lang="en-US" altLang="en-US" dirty="0"/>
              <a:t>t</a:t>
            </a:r>
            <a:r>
              <a:rPr lang="en-US" altLang="en-US" dirty="0" smtClean="0"/>
              <a:t>he branch is taken if $1 == $2)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Unconditional direct and indirect jumps and procedure calls are always taken branches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Not taken branch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 branch instruction whose condition dictates that the next instruction to be executed is the instruction right next to the branch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 la Frost’s “Road Not Taken”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/>
              <a:t>b</a:t>
            </a:r>
            <a:r>
              <a:rPr lang="en-US" altLang="en-US" dirty="0" err="1" smtClean="0"/>
              <a:t>eq</a:t>
            </a:r>
            <a:r>
              <a:rPr lang="en-US" altLang="en-US" dirty="0" smtClean="0"/>
              <a:t> $1, $2, label (the branch is not taken if $1 != $2)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 conditional branch can be taken or not taken depending on how the condition evaluates at run time</a:t>
            </a:r>
          </a:p>
        </p:txBody>
      </p:sp>
    </p:spTree>
    <p:extLst>
      <p:ext uri="{BB962C8B-B14F-4D97-AF65-F5344CB8AC3E}">
        <p14:creationId xmlns:p14="http://schemas.microsoft.com/office/powerpoint/2010/main" val="2777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04B49094-7942-46CC-BD3D-3FB1D7B0D686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7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Single-cycle instruction execution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609600" y="2895600"/>
            <a:ext cx="685800" cy="914400"/>
          </a:xfrm>
          <a:prstGeom prst="rect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PC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304800" y="4191000"/>
            <a:ext cx="1295400" cy="914400"/>
          </a:xfrm>
          <a:prstGeom prst="rect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 err="1"/>
              <a:t>I</a:t>
            </a:r>
            <a:r>
              <a:rPr lang="en-US" altLang="en-US" dirty="0" err="1" smtClean="0"/>
              <a:t>cache</a:t>
            </a:r>
            <a:endParaRPr lang="en-US" altLang="en-US" dirty="0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3200400" y="2895600"/>
            <a:ext cx="685800" cy="914400"/>
          </a:xfrm>
          <a:prstGeom prst="rect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RF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2971800" y="4267200"/>
            <a:ext cx="914400" cy="685800"/>
          </a:xfrm>
          <a:prstGeom prst="rect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E</a:t>
            </a:r>
            <a:r>
              <a:rPr lang="en-US" altLang="en-US" dirty="0" smtClean="0"/>
              <a:t>xt</a:t>
            </a:r>
            <a:r>
              <a:rPr lang="en-US" altLang="en-US" dirty="0"/>
              <a:t>.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2133600" y="2743200"/>
            <a:ext cx="685800" cy="1752600"/>
          </a:xfrm>
          <a:prstGeom prst="rect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IR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533400" y="1676400"/>
            <a:ext cx="914400" cy="533400"/>
          </a:xfrm>
          <a:prstGeom prst="rect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Add</a:t>
            </a:r>
          </a:p>
        </p:txBody>
      </p:sp>
      <p:sp>
        <p:nvSpPr>
          <p:cNvPr id="13" name="Trapezoid 12"/>
          <p:cNvSpPr/>
          <p:nvPr/>
        </p:nvSpPr>
        <p:spPr bwMode="auto">
          <a:xfrm rot="5400000">
            <a:off x="4267200" y="2057400"/>
            <a:ext cx="762000" cy="609600"/>
          </a:xfrm>
          <a:prstGeom prst="trapezoid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Trapezoid 14"/>
          <p:cNvSpPr/>
          <p:nvPr/>
        </p:nvSpPr>
        <p:spPr bwMode="auto">
          <a:xfrm rot="5400000">
            <a:off x="4267200" y="3505200"/>
            <a:ext cx="762000" cy="609600"/>
          </a:xfrm>
          <a:prstGeom prst="trapezoid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4" name="Rectangle 15"/>
          <p:cNvSpPr>
            <a:spLocks noChangeArrowheads="1"/>
          </p:cNvSpPr>
          <p:nvPr/>
        </p:nvSpPr>
        <p:spPr bwMode="auto">
          <a:xfrm>
            <a:off x="4876800" y="2895600"/>
            <a:ext cx="914400" cy="561976"/>
          </a:xfrm>
          <a:prstGeom prst="rect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ALU</a:t>
            </a:r>
          </a:p>
        </p:txBody>
      </p:sp>
      <p:sp>
        <p:nvSpPr>
          <p:cNvPr id="35855" name="Rectangle 16"/>
          <p:cNvSpPr>
            <a:spLocks noChangeArrowheads="1"/>
          </p:cNvSpPr>
          <p:nvPr/>
        </p:nvSpPr>
        <p:spPr bwMode="auto">
          <a:xfrm>
            <a:off x="6477000" y="4343400"/>
            <a:ext cx="1446213" cy="914400"/>
          </a:xfrm>
          <a:prstGeom prst="rect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 err="1" smtClean="0"/>
              <a:t>Dcache</a:t>
            </a:r>
            <a:endParaRPr lang="en-US" altLang="en-US" dirty="0"/>
          </a:p>
        </p:txBody>
      </p:sp>
      <p:sp>
        <p:nvSpPr>
          <p:cNvPr id="18" name="Trapezoid 17"/>
          <p:cNvSpPr/>
          <p:nvPr/>
        </p:nvSpPr>
        <p:spPr bwMode="auto">
          <a:xfrm rot="5400000">
            <a:off x="8229600" y="5410200"/>
            <a:ext cx="762000" cy="609600"/>
          </a:xfrm>
          <a:prstGeom prst="trapezoid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35857" name="Straight Arrow Connector 27"/>
          <p:cNvCxnSpPr>
            <a:cxnSpLocks noChangeShapeType="1"/>
            <a:stCxn id="35846" idx="2"/>
            <a:endCxn id="35847" idx="0"/>
          </p:cNvCxnSpPr>
          <p:nvPr/>
        </p:nvCxnSpPr>
        <p:spPr bwMode="auto">
          <a:xfrm rot="5400000">
            <a:off x="762001" y="4000500"/>
            <a:ext cx="381000" cy="31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Connector 29"/>
          <p:cNvCxnSpPr>
            <a:cxnSpLocks noChangeShapeType="1"/>
            <a:stCxn id="35847" idx="3"/>
          </p:cNvCxnSpPr>
          <p:nvPr/>
        </p:nvCxnSpPr>
        <p:spPr bwMode="auto">
          <a:xfrm>
            <a:off x="1600200" y="4648200"/>
            <a:ext cx="228600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Connector 31"/>
          <p:cNvCxnSpPr>
            <a:cxnSpLocks noChangeShapeType="1"/>
          </p:cNvCxnSpPr>
          <p:nvPr/>
        </p:nvCxnSpPr>
        <p:spPr bwMode="auto">
          <a:xfrm rot="5400000" flipH="1" flipV="1">
            <a:off x="1293813" y="4114800"/>
            <a:ext cx="1068388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Straight Arrow Connector 40"/>
          <p:cNvCxnSpPr>
            <a:cxnSpLocks noChangeShapeType="1"/>
          </p:cNvCxnSpPr>
          <p:nvPr/>
        </p:nvCxnSpPr>
        <p:spPr bwMode="auto">
          <a:xfrm>
            <a:off x="1828800" y="3581400"/>
            <a:ext cx="3048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Straight Arrow Connector 56"/>
          <p:cNvCxnSpPr>
            <a:cxnSpLocks noChangeShapeType="1"/>
          </p:cNvCxnSpPr>
          <p:nvPr/>
        </p:nvCxnSpPr>
        <p:spPr bwMode="auto">
          <a:xfrm rot="10800000">
            <a:off x="1447800" y="1981200"/>
            <a:ext cx="6096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Straight Arrow Connector 59"/>
          <p:cNvCxnSpPr>
            <a:cxnSpLocks noChangeShapeType="1"/>
          </p:cNvCxnSpPr>
          <p:nvPr/>
        </p:nvCxnSpPr>
        <p:spPr bwMode="auto">
          <a:xfrm rot="5400000" flipH="1" flipV="1">
            <a:off x="647700" y="2552700"/>
            <a:ext cx="687388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3" name="TextBox 62"/>
          <p:cNvSpPr txBox="1">
            <a:spLocks noChangeArrowheads="1"/>
          </p:cNvSpPr>
          <p:nvPr/>
        </p:nvSpPr>
        <p:spPr bwMode="auto">
          <a:xfrm>
            <a:off x="2052638" y="1752600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cxnSp>
        <p:nvCxnSpPr>
          <p:cNvPr id="35864" name="Straight Arrow Connector 64"/>
          <p:cNvCxnSpPr>
            <a:cxnSpLocks noChangeShapeType="1"/>
          </p:cNvCxnSpPr>
          <p:nvPr/>
        </p:nvCxnSpPr>
        <p:spPr bwMode="auto">
          <a:xfrm>
            <a:off x="2819400" y="3048000"/>
            <a:ext cx="3810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Straight Arrow Connector 66"/>
          <p:cNvCxnSpPr>
            <a:cxnSpLocks noChangeShapeType="1"/>
          </p:cNvCxnSpPr>
          <p:nvPr/>
        </p:nvCxnSpPr>
        <p:spPr bwMode="auto">
          <a:xfrm>
            <a:off x="2819400" y="3352800"/>
            <a:ext cx="3810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6" name="Straight Arrow Connector 70"/>
          <p:cNvCxnSpPr>
            <a:cxnSpLocks noChangeShapeType="1"/>
          </p:cNvCxnSpPr>
          <p:nvPr/>
        </p:nvCxnSpPr>
        <p:spPr bwMode="auto">
          <a:xfrm>
            <a:off x="2819400" y="3656012"/>
            <a:ext cx="3810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7" name="TextBox 71"/>
          <p:cNvSpPr txBox="1">
            <a:spLocks noChangeArrowheads="1"/>
          </p:cNvSpPr>
          <p:nvPr/>
        </p:nvSpPr>
        <p:spPr bwMode="auto">
          <a:xfrm>
            <a:off x="2743200" y="2752725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w</a:t>
            </a:r>
          </a:p>
        </p:txBody>
      </p:sp>
      <p:sp>
        <p:nvSpPr>
          <p:cNvPr id="35868" name="TextBox 72"/>
          <p:cNvSpPr txBox="1">
            <a:spLocks noChangeArrowheads="1"/>
          </p:cNvSpPr>
          <p:nvPr/>
        </p:nvSpPr>
        <p:spPr bwMode="auto">
          <a:xfrm>
            <a:off x="2755900" y="3048000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r</a:t>
            </a:r>
          </a:p>
        </p:txBody>
      </p:sp>
      <p:sp>
        <p:nvSpPr>
          <p:cNvPr id="35869" name="TextBox 73"/>
          <p:cNvSpPr txBox="1">
            <a:spLocks noChangeArrowheads="1"/>
          </p:cNvSpPr>
          <p:nvPr/>
        </p:nvSpPr>
        <p:spPr bwMode="auto">
          <a:xfrm>
            <a:off x="2755900" y="3362325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r</a:t>
            </a:r>
          </a:p>
        </p:txBody>
      </p:sp>
      <p:cxnSp>
        <p:nvCxnSpPr>
          <p:cNvPr id="35870" name="Straight Connector 75"/>
          <p:cNvCxnSpPr>
            <a:cxnSpLocks noChangeShapeType="1"/>
          </p:cNvCxnSpPr>
          <p:nvPr/>
        </p:nvCxnSpPr>
        <p:spPr bwMode="auto">
          <a:xfrm>
            <a:off x="2819400" y="4038600"/>
            <a:ext cx="381000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1" name="Straight Arrow Connector 77"/>
          <p:cNvCxnSpPr>
            <a:cxnSpLocks noChangeShapeType="1"/>
          </p:cNvCxnSpPr>
          <p:nvPr/>
        </p:nvCxnSpPr>
        <p:spPr bwMode="auto">
          <a:xfrm rot="5400000">
            <a:off x="3086894" y="4153694"/>
            <a:ext cx="228600" cy="1588"/>
          </a:xfrm>
          <a:prstGeom prst="straightConnector1">
            <a:avLst/>
          </a:prstGeom>
          <a:noFill/>
          <a:ln w="349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Straight Connector 79"/>
          <p:cNvCxnSpPr>
            <a:cxnSpLocks noChangeShapeType="1"/>
          </p:cNvCxnSpPr>
          <p:nvPr/>
        </p:nvCxnSpPr>
        <p:spPr bwMode="auto">
          <a:xfrm rot="5400000" flipH="1" flipV="1">
            <a:off x="3544094" y="4153694"/>
            <a:ext cx="228600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Straight Arrow Connector 81"/>
          <p:cNvCxnSpPr>
            <a:cxnSpLocks noChangeShapeType="1"/>
          </p:cNvCxnSpPr>
          <p:nvPr/>
        </p:nvCxnSpPr>
        <p:spPr bwMode="auto">
          <a:xfrm>
            <a:off x="3657600" y="4038600"/>
            <a:ext cx="6858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Straight Connector 83"/>
          <p:cNvCxnSpPr>
            <a:cxnSpLocks noChangeShapeType="1"/>
          </p:cNvCxnSpPr>
          <p:nvPr/>
        </p:nvCxnSpPr>
        <p:spPr bwMode="auto">
          <a:xfrm>
            <a:off x="3886200" y="3200400"/>
            <a:ext cx="152400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5" name="Straight Connector 85"/>
          <p:cNvCxnSpPr>
            <a:cxnSpLocks noChangeShapeType="1"/>
          </p:cNvCxnSpPr>
          <p:nvPr/>
        </p:nvCxnSpPr>
        <p:spPr bwMode="auto">
          <a:xfrm rot="5400000">
            <a:off x="3848101" y="3390900"/>
            <a:ext cx="381000" cy="31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6" name="Straight Arrow Connector 87"/>
          <p:cNvCxnSpPr>
            <a:cxnSpLocks noChangeShapeType="1"/>
          </p:cNvCxnSpPr>
          <p:nvPr/>
        </p:nvCxnSpPr>
        <p:spPr bwMode="auto">
          <a:xfrm>
            <a:off x="4038600" y="3581400"/>
            <a:ext cx="3048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7" name="Straight Arrow Connector 89"/>
          <p:cNvCxnSpPr>
            <a:cxnSpLocks noChangeShapeType="1"/>
          </p:cNvCxnSpPr>
          <p:nvPr/>
        </p:nvCxnSpPr>
        <p:spPr bwMode="auto">
          <a:xfrm flipV="1">
            <a:off x="3543300" y="2668588"/>
            <a:ext cx="800100" cy="111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8" name="Straight Connector 91"/>
          <p:cNvCxnSpPr>
            <a:cxnSpLocks noChangeShapeType="1"/>
            <a:stCxn id="35851" idx="0"/>
          </p:cNvCxnSpPr>
          <p:nvPr/>
        </p:nvCxnSpPr>
        <p:spPr bwMode="auto">
          <a:xfrm rot="5400000" flipH="1" flipV="1">
            <a:off x="838201" y="1524000"/>
            <a:ext cx="304800" cy="31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9" name="Straight Connector 93"/>
          <p:cNvCxnSpPr>
            <a:cxnSpLocks noChangeShapeType="1"/>
          </p:cNvCxnSpPr>
          <p:nvPr/>
        </p:nvCxnSpPr>
        <p:spPr bwMode="auto">
          <a:xfrm>
            <a:off x="990600" y="1371600"/>
            <a:ext cx="2895600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0" name="Straight Connector 97"/>
          <p:cNvCxnSpPr>
            <a:cxnSpLocks noChangeShapeType="1"/>
          </p:cNvCxnSpPr>
          <p:nvPr/>
        </p:nvCxnSpPr>
        <p:spPr bwMode="auto">
          <a:xfrm rot="5400000">
            <a:off x="3467101" y="1790700"/>
            <a:ext cx="838200" cy="31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1" name="Straight Arrow Connector 99"/>
          <p:cNvCxnSpPr>
            <a:cxnSpLocks noChangeShapeType="1"/>
          </p:cNvCxnSpPr>
          <p:nvPr/>
        </p:nvCxnSpPr>
        <p:spPr bwMode="auto">
          <a:xfrm>
            <a:off x="3886200" y="2209800"/>
            <a:ext cx="4572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82" name="Rectangle 100"/>
          <p:cNvSpPr>
            <a:spLocks noChangeArrowheads="1"/>
          </p:cNvSpPr>
          <p:nvPr/>
        </p:nvSpPr>
        <p:spPr bwMode="auto">
          <a:xfrm>
            <a:off x="4648200" y="1524000"/>
            <a:ext cx="914400" cy="457200"/>
          </a:xfrm>
          <a:prstGeom prst="rect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=?</a:t>
            </a:r>
          </a:p>
        </p:txBody>
      </p:sp>
      <p:cxnSp>
        <p:nvCxnSpPr>
          <p:cNvPr id="35883" name="Straight Connector 110"/>
          <p:cNvCxnSpPr>
            <a:cxnSpLocks noChangeShapeType="1"/>
          </p:cNvCxnSpPr>
          <p:nvPr/>
        </p:nvCxnSpPr>
        <p:spPr bwMode="auto">
          <a:xfrm rot="5400000" flipH="1" flipV="1">
            <a:off x="3351213" y="2514600"/>
            <a:ext cx="1373188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4" name="Straight Arrow Connector 112"/>
          <p:cNvCxnSpPr>
            <a:cxnSpLocks noChangeShapeType="1"/>
          </p:cNvCxnSpPr>
          <p:nvPr/>
        </p:nvCxnSpPr>
        <p:spPr bwMode="auto">
          <a:xfrm flipV="1">
            <a:off x="4038600" y="1828799"/>
            <a:ext cx="609600" cy="1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5" name="Straight Connector 115"/>
          <p:cNvCxnSpPr>
            <a:cxnSpLocks noChangeShapeType="1"/>
          </p:cNvCxnSpPr>
          <p:nvPr/>
        </p:nvCxnSpPr>
        <p:spPr bwMode="auto">
          <a:xfrm rot="5400000" flipH="1" flipV="1">
            <a:off x="3694113" y="2171700"/>
            <a:ext cx="992188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6" name="Straight Arrow Connector 117"/>
          <p:cNvCxnSpPr>
            <a:cxnSpLocks noChangeShapeType="1"/>
          </p:cNvCxnSpPr>
          <p:nvPr/>
        </p:nvCxnSpPr>
        <p:spPr bwMode="auto">
          <a:xfrm>
            <a:off x="4191000" y="1674813"/>
            <a:ext cx="457200" cy="1586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7" name="Straight Connector 122"/>
          <p:cNvCxnSpPr>
            <a:cxnSpLocks noChangeShapeType="1"/>
            <a:stCxn id="13" idx="0"/>
          </p:cNvCxnSpPr>
          <p:nvPr/>
        </p:nvCxnSpPr>
        <p:spPr bwMode="auto">
          <a:xfrm flipV="1">
            <a:off x="4953000" y="2357437"/>
            <a:ext cx="379413" cy="476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8" name="Straight Arrow Connector 124"/>
          <p:cNvCxnSpPr>
            <a:cxnSpLocks noChangeShapeType="1"/>
            <a:endCxn id="35854" idx="0"/>
          </p:cNvCxnSpPr>
          <p:nvPr/>
        </p:nvCxnSpPr>
        <p:spPr bwMode="auto">
          <a:xfrm>
            <a:off x="5332413" y="2363787"/>
            <a:ext cx="1587" cy="5318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9" name="Straight Connector 126"/>
          <p:cNvCxnSpPr>
            <a:cxnSpLocks noChangeShapeType="1"/>
            <a:stCxn id="15" idx="0"/>
          </p:cNvCxnSpPr>
          <p:nvPr/>
        </p:nvCxnSpPr>
        <p:spPr bwMode="auto">
          <a:xfrm flipV="1">
            <a:off x="4953000" y="3805535"/>
            <a:ext cx="379413" cy="446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0" name="Straight Arrow Connector 128"/>
          <p:cNvCxnSpPr>
            <a:cxnSpLocks noChangeShapeType="1"/>
            <a:endCxn id="35854" idx="2"/>
          </p:cNvCxnSpPr>
          <p:nvPr/>
        </p:nvCxnSpPr>
        <p:spPr bwMode="auto">
          <a:xfrm flipV="1">
            <a:off x="5332413" y="3457576"/>
            <a:ext cx="1587" cy="347959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1" name="Straight Connector 130"/>
          <p:cNvCxnSpPr>
            <a:cxnSpLocks noChangeShapeType="1"/>
          </p:cNvCxnSpPr>
          <p:nvPr/>
        </p:nvCxnSpPr>
        <p:spPr bwMode="auto">
          <a:xfrm rot="5400000">
            <a:off x="3430588" y="4191000"/>
            <a:ext cx="1217612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2" name="Straight Arrow Connector 137"/>
          <p:cNvCxnSpPr>
            <a:cxnSpLocks noChangeShapeType="1"/>
            <a:endCxn id="35855" idx="1"/>
          </p:cNvCxnSpPr>
          <p:nvPr/>
        </p:nvCxnSpPr>
        <p:spPr bwMode="auto">
          <a:xfrm>
            <a:off x="4037013" y="4800600"/>
            <a:ext cx="2439987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Trapezoid 139"/>
          <p:cNvSpPr/>
          <p:nvPr/>
        </p:nvSpPr>
        <p:spPr bwMode="auto">
          <a:xfrm rot="5400000">
            <a:off x="5791200" y="2209800"/>
            <a:ext cx="762000" cy="304800"/>
          </a:xfrm>
          <a:prstGeom prst="trapezoid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35894" name="Straight Connector 141"/>
          <p:cNvCxnSpPr>
            <a:cxnSpLocks noChangeShapeType="1"/>
          </p:cNvCxnSpPr>
          <p:nvPr/>
        </p:nvCxnSpPr>
        <p:spPr bwMode="auto">
          <a:xfrm>
            <a:off x="5791200" y="3124200"/>
            <a:ext cx="1501682" cy="1494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5" name="Straight Arrow Connector 143"/>
          <p:cNvCxnSpPr>
            <a:cxnSpLocks noChangeShapeType="1"/>
          </p:cNvCxnSpPr>
          <p:nvPr/>
        </p:nvCxnSpPr>
        <p:spPr bwMode="auto">
          <a:xfrm rot="5400000">
            <a:off x="6629401" y="3733800"/>
            <a:ext cx="1219200" cy="31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6" name="Straight Connector 145"/>
          <p:cNvCxnSpPr>
            <a:cxnSpLocks noChangeShapeType="1"/>
          </p:cNvCxnSpPr>
          <p:nvPr/>
        </p:nvCxnSpPr>
        <p:spPr bwMode="auto">
          <a:xfrm>
            <a:off x="3886200" y="1371600"/>
            <a:ext cx="1828800" cy="8236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7" name="Straight Connector 149"/>
          <p:cNvCxnSpPr>
            <a:cxnSpLocks noChangeShapeType="1"/>
          </p:cNvCxnSpPr>
          <p:nvPr/>
        </p:nvCxnSpPr>
        <p:spPr bwMode="auto">
          <a:xfrm rot="5400000">
            <a:off x="5297488" y="1790700"/>
            <a:ext cx="838200" cy="31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8" name="Straight Arrow Connector 151"/>
          <p:cNvCxnSpPr>
            <a:cxnSpLocks noChangeShapeType="1"/>
          </p:cNvCxnSpPr>
          <p:nvPr/>
        </p:nvCxnSpPr>
        <p:spPr bwMode="auto">
          <a:xfrm>
            <a:off x="5715000" y="2209800"/>
            <a:ext cx="3048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9" name="Straight Connector 153"/>
          <p:cNvCxnSpPr>
            <a:cxnSpLocks noChangeShapeType="1"/>
          </p:cNvCxnSpPr>
          <p:nvPr/>
        </p:nvCxnSpPr>
        <p:spPr bwMode="auto">
          <a:xfrm rot="5400000" flipH="1" flipV="1">
            <a:off x="5599112" y="2857500"/>
            <a:ext cx="533400" cy="31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00" name="Straight Arrow Connector 155"/>
          <p:cNvCxnSpPr>
            <a:cxnSpLocks noChangeShapeType="1"/>
          </p:cNvCxnSpPr>
          <p:nvPr/>
        </p:nvCxnSpPr>
        <p:spPr bwMode="auto">
          <a:xfrm>
            <a:off x="5867400" y="2590800"/>
            <a:ext cx="152400" cy="11114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01" name="Straight Connector 157"/>
          <p:cNvCxnSpPr>
            <a:cxnSpLocks noChangeShapeType="1"/>
            <a:stCxn id="35882" idx="3"/>
          </p:cNvCxnSpPr>
          <p:nvPr/>
        </p:nvCxnSpPr>
        <p:spPr bwMode="auto">
          <a:xfrm flipV="1">
            <a:off x="5562600" y="1749724"/>
            <a:ext cx="609600" cy="2876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02" name="Straight Arrow Connector 159"/>
          <p:cNvCxnSpPr>
            <a:cxnSpLocks noChangeShapeType="1"/>
            <a:endCxn id="140" idx="1"/>
          </p:cNvCxnSpPr>
          <p:nvPr/>
        </p:nvCxnSpPr>
        <p:spPr bwMode="auto">
          <a:xfrm>
            <a:off x="6172200" y="1749630"/>
            <a:ext cx="0" cy="26967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03" name="Straight Connector 161"/>
          <p:cNvCxnSpPr>
            <a:cxnSpLocks noChangeShapeType="1"/>
            <a:stCxn id="140" idx="0"/>
          </p:cNvCxnSpPr>
          <p:nvPr/>
        </p:nvCxnSpPr>
        <p:spPr bwMode="auto">
          <a:xfrm flipV="1">
            <a:off x="6324600" y="2357437"/>
            <a:ext cx="152400" cy="476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04" name="Straight Connector 164"/>
          <p:cNvCxnSpPr>
            <a:cxnSpLocks noChangeShapeType="1"/>
          </p:cNvCxnSpPr>
          <p:nvPr/>
        </p:nvCxnSpPr>
        <p:spPr bwMode="auto">
          <a:xfrm rot="5400000" flipH="1" flipV="1">
            <a:off x="5868988" y="1752600"/>
            <a:ext cx="1219200" cy="31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05" name="Straight Connector 166"/>
          <p:cNvCxnSpPr>
            <a:cxnSpLocks noChangeShapeType="1"/>
          </p:cNvCxnSpPr>
          <p:nvPr/>
        </p:nvCxnSpPr>
        <p:spPr bwMode="auto">
          <a:xfrm flipH="1" flipV="1">
            <a:off x="152400" y="1143000"/>
            <a:ext cx="6324600" cy="25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06" name="Straight Connector 168"/>
          <p:cNvCxnSpPr>
            <a:cxnSpLocks noChangeShapeType="1"/>
          </p:cNvCxnSpPr>
          <p:nvPr/>
        </p:nvCxnSpPr>
        <p:spPr bwMode="auto">
          <a:xfrm rot="5400000">
            <a:off x="-950912" y="2247900"/>
            <a:ext cx="2208212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07" name="Straight Arrow Connector 175"/>
          <p:cNvCxnSpPr>
            <a:cxnSpLocks noChangeShapeType="1"/>
            <a:endCxn id="35846" idx="1"/>
          </p:cNvCxnSpPr>
          <p:nvPr/>
        </p:nvCxnSpPr>
        <p:spPr bwMode="auto">
          <a:xfrm>
            <a:off x="152400" y="3352800"/>
            <a:ext cx="4572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08" name="Straight Connector 183"/>
          <p:cNvCxnSpPr>
            <a:cxnSpLocks noChangeShapeType="1"/>
          </p:cNvCxnSpPr>
          <p:nvPr/>
        </p:nvCxnSpPr>
        <p:spPr bwMode="auto">
          <a:xfrm rot="5400000">
            <a:off x="6897688" y="5600700"/>
            <a:ext cx="684212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09" name="Straight Arrow Connector 185"/>
          <p:cNvCxnSpPr>
            <a:cxnSpLocks noChangeShapeType="1"/>
          </p:cNvCxnSpPr>
          <p:nvPr/>
        </p:nvCxnSpPr>
        <p:spPr bwMode="auto">
          <a:xfrm>
            <a:off x="7239000" y="5942013"/>
            <a:ext cx="1066800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10" name="Straight Connector 188"/>
          <p:cNvCxnSpPr>
            <a:cxnSpLocks noChangeShapeType="1"/>
          </p:cNvCxnSpPr>
          <p:nvPr/>
        </p:nvCxnSpPr>
        <p:spPr bwMode="auto">
          <a:xfrm>
            <a:off x="7239000" y="3124200"/>
            <a:ext cx="838200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11" name="Straight Connector 190"/>
          <p:cNvCxnSpPr>
            <a:cxnSpLocks noChangeShapeType="1"/>
          </p:cNvCxnSpPr>
          <p:nvPr/>
        </p:nvCxnSpPr>
        <p:spPr bwMode="auto">
          <a:xfrm rot="5400000">
            <a:off x="6897688" y="4305300"/>
            <a:ext cx="2360612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12" name="Straight Arrow Connector 192"/>
          <p:cNvCxnSpPr>
            <a:cxnSpLocks noChangeShapeType="1"/>
          </p:cNvCxnSpPr>
          <p:nvPr/>
        </p:nvCxnSpPr>
        <p:spPr bwMode="auto">
          <a:xfrm>
            <a:off x="8077200" y="5486400"/>
            <a:ext cx="2286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13" name="Straight Connector 200"/>
          <p:cNvCxnSpPr>
            <a:cxnSpLocks noChangeShapeType="1"/>
          </p:cNvCxnSpPr>
          <p:nvPr/>
        </p:nvCxnSpPr>
        <p:spPr bwMode="auto">
          <a:xfrm rot="5400000">
            <a:off x="8763794" y="6020594"/>
            <a:ext cx="609600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14" name="Straight Connector 204"/>
          <p:cNvCxnSpPr>
            <a:cxnSpLocks noChangeShapeType="1"/>
          </p:cNvCxnSpPr>
          <p:nvPr/>
        </p:nvCxnSpPr>
        <p:spPr bwMode="auto">
          <a:xfrm rot="10800000">
            <a:off x="8839200" y="5715000"/>
            <a:ext cx="228600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15" name="Straight Connector 206"/>
          <p:cNvCxnSpPr>
            <a:cxnSpLocks noChangeShapeType="1"/>
          </p:cNvCxnSpPr>
          <p:nvPr/>
        </p:nvCxnSpPr>
        <p:spPr bwMode="auto">
          <a:xfrm rot="10800000">
            <a:off x="3429000" y="6324600"/>
            <a:ext cx="5638800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16" name="Straight Arrow Connector 208"/>
          <p:cNvCxnSpPr>
            <a:cxnSpLocks noChangeShapeType="1"/>
          </p:cNvCxnSpPr>
          <p:nvPr/>
        </p:nvCxnSpPr>
        <p:spPr bwMode="auto">
          <a:xfrm flipV="1">
            <a:off x="3427413" y="3810000"/>
            <a:ext cx="1589" cy="25161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17" name="Straight Arrow Connector 221"/>
          <p:cNvCxnSpPr>
            <a:cxnSpLocks noChangeShapeType="1"/>
          </p:cNvCxnSpPr>
          <p:nvPr/>
        </p:nvCxnSpPr>
        <p:spPr bwMode="auto">
          <a:xfrm rot="5400000" flipH="1" flipV="1">
            <a:off x="4457701" y="4379912"/>
            <a:ext cx="533400" cy="31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18" name="Straight Arrow Connector 222"/>
          <p:cNvCxnSpPr>
            <a:cxnSpLocks noChangeShapeType="1"/>
          </p:cNvCxnSpPr>
          <p:nvPr/>
        </p:nvCxnSpPr>
        <p:spPr bwMode="auto">
          <a:xfrm rot="5400000" flipH="1" flipV="1">
            <a:off x="4458494" y="2932906"/>
            <a:ext cx="533400" cy="158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19" name="Straight Arrow Connector 223"/>
          <p:cNvCxnSpPr>
            <a:cxnSpLocks noChangeShapeType="1"/>
          </p:cNvCxnSpPr>
          <p:nvPr/>
        </p:nvCxnSpPr>
        <p:spPr bwMode="auto">
          <a:xfrm rot="5400000" flipH="1" flipV="1">
            <a:off x="6021388" y="2817813"/>
            <a:ext cx="304800" cy="31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20" name="Straight Arrow Connector 225"/>
          <p:cNvCxnSpPr>
            <a:cxnSpLocks noChangeShapeType="1"/>
          </p:cNvCxnSpPr>
          <p:nvPr/>
        </p:nvCxnSpPr>
        <p:spPr bwMode="auto">
          <a:xfrm rot="-5400000" flipH="1" flipV="1">
            <a:off x="8343107" y="5142706"/>
            <a:ext cx="533400" cy="1587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21" name="Straight Connector 227"/>
          <p:cNvCxnSpPr>
            <a:cxnSpLocks noChangeShapeType="1"/>
          </p:cNvCxnSpPr>
          <p:nvPr/>
        </p:nvCxnSpPr>
        <p:spPr bwMode="auto">
          <a:xfrm rot="5400000">
            <a:off x="-417512" y="4000500"/>
            <a:ext cx="5713412" cy="1588"/>
          </a:xfrm>
          <a:prstGeom prst="line">
            <a:avLst/>
          </a:prstGeom>
          <a:noFill/>
          <a:ln w="38100" algn="ctr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22" name="Straight Connector 230"/>
          <p:cNvCxnSpPr>
            <a:cxnSpLocks noChangeShapeType="1"/>
          </p:cNvCxnSpPr>
          <p:nvPr/>
        </p:nvCxnSpPr>
        <p:spPr bwMode="auto">
          <a:xfrm rot="5400000">
            <a:off x="1105694" y="3999706"/>
            <a:ext cx="5715000" cy="1588"/>
          </a:xfrm>
          <a:prstGeom prst="line">
            <a:avLst/>
          </a:prstGeom>
          <a:noFill/>
          <a:ln w="38100" algn="ctr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23" name="Straight Connector 231"/>
          <p:cNvCxnSpPr>
            <a:cxnSpLocks noChangeShapeType="1"/>
          </p:cNvCxnSpPr>
          <p:nvPr/>
        </p:nvCxnSpPr>
        <p:spPr bwMode="auto">
          <a:xfrm rot="5400000">
            <a:off x="3467894" y="3999706"/>
            <a:ext cx="5715000" cy="1588"/>
          </a:xfrm>
          <a:prstGeom prst="line">
            <a:avLst/>
          </a:prstGeom>
          <a:noFill/>
          <a:ln w="38100" algn="ctr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24" name="Straight Connector 232"/>
          <p:cNvCxnSpPr>
            <a:cxnSpLocks noChangeShapeType="1"/>
          </p:cNvCxnSpPr>
          <p:nvPr/>
        </p:nvCxnSpPr>
        <p:spPr bwMode="auto">
          <a:xfrm rot="5400000">
            <a:off x="5295901" y="4000500"/>
            <a:ext cx="5715000" cy="3175"/>
          </a:xfrm>
          <a:prstGeom prst="line">
            <a:avLst/>
          </a:prstGeom>
          <a:noFill/>
          <a:ln w="38100" algn="ctr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25" name="TextBox 237"/>
          <p:cNvSpPr txBox="1">
            <a:spLocks noChangeArrowheads="1"/>
          </p:cNvSpPr>
          <p:nvPr/>
        </p:nvSpPr>
        <p:spPr bwMode="auto">
          <a:xfrm>
            <a:off x="1173163" y="6324600"/>
            <a:ext cx="50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IF</a:t>
            </a:r>
          </a:p>
        </p:txBody>
      </p:sp>
      <p:sp>
        <p:nvSpPr>
          <p:cNvPr id="35926" name="TextBox 238"/>
          <p:cNvSpPr txBox="1">
            <a:spLocks noChangeArrowheads="1"/>
          </p:cNvSpPr>
          <p:nvPr/>
        </p:nvSpPr>
        <p:spPr bwMode="auto">
          <a:xfrm>
            <a:off x="2627313" y="6324600"/>
            <a:ext cx="1122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ID/RF</a:t>
            </a:r>
          </a:p>
        </p:txBody>
      </p:sp>
      <p:sp>
        <p:nvSpPr>
          <p:cNvPr id="35927" name="TextBox 239"/>
          <p:cNvSpPr txBox="1">
            <a:spLocks noChangeArrowheads="1"/>
          </p:cNvSpPr>
          <p:nvPr/>
        </p:nvSpPr>
        <p:spPr bwMode="auto">
          <a:xfrm>
            <a:off x="4532313" y="6324600"/>
            <a:ext cx="661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EX</a:t>
            </a:r>
          </a:p>
        </p:txBody>
      </p:sp>
      <p:sp>
        <p:nvSpPr>
          <p:cNvPr id="35928" name="TextBox 240"/>
          <p:cNvSpPr txBox="1">
            <a:spLocks noChangeArrowheads="1"/>
          </p:cNvSpPr>
          <p:nvPr/>
        </p:nvSpPr>
        <p:spPr bwMode="auto">
          <a:xfrm>
            <a:off x="6665913" y="6324600"/>
            <a:ext cx="1023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MEM</a:t>
            </a:r>
            <a:endParaRPr lang="en-US" altLang="en-US" dirty="0"/>
          </a:p>
        </p:txBody>
      </p:sp>
      <p:sp>
        <p:nvSpPr>
          <p:cNvPr id="35929" name="TextBox 241"/>
          <p:cNvSpPr txBox="1">
            <a:spLocks noChangeArrowheads="1"/>
          </p:cNvSpPr>
          <p:nvPr/>
        </p:nvSpPr>
        <p:spPr bwMode="auto">
          <a:xfrm>
            <a:off x="8305800" y="6324600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WB</a:t>
            </a:r>
          </a:p>
        </p:txBody>
      </p:sp>
      <p:sp>
        <p:nvSpPr>
          <p:cNvPr id="35930" name="Oval 245"/>
          <p:cNvSpPr>
            <a:spLocks noChangeArrowheads="1"/>
          </p:cNvSpPr>
          <p:nvPr/>
        </p:nvSpPr>
        <p:spPr bwMode="auto">
          <a:xfrm>
            <a:off x="7162800" y="3048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5931" name="Oval 246"/>
          <p:cNvSpPr>
            <a:spLocks noChangeArrowheads="1"/>
          </p:cNvSpPr>
          <p:nvPr/>
        </p:nvSpPr>
        <p:spPr bwMode="auto">
          <a:xfrm>
            <a:off x="3962400" y="3505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5932" name="Oval 247"/>
          <p:cNvSpPr>
            <a:spLocks noChangeArrowheads="1"/>
          </p:cNvSpPr>
          <p:nvPr/>
        </p:nvSpPr>
        <p:spPr bwMode="auto">
          <a:xfrm>
            <a:off x="3962400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5933" name="Oval 248"/>
          <p:cNvSpPr>
            <a:spLocks noChangeArrowheads="1"/>
          </p:cNvSpPr>
          <p:nvPr/>
        </p:nvSpPr>
        <p:spPr bwMode="auto">
          <a:xfrm>
            <a:off x="3810000" y="1295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5935" name="TextBox 62"/>
          <p:cNvSpPr txBox="1">
            <a:spLocks noChangeArrowheads="1"/>
          </p:cNvSpPr>
          <p:nvPr/>
        </p:nvSpPr>
        <p:spPr bwMode="auto">
          <a:xfrm>
            <a:off x="76200" y="2357437"/>
            <a:ext cx="78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CLK</a:t>
            </a:r>
          </a:p>
        </p:txBody>
      </p:sp>
      <p:sp>
        <p:nvSpPr>
          <p:cNvPr id="98" name="TextBox 237"/>
          <p:cNvSpPr txBox="1">
            <a:spLocks noChangeArrowheads="1"/>
          </p:cNvSpPr>
          <p:nvPr/>
        </p:nvSpPr>
        <p:spPr bwMode="auto">
          <a:xfrm>
            <a:off x="0" y="5257800"/>
            <a:ext cx="34852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Cond.br. target in MIPS: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PC+4+(sext(offset)&lt;&lt;2)</a:t>
            </a:r>
            <a:endParaRPr lang="en-US" altLang="en-US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495800" y="4719935"/>
            <a:ext cx="1758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</a:rPr>
              <a:t>reg</a:t>
            </a:r>
            <a:r>
              <a:rPr lang="en-US" sz="2400" dirty="0" smtClean="0">
                <a:latin typeface="+mj-lt"/>
              </a:rPr>
              <a:t>[</a:t>
            </a:r>
            <a:r>
              <a:rPr lang="en-US" sz="2400" dirty="0" err="1" smtClean="0">
                <a:latin typeface="+mj-lt"/>
              </a:rPr>
              <a:t>rt</a:t>
            </a:r>
            <a:r>
              <a:rPr lang="en-US" sz="2400" dirty="0" smtClean="0">
                <a:latin typeface="+mj-lt"/>
              </a:rPr>
              <a:t>]</a:t>
            </a:r>
          </a:p>
          <a:p>
            <a:pPr algn="ctr"/>
            <a:r>
              <a:rPr lang="en-US" sz="2400" dirty="0" smtClean="0">
                <a:latin typeface="+mj-lt"/>
              </a:rPr>
              <a:t>(store data)</a:t>
            </a:r>
            <a:endParaRPr lang="en-US" sz="2400" dirty="0">
              <a:latin typeface="+mj-lt"/>
            </a:endParaRPr>
          </a:p>
        </p:txBody>
      </p:sp>
      <p:cxnSp>
        <p:nvCxnSpPr>
          <p:cNvPr id="11" name="Straight Connector 10"/>
          <p:cNvCxnSpPr>
            <a:endCxn id="35848" idx="0"/>
          </p:cNvCxnSpPr>
          <p:nvPr/>
        </p:nvCxnSpPr>
        <p:spPr>
          <a:xfrm>
            <a:off x="3543300" y="2678112"/>
            <a:ext cx="0" cy="2174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895600" y="228153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reg</a:t>
            </a:r>
            <a:r>
              <a:rPr lang="en-US" sz="2400" dirty="0" smtClean="0">
                <a:latin typeface="+mj-lt"/>
              </a:rPr>
              <a:t>[</a:t>
            </a:r>
            <a:r>
              <a:rPr lang="en-US" sz="2400" dirty="0" err="1" smtClean="0">
                <a:latin typeface="+mj-lt"/>
              </a:rPr>
              <a:t>rs</a:t>
            </a:r>
            <a:r>
              <a:rPr lang="en-US" sz="2400" dirty="0" smtClean="0">
                <a:latin typeface="+mj-lt"/>
              </a:rPr>
              <a:t>]</a:t>
            </a:r>
            <a:endParaRPr lang="en-US" sz="24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31011" y="5265003"/>
            <a:ext cx="784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oad</a:t>
            </a:r>
          </a:p>
          <a:p>
            <a:r>
              <a:rPr lang="en-US" sz="2400" dirty="0" smtClean="0">
                <a:latin typeface="+mj-lt"/>
              </a:rPr>
              <a:t>data</a:t>
            </a:r>
            <a:endParaRPr lang="en-US" sz="2400" dirty="0"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400800" y="3805535"/>
            <a:ext cx="90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Addr</a:t>
            </a:r>
            <a:r>
              <a:rPr lang="en-US" sz="2400" dirty="0" smtClean="0">
                <a:latin typeface="+mj-lt"/>
              </a:rPr>
              <a:t>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62400" y="5939135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nstruction result</a:t>
            </a:r>
            <a:endParaRPr lang="en-US" sz="2400" dirty="0"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4800" y="2743200"/>
            <a:ext cx="1" cy="381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800" y="3124200"/>
            <a:ext cx="3048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3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E8E3E56-D656-4D79-8A78-663CBABD1C71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8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Single-cycle instruction execution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Clock cycle time must be large enough to accommodate the lengthiest instruction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This is typically the load instruction whose critical path includes all five stages: IF: fetch instruction, ID/RF: decode while reading </a:t>
            </a:r>
            <a:r>
              <a:rPr lang="en-US" altLang="en-US" dirty="0" err="1" smtClean="0"/>
              <a:t>reg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] and sign extending displacement, EX: add </a:t>
            </a:r>
            <a:r>
              <a:rPr lang="en-US" altLang="en-US" dirty="0" err="1" smtClean="0"/>
              <a:t>reg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] with sext(</a:t>
            </a:r>
            <a:r>
              <a:rPr lang="en-US" altLang="en-US" dirty="0" err="1" smtClean="0"/>
              <a:t>disp</a:t>
            </a:r>
            <a:r>
              <a:rPr lang="en-US" altLang="en-US" dirty="0" smtClean="0"/>
              <a:t>) to generate address, MEM: read </a:t>
            </a:r>
            <a:r>
              <a:rPr lang="en-US" altLang="en-US" dirty="0" err="1" smtClean="0"/>
              <a:t>dcache</a:t>
            </a:r>
            <a:r>
              <a:rPr lang="en-US" altLang="en-US" dirty="0" smtClean="0"/>
              <a:t> to get load data, WB: write load data back to </a:t>
            </a:r>
            <a:r>
              <a:rPr lang="en-US" altLang="en-US" dirty="0" err="1" smtClean="0"/>
              <a:t>reg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rt</a:t>
            </a:r>
            <a:r>
              <a:rPr lang="en-US" altLang="en-US" dirty="0" smtClean="0"/>
              <a:t>]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Not a good idea since many other instructions take smaller amount of time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Control transfer instructions require only three stages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Stores require only four stages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All ALU instructions can bypass MEM stage</a:t>
            </a:r>
          </a:p>
        </p:txBody>
      </p:sp>
    </p:spTree>
    <p:extLst>
      <p:ext uri="{BB962C8B-B14F-4D97-AF65-F5344CB8AC3E}">
        <p14:creationId xmlns:p14="http://schemas.microsoft.com/office/powerpoint/2010/main" val="34021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D9D2ECB-BDE8-4D12-926C-CCDB6A1C942E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9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Multi-cycle instruction execution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Each stage takes one cycle to execute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Processor is now a five state FSM and the memory elements </a:t>
            </a:r>
            <a:r>
              <a:rPr lang="en-US" altLang="en-US" smtClean="0"/>
              <a:t>are sequential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Need flip-flops at stage boundaries and each stage is a combinational logic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Clock cycle time = latency of the longest stage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Most instructions take five cycles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ALU instructions do nothing in MEM stage, but will have to go through it if FSM state transition is implemented using an </a:t>
            </a:r>
            <a:r>
              <a:rPr lang="en-US" altLang="en-US" dirty="0" err="1" smtClean="0"/>
              <a:t>incrementer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Some instructions may take longer e.g., multiply/divide, load/store (in case of </a:t>
            </a:r>
            <a:r>
              <a:rPr lang="en-US" altLang="en-US" dirty="0" err="1" smtClean="0"/>
              <a:t>dcache</a:t>
            </a:r>
            <a:r>
              <a:rPr lang="en-US" altLang="en-US" dirty="0" smtClean="0"/>
              <a:t> miss)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Some instructions may take shorter time e.g., stores take four cycles, control transfer instructions take three cycles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Overall CPI depends on instruction mix</a:t>
            </a:r>
          </a:p>
        </p:txBody>
      </p:sp>
    </p:spTree>
    <p:extLst>
      <p:ext uri="{BB962C8B-B14F-4D97-AF65-F5344CB8AC3E}">
        <p14:creationId xmlns:p14="http://schemas.microsoft.com/office/powerpoint/2010/main" val="72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49011</TotalTime>
  <Words>3152</Words>
  <Application>Microsoft Office PowerPoint</Application>
  <PresentationFormat>On-screen Show (4:3)</PresentationFormat>
  <Paragraphs>455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Unicode MS</vt:lpstr>
      <vt:lpstr>Calibri</vt:lpstr>
      <vt:lpstr>Tahoma</vt:lpstr>
      <vt:lpstr>Times New Roman</vt:lpstr>
      <vt:lpstr>Verdana</vt:lpstr>
      <vt:lpstr>Office Theme</vt:lpstr>
      <vt:lpstr>Processor FSM Design</vt:lpstr>
      <vt:lpstr>Sketch</vt:lpstr>
      <vt:lpstr>Abstract model of computer</vt:lpstr>
      <vt:lpstr>Single-cycle instruction execution</vt:lpstr>
      <vt:lpstr>Single-cycle instruction execution</vt:lpstr>
      <vt:lpstr>Single-cycle instruction execution</vt:lpstr>
      <vt:lpstr>Single-cycle instruction execution</vt:lpstr>
      <vt:lpstr>Single-cycle instruction execution</vt:lpstr>
      <vt:lpstr>Multi-cycle instruction execution</vt:lpstr>
      <vt:lpstr>Multi-cycle instruction execution</vt:lpstr>
      <vt:lpstr>Multi-cycle instruction execution</vt:lpstr>
      <vt:lpstr>Pipelined instruction execution</vt:lpstr>
      <vt:lpstr>Pipelined instruction execution</vt:lpstr>
      <vt:lpstr>Pipelined instruction execution</vt:lpstr>
      <vt:lpstr>Pipeline hazards: structural</vt:lpstr>
      <vt:lpstr>Pipeline hazard: control</vt:lpstr>
      <vt:lpstr>Branch delay slot</vt:lpstr>
      <vt:lpstr>Branch delay slot</vt:lpstr>
      <vt:lpstr>Branch delay slot</vt:lpstr>
      <vt:lpstr>Branch prediction</vt:lpstr>
      <vt:lpstr>Branch prediction</vt:lpstr>
      <vt:lpstr>Branch target buffer</vt:lpstr>
      <vt:lpstr>Branch target buffer</vt:lpstr>
      <vt:lpstr>Branch target buffer</vt:lpstr>
      <vt:lpstr>Branch prediction</vt:lpstr>
      <vt:lpstr>Direction predictors</vt:lpstr>
      <vt:lpstr>Control dependence</vt:lpstr>
      <vt:lpstr>Direction predictors</vt:lpstr>
      <vt:lpstr>Direction predictors</vt:lpstr>
      <vt:lpstr>Direction predictors</vt:lpstr>
      <vt:lpstr>Direction predictors</vt:lpstr>
      <vt:lpstr>Direction predictors</vt:lpstr>
      <vt:lpstr>Bimodal predictors</vt:lpstr>
      <vt:lpstr>Bimodal predictors</vt:lpstr>
      <vt:lpstr>Bimodal predictors</vt:lpstr>
      <vt:lpstr>Challenges</vt:lpstr>
      <vt:lpstr>Pipeline hazard: data</vt:lpstr>
      <vt:lpstr>Pipeline hazard: data</vt:lpstr>
      <vt:lpstr>Data hazards</vt:lpstr>
      <vt:lpstr>Pipeline hazard: data</vt:lpstr>
      <vt:lpstr>Hiding data hazard stalls</vt:lpstr>
      <vt:lpstr>Pipelined instruction execution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</dc:title>
  <dc:creator>M Chowdhury</dc:creator>
  <cp:lastModifiedBy>Windows User</cp:lastModifiedBy>
  <cp:revision>1498</cp:revision>
  <cp:lastPrinted>2018-04-05T04:32:52Z</cp:lastPrinted>
  <dcterms:created xsi:type="dcterms:W3CDTF">2009-12-03T08:56:43Z</dcterms:created>
  <dcterms:modified xsi:type="dcterms:W3CDTF">2021-04-28T09:08:47Z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e4637547-bb2d-44a9-b280-f0c7f35c28fb</vt:lpwstr>
  </property>
</Properties>
</file>