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8"/>
  </p:notesMasterIdLst>
  <p:handoutMasterIdLst>
    <p:handoutMasterId r:id="rId79"/>
  </p:handoutMasterIdLst>
  <p:sldIdLst>
    <p:sldId id="328" r:id="rId2"/>
    <p:sldId id="327" r:id="rId3"/>
    <p:sldId id="329" r:id="rId4"/>
    <p:sldId id="330" r:id="rId5"/>
    <p:sldId id="331" r:id="rId6"/>
    <p:sldId id="332" r:id="rId7"/>
    <p:sldId id="333" r:id="rId8"/>
    <p:sldId id="334" r:id="rId9"/>
    <p:sldId id="335" r:id="rId10"/>
    <p:sldId id="336" r:id="rId11"/>
    <p:sldId id="358" r:id="rId12"/>
    <p:sldId id="359" r:id="rId13"/>
    <p:sldId id="337" r:id="rId14"/>
    <p:sldId id="338" r:id="rId15"/>
    <p:sldId id="339" r:id="rId16"/>
    <p:sldId id="371" r:id="rId17"/>
    <p:sldId id="372" r:id="rId18"/>
    <p:sldId id="406" r:id="rId19"/>
    <p:sldId id="407" r:id="rId20"/>
    <p:sldId id="408" r:id="rId21"/>
    <p:sldId id="409" r:id="rId22"/>
    <p:sldId id="373" r:id="rId23"/>
    <p:sldId id="343" r:id="rId24"/>
    <p:sldId id="374" r:id="rId25"/>
    <p:sldId id="348" r:id="rId26"/>
    <p:sldId id="349" r:id="rId27"/>
    <p:sldId id="350" r:id="rId28"/>
    <p:sldId id="351" r:id="rId29"/>
    <p:sldId id="352" r:id="rId30"/>
    <p:sldId id="353" r:id="rId31"/>
    <p:sldId id="354" r:id="rId32"/>
    <p:sldId id="355" r:id="rId33"/>
    <p:sldId id="356" r:id="rId34"/>
    <p:sldId id="357" r:id="rId35"/>
    <p:sldId id="360" r:id="rId36"/>
    <p:sldId id="361" r:id="rId37"/>
    <p:sldId id="362" r:id="rId38"/>
    <p:sldId id="363" r:id="rId39"/>
    <p:sldId id="364" r:id="rId40"/>
    <p:sldId id="365" r:id="rId41"/>
    <p:sldId id="366" r:id="rId42"/>
    <p:sldId id="367" r:id="rId43"/>
    <p:sldId id="368" r:id="rId44"/>
    <p:sldId id="369" r:id="rId45"/>
    <p:sldId id="370" r:id="rId46"/>
    <p:sldId id="385" r:id="rId47"/>
    <p:sldId id="386" r:id="rId48"/>
    <p:sldId id="387" r:id="rId49"/>
    <p:sldId id="388" r:id="rId50"/>
    <p:sldId id="389" r:id="rId51"/>
    <p:sldId id="375" r:id="rId52"/>
    <p:sldId id="376" r:id="rId53"/>
    <p:sldId id="377" r:id="rId54"/>
    <p:sldId id="378" r:id="rId55"/>
    <p:sldId id="379" r:id="rId56"/>
    <p:sldId id="380" r:id="rId57"/>
    <p:sldId id="381" r:id="rId58"/>
    <p:sldId id="382" r:id="rId59"/>
    <p:sldId id="383" r:id="rId60"/>
    <p:sldId id="384" r:id="rId61"/>
    <p:sldId id="390" r:id="rId62"/>
    <p:sldId id="391" r:id="rId63"/>
    <p:sldId id="392" r:id="rId64"/>
    <p:sldId id="393" r:id="rId65"/>
    <p:sldId id="394" r:id="rId66"/>
    <p:sldId id="395" r:id="rId67"/>
    <p:sldId id="396" r:id="rId68"/>
    <p:sldId id="397" r:id="rId69"/>
    <p:sldId id="398" r:id="rId70"/>
    <p:sldId id="399" r:id="rId71"/>
    <p:sldId id="400" r:id="rId72"/>
    <p:sldId id="401" r:id="rId73"/>
    <p:sldId id="402" r:id="rId74"/>
    <p:sldId id="403" r:id="rId75"/>
    <p:sldId id="404" r:id="rId76"/>
    <p:sldId id="405" r:id="rId7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3105"/>
    <a:srgbClr val="FF00FF"/>
    <a:srgbClr val="005426"/>
    <a:srgbClr val="A0207B"/>
    <a:srgbClr val="AE5F1E"/>
    <a:srgbClr val="A23E2A"/>
    <a:srgbClr val="2A20EC"/>
    <a:srgbClr val="E14C23"/>
    <a:srgbClr val="AC1422"/>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4B95BA24-DC0D-4BCC-B0F6-BBBE200DC976}" type="datetimeFigureOut">
              <a:rPr lang="en-US" smtClean="0"/>
              <a:pPr/>
              <a:t>1/28/2021</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4F75754-BE69-495A-A6CB-CB797D861B03}" type="slidenum">
              <a:rPr lang="en-US" smtClean="0"/>
              <a:pPr/>
              <a:t>‹#›</a:t>
            </a:fld>
            <a:endParaRPr lang="en-US"/>
          </a:p>
        </p:txBody>
      </p:sp>
    </p:spTree>
    <p:extLst>
      <p:ext uri="{BB962C8B-B14F-4D97-AF65-F5344CB8AC3E}">
        <p14:creationId xmlns:p14="http://schemas.microsoft.com/office/powerpoint/2010/main" val="3096672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C837CE5-EEBD-4B82-B155-BA1DBF67C8CF}" type="datetimeFigureOut">
              <a:rPr lang="en-US" smtClean="0"/>
              <a:pPr/>
              <a:t>1/28/2021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D985FA7-9A21-4F92-A827-786028AD0C7F}" type="slidenum">
              <a:rPr lang="en-US" smtClean="0"/>
              <a:pPr/>
              <a:t>‹#›</a:t>
            </a:fld>
            <a:endParaRPr lang="en-US"/>
          </a:p>
        </p:txBody>
      </p:sp>
    </p:spTree>
    <p:extLst>
      <p:ext uri="{BB962C8B-B14F-4D97-AF65-F5344CB8AC3E}">
        <p14:creationId xmlns:p14="http://schemas.microsoft.com/office/powerpoint/2010/main" val="111707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C15CAA-C234-43DD-AD77-2C0D65D9BA80}" type="datetime1">
              <a:rPr lang="en-US" smtClean="0"/>
              <a:pPr/>
              <a:t>1/28/2021</a:t>
            </a:fld>
            <a:endParaRPr lang="en-US"/>
          </a:p>
        </p:txBody>
      </p:sp>
      <p:sp>
        <p:nvSpPr>
          <p:cNvPr id="5" name="Footer Placeholder 4"/>
          <p:cNvSpPr>
            <a:spLocks noGrp="1"/>
          </p:cNvSpPr>
          <p:nvPr>
            <p:ph type="ftr" sz="quarter" idx="11"/>
          </p:nvPr>
        </p:nvSpPr>
        <p:spPr/>
        <p:txBody>
          <a:bodyPr/>
          <a:lstStyle/>
          <a:p>
            <a:r>
              <a:rPr lang="fi-FI" smtClean="0"/>
              <a:t>PageNUCA (IIT, Kanpur)</a:t>
            </a:r>
            <a:endParaRPr lang="en-US"/>
          </a:p>
        </p:txBody>
      </p:sp>
      <p:sp>
        <p:nvSpPr>
          <p:cNvPr id="6" name="Slide Number Placeholder 5"/>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6DFA76-84AE-4FEC-8F7A-E6225394ED90}" type="datetime1">
              <a:rPr lang="en-US" smtClean="0"/>
              <a:pPr/>
              <a:t>1/28/2021</a:t>
            </a:fld>
            <a:endParaRPr lang="en-US"/>
          </a:p>
        </p:txBody>
      </p:sp>
      <p:sp>
        <p:nvSpPr>
          <p:cNvPr id="5" name="Footer Placeholder 4"/>
          <p:cNvSpPr>
            <a:spLocks noGrp="1"/>
          </p:cNvSpPr>
          <p:nvPr>
            <p:ph type="ftr" sz="quarter" idx="11"/>
          </p:nvPr>
        </p:nvSpPr>
        <p:spPr/>
        <p:txBody>
          <a:bodyPr/>
          <a:lstStyle/>
          <a:p>
            <a:r>
              <a:rPr lang="fi-FI" smtClean="0"/>
              <a:t>PageNUCA (IIT, Kanpur)</a:t>
            </a:r>
            <a:endParaRPr lang="en-US"/>
          </a:p>
        </p:txBody>
      </p:sp>
      <p:sp>
        <p:nvSpPr>
          <p:cNvPr id="6" name="Slide Number Placeholder 5"/>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5B041-EE31-4AAD-97B0-45D42789506E}" type="datetime1">
              <a:rPr lang="en-US" smtClean="0"/>
              <a:pPr/>
              <a:t>1/28/2021</a:t>
            </a:fld>
            <a:endParaRPr lang="en-US"/>
          </a:p>
        </p:txBody>
      </p:sp>
      <p:sp>
        <p:nvSpPr>
          <p:cNvPr id="5" name="Footer Placeholder 4"/>
          <p:cNvSpPr>
            <a:spLocks noGrp="1"/>
          </p:cNvSpPr>
          <p:nvPr>
            <p:ph type="ftr" sz="quarter" idx="11"/>
          </p:nvPr>
        </p:nvSpPr>
        <p:spPr/>
        <p:txBody>
          <a:bodyPr/>
          <a:lstStyle/>
          <a:p>
            <a:r>
              <a:rPr lang="fi-FI" smtClean="0"/>
              <a:t>PageNUCA (IIT, Kanpur)</a:t>
            </a:r>
            <a:endParaRPr lang="en-US"/>
          </a:p>
        </p:txBody>
      </p:sp>
      <p:sp>
        <p:nvSpPr>
          <p:cNvPr id="6" name="Slide Number Placeholder 5"/>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200" b="1">
                <a:solidFill>
                  <a:srgbClr val="0070C0"/>
                </a:solidFill>
                <a:effectLst>
                  <a:outerShdw blurRad="50800" dist="38100" dir="10800000" algn="r"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solidFill>
                  <a:schemeClr val="tx1"/>
                </a:solidFill>
                <a:latin typeface="Tahoma" pitchFamily="34" charset="0"/>
                <a:ea typeface="Tahoma" pitchFamily="34" charset="0"/>
                <a:cs typeface="Tahoma" pitchFamily="34" charset="0"/>
              </a:defRPr>
            </a:lvl1pPr>
            <a:lvl2pPr>
              <a:defRPr b="0">
                <a:solidFill>
                  <a:schemeClr val="tx1"/>
                </a:solidFill>
                <a:latin typeface="Tahoma" pitchFamily="34" charset="0"/>
                <a:ea typeface="Tahoma" pitchFamily="34" charset="0"/>
                <a:cs typeface="Tahoma" pitchFamily="34" charset="0"/>
              </a:defRPr>
            </a:lvl2pPr>
            <a:lvl3pPr>
              <a:defRPr b="0">
                <a:solidFill>
                  <a:schemeClr val="tx1"/>
                </a:solidFill>
                <a:latin typeface="Tahoma" pitchFamily="34" charset="0"/>
                <a:ea typeface="Tahoma" pitchFamily="34" charset="0"/>
                <a:cs typeface="Tahoma" pitchFamily="34" charset="0"/>
              </a:defRPr>
            </a:lvl3pPr>
            <a:lvl4pPr>
              <a:defRPr b="0">
                <a:solidFill>
                  <a:schemeClr val="tx1"/>
                </a:solidFill>
                <a:latin typeface="Tahoma" pitchFamily="34" charset="0"/>
                <a:ea typeface="Tahoma" pitchFamily="34" charset="0"/>
                <a:cs typeface="Tahoma" pitchFamily="34" charset="0"/>
              </a:defRPr>
            </a:lvl4pPr>
            <a:lvl5pPr>
              <a:defRPr b="0">
                <a:solidFill>
                  <a:schemeClr val="tx1"/>
                </a:solidFill>
                <a:latin typeface="Tahoma" pitchFamily="34" charset="0"/>
                <a:ea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BF30C25-D46C-4849-A95F-C56A3A0AC3CE}" type="datetime1">
              <a:rPr lang="en-US" smtClean="0"/>
              <a:pPr/>
              <a:t>1/28/2021</a:t>
            </a:fld>
            <a:endParaRPr lang="en-US"/>
          </a:p>
        </p:txBody>
      </p:sp>
      <p:sp>
        <p:nvSpPr>
          <p:cNvPr id="5" name="Footer Placeholder 4"/>
          <p:cNvSpPr>
            <a:spLocks noGrp="1"/>
          </p:cNvSpPr>
          <p:nvPr>
            <p:ph type="ftr" sz="quarter" idx="11"/>
          </p:nvPr>
        </p:nvSpPr>
        <p:spPr>
          <a:xfrm>
            <a:off x="1371600" y="6356350"/>
            <a:ext cx="6781800" cy="365125"/>
          </a:xfrm>
        </p:spPr>
        <p:txBody>
          <a:bodyPr/>
          <a:lstStyle>
            <a:lvl1pPr>
              <a:defRPr b="1">
                <a:solidFill>
                  <a:srgbClr val="00B050"/>
                </a:solidFill>
                <a:latin typeface="+mj-lt"/>
              </a:defRPr>
            </a:lvl1pPr>
          </a:lstStyle>
          <a:p>
            <a:r>
              <a:rPr lang="fi-FI" smtClean="0"/>
              <a:t>PageNUCA (IIT, Kanpur)</a:t>
            </a:r>
            <a:endParaRPr lang="en-US" dirty="0"/>
          </a:p>
        </p:txBody>
      </p:sp>
      <p:sp>
        <p:nvSpPr>
          <p:cNvPr id="6" name="Slide Number Placeholder 5"/>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A37CC-8796-46C8-BC8D-DB05663D3056}" type="datetime1">
              <a:rPr lang="en-US" smtClean="0"/>
              <a:pPr/>
              <a:t>1/28/2021</a:t>
            </a:fld>
            <a:endParaRPr lang="en-US"/>
          </a:p>
        </p:txBody>
      </p:sp>
      <p:sp>
        <p:nvSpPr>
          <p:cNvPr id="5" name="Footer Placeholder 4"/>
          <p:cNvSpPr>
            <a:spLocks noGrp="1"/>
          </p:cNvSpPr>
          <p:nvPr>
            <p:ph type="ftr" sz="quarter" idx="11"/>
          </p:nvPr>
        </p:nvSpPr>
        <p:spPr/>
        <p:txBody>
          <a:bodyPr/>
          <a:lstStyle/>
          <a:p>
            <a:r>
              <a:rPr lang="fi-FI" smtClean="0"/>
              <a:t>PageNUCA (IIT, Kanpur)</a:t>
            </a:r>
            <a:endParaRPr lang="en-US"/>
          </a:p>
        </p:txBody>
      </p:sp>
      <p:sp>
        <p:nvSpPr>
          <p:cNvPr id="6" name="Slide Number Placeholder 5"/>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15032-BF3F-41EA-B3C3-CBEBACE69C71}" type="datetime1">
              <a:rPr lang="en-US" smtClean="0"/>
              <a:pPr/>
              <a:t>1/28/2021</a:t>
            </a:fld>
            <a:endParaRPr lang="en-US"/>
          </a:p>
        </p:txBody>
      </p:sp>
      <p:sp>
        <p:nvSpPr>
          <p:cNvPr id="6" name="Footer Placeholder 5"/>
          <p:cNvSpPr>
            <a:spLocks noGrp="1"/>
          </p:cNvSpPr>
          <p:nvPr>
            <p:ph type="ftr" sz="quarter" idx="11"/>
          </p:nvPr>
        </p:nvSpPr>
        <p:spPr/>
        <p:txBody>
          <a:bodyPr/>
          <a:lstStyle/>
          <a:p>
            <a:r>
              <a:rPr lang="fi-FI" smtClean="0"/>
              <a:t>PageNUCA (IIT, Kanpur)</a:t>
            </a:r>
            <a:endParaRPr lang="en-US"/>
          </a:p>
        </p:txBody>
      </p:sp>
      <p:sp>
        <p:nvSpPr>
          <p:cNvPr id="7" name="Slide Number Placeholder 6"/>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E062E7-0D2C-443E-BD17-8CAAA7CB4CA3}" type="datetime1">
              <a:rPr lang="en-US" smtClean="0"/>
              <a:pPr/>
              <a:t>1/28/2021</a:t>
            </a:fld>
            <a:endParaRPr lang="en-US"/>
          </a:p>
        </p:txBody>
      </p:sp>
      <p:sp>
        <p:nvSpPr>
          <p:cNvPr id="8" name="Footer Placeholder 7"/>
          <p:cNvSpPr>
            <a:spLocks noGrp="1"/>
          </p:cNvSpPr>
          <p:nvPr>
            <p:ph type="ftr" sz="quarter" idx="11"/>
          </p:nvPr>
        </p:nvSpPr>
        <p:spPr/>
        <p:txBody>
          <a:bodyPr/>
          <a:lstStyle/>
          <a:p>
            <a:r>
              <a:rPr lang="fi-FI" smtClean="0"/>
              <a:t>PageNUCA (IIT, Kanpur)</a:t>
            </a:r>
            <a:endParaRPr lang="en-US"/>
          </a:p>
        </p:txBody>
      </p:sp>
      <p:sp>
        <p:nvSpPr>
          <p:cNvPr id="9" name="Slide Number Placeholder 8"/>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0ED7A5-8B21-4300-B7D7-CDEEDBCE3745}" type="datetime1">
              <a:rPr lang="en-US" smtClean="0"/>
              <a:pPr/>
              <a:t>1/28/2021</a:t>
            </a:fld>
            <a:endParaRPr lang="en-US"/>
          </a:p>
        </p:txBody>
      </p:sp>
      <p:sp>
        <p:nvSpPr>
          <p:cNvPr id="4" name="Footer Placeholder 3"/>
          <p:cNvSpPr>
            <a:spLocks noGrp="1"/>
          </p:cNvSpPr>
          <p:nvPr>
            <p:ph type="ftr" sz="quarter" idx="11"/>
          </p:nvPr>
        </p:nvSpPr>
        <p:spPr/>
        <p:txBody>
          <a:bodyPr/>
          <a:lstStyle/>
          <a:p>
            <a:r>
              <a:rPr lang="fi-FI" smtClean="0"/>
              <a:t>PageNUCA (IIT, Kanpur)</a:t>
            </a:r>
            <a:endParaRPr lang="en-US"/>
          </a:p>
        </p:txBody>
      </p:sp>
      <p:sp>
        <p:nvSpPr>
          <p:cNvPr id="5" name="Slide Number Placeholder 4"/>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E57AF-38AF-4F66-978A-82F6BC37D9FC}" type="datetime1">
              <a:rPr lang="en-US" smtClean="0"/>
              <a:pPr/>
              <a:t>1/28/2021</a:t>
            </a:fld>
            <a:endParaRPr lang="en-US"/>
          </a:p>
        </p:txBody>
      </p:sp>
      <p:sp>
        <p:nvSpPr>
          <p:cNvPr id="3" name="Footer Placeholder 2"/>
          <p:cNvSpPr>
            <a:spLocks noGrp="1"/>
          </p:cNvSpPr>
          <p:nvPr>
            <p:ph type="ftr" sz="quarter" idx="11"/>
          </p:nvPr>
        </p:nvSpPr>
        <p:spPr/>
        <p:txBody>
          <a:bodyPr/>
          <a:lstStyle/>
          <a:p>
            <a:r>
              <a:rPr lang="fi-FI" smtClean="0"/>
              <a:t>PageNUCA (IIT, Kanpur)</a:t>
            </a:r>
            <a:endParaRPr lang="en-US"/>
          </a:p>
        </p:txBody>
      </p:sp>
      <p:sp>
        <p:nvSpPr>
          <p:cNvPr id="4" name="Slide Number Placeholder 3"/>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55A0FD-E26D-40CB-91CD-3DD1A2B9D480}" type="datetime1">
              <a:rPr lang="en-US" smtClean="0"/>
              <a:pPr/>
              <a:t>1/28/2021</a:t>
            </a:fld>
            <a:endParaRPr lang="en-US"/>
          </a:p>
        </p:txBody>
      </p:sp>
      <p:sp>
        <p:nvSpPr>
          <p:cNvPr id="6" name="Footer Placeholder 5"/>
          <p:cNvSpPr>
            <a:spLocks noGrp="1"/>
          </p:cNvSpPr>
          <p:nvPr>
            <p:ph type="ftr" sz="quarter" idx="11"/>
          </p:nvPr>
        </p:nvSpPr>
        <p:spPr/>
        <p:txBody>
          <a:bodyPr/>
          <a:lstStyle/>
          <a:p>
            <a:r>
              <a:rPr lang="fi-FI" smtClean="0"/>
              <a:t>PageNUCA (IIT, Kanpur)</a:t>
            </a:r>
            <a:endParaRPr lang="en-US"/>
          </a:p>
        </p:txBody>
      </p:sp>
      <p:sp>
        <p:nvSpPr>
          <p:cNvPr id="7" name="Slide Number Placeholder 6"/>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E6831-68D3-490A-BA6F-6A1F8E4E929B}" type="datetime1">
              <a:rPr lang="en-US" smtClean="0"/>
              <a:pPr/>
              <a:t>1/28/2021</a:t>
            </a:fld>
            <a:endParaRPr lang="en-US"/>
          </a:p>
        </p:txBody>
      </p:sp>
      <p:sp>
        <p:nvSpPr>
          <p:cNvPr id="6" name="Footer Placeholder 5"/>
          <p:cNvSpPr>
            <a:spLocks noGrp="1"/>
          </p:cNvSpPr>
          <p:nvPr>
            <p:ph type="ftr" sz="quarter" idx="11"/>
          </p:nvPr>
        </p:nvSpPr>
        <p:spPr/>
        <p:txBody>
          <a:bodyPr/>
          <a:lstStyle/>
          <a:p>
            <a:r>
              <a:rPr lang="fi-FI" smtClean="0"/>
              <a:t>PageNUCA (IIT, Kanpur)</a:t>
            </a:r>
            <a:endParaRPr lang="en-US"/>
          </a:p>
        </p:txBody>
      </p:sp>
      <p:sp>
        <p:nvSpPr>
          <p:cNvPr id="7" name="Slide Number Placeholder 6"/>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E0FB1-EB43-4E62-82BE-E3961EFE505F}" type="datetime1">
              <a:rPr lang="en-US" smtClean="0"/>
              <a:pPr/>
              <a:t>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PageNUCA (IIT, Kanpur)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4D58C-7421-4009-8D1C-8225D62801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3124200"/>
          </a:xfrm>
        </p:spPr>
        <p:txBody>
          <a:bodyPr>
            <a:noAutofit/>
          </a:bodyPr>
          <a:lstStyle/>
          <a:p>
            <a:r>
              <a:rPr lang="en-US" sz="4800" b="1" dirty="0" smtClean="0">
                <a:solidFill>
                  <a:srgbClr val="0070C0"/>
                </a:solidFill>
                <a:effectLst>
                  <a:outerShdw blurRad="50800" dist="38100" dir="10800000" algn="r" rotWithShape="0">
                    <a:prstClr val="black">
                      <a:alpha val="40000"/>
                    </a:prstClr>
                  </a:outerShdw>
                </a:effectLst>
              </a:rPr>
              <a:t>Basics of Digital Logic Design</a:t>
            </a:r>
            <a:endParaRPr lang="en-US" sz="4800" b="1" dirty="0">
              <a:solidFill>
                <a:srgbClr val="0070C0"/>
              </a:solidFill>
              <a:effectLst>
                <a:outerShdw blurRad="50800" dist="38100" dir="10800000" algn="r" rotWithShape="0">
                  <a:prstClr val="black">
                    <a:alpha val="40000"/>
                  </a:prstClr>
                </a:outerShdw>
              </a:effectLst>
            </a:endParaRPr>
          </a:p>
        </p:txBody>
      </p:sp>
      <p:sp>
        <p:nvSpPr>
          <p:cNvPr id="3" name="Subtitle 2"/>
          <p:cNvSpPr>
            <a:spLocks noGrp="1"/>
          </p:cNvSpPr>
          <p:nvPr>
            <p:ph type="subTitle" idx="1"/>
          </p:nvPr>
        </p:nvSpPr>
        <p:spPr>
          <a:xfrm>
            <a:off x="0" y="3048000"/>
            <a:ext cx="9144000" cy="3581400"/>
          </a:xfrm>
        </p:spPr>
        <p:txBody>
          <a:bodyPr>
            <a:normAutofit/>
          </a:bodyPr>
          <a:lstStyle/>
          <a:p>
            <a:endParaRPr lang="en-US" sz="3600" dirty="0" smtClean="0">
              <a:solidFill>
                <a:schemeClr val="tx1"/>
              </a:solidFill>
              <a:latin typeface="Tahoma" pitchFamily="34" charset="0"/>
              <a:ea typeface="Tahoma" pitchFamily="34" charset="0"/>
              <a:cs typeface="Tahoma" pitchFamily="34" charset="0"/>
            </a:endParaRPr>
          </a:p>
          <a:p>
            <a:endParaRPr lang="en-US" sz="3600" dirty="0">
              <a:solidFill>
                <a:schemeClr val="tx1"/>
              </a:solidFill>
              <a:latin typeface="Tahoma" pitchFamily="34" charset="0"/>
              <a:ea typeface="Tahoma" pitchFamily="34" charset="0"/>
              <a:cs typeface="Tahoma" pitchFamily="34" charset="0"/>
            </a:endParaRPr>
          </a:p>
          <a:p>
            <a:r>
              <a:rPr lang="en-US" sz="3600" dirty="0" err="1" smtClean="0">
                <a:solidFill>
                  <a:schemeClr val="tx1"/>
                </a:solidFill>
                <a:latin typeface="Tahoma" pitchFamily="34" charset="0"/>
                <a:ea typeface="Tahoma" pitchFamily="34" charset="0"/>
                <a:cs typeface="Tahoma" pitchFamily="34" charset="0"/>
              </a:rPr>
              <a:t>Mainak</a:t>
            </a:r>
            <a:r>
              <a:rPr lang="en-US" sz="3600" dirty="0" smtClean="0">
                <a:solidFill>
                  <a:schemeClr val="tx1"/>
                </a:solidFill>
                <a:latin typeface="Tahoma" pitchFamily="34" charset="0"/>
                <a:ea typeface="Tahoma" pitchFamily="34" charset="0"/>
                <a:cs typeface="Tahoma" pitchFamily="34" charset="0"/>
              </a:rPr>
              <a:t> </a:t>
            </a:r>
            <a:r>
              <a:rPr lang="en-US" sz="3600" dirty="0" err="1" smtClean="0">
                <a:solidFill>
                  <a:schemeClr val="tx1"/>
                </a:solidFill>
                <a:latin typeface="Tahoma" pitchFamily="34" charset="0"/>
                <a:ea typeface="Tahoma" pitchFamily="34" charset="0"/>
                <a:cs typeface="Tahoma" pitchFamily="34" charset="0"/>
              </a:rPr>
              <a:t>Chaudhuri</a:t>
            </a:r>
            <a:endParaRPr lang="en-US" sz="3600" dirty="0" smtClean="0">
              <a:solidFill>
                <a:schemeClr val="tx1"/>
              </a:solidFill>
              <a:latin typeface="Tahoma" pitchFamily="34" charset="0"/>
              <a:ea typeface="Tahoma" pitchFamily="34" charset="0"/>
              <a:cs typeface="Tahoma" pitchFamily="34" charset="0"/>
            </a:endParaRPr>
          </a:p>
          <a:p>
            <a:r>
              <a:rPr lang="en-US" sz="3600" dirty="0" smtClean="0">
                <a:solidFill>
                  <a:schemeClr val="tx1"/>
                </a:solidFill>
                <a:latin typeface="Tahoma" pitchFamily="34" charset="0"/>
                <a:ea typeface="Tahoma" pitchFamily="34" charset="0"/>
                <a:cs typeface="Tahoma" pitchFamily="34" charset="0"/>
              </a:rPr>
              <a:t>Indian Institute of Technology Kanpur</a:t>
            </a:r>
            <a:endParaRPr lang="en-US" sz="2800" dirty="0" smtClean="0">
              <a:solidFill>
                <a:schemeClr val="tx1"/>
              </a:solidFill>
              <a:latin typeface="Tahoma" pitchFamily="34" charset="0"/>
              <a:ea typeface="Tahoma" pitchFamily="34" charset="0"/>
              <a:cs typeface="Tahoma" pitchFamily="34" charset="0"/>
            </a:endParaRPr>
          </a:p>
          <a:p>
            <a:endParaRPr lang="en-US" sz="2800" dirty="0" smtClean="0">
              <a:solidFill>
                <a:schemeClr val="tx1"/>
              </a:solidFill>
              <a:latin typeface="Tahoma" pitchFamily="34" charset="0"/>
              <a:ea typeface="Tahoma" pitchFamily="34" charset="0"/>
              <a:cs typeface="Tahoma" pitchFamily="34" charset="0"/>
            </a:endParaRPr>
          </a:p>
          <a:p>
            <a:endParaRPr lang="en-US" sz="2800" dirty="0" smtClean="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733261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Storage/State elements</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Usually known as memory elements</a:t>
            </a:r>
          </a:p>
          <a:p>
            <a:pPr lvl="1"/>
            <a:r>
              <a:rPr lang="en-US" smtClean="0"/>
              <a:t>Latches</a:t>
            </a:r>
            <a:r>
              <a:rPr lang="en-US" dirty="0" smtClean="0"/>
              <a:t>, flip-flops, register files</a:t>
            </a:r>
          </a:p>
          <a:p>
            <a:pPr lvl="1"/>
            <a:r>
              <a:rPr lang="en-US" dirty="0" smtClean="0"/>
              <a:t>Latches are usually level-sensitive</a:t>
            </a:r>
          </a:p>
          <a:p>
            <a:pPr lvl="2"/>
            <a:r>
              <a:rPr lang="en-US" dirty="0" smtClean="0"/>
              <a:t>SR latch (set-reset latch) does not have a clock input</a:t>
            </a:r>
          </a:p>
          <a:p>
            <a:pPr lvl="3"/>
            <a:r>
              <a:rPr lang="en-US" dirty="0" smtClean="0"/>
              <a:t>Cross-coupled NOR gates</a:t>
            </a:r>
          </a:p>
          <a:p>
            <a:pPr lvl="1"/>
            <a:r>
              <a:rPr lang="en-US" dirty="0" smtClean="0"/>
              <a:t>Flip-flops are edge-triggered</a:t>
            </a:r>
          </a:p>
          <a:p>
            <a:pPr lvl="2"/>
            <a:r>
              <a:rPr lang="en-US" dirty="0" smtClean="0"/>
              <a:t>Always has a clock input</a:t>
            </a:r>
          </a:p>
          <a:p>
            <a:pPr lvl="2"/>
            <a:r>
              <a:rPr lang="en-US" dirty="0" smtClean="0"/>
              <a:t>Setup time and hold time for input data</a:t>
            </a:r>
          </a:p>
          <a:p>
            <a:pPr lvl="2"/>
            <a:r>
              <a:rPr lang="en-US" dirty="0" smtClean="0"/>
              <a:t>Propagation delay to output (clock-to-Q delay)</a:t>
            </a:r>
          </a:p>
          <a:p>
            <a:pPr lvl="2"/>
            <a:r>
              <a:rPr lang="en-US" dirty="0" smtClean="0"/>
              <a:t>Cycle time is at least the sum of propagation delay, combinational logic delay, setup time, and clock skew</a:t>
            </a:r>
          </a:p>
          <a:p>
            <a:pPr lvl="3"/>
            <a:r>
              <a:rPr lang="en-US" dirty="0" smtClean="0"/>
              <a:t>Reduce clock skew by careful clock routing</a:t>
            </a:r>
          </a:p>
          <a:p>
            <a:pPr lvl="2"/>
            <a:r>
              <a:rPr lang="en-US" dirty="0" smtClean="0"/>
              <a:t>Edge-triggering requires more logic; can be slow</a:t>
            </a:r>
          </a:p>
        </p:txBody>
      </p:sp>
    </p:spTree>
    <p:extLst>
      <p:ext uri="{BB962C8B-B14F-4D97-AF65-F5344CB8AC3E}">
        <p14:creationId xmlns:p14="http://schemas.microsoft.com/office/powerpoint/2010/main" val="2180208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Storage/State elements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Handling clock skew</a:t>
            </a:r>
          </a:p>
          <a:p>
            <a:pPr lvl="1"/>
            <a:r>
              <a:rPr lang="en-US" dirty="0" smtClean="0"/>
              <a:t>Lengthening the cycle time by the skew time (as discussed in the previous slide) guards against the situation where clock at y arrives before x</a:t>
            </a:r>
          </a:p>
          <a:p>
            <a:pPr lvl="2"/>
            <a:r>
              <a:rPr lang="en-US" dirty="0" smtClean="0"/>
              <a:t>Since the cycle time has been lengthened by skew time, the input to y would be ready by within cycle time – skew time</a:t>
            </a:r>
          </a:p>
          <a:p>
            <a:pPr lvl="1"/>
            <a:r>
              <a:rPr lang="en-US" dirty="0" smtClean="0"/>
              <a:t>Lengthening the cycle time alone is not enough if the clock at y arrives after x</a:t>
            </a:r>
          </a:p>
          <a:p>
            <a:pPr lvl="2"/>
            <a:r>
              <a:rPr lang="en-US" dirty="0" smtClean="0"/>
              <a:t>In this case, an error occurs if skew time is more than propagation delay + min delay through f + setup time</a:t>
            </a:r>
          </a:p>
          <a:p>
            <a:pPr lvl="2"/>
            <a:r>
              <a:rPr lang="en-US" dirty="0" smtClean="0"/>
              <a:t>The error is that y will not be able to store the result of the last computation</a:t>
            </a:r>
          </a:p>
          <a:p>
            <a:pPr lvl="2"/>
            <a:r>
              <a:rPr lang="en-US" dirty="0" smtClean="0"/>
              <a:t>Edge at x needs to be delayed by adding logic</a:t>
            </a:r>
          </a:p>
        </p:txBody>
      </p:sp>
    </p:spTree>
    <p:extLst>
      <p:ext uri="{BB962C8B-B14F-4D97-AF65-F5344CB8AC3E}">
        <p14:creationId xmlns:p14="http://schemas.microsoft.com/office/powerpoint/2010/main" val="2058588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Delayed clock to handle skew</a:t>
            </a:r>
            <a:endParaRPr lang="en-US" b="1" dirty="0"/>
          </a:p>
        </p:txBody>
      </p:sp>
      <p:sp>
        <p:nvSpPr>
          <p:cNvPr id="5" name="Cloud 4"/>
          <p:cNvSpPr/>
          <p:nvPr/>
        </p:nvSpPr>
        <p:spPr>
          <a:xfrm>
            <a:off x="3429000" y="2667000"/>
            <a:ext cx="2133600" cy="1905000"/>
          </a:xfrm>
          <a:prstGeom prst="cloud">
            <a:avLst/>
          </a:prstGeom>
          <a:solidFill>
            <a:srgbClr val="A23E2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latin typeface="+mj-lt"/>
              </a:rPr>
              <a:t>f</a:t>
            </a:r>
            <a:endParaRPr lang="en-US" sz="4400" dirty="0">
              <a:solidFill>
                <a:schemeClr val="tx1"/>
              </a:solidFill>
              <a:latin typeface="+mj-lt"/>
            </a:endParaRPr>
          </a:p>
        </p:txBody>
      </p:sp>
      <p:sp>
        <p:nvSpPr>
          <p:cNvPr id="6" name="Rectangle 5"/>
          <p:cNvSpPr/>
          <p:nvPr/>
        </p:nvSpPr>
        <p:spPr>
          <a:xfrm>
            <a:off x="1295400" y="2895600"/>
            <a:ext cx="609600" cy="1600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86600" y="2895600"/>
            <a:ext cx="609600" cy="1600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mj-lt"/>
              </a:rPr>
              <a:t>y</a:t>
            </a:r>
            <a:endParaRPr lang="en-US" sz="3600" dirty="0">
              <a:solidFill>
                <a:schemeClr val="tx1"/>
              </a:solidFill>
              <a:latin typeface="+mj-lt"/>
            </a:endParaRPr>
          </a:p>
        </p:txBody>
      </p:sp>
      <p:cxnSp>
        <p:nvCxnSpPr>
          <p:cNvPr id="11" name="Straight Arrow Connector 10"/>
          <p:cNvCxnSpPr>
            <a:stCxn id="6" idx="3"/>
          </p:cNvCxnSpPr>
          <p:nvPr/>
        </p:nvCxnSpPr>
        <p:spPr>
          <a:xfrm flipV="1">
            <a:off x="1905000" y="3657600"/>
            <a:ext cx="1530618"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562600" y="3619500"/>
            <a:ext cx="1530618"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14400" y="5486400"/>
            <a:ext cx="6477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7" idx="2"/>
          </p:cNvCxnSpPr>
          <p:nvPr/>
        </p:nvCxnSpPr>
        <p:spPr>
          <a:xfrm flipV="1">
            <a:off x="7391400" y="4495800"/>
            <a:ext cx="0" cy="990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6" idx="2"/>
          </p:cNvCxnSpPr>
          <p:nvPr/>
        </p:nvCxnSpPr>
        <p:spPr>
          <a:xfrm flipV="1">
            <a:off x="1600200" y="4495800"/>
            <a:ext cx="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1"/>
          </p:cNvCxnSpPr>
          <p:nvPr/>
        </p:nvCxnSpPr>
        <p:spPr>
          <a:xfrm flipV="1">
            <a:off x="152400" y="3695700"/>
            <a:ext cx="1143000"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689582" y="3581400"/>
            <a:ext cx="844818"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13302" y="3316069"/>
            <a:ext cx="415498" cy="646331"/>
          </a:xfrm>
          <a:prstGeom prst="rect">
            <a:avLst/>
          </a:prstGeom>
          <a:noFill/>
        </p:spPr>
        <p:txBody>
          <a:bodyPr wrap="none" rtlCol="0">
            <a:spAutoFit/>
          </a:bodyPr>
          <a:lstStyle/>
          <a:p>
            <a:r>
              <a:rPr lang="en-US" sz="3600" dirty="0" smtClean="0">
                <a:latin typeface="+mj-lt"/>
              </a:rPr>
              <a:t>x</a:t>
            </a:r>
            <a:endParaRPr lang="en-US" sz="3600" dirty="0">
              <a:latin typeface="+mj-lt"/>
            </a:endParaRPr>
          </a:p>
        </p:txBody>
      </p:sp>
      <p:sp>
        <p:nvSpPr>
          <p:cNvPr id="25" name="TextBox 24"/>
          <p:cNvSpPr txBox="1"/>
          <p:nvPr/>
        </p:nvSpPr>
        <p:spPr>
          <a:xfrm>
            <a:off x="241677" y="5105400"/>
            <a:ext cx="748923" cy="646331"/>
          </a:xfrm>
          <a:prstGeom prst="rect">
            <a:avLst/>
          </a:prstGeom>
          <a:noFill/>
        </p:spPr>
        <p:txBody>
          <a:bodyPr wrap="none" rtlCol="0">
            <a:spAutoFit/>
          </a:bodyPr>
          <a:lstStyle/>
          <a:p>
            <a:r>
              <a:rPr lang="en-US" sz="3600" dirty="0" err="1" smtClean="0">
                <a:latin typeface="+mj-lt"/>
              </a:rPr>
              <a:t>clk</a:t>
            </a:r>
            <a:endParaRPr lang="en-US" sz="3600" dirty="0">
              <a:latin typeface="+mj-lt"/>
            </a:endParaRPr>
          </a:p>
        </p:txBody>
      </p:sp>
      <p:sp>
        <p:nvSpPr>
          <p:cNvPr id="26" name="Rectangle 25"/>
          <p:cNvSpPr/>
          <p:nvPr/>
        </p:nvSpPr>
        <p:spPr>
          <a:xfrm>
            <a:off x="609600" y="4799231"/>
            <a:ext cx="2057400" cy="382369"/>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mj-lt"/>
              </a:rPr>
              <a:t>Delay=skew time</a:t>
            </a:r>
            <a:endParaRPr lang="en-US" b="1" dirty="0">
              <a:solidFill>
                <a:schemeClr val="tx1"/>
              </a:solidFill>
              <a:latin typeface="+mj-lt"/>
            </a:endParaRPr>
          </a:p>
        </p:txBody>
      </p:sp>
      <p:cxnSp>
        <p:nvCxnSpPr>
          <p:cNvPr id="28" name="Straight Arrow Connector 27"/>
          <p:cNvCxnSpPr/>
          <p:nvPr/>
        </p:nvCxnSpPr>
        <p:spPr>
          <a:xfrm flipV="1">
            <a:off x="1600200" y="5181600"/>
            <a:ext cx="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201" y="5874603"/>
            <a:ext cx="9296401" cy="830997"/>
          </a:xfrm>
          <a:prstGeom prst="rect">
            <a:avLst/>
          </a:prstGeom>
          <a:noFill/>
        </p:spPr>
        <p:txBody>
          <a:bodyPr wrap="square" rtlCol="0">
            <a:spAutoFit/>
          </a:bodyPr>
          <a:lstStyle/>
          <a:p>
            <a:pPr algn="ctr"/>
            <a:r>
              <a:rPr lang="en-US" sz="2400" dirty="0" smtClean="0">
                <a:latin typeface="+mj-lt"/>
              </a:rPr>
              <a:t>Need to identify the paths where such delay should be inserted.</a:t>
            </a:r>
          </a:p>
          <a:p>
            <a:pPr algn="ctr"/>
            <a:r>
              <a:rPr lang="en-US" sz="2400" dirty="0" smtClean="0">
                <a:latin typeface="+mj-lt"/>
              </a:rPr>
              <a:t>This is done in addition to lengthening the cycle time by skew time.</a:t>
            </a:r>
            <a:endParaRPr lang="en-US" sz="2400" dirty="0">
              <a:latin typeface="+mj-lt"/>
            </a:endParaRPr>
          </a:p>
        </p:txBody>
      </p:sp>
    </p:spTree>
    <p:extLst>
      <p:ext uri="{BB962C8B-B14F-4D97-AF65-F5344CB8AC3E}">
        <p14:creationId xmlns:p14="http://schemas.microsoft.com/office/powerpoint/2010/main" val="2692257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Storage/State elements</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Level-sensitive sequential logic</a:t>
            </a:r>
          </a:p>
          <a:p>
            <a:pPr lvl="1"/>
            <a:r>
              <a:rPr lang="en-US" dirty="0" smtClean="0"/>
              <a:t>A changing input when the clock is high affects the output</a:t>
            </a:r>
          </a:p>
          <a:p>
            <a:pPr lvl="1"/>
            <a:r>
              <a:rPr lang="en-US" dirty="0" smtClean="0"/>
              <a:t>Tricky to design because of race through in an array of combinational computations separated by latches</a:t>
            </a:r>
          </a:p>
          <a:p>
            <a:pPr lvl="1"/>
            <a:r>
              <a:rPr lang="en-US" dirty="0" smtClean="0"/>
              <a:t>Use of two-phase clocks</a:t>
            </a:r>
          </a:p>
          <a:p>
            <a:pPr lvl="2"/>
            <a:r>
              <a:rPr lang="en-US" dirty="0" smtClean="0"/>
              <a:t>Divide combinational logic into two parts</a:t>
            </a:r>
          </a:p>
          <a:p>
            <a:pPr lvl="2"/>
            <a:r>
              <a:rPr lang="en-US" dirty="0" smtClean="0"/>
              <a:t>Clock one part with one phase and another with the other phase</a:t>
            </a:r>
          </a:p>
          <a:p>
            <a:pPr lvl="2"/>
            <a:r>
              <a:rPr lang="en-US" dirty="0" smtClean="0"/>
              <a:t>Alternating phases in the array</a:t>
            </a:r>
          </a:p>
          <a:p>
            <a:pPr lvl="1"/>
            <a:endParaRPr lang="en-US" dirty="0" smtClean="0"/>
          </a:p>
        </p:txBody>
      </p:sp>
    </p:spTree>
    <p:extLst>
      <p:ext uri="{BB962C8B-B14F-4D97-AF65-F5344CB8AC3E}">
        <p14:creationId xmlns:p14="http://schemas.microsoft.com/office/powerpoint/2010/main" val="1505020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Register file</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Array of registers</a:t>
            </a:r>
          </a:p>
          <a:p>
            <a:pPr lvl="1"/>
            <a:r>
              <a:rPr lang="en-US" dirty="0" smtClean="0"/>
              <a:t>A register can be built with an array of flip-flops</a:t>
            </a:r>
          </a:p>
          <a:p>
            <a:pPr lvl="1"/>
            <a:r>
              <a:rPr lang="en-US" dirty="0" smtClean="0"/>
              <a:t>Read ports and write ports</a:t>
            </a:r>
          </a:p>
          <a:p>
            <a:pPr lvl="2"/>
            <a:r>
              <a:rPr lang="en-US" dirty="0" smtClean="0"/>
              <a:t>Input busses for passing register numbers to be read, register number to be written to, data to be written to</a:t>
            </a:r>
          </a:p>
          <a:p>
            <a:pPr lvl="2"/>
            <a:r>
              <a:rPr lang="en-US" dirty="0" smtClean="0"/>
              <a:t>Output busses carrying the read values</a:t>
            </a:r>
            <a:endParaRPr lang="en-US" dirty="0"/>
          </a:p>
          <a:p>
            <a:pPr lvl="1"/>
            <a:r>
              <a:rPr lang="en-US" dirty="0" smtClean="0"/>
              <a:t>Write enable</a:t>
            </a:r>
          </a:p>
          <a:p>
            <a:pPr lvl="2"/>
            <a:r>
              <a:rPr lang="en-US" dirty="0" smtClean="0"/>
              <a:t>An input that serves as the clock</a:t>
            </a:r>
          </a:p>
          <a:p>
            <a:pPr lvl="1"/>
            <a:r>
              <a:rPr lang="en-US" dirty="0" smtClean="0"/>
              <a:t>Reading requires big multiplexors per port</a:t>
            </a:r>
          </a:p>
          <a:p>
            <a:pPr lvl="1"/>
            <a:r>
              <a:rPr lang="en-US" dirty="0" smtClean="0"/>
              <a:t>Writing requires a decoder per port</a:t>
            </a:r>
          </a:p>
          <a:p>
            <a:pPr lvl="1"/>
            <a:r>
              <a:rPr lang="en-US" dirty="0" smtClean="0"/>
              <a:t>Reading is combinational, writing is sequential</a:t>
            </a:r>
          </a:p>
          <a:p>
            <a:pPr lvl="1"/>
            <a:r>
              <a:rPr lang="en-US" dirty="0" smtClean="0"/>
              <a:t>Improving read latency requires different design</a:t>
            </a:r>
          </a:p>
        </p:txBody>
      </p:sp>
    </p:spTree>
    <p:extLst>
      <p:ext uri="{BB962C8B-B14F-4D97-AF65-F5344CB8AC3E}">
        <p14:creationId xmlns:p14="http://schemas.microsoft.com/office/powerpoint/2010/main" val="1137259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FPGA</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Two-dimensional array of generic logic/storage cells interconnected by programmable switches</a:t>
            </a:r>
          </a:p>
          <a:p>
            <a:pPr lvl="1"/>
            <a:r>
              <a:rPr lang="en-US" dirty="0" smtClean="0"/>
              <a:t>Each cell can be programmed to carry out simple combinational functions</a:t>
            </a:r>
          </a:p>
          <a:p>
            <a:pPr lvl="1"/>
            <a:r>
              <a:rPr lang="en-US" dirty="0" smtClean="0"/>
              <a:t>The interconnection switches can be programmed to realize complex logic where the programmed array works together</a:t>
            </a:r>
          </a:p>
          <a:p>
            <a:pPr lvl="1"/>
            <a:r>
              <a:rPr lang="en-US" dirty="0" smtClean="0"/>
              <a:t>Typically the programming bits are downloaded to the FPGA</a:t>
            </a:r>
            <a:r>
              <a:rPr lang="en-US" dirty="0"/>
              <a:t> </a:t>
            </a:r>
            <a:r>
              <a:rPr lang="en-US" dirty="0" smtClean="0"/>
              <a:t>and the circuit is ready</a:t>
            </a:r>
          </a:p>
          <a:p>
            <a:pPr lvl="2"/>
            <a:r>
              <a:rPr lang="en-US" dirty="0" smtClean="0"/>
              <a:t>Done in the field as opposed to in the fabrication facility; hence the name FPGA</a:t>
            </a:r>
          </a:p>
        </p:txBody>
      </p:sp>
    </p:spTree>
    <p:extLst>
      <p:ext uri="{BB962C8B-B14F-4D97-AF65-F5344CB8AC3E}">
        <p14:creationId xmlns:p14="http://schemas.microsoft.com/office/powerpoint/2010/main" val="1525582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Field-programmable gate array</a:t>
            </a:r>
            <a:endParaRPr lang="en-US" b="1" dirty="0"/>
          </a:p>
        </p:txBody>
      </p:sp>
      <p:pic>
        <p:nvPicPr>
          <p:cNvPr id="5" name="Picture 4"/>
          <p:cNvPicPr>
            <a:picLocks noChangeAspect="1"/>
          </p:cNvPicPr>
          <p:nvPr/>
        </p:nvPicPr>
        <p:blipFill>
          <a:blip r:embed="rId2"/>
          <a:stretch>
            <a:fillRect/>
          </a:stretch>
        </p:blipFill>
        <p:spPr>
          <a:xfrm>
            <a:off x="914399" y="990599"/>
            <a:ext cx="7391401" cy="4800601"/>
          </a:xfrm>
          <a:prstGeom prst="rect">
            <a:avLst/>
          </a:prstGeom>
        </p:spPr>
      </p:pic>
      <p:sp>
        <p:nvSpPr>
          <p:cNvPr id="6" name="TextBox 5"/>
          <p:cNvSpPr txBox="1"/>
          <p:nvPr/>
        </p:nvSpPr>
        <p:spPr>
          <a:xfrm>
            <a:off x="0" y="6091535"/>
            <a:ext cx="9144000" cy="461665"/>
          </a:xfrm>
          <a:prstGeom prst="rect">
            <a:avLst/>
          </a:prstGeom>
          <a:noFill/>
        </p:spPr>
        <p:txBody>
          <a:bodyPr wrap="square" rtlCol="0">
            <a:spAutoFit/>
          </a:bodyPr>
          <a:lstStyle/>
          <a:p>
            <a:pPr algn="ctr"/>
            <a:r>
              <a:rPr lang="en-US" sz="2400" dirty="0" smtClean="0">
                <a:latin typeface="+mj-lt"/>
              </a:rPr>
              <a:t>Image source: Chu. FPGA Prototyping by Verilog Examples</a:t>
            </a:r>
            <a:endParaRPr lang="en-US" sz="2400" dirty="0">
              <a:latin typeface="+mj-lt"/>
            </a:endParaRPr>
          </a:p>
        </p:txBody>
      </p:sp>
      <p:sp>
        <p:nvSpPr>
          <p:cNvPr id="7" name="Slide Number Placeholder 6"/>
          <p:cNvSpPr>
            <a:spLocks noGrp="1"/>
          </p:cNvSpPr>
          <p:nvPr>
            <p:ph type="sldNum" sz="quarter" idx="12"/>
          </p:nvPr>
        </p:nvSpPr>
        <p:spPr/>
        <p:txBody>
          <a:bodyPr/>
          <a:lstStyle/>
          <a:p>
            <a:fld id="{51B4D58C-7421-4009-8D1C-8225D628017A}" type="slidenum">
              <a:rPr lang="en-US" smtClean="0"/>
              <a:pPr/>
              <a:t>16</a:t>
            </a:fld>
            <a:endParaRPr lang="en-US"/>
          </a:p>
        </p:txBody>
      </p:sp>
    </p:spTree>
    <p:extLst>
      <p:ext uri="{BB962C8B-B14F-4D97-AF65-F5344CB8AC3E}">
        <p14:creationId xmlns:p14="http://schemas.microsoft.com/office/powerpoint/2010/main" val="1637155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Xilinx Spartan 3E FPGA</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A 2D array of configurable logic blocks (CLBs)</a:t>
            </a:r>
          </a:p>
          <a:p>
            <a:pPr lvl="1"/>
            <a:r>
              <a:rPr lang="en-US" dirty="0" smtClean="0"/>
              <a:t>Each CLB has four logic/memory slices</a:t>
            </a:r>
          </a:p>
          <a:p>
            <a:pPr lvl="1"/>
            <a:r>
              <a:rPr lang="en-US" dirty="0" smtClean="0"/>
              <a:t>Each of the two logic slices (SLICEL) has</a:t>
            </a:r>
          </a:p>
          <a:p>
            <a:pPr lvl="2"/>
            <a:r>
              <a:rPr lang="en-US" dirty="0" smtClean="0"/>
              <a:t>Two four-input 16-entry look-up table (LUT) function generators (can store any four-input function)</a:t>
            </a:r>
          </a:p>
          <a:p>
            <a:pPr lvl="2"/>
            <a:r>
              <a:rPr lang="en-US" dirty="0" smtClean="0"/>
              <a:t>Two registers</a:t>
            </a:r>
          </a:p>
          <a:p>
            <a:pPr lvl="2"/>
            <a:r>
              <a:rPr lang="en-US" dirty="0" smtClean="0"/>
              <a:t>Two multiplexors</a:t>
            </a:r>
          </a:p>
          <a:p>
            <a:pPr lvl="2"/>
            <a:r>
              <a:rPr lang="en-US" dirty="0" smtClean="0"/>
              <a:t>Arithmetic logic and carry (two full adders)</a:t>
            </a:r>
          </a:p>
          <a:p>
            <a:pPr lvl="1"/>
            <a:r>
              <a:rPr lang="en-US" dirty="0" smtClean="0"/>
              <a:t>Each of the two memory slices (SLICEM) has</a:t>
            </a:r>
          </a:p>
          <a:p>
            <a:pPr lvl="2"/>
            <a:r>
              <a:rPr lang="en-US" dirty="0" smtClean="0"/>
              <a:t>Everything of a logic slice</a:t>
            </a:r>
          </a:p>
          <a:p>
            <a:pPr lvl="2"/>
            <a:r>
              <a:rPr lang="en-US" dirty="0" smtClean="0"/>
              <a:t>Two 16-bit memory blocks (RAM16)</a:t>
            </a:r>
          </a:p>
          <a:p>
            <a:pPr lvl="2"/>
            <a:r>
              <a:rPr lang="en-US" dirty="0" smtClean="0"/>
              <a:t>Two 16-bit shift registers (SRL16)</a:t>
            </a:r>
          </a:p>
          <a:p>
            <a:pPr lvl="2"/>
            <a:endParaRPr lang="en-US" dirty="0" smtClean="0"/>
          </a:p>
        </p:txBody>
      </p:sp>
      <p:sp>
        <p:nvSpPr>
          <p:cNvPr id="4" name="Slide Number Placeholder 3"/>
          <p:cNvSpPr>
            <a:spLocks noGrp="1"/>
          </p:cNvSpPr>
          <p:nvPr>
            <p:ph type="sldNum" sz="quarter" idx="12"/>
          </p:nvPr>
        </p:nvSpPr>
        <p:spPr/>
        <p:txBody>
          <a:bodyPr/>
          <a:lstStyle/>
          <a:p>
            <a:fld id="{51B4D58C-7421-4009-8D1C-8225D628017A}" type="slidenum">
              <a:rPr lang="en-US" smtClean="0"/>
              <a:pPr/>
              <a:t>17</a:t>
            </a:fld>
            <a:endParaRPr lang="en-US"/>
          </a:p>
        </p:txBody>
      </p:sp>
    </p:spTree>
    <p:extLst>
      <p:ext uri="{BB962C8B-B14F-4D97-AF65-F5344CB8AC3E}">
        <p14:creationId xmlns:p14="http://schemas.microsoft.com/office/powerpoint/2010/main" val="785022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Xilinx Spartan 3E FPGA</a:t>
            </a:r>
            <a:endParaRPr lang="en-US" b="1" dirty="0"/>
          </a:p>
        </p:txBody>
      </p:sp>
      <p:pic>
        <p:nvPicPr>
          <p:cNvPr id="5" name="Picture 4"/>
          <p:cNvPicPr>
            <a:picLocks noChangeAspect="1"/>
          </p:cNvPicPr>
          <p:nvPr/>
        </p:nvPicPr>
        <p:blipFill>
          <a:blip r:embed="rId2"/>
          <a:stretch>
            <a:fillRect/>
          </a:stretch>
        </p:blipFill>
        <p:spPr>
          <a:xfrm>
            <a:off x="152400" y="914400"/>
            <a:ext cx="8839200" cy="5205413"/>
          </a:xfrm>
          <a:prstGeom prst="rect">
            <a:avLst/>
          </a:prstGeom>
        </p:spPr>
      </p:pic>
      <p:sp>
        <p:nvSpPr>
          <p:cNvPr id="6" name="TextBox 5"/>
          <p:cNvSpPr txBox="1"/>
          <p:nvPr/>
        </p:nvSpPr>
        <p:spPr>
          <a:xfrm>
            <a:off x="0" y="6120825"/>
            <a:ext cx="9144000" cy="584775"/>
          </a:xfrm>
          <a:prstGeom prst="rect">
            <a:avLst/>
          </a:prstGeom>
          <a:noFill/>
        </p:spPr>
        <p:txBody>
          <a:bodyPr wrap="square" rtlCol="0">
            <a:spAutoFit/>
          </a:bodyPr>
          <a:lstStyle/>
          <a:p>
            <a:pPr algn="ctr"/>
            <a:r>
              <a:rPr lang="en-US" sz="3200" dirty="0" smtClean="0">
                <a:latin typeface="+mj-lt"/>
              </a:rPr>
              <a:t>Image source: Xilinx</a:t>
            </a:r>
            <a:endParaRPr lang="en-US" sz="3200" dirty="0">
              <a:latin typeface="+mj-lt"/>
            </a:endParaRPr>
          </a:p>
        </p:txBody>
      </p:sp>
    </p:spTree>
    <p:extLst>
      <p:ext uri="{BB962C8B-B14F-4D97-AF65-F5344CB8AC3E}">
        <p14:creationId xmlns:p14="http://schemas.microsoft.com/office/powerpoint/2010/main" val="3477954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Xilinx Spartan 3E FPGA</a:t>
            </a:r>
            <a:endParaRPr lang="en-US" b="1" dirty="0"/>
          </a:p>
        </p:txBody>
      </p:sp>
      <p:pic>
        <p:nvPicPr>
          <p:cNvPr id="5" name="Picture 4"/>
          <p:cNvPicPr>
            <a:picLocks noChangeAspect="1"/>
          </p:cNvPicPr>
          <p:nvPr/>
        </p:nvPicPr>
        <p:blipFill>
          <a:blip r:embed="rId2"/>
          <a:stretch>
            <a:fillRect/>
          </a:stretch>
        </p:blipFill>
        <p:spPr>
          <a:xfrm>
            <a:off x="914401" y="914400"/>
            <a:ext cx="7620000" cy="5181600"/>
          </a:xfrm>
          <a:prstGeom prst="rect">
            <a:avLst/>
          </a:prstGeom>
        </p:spPr>
      </p:pic>
      <p:sp>
        <p:nvSpPr>
          <p:cNvPr id="6" name="TextBox 5"/>
          <p:cNvSpPr txBox="1"/>
          <p:nvPr/>
        </p:nvSpPr>
        <p:spPr>
          <a:xfrm>
            <a:off x="0" y="6120825"/>
            <a:ext cx="9144000" cy="584775"/>
          </a:xfrm>
          <a:prstGeom prst="rect">
            <a:avLst/>
          </a:prstGeom>
          <a:noFill/>
        </p:spPr>
        <p:txBody>
          <a:bodyPr wrap="square" rtlCol="0">
            <a:spAutoFit/>
          </a:bodyPr>
          <a:lstStyle/>
          <a:p>
            <a:pPr algn="ctr"/>
            <a:r>
              <a:rPr lang="en-US" sz="3200" dirty="0" smtClean="0">
                <a:latin typeface="+mj-lt"/>
              </a:rPr>
              <a:t>Image source: Xilinx</a:t>
            </a:r>
            <a:endParaRPr lang="en-US" sz="3200" dirty="0">
              <a:latin typeface="+mj-lt"/>
            </a:endParaRPr>
          </a:p>
        </p:txBody>
      </p:sp>
    </p:spTree>
    <p:extLst>
      <p:ext uri="{BB962C8B-B14F-4D97-AF65-F5344CB8AC3E}">
        <p14:creationId xmlns:p14="http://schemas.microsoft.com/office/powerpoint/2010/main" val="482342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Sketch</a:t>
            </a:r>
            <a:endParaRPr lang="en-US" b="1"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Combinational logic</a:t>
            </a:r>
          </a:p>
          <a:p>
            <a:r>
              <a:rPr lang="en-US" dirty="0" smtClean="0"/>
              <a:t>Sequential logic</a:t>
            </a:r>
          </a:p>
          <a:p>
            <a:r>
              <a:rPr lang="en-US" dirty="0" smtClean="0"/>
              <a:t>Field programmable gate array</a:t>
            </a:r>
          </a:p>
          <a:p>
            <a:r>
              <a:rPr lang="en-US" dirty="0" smtClean="0"/>
              <a:t>Asynchronous inputs</a:t>
            </a:r>
          </a:p>
          <a:p>
            <a:r>
              <a:rPr lang="en-US" dirty="0" smtClean="0"/>
              <a:t>Static random access memory (SRAM)</a:t>
            </a:r>
          </a:p>
          <a:p>
            <a:r>
              <a:rPr lang="en-US" dirty="0" smtClean="0"/>
              <a:t>Dynamic random access memory (DRAM)</a:t>
            </a:r>
          </a:p>
          <a:p>
            <a:r>
              <a:rPr lang="en-US" dirty="0" smtClean="0"/>
              <a:t>Finite state machines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Xilinx Spartan 3E FPGA</a:t>
            </a:r>
            <a:endParaRPr lang="en-US" b="1" dirty="0"/>
          </a:p>
        </p:txBody>
      </p:sp>
      <p:pic>
        <p:nvPicPr>
          <p:cNvPr id="5" name="Picture 4"/>
          <p:cNvPicPr>
            <a:picLocks noChangeAspect="1"/>
          </p:cNvPicPr>
          <p:nvPr/>
        </p:nvPicPr>
        <p:blipFill>
          <a:blip r:embed="rId2"/>
          <a:stretch>
            <a:fillRect/>
          </a:stretch>
        </p:blipFill>
        <p:spPr>
          <a:xfrm>
            <a:off x="0" y="1708176"/>
            <a:ext cx="9144000" cy="3702024"/>
          </a:xfrm>
          <a:prstGeom prst="rect">
            <a:avLst/>
          </a:prstGeom>
        </p:spPr>
      </p:pic>
      <p:sp>
        <p:nvSpPr>
          <p:cNvPr id="6" name="TextBox 5"/>
          <p:cNvSpPr txBox="1"/>
          <p:nvPr/>
        </p:nvSpPr>
        <p:spPr>
          <a:xfrm>
            <a:off x="0" y="5867400"/>
            <a:ext cx="9144000" cy="584775"/>
          </a:xfrm>
          <a:prstGeom prst="rect">
            <a:avLst/>
          </a:prstGeom>
          <a:noFill/>
        </p:spPr>
        <p:txBody>
          <a:bodyPr wrap="square" rtlCol="0">
            <a:spAutoFit/>
          </a:bodyPr>
          <a:lstStyle/>
          <a:p>
            <a:pPr algn="ctr"/>
            <a:r>
              <a:rPr lang="en-US" sz="3200" dirty="0" smtClean="0">
                <a:latin typeface="+mj-lt"/>
              </a:rPr>
              <a:t>Image source: Xilinx</a:t>
            </a:r>
            <a:endParaRPr lang="en-US" sz="3200" dirty="0">
              <a:latin typeface="+mj-lt"/>
            </a:endParaRPr>
          </a:p>
        </p:txBody>
      </p:sp>
    </p:spTree>
    <p:extLst>
      <p:ext uri="{BB962C8B-B14F-4D97-AF65-F5344CB8AC3E}">
        <p14:creationId xmlns:p14="http://schemas.microsoft.com/office/powerpoint/2010/main" val="1765801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Xilinx Spartan 3E FPGA</a:t>
            </a:r>
            <a:endParaRPr lang="en-US" b="1" dirty="0"/>
          </a:p>
        </p:txBody>
      </p:sp>
      <p:pic>
        <p:nvPicPr>
          <p:cNvPr id="5" name="Picture 4"/>
          <p:cNvPicPr>
            <a:picLocks noChangeAspect="1"/>
          </p:cNvPicPr>
          <p:nvPr/>
        </p:nvPicPr>
        <p:blipFill>
          <a:blip r:embed="rId2"/>
          <a:stretch>
            <a:fillRect/>
          </a:stretch>
        </p:blipFill>
        <p:spPr>
          <a:xfrm>
            <a:off x="457200" y="1066800"/>
            <a:ext cx="8153400" cy="5105400"/>
          </a:xfrm>
          <a:prstGeom prst="rect">
            <a:avLst/>
          </a:prstGeom>
        </p:spPr>
      </p:pic>
      <p:sp>
        <p:nvSpPr>
          <p:cNvPr id="6" name="TextBox 5"/>
          <p:cNvSpPr txBox="1"/>
          <p:nvPr/>
        </p:nvSpPr>
        <p:spPr>
          <a:xfrm>
            <a:off x="0" y="6044625"/>
            <a:ext cx="9144000" cy="584775"/>
          </a:xfrm>
          <a:prstGeom prst="rect">
            <a:avLst/>
          </a:prstGeom>
          <a:noFill/>
        </p:spPr>
        <p:txBody>
          <a:bodyPr wrap="square" rtlCol="0">
            <a:spAutoFit/>
          </a:bodyPr>
          <a:lstStyle/>
          <a:p>
            <a:pPr algn="ctr"/>
            <a:r>
              <a:rPr lang="en-US" sz="3200" dirty="0" smtClean="0">
                <a:latin typeface="+mj-lt"/>
              </a:rPr>
              <a:t>Image source: Xilinx</a:t>
            </a:r>
            <a:endParaRPr lang="en-US" sz="3200" dirty="0">
              <a:latin typeface="+mj-lt"/>
            </a:endParaRPr>
          </a:p>
        </p:txBody>
      </p:sp>
    </p:spTree>
    <p:extLst>
      <p:ext uri="{BB962C8B-B14F-4D97-AF65-F5344CB8AC3E}">
        <p14:creationId xmlns:p14="http://schemas.microsoft.com/office/powerpoint/2010/main" val="1735978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Xilinx Spartan 3E FPGA</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A 2D array of configurable logic blocks (CLBs)</a:t>
            </a:r>
            <a:endParaRPr lang="en-US" dirty="0"/>
          </a:p>
          <a:p>
            <a:r>
              <a:rPr lang="en-US" dirty="0" smtClean="0"/>
              <a:t>I/O blocks (IOB)</a:t>
            </a:r>
          </a:p>
          <a:p>
            <a:pPr lvl="1"/>
            <a:r>
              <a:rPr lang="en-US" dirty="0" smtClean="0"/>
              <a:t>Controls I/O between logic/storage and the user interfaces</a:t>
            </a:r>
            <a:r>
              <a:rPr lang="en-US" dirty="0"/>
              <a:t> </a:t>
            </a:r>
            <a:r>
              <a:rPr lang="en-US" dirty="0" smtClean="0"/>
              <a:t>(slide switches, LEDs, LCD, etc.)</a:t>
            </a:r>
          </a:p>
          <a:p>
            <a:r>
              <a:rPr lang="en-US" dirty="0" smtClean="0"/>
              <a:t>Block RAM (random access memory)</a:t>
            </a:r>
          </a:p>
          <a:p>
            <a:pPr lvl="1"/>
            <a:r>
              <a:rPr lang="en-US" dirty="0" smtClean="0"/>
              <a:t>Each block can store 18K bits</a:t>
            </a:r>
          </a:p>
          <a:p>
            <a:r>
              <a:rPr lang="en-US" dirty="0" smtClean="0"/>
              <a:t>Multiplier blocks</a:t>
            </a:r>
          </a:p>
          <a:p>
            <a:pPr lvl="1"/>
            <a:r>
              <a:rPr lang="en-US" dirty="0" smtClean="0"/>
              <a:t>Each multiplier operates on two 18-bit inputs</a:t>
            </a:r>
          </a:p>
          <a:p>
            <a:r>
              <a:rPr lang="en-US" dirty="0" smtClean="0"/>
              <a:t>Digital clock manager (DCM)</a:t>
            </a:r>
          </a:p>
          <a:p>
            <a:pPr lvl="1"/>
            <a:r>
              <a:rPr lang="en-US" dirty="0" smtClean="0"/>
              <a:t>Routes clock throughout the FPGA</a:t>
            </a:r>
          </a:p>
        </p:txBody>
      </p:sp>
      <p:sp>
        <p:nvSpPr>
          <p:cNvPr id="4" name="Slide Number Placeholder 3"/>
          <p:cNvSpPr>
            <a:spLocks noGrp="1"/>
          </p:cNvSpPr>
          <p:nvPr>
            <p:ph type="sldNum" sz="quarter" idx="12"/>
          </p:nvPr>
        </p:nvSpPr>
        <p:spPr/>
        <p:txBody>
          <a:bodyPr/>
          <a:lstStyle/>
          <a:p>
            <a:fld id="{51B4D58C-7421-4009-8D1C-8225D628017A}" type="slidenum">
              <a:rPr lang="en-US" smtClean="0"/>
              <a:pPr/>
              <a:t>22</a:t>
            </a:fld>
            <a:endParaRPr lang="en-US"/>
          </a:p>
        </p:txBody>
      </p:sp>
    </p:spTree>
    <p:extLst>
      <p:ext uri="{BB962C8B-B14F-4D97-AF65-F5344CB8AC3E}">
        <p14:creationId xmlns:p14="http://schemas.microsoft.com/office/powerpoint/2010/main" val="1647143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Xilinx Spartan 3E FPGA</a:t>
            </a:r>
            <a:endParaRPr lang="en-US" b="1" dirty="0"/>
          </a:p>
        </p:txBody>
      </p:sp>
      <p:pic>
        <p:nvPicPr>
          <p:cNvPr id="5" name="Picture 4"/>
          <p:cNvPicPr>
            <a:picLocks noChangeAspect="1"/>
          </p:cNvPicPr>
          <p:nvPr/>
        </p:nvPicPr>
        <p:blipFill>
          <a:blip r:embed="rId2"/>
          <a:stretch>
            <a:fillRect/>
          </a:stretch>
        </p:blipFill>
        <p:spPr>
          <a:xfrm>
            <a:off x="457200" y="990600"/>
            <a:ext cx="8220075" cy="5105400"/>
          </a:xfrm>
          <a:prstGeom prst="rect">
            <a:avLst/>
          </a:prstGeom>
        </p:spPr>
      </p:pic>
      <p:sp>
        <p:nvSpPr>
          <p:cNvPr id="6" name="TextBox 5"/>
          <p:cNvSpPr txBox="1"/>
          <p:nvPr/>
        </p:nvSpPr>
        <p:spPr>
          <a:xfrm>
            <a:off x="0" y="6183868"/>
            <a:ext cx="9144000" cy="584775"/>
          </a:xfrm>
          <a:prstGeom prst="rect">
            <a:avLst/>
          </a:prstGeom>
          <a:noFill/>
        </p:spPr>
        <p:txBody>
          <a:bodyPr wrap="square" rtlCol="0">
            <a:spAutoFit/>
          </a:bodyPr>
          <a:lstStyle/>
          <a:p>
            <a:pPr algn="ctr"/>
            <a:r>
              <a:rPr lang="en-US" sz="3200" dirty="0" smtClean="0">
                <a:latin typeface="+mj-lt"/>
              </a:rPr>
              <a:t>Image source: Xilinx</a:t>
            </a:r>
            <a:endParaRPr lang="en-US" sz="3200" dirty="0">
              <a:latin typeface="+mj-lt"/>
            </a:endParaRPr>
          </a:p>
        </p:txBody>
      </p:sp>
    </p:spTree>
    <p:extLst>
      <p:ext uri="{BB962C8B-B14F-4D97-AF65-F5344CB8AC3E}">
        <p14:creationId xmlns:p14="http://schemas.microsoft.com/office/powerpoint/2010/main" val="2720055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Xilinx Spartan 3E FPGA</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Five family members</a:t>
            </a:r>
          </a:p>
          <a:p>
            <a:pPr lvl="1"/>
            <a:r>
              <a:rPr lang="en-US" dirty="0" smtClean="0"/>
              <a:t>100K, 250K, 500K, 1200K, and 1600K logic gates</a:t>
            </a:r>
          </a:p>
          <a:p>
            <a:pPr lvl="1"/>
            <a:r>
              <a:rPr lang="en-US" dirty="0" smtClean="0"/>
              <a:t>Specs </a:t>
            </a:r>
            <a:r>
              <a:rPr lang="en-US" smtClean="0"/>
              <a:t>of XC3S500E</a:t>
            </a:r>
            <a:endParaRPr lang="en-US" dirty="0" smtClean="0"/>
          </a:p>
          <a:p>
            <a:pPr lvl="2"/>
            <a:r>
              <a:rPr lang="en-US" dirty="0" smtClean="0"/>
              <a:t>500K gates</a:t>
            </a:r>
          </a:p>
          <a:p>
            <a:pPr lvl="2"/>
            <a:r>
              <a:rPr lang="en-US" dirty="0" smtClean="0"/>
              <a:t>1164 CLBs (4656 slices); 46 rows, 34 columns</a:t>
            </a:r>
          </a:p>
          <a:p>
            <a:pPr lvl="2"/>
            <a:r>
              <a:rPr lang="en-US" dirty="0" smtClean="0"/>
              <a:t>Some CLB rows and columns are taken up by block RAM, multiplier blocks, DCM</a:t>
            </a:r>
          </a:p>
          <a:p>
            <a:pPr lvl="2"/>
            <a:r>
              <a:rPr lang="en-US" dirty="0" smtClean="0"/>
              <a:t>360K-bit block RAM (20 RAM blocks, each 18K bits)</a:t>
            </a:r>
          </a:p>
          <a:p>
            <a:pPr lvl="2"/>
            <a:r>
              <a:rPr lang="en-US" dirty="0" smtClean="0"/>
              <a:t>20 multiplier blocks</a:t>
            </a:r>
          </a:p>
          <a:p>
            <a:pPr lvl="2"/>
            <a:r>
              <a:rPr lang="en-US" dirty="0" smtClean="0"/>
              <a:t>4 DCMs</a:t>
            </a:r>
          </a:p>
        </p:txBody>
      </p:sp>
      <p:sp>
        <p:nvSpPr>
          <p:cNvPr id="4" name="Slide Number Placeholder 3"/>
          <p:cNvSpPr>
            <a:spLocks noGrp="1"/>
          </p:cNvSpPr>
          <p:nvPr>
            <p:ph type="sldNum" sz="quarter" idx="12"/>
          </p:nvPr>
        </p:nvSpPr>
        <p:spPr/>
        <p:txBody>
          <a:bodyPr/>
          <a:lstStyle/>
          <a:p>
            <a:fld id="{51B4D58C-7421-4009-8D1C-8225D628017A}" type="slidenum">
              <a:rPr lang="en-US" smtClean="0"/>
              <a:pPr/>
              <a:t>24</a:t>
            </a:fld>
            <a:endParaRPr lang="en-US"/>
          </a:p>
        </p:txBody>
      </p:sp>
    </p:spTree>
    <p:extLst>
      <p:ext uri="{BB962C8B-B14F-4D97-AF65-F5344CB8AC3E}">
        <p14:creationId xmlns:p14="http://schemas.microsoft.com/office/powerpoint/2010/main" val="2748690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Asynchronous inputs</a:t>
            </a:r>
            <a:endParaRPr lang="en-US" b="1"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Asynchronous inputs to a flip-flop may arrive at any time</a:t>
            </a:r>
          </a:p>
          <a:p>
            <a:pPr lvl="1"/>
            <a:r>
              <a:rPr lang="en-US" dirty="0" smtClean="0"/>
              <a:t>Signals coming from outside the computer</a:t>
            </a:r>
          </a:p>
          <a:p>
            <a:pPr lvl="1"/>
            <a:r>
              <a:rPr lang="en-US" dirty="0" smtClean="0"/>
              <a:t>It may be necessary to convert it to a synchronous signal that changes with clock</a:t>
            </a:r>
          </a:p>
          <a:p>
            <a:pPr lvl="2"/>
            <a:r>
              <a:rPr lang="en-US" dirty="0" smtClean="0"/>
              <a:t>Otherwise cannot be used correctly in computation</a:t>
            </a:r>
          </a:p>
          <a:p>
            <a:pPr lvl="1"/>
            <a:r>
              <a:rPr lang="en-US" dirty="0" smtClean="0"/>
              <a:t>Easy way is to pass it through a D flip-flop and use the output of the flip-flop in computation</a:t>
            </a:r>
          </a:p>
          <a:p>
            <a:pPr lvl="2"/>
            <a:r>
              <a:rPr lang="en-US" dirty="0" smtClean="0"/>
              <a:t>Called a synchronizer</a:t>
            </a:r>
          </a:p>
          <a:p>
            <a:pPr lvl="2"/>
            <a:r>
              <a:rPr lang="en-US" dirty="0" smtClean="0"/>
              <a:t>Output will change with clock edge and the output is synchronous with the clock (after propagation delay)</a:t>
            </a:r>
          </a:p>
          <a:p>
            <a:pPr lvl="2"/>
            <a:r>
              <a:rPr lang="en-US" dirty="0" smtClean="0"/>
              <a:t>Fails if the asynchronous input violates setup and hold times</a:t>
            </a:r>
          </a:p>
        </p:txBody>
      </p:sp>
    </p:spTree>
    <p:extLst>
      <p:ext uri="{BB962C8B-B14F-4D97-AF65-F5344CB8AC3E}">
        <p14:creationId xmlns:p14="http://schemas.microsoft.com/office/powerpoint/2010/main" val="2013439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Asynchronous inputs</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Synchronizer failure</a:t>
            </a:r>
          </a:p>
          <a:p>
            <a:pPr lvl="1"/>
            <a:r>
              <a:rPr lang="en-US" dirty="0" smtClean="0"/>
              <a:t>If the asynchronous input changes within the setup time + hold time window around the clock edge, the flip-flop may go into a metastable state (neither 0 nor 1)</a:t>
            </a:r>
          </a:p>
          <a:p>
            <a:pPr lvl="2"/>
            <a:r>
              <a:rPr lang="en-US" dirty="0" smtClean="0"/>
              <a:t>It may take some time for the flip-flop to come out of the metastable state; during this time, the output cannot be used in any computation</a:t>
            </a:r>
          </a:p>
          <a:p>
            <a:pPr lvl="1"/>
            <a:r>
              <a:rPr lang="en-US" dirty="0" smtClean="0"/>
              <a:t>Sample output after sufficient delay so that </a:t>
            </a:r>
            <a:r>
              <a:rPr lang="en-US" dirty="0" err="1" smtClean="0"/>
              <a:t>metastability</a:t>
            </a:r>
            <a:r>
              <a:rPr lang="en-US" dirty="0" smtClean="0"/>
              <a:t> is resolved with high probability</a:t>
            </a:r>
            <a:endParaRPr lang="en-US" dirty="0"/>
          </a:p>
          <a:p>
            <a:r>
              <a:rPr lang="en-US" dirty="0" smtClean="0"/>
              <a:t>Synchronizer with two D flip-flops in a chain</a:t>
            </a:r>
          </a:p>
          <a:p>
            <a:pPr lvl="1"/>
            <a:r>
              <a:rPr lang="en-US" dirty="0" smtClean="0"/>
              <a:t>Works if </a:t>
            </a:r>
            <a:r>
              <a:rPr lang="en-US" dirty="0" err="1" smtClean="0"/>
              <a:t>metastability</a:t>
            </a:r>
            <a:r>
              <a:rPr lang="en-US" dirty="0" smtClean="0"/>
              <a:t> period is smaller than clock period </a:t>
            </a:r>
          </a:p>
        </p:txBody>
      </p:sp>
    </p:spTree>
    <p:extLst>
      <p:ext uri="{BB962C8B-B14F-4D97-AF65-F5344CB8AC3E}">
        <p14:creationId xmlns:p14="http://schemas.microsoft.com/office/powerpoint/2010/main" val="21250939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Static random access memory</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Static random access memory (SRAM)</a:t>
            </a:r>
          </a:p>
          <a:p>
            <a:pPr lvl="1"/>
            <a:r>
              <a:rPr lang="en-US" dirty="0" smtClean="0"/>
              <a:t>Name of a technology used for building reasonably large (up to tens of megabytes) and fast memory</a:t>
            </a:r>
          </a:p>
          <a:p>
            <a:pPr lvl="2"/>
            <a:r>
              <a:rPr lang="en-US" dirty="0" smtClean="0"/>
              <a:t>Register files are much smaller and faster</a:t>
            </a:r>
          </a:p>
          <a:p>
            <a:pPr lvl="1"/>
            <a:r>
              <a:rPr lang="en-US" dirty="0" smtClean="0"/>
              <a:t>Specified as height x width</a:t>
            </a:r>
          </a:p>
          <a:p>
            <a:pPr lvl="2"/>
            <a:r>
              <a:rPr lang="en-US" dirty="0" smtClean="0"/>
              <a:t>4M x 8 bits</a:t>
            </a:r>
          </a:p>
          <a:p>
            <a:pPr lvl="1"/>
            <a:r>
              <a:rPr lang="en-US" dirty="0" smtClean="0"/>
              <a:t>Address, chip select, output enable, write enable, and write data are inputs</a:t>
            </a:r>
          </a:p>
          <a:p>
            <a:pPr lvl="1"/>
            <a:r>
              <a:rPr lang="en-US" dirty="0" smtClean="0"/>
              <a:t>Read data is the output</a:t>
            </a:r>
          </a:p>
        </p:txBody>
      </p:sp>
    </p:spTree>
    <p:extLst>
      <p:ext uri="{BB962C8B-B14F-4D97-AF65-F5344CB8AC3E}">
        <p14:creationId xmlns:p14="http://schemas.microsoft.com/office/powerpoint/2010/main" val="39560553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Static random access memory</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Reading from SRAM</a:t>
            </a:r>
          </a:p>
          <a:p>
            <a:pPr lvl="1"/>
            <a:r>
              <a:rPr lang="en-US" dirty="0" smtClean="0"/>
              <a:t>Chip select should be asserted for reading from or writing to an SRAM chip</a:t>
            </a:r>
          </a:p>
          <a:p>
            <a:pPr lvl="1"/>
            <a:r>
              <a:rPr lang="en-US" dirty="0" smtClean="0"/>
              <a:t>Address is decoded to select a row of SRAM</a:t>
            </a:r>
          </a:p>
          <a:p>
            <a:pPr lvl="1"/>
            <a:r>
              <a:rPr lang="en-US" dirty="0" smtClean="0"/>
              <a:t>The data in the row are read out; called a word</a:t>
            </a:r>
          </a:p>
          <a:p>
            <a:pPr lvl="1"/>
            <a:r>
              <a:rPr lang="en-US" dirty="0" smtClean="0"/>
              <a:t>The read out word appears on the output when output enable is asserted</a:t>
            </a:r>
          </a:p>
          <a:p>
            <a:pPr lvl="2"/>
            <a:r>
              <a:rPr lang="en-US" dirty="0" smtClean="0"/>
              <a:t>Without output enable, the output remains in high impedance state</a:t>
            </a:r>
          </a:p>
          <a:p>
            <a:pPr lvl="2"/>
            <a:r>
              <a:rPr lang="en-US" dirty="0" smtClean="0"/>
              <a:t>Allows tying multiple chips’ outputs to the same data bus with the assumption that exactly one chip’s output enable will be asserted at a time</a:t>
            </a:r>
          </a:p>
        </p:txBody>
      </p:sp>
    </p:spTree>
    <p:extLst>
      <p:ext uri="{BB962C8B-B14F-4D97-AF65-F5344CB8AC3E}">
        <p14:creationId xmlns:p14="http://schemas.microsoft.com/office/powerpoint/2010/main" val="6006763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Static random access memory</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Writing to SRAM</a:t>
            </a:r>
          </a:p>
          <a:p>
            <a:pPr lvl="1"/>
            <a:r>
              <a:rPr lang="en-US" dirty="0" smtClean="0"/>
              <a:t>Chip select should be asserted</a:t>
            </a:r>
          </a:p>
          <a:p>
            <a:pPr lvl="1"/>
            <a:r>
              <a:rPr lang="en-US" dirty="0" smtClean="0"/>
              <a:t>Write enable should be asserted</a:t>
            </a:r>
          </a:p>
          <a:p>
            <a:pPr lvl="2"/>
            <a:r>
              <a:rPr lang="en-US" dirty="0" smtClean="0"/>
              <a:t>It is a narrow pulse</a:t>
            </a:r>
          </a:p>
          <a:p>
            <a:pPr lvl="1"/>
            <a:r>
              <a:rPr lang="en-US" dirty="0" smtClean="0"/>
              <a:t>Data to be written should be on the input data bus</a:t>
            </a:r>
          </a:p>
          <a:p>
            <a:pPr lvl="1"/>
            <a:r>
              <a:rPr lang="en-US" dirty="0" smtClean="0"/>
              <a:t>Address is decoded and the data is written to the appropriate row</a:t>
            </a:r>
          </a:p>
          <a:p>
            <a:pPr lvl="1"/>
            <a:endParaRPr lang="en-US" dirty="0" smtClean="0"/>
          </a:p>
        </p:txBody>
      </p:sp>
    </p:spTree>
    <p:extLst>
      <p:ext uri="{BB962C8B-B14F-4D97-AF65-F5344CB8AC3E}">
        <p14:creationId xmlns:p14="http://schemas.microsoft.com/office/powerpoint/2010/main" val="4031850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Combinational logic</a:t>
            </a:r>
            <a:endParaRPr lang="en-US" b="1"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No memory for remembering state</a:t>
            </a:r>
          </a:p>
          <a:p>
            <a:r>
              <a:rPr lang="en-US" dirty="0" smtClean="0"/>
              <a:t>Usually always enabled</a:t>
            </a:r>
          </a:p>
          <a:p>
            <a:r>
              <a:rPr lang="en-US" dirty="0" smtClean="0"/>
              <a:t>Some important combinational logic units</a:t>
            </a:r>
          </a:p>
          <a:p>
            <a:pPr lvl="1"/>
            <a:r>
              <a:rPr lang="en-US" dirty="0" smtClean="0"/>
              <a:t>Decoders</a:t>
            </a:r>
          </a:p>
          <a:p>
            <a:pPr lvl="1"/>
            <a:r>
              <a:rPr lang="en-US" dirty="0" smtClean="0"/>
              <a:t>Multiplexors</a:t>
            </a:r>
          </a:p>
          <a:p>
            <a:pPr lvl="1"/>
            <a:r>
              <a:rPr lang="en-US" dirty="0" smtClean="0"/>
              <a:t>Encoders</a:t>
            </a:r>
          </a:p>
          <a:p>
            <a:pPr lvl="1"/>
            <a:r>
              <a:rPr lang="en-US" dirty="0" smtClean="0"/>
              <a:t>Priority encoders</a:t>
            </a:r>
          </a:p>
          <a:p>
            <a:pPr lvl="1"/>
            <a:r>
              <a:rPr lang="en-US" dirty="0" smtClean="0"/>
              <a:t>Comparators</a:t>
            </a:r>
          </a:p>
          <a:p>
            <a:r>
              <a:rPr lang="en-US" dirty="0" smtClean="0"/>
              <a:t>Any combinational logic can be designed using AND, OR, and NOT gates</a:t>
            </a:r>
          </a:p>
          <a:p>
            <a:pPr lvl="1"/>
            <a:r>
              <a:rPr lang="en-US" dirty="0" smtClean="0"/>
              <a:t>CMOS: NAND, NOR, and NOT gates</a:t>
            </a:r>
          </a:p>
          <a:p>
            <a:endParaRPr lang="en-US" dirty="0" smtClean="0"/>
          </a:p>
          <a:p>
            <a:endParaRPr lang="en-US" dirty="0" smtClean="0"/>
          </a:p>
        </p:txBody>
      </p:sp>
    </p:spTree>
    <p:extLst>
      <p:ext uri="{BB962C8B-B14F-4D97-AF65-F5344CB8AC3E}">
        <p14:creationId xmlns:p14="http://schemas.microsoft.com/office/powerpoint/2010/main" val="930892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Static random access memory</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Building an SRAM</a:t>
            </a:r>
          </a:p>
          <a:p>
            <a:pPr lvl="1"/>
            <a:r>
              <a:rPr lang="en-US" dirty="0" smtClean="0"/>
              <a:t>Address decoder’s outputs are called </a:t>
            </a:r>
            <a:r>
              <a:rPr lang="en-US" dirty="0" err="1" smtClean="0"/>
              <a:t>wordlines</a:t>
            </a:r>
            <a:endParaRPr lang="en-US" dirty="0"/>
          </a:p>
          <a:p>
            <a:pPr lvl="2"/>
            <a:r>
              <a:rPr lang="en-US" dirty="0" smtClean="0"/>
              <a:t>Each </a:t>
            </a:r>
            <a:r>
              <a:rPr lang="en-US" dirty="0" err="1" smtClean="0"/>
              <a:t>wordline</a:t>
            </a:r>
            <a:r>
              <a:rPr lang="en-US" dirty="0" smtClean="0"/>
              <a:t> “enables” a row for a read or a write</a:t>
            </a:r>
          </a:p>
          <a:p>
            <a:pPr lvl="1"/>
            <a:r>
              <a:rPr lang="en-US" dirty="0" smtClean="0"/>
              <a:t>Each bit is implemented as two cross-coupled inverters along with additional logic to “hold” the stored charge</a:t>
            </a:r>
          </a:p>
          <a:p>
            <a:pPr lvl="2"/>
            <a:r>
              <a:rPr lang="en-US" dirty="0" smtClean="0"/>
              <a:t>Stored charge (or lack of charge) in a bit represents 1 or 0</a:t>
            </a:r>
          </a:p>
          <a:p>
            <a:pPr lvl="2"/>
            <a:r>
              <a:rPr lang="en-US" dirty="0" smtClean="0"/>
              <a:t>Without this additional logic, the stored charge in a HIGH bit may leak out slowly leading to loss of memory</a:t>
            </a:r>
          </a:p>
          <a:p>
            <a:pPr lvl="1"/>
            <a:r>
              <a:rPr lang="en-US" dirty="0" smtClean="0"/>
              <a:t>The bits of a column are tied together to a single wire called </a:t>
            </a:r>
            <a:r>
              <a:rPr lang="en-US" dirty="0" err="1" smtClean="0"/>
              <a:t>bitline</a:t>
            </a:r>
            <a:r>
              <a:rPr lang="en-US" dirty="0" smtClean="0"/>
              <a:t> through </a:t>
            </a:r>
            <a:r>
              <a:rPr lang="en-US" smtClean="0"/>
              <a:t>a </a:t>
            </a:r>
            <a:r>
              <a:rPr lang="en-US" smtClean="0"/>
              <a:t>per-bit </a:t>
            </a:r>
            <a:r>
              <a:rPr lang="en-US" dirty="0" smtClean="0"/>
              <a:t>“switch”</a:t>
            </a:r>
          </a:p>
        </p:txBody>
      </p:sp>
    </p:spTree>
    <p:extLst>
      <p:ext uri="{BB962C8B-B14F-4D97-AF65-F5344CB8AC3E}">
        <p14:creationId xmlns:p14="http://schemas.microsoft.com/office/powerpoint/2010/main" val="3048890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Static random access memory</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Building an SRAM</a:t>
            </a:r>
          </a:p>
          <a:p>
            <a:pPr lvl="1"/>
            <a:r>
              <a:rPr lang="en-US" dirty="0" smtClean="0"/>
              <a:t>The </a:t>
            </a:r>
            <a:r>
              <a:rPr lang="en-US" dirty="0" err="1" smtClean="0"/>
              <a:t>bitlines</a:t>
            </a:r>
            <a:r>
              <a:rPr lang="en-US" dirty="0" smtClean="0"/>
              <a:t> connect to the output bus through </a:t>
            </a:r>
            <a:r>
              <a:rPr lang="en-US" dirty="0" err="1" smtClean="0"/>
              <a:t>tri-state</a:t>
            </a:r>
            <a:r>
              <a:rPr lang="en-US" dirty="0" smtClean="0"/>
              <a:t> switches</a:t>
            </a:r>
          </a:p>
          <a:p>
            <a:pPr lvl="2"/>
            <a:r>
              <a:rPr lang="en-US" dirty="0" smtClean="0"/>
              <a:t>The </a:t>
            </a:r>
            <a:r>
              <a:rPr lang="en-US" dirty="0" err="1" smtClean="0"/>
              <a:t>tri-state</a:t>
            </a:r>
            <a:r>
              <a:rPr lang="en-US" dirty="0" smtClean="0"/>
              <a:t> switches are enabled/disabled by the output enable signal</a:t>
            </a:r>
          </a:p>
          <a:p>
            <a:pPr lvl="1"/>
            <a:r>
              <a:rPr lang="en-US" dirty="0" smtClean="0"/>
              <a:t>The write enable pulse can be </a:t>
            </a:r>
            <a:r>
              <a:rPr lang="en-US" dirty="0" err="1" smtClean="0"/>
              <a:t>ANDed</a:t>
            </a:r>
            <a:r>
              <a:rPr lang="en-US" dirty="0" smtClean="0"/>
              <a:t> with the </a:t>
            </a:r>
            <a:r>
              <a:rPr lang="en-US" dirty="0" err="1" smtClean="0"/>
              <a:t>wordline</a:t>
            </a:r>
            <a:r>
              <a:rPr lang="en-US" dirty="0" smtClean="0"/>
              <a:t> to act as the “clock” for the row to be written to</a:t>
            </a:r>
          </a:p>
        </p:txBody>
      </p:sp>
    </p:spTree>
    <p:extLst>
      <p:ext uri="{BB962C8B-B14F-4D97-AF65-F5344CB8AC3E}">
        <p14:creationId xmlns:p14="http://schemas.microsoft.com/office/powerpoint/2010/main" val="19032830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Static random access memory</a:t>
            </a:r>
            <a:endParaRPr lang="en-US" b="1"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Building an SRAM</a:t>
            </a:r>
          </a:p>
          <a:p>
            <a:pPr lvl="1"/>
            <a:r>
              <a:rPr lang="en-US" dirty="0" smtClean="0"/>
              <a:t>Very large SRAMs are not built like one big memory due to the large size of the decoder</a:t>
            </a:r>
          </a:p>
          <a:p>
            <a:pPr lvl="2"/>
            <a:r>
              <a:rPr lang="en-US" dirty="0" smtClean="0"/>
              <a:t>Divided into multiple chips that can operate in parallel</a:t>
            </a:r>
          </a:p>
          <a:p>
            <a:pPr lvl="2"/>
            <a:r>
              <a:rPr lang="en-US" dirty="0" smtClean="0"/>
              <a:t>Each chip is said to form a bank</a:t>
            </a:r>
          </a:p>
          <a:p>
            <a:pPr lvl="2"/>
            <a:r>
              <a:rPr lang="en-US" dirty="0" smtClean="0"/>
              <a:t>4M x 8 could be built as eight 4K x 1024 chips</a:t>
            </a:r>
          </a:p>
          <a:p>
            <a:pPr lvl="2"/>
            <a:r>
              <a:rPr lang="en-US" dirty="0" smtClean="0"/>
              <a:t>Entire address is now split into row address and column address</a:t>
            </a:r>
          </a:p>
          <a:p>
            <a:pPr lvl="2"/>
            <a:r>
              <a:rPr lang="en-US" dirty="0" smtClean="0"/>
              <a:t>Possible to also operate only a subset of chips by driving the chip select using certain address bits e.g., 4M x 8 could be built using two “ranks” of </a:t>
            </a:r>
            <a:r>
              <a:rPr lang="en-US" smtClean="0"/>
              <a:t>eight 2K </a:t>
            </a:r>
            <a:r>
              <a:rPr lang="en-US" dirty="0" smtClean="0"/>
              <a:t>x 1024 chips (could use address MSB as chip select)</a:t>
            </a:r>
          </a:p>
          <a:p>
            <a:r>
              <a:rPr lang="en-US" dirty="0" smtClean="0"/>
              <a:t>SRAM is used to build fast memory (register file, caches, etc.) inside the processor chip</a:t>
            </a:r>
          </a:p>
        </p:txBody>
      </p:sp>
    </p:spTree>
    <p:extLst>
      <p:ext uri="{BB962C8B-B14F-4D97-AF65-F5344CB8AC3E}">
        <p14:creationId xmlns:p14="http://schemas.microsoft.com/office/powerpoint/2010/main" val="27514385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Dynamic vs. static</a:t>
            </a:r>
          </a:p>
          <a:p>
            <a:pPr lvl="1"/>
            <a:r>
              <a:rPr lang="en-US" dirty="0" smtClean="0"/>
              <a:t>Random access memory: can access any location by providing an address</a:t>
            </a:r>
          </a:p>
          <a:p>
            <a:pPr lvl="1"/>
            <a:r>
              <a:rPr lang="en-US" dirty="0" smtClean="0"/>
              <a:t>Static if the charge stored in a bit does not have to be “refreshed” periodically</a:t>
            </a:r>
          </a:p>
          <a:p>
            <a:pPr lvl="1"/>
            <a:r>
              <a:rPr lang="en-US" dirty="0" smtClean="0"/>
              <a:t>Dynamic if the charge needs to be “refreshed” periodically</a:t>
            </a:r>
          </a:p>
          <a:p>
            <a:pPr lvl="2"/>
            <a:r>
              <a:rPr lang="en-US" dirty="0" smtClean="0"/>
              <a:t>DRAM contents can leak away if left to itself for sufficient amount of time</a:t>
            </a:r>
          </a:p>
          <a:p>
            <a:pPr lvl="2"/>
            <a:r>
              <a:rPr lang="en-US" dirty="0" smtClean="0"/>
              <a:t>Each bit is implemented as a capacitor which slowly discharges to ground through “sneak” paths</a:t>
            </a:r>
          </a:p>
          <a:p>
            <a:pPr lvl="2"/>
            <a:r>
              <a:rPr lang="en-US" dirty="0" smtClean="0"/>
              <a:t>The charge must be refreshed periodically</a:t>
            </a:r>
          </a:p>
          <a:p>
            <a:pPr lvl="2"/>
            <a:r>
              <a:rPr lang="en-US" dirty="0" smtClean="0"/>
              <a:t>Refreshing is done in bulk and during refresh data cannot be accessed</a:t>
            </a:r>
          </a:p>
        </p:txBody>
      </p:sp>
    </p:spTree>
    <p:extLst>
      <p:ext uri="{BB962C8B-B14F-4D97-AF65-F5344CB8AC3E}">
        <p14:creationId xmlns:p14="http://schemas.microsoft.com/office/powerpoint/2010/main" val="1149335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DRAM</a:t>
            </a:r>
          </a:p>
          <a:p>
            <a:pPr lvl="1"/>
            <a:r>
              <a:rPr lang="en-US" dirty="0" smtClean="0"/>
              <a:t>Why each bit is just a capacitor (implemented using a single transistor)?</a:t>
            </a:r>
          </a:p>
          <a:p>
            <a:pPr lvl="2"/>
            <a:r>
              <a:rPr lang="en-US" dirty="0" smtClean="0"/>
              <a:t>Additional logic reduces the density of storage (number of bits per unit area)</a:t>
            </a:r>
          </a:p>
          <a:p>
            <a:pPr lvl="1"/>
            <a:r>
              <a:rPr lang="en-US" dirty="0" smtClean="0"/>
              <a:t>Density is a very important property of DRAM</a:t>
            </a:r>
          </a:p>
          <a:p>
            <a:pPr lvl="1"/>
            <a:r>
              <a:rPr lang="en-US" dirty="0" smtClean="0"/>
              <a:t>Refreshing is done row by row</a:t>
            </a:r>
          </a:p>
          <a:p>
            <a:pPr lvl="2"/>
            <a:r>
              <a:rPr lang="en-US" dirty="0" smtClean="0"/>
              <a:t>Involves reading out a row and writing the contents back to the row</a:t>
            </a:r>
          </a:p>
          <a:p>
            <a:r>
              <a:rPr lang="en-US" dirty="0" smtClean="0"/>
              <a:t>DRAM is used to build external memory outside the processor chip</a:t>
            </a:r>
          </a:p>
          <a:p>
            <a:pPr lvl="1"/>
            <a:r>
              <a:rPr lang="en-US" dirty="0" smtClean="0"/>
              <a:t>Popularly known as the RAM of a computer</a:t>
            </a:r>
          </a:p>
          <a:p>
            <a:pPr lvl="1"/>
            <a:r>
              <a:rPr lang="en-US" dirty="0" smtClean="0"/>
              <a:t>Each address refers to a DRAM byte (4 GB DRAM requires a 32-bit address)</a:t>
            </a:r>
          </a:p>
        </p:txBody>
      </p:sp>
    </p:spTree>
    <p:extLst>
      <p:ext uri="{BB962C8B-B14F-4D97-AF65-F5344CB8AC3E}">
        <p14:creationId xmlns:p14="http://schemas.microsoft.com/office/powerpoint/2010/main" val="20594409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The RAM of a computer is typically sold as dual-inline memory module (DIMM) cards</a:t>
            </a:r>
          </a:p>
          <a:p>
            <a:pPr lvl="1"/>
            <a:r>
              <a:rPr lang="en-US" dirty="0" smtClean="0"/>
              <a:t>Each card has several DRAM chips either on one side or on both sides of the card</a:t>
            </a:r>
          </a:p>
        </p:txBody>
      </p:sp>
      <p:sp>
        <p:nvSpPr>
          <p:cNvPr id="4" name="Rectangle 3"/>
          <p:cNvSpPr/>
          <p:nvPr/>
        </p:nvSpPr>
        <p:spPr>
          <a:xfrm>
            <a:off x="2362200" y="3200400"/>
            <a:ext cx="2590800" cy="2895600"/>
          </a:xfrm>
          <a:prstGeom prst="rect">
            <a:avLst/>
          </a:prstGeom>
          <a:solidFill>
            <a:schemeClr val="accent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Processor chip</a:t>
            </a:r>
          </a:p>
          <a:p>
            <a:pPr algn="ctr"/>
            <a:r>
              <a:rPr lang="en-US" sz="2800" dirty="0" smtClean="0">
                <a:solidFill>
                  <a:schemeClr val="tx1"/>
                </a:solidFill>
                <a:latin typeface="+mj-lt"/>
              </a:rPr>
              <a:t>(SRAM + logic)</a:t>
            </a:r>
            <a:endParaRPr lang="en-US" sz="2800" dirty="0">
              <a:solidFill>
                <a:schemeClr val="tx1"/>
              </a:solidFill>
              <a:latin typeface="+mj-lt"/>
            </a:endParaRPr>
          </a:p>
        </p:txBody>
      </p:sp>
      <p:sp>
        <p:nvSpPr>
          <p:cNvPr id="7" name="Rounded Rectangle 6"/>
          <p:cNvSpPr/>
          <p:nvPr/>
        </p:nvSpPr>
        <p:spPr>
          <a:xfrm>
            <a:off x="2362200" y="5638800"/>
            <a:ext cx="2590800" cy="381000"/>
          </a:xfrm>
          <a:prstGeom prst="round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DRAM controller</a:t>
            </a:r>
            <a:endParaRPr lang="en-US" sz="2400" dirty="0">
              <a:solidFill>
                <a:schemeClr val="tx1"/>
              </a:solidFill>
              <a:latin typeface="+mj-lt"/>
            </a:endParaRPr>
          </a:p>
        </p:txBody>
      </p:sp>
      <p:sp>
        <p:nvSpPr>
          <p:cNvPr id="8" name="Left-Right Arrow 7"/>
          <p:cNvSpPr/>
          <p:nvPr/>
        </p:nvSpPr>
        <p:spPr>
          <a:xfrm>
            <a:off x="1146048" y="3581400"/>
            <a:ext cx="1216152" cy="484632"/>
          </a:xfrm>
          <a:prstGeom prst="leftRightArrow">
            <a:avLst/>
          </a:prstGeom>
          <a:solidFill>
            <a:srgbClr val="A0207B"/>
          </a:solidFill>
          <a:ln>
            <a:solidFill>
              <a:srgbClr val="A02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0" y="3419701"/>
            <a:ext cx="1281121" cy="830997"/>
          </a:xfrm>
          <a:prstGeom prst="rect">
            <a:avLst/>
          </a:prstGeom>
          <a:noFill/>
        </p:spPr>
        <p:txBody>
          <a:bodyPr wrap="none" rtlCol="0">
            <a:spAutoFit/>
          </a:bodyPr>
          <a:lstStyle/>
          <a:p>
            <a:pPr algn="ctr"/>
            <a:r>
              <a:rPr lang="en-US" sz="2400" dirty="0" smtClean="0">
                <a:latin typeface="+mj-lt"/>
              </a:rPr>
              <a:t>I/O</a:t>
            </a:r>
          </a:p>
          <a:p>
            <a:pPr algn="ctr"/>
            <a:r>
              <a:rPr lang="en-US" sz="2400" dirty="0" smtClean="0">
                <a:latin typeface="+mj-lt"/>
              </a:rPr>
              <a:t>Devices</a:t>
            </a:r>
            <a:endParaRPr lang="en-US" sz="2400" dirty="0">
              <a:latin typeface="+mj-lt"/>
            </a:endParaRPr>
          </a:p>
        </p:txBody>
      </p:sp>
      <p:pic>
        <p:nvPicPr>
          <p:cNvPr id="13" name="Picture 12"/>
          <p:cNvPicPr>
            <a:picLocks noChangeAspect="1"/>
          </p:cNvPicPr>
          <p:nvPr/>
        </p:nvPicPr>
        <p:blipFill>
          <a:blip r:embed="rId2"/>
          <a:stretch>
            <a:fillRect/>
          </a:stretch>
        </p:blipFill>
        <p:spPr>
          <a:xfrm>
            <a:off x="6324600" y="4267200"/>
            <a:ext cx="3962400" cy="850392"/>
          </a:xfrm>
          <a:prstGeom prst="rect">
            <a:avLst/>
          </a:prstGeom>
          <a:scene3d>
            <a:camera prst="orthographicFront">
              <a:rot lat="0" lon="0" rev="16200000"/>
            </a:camera>
            <a:lightRig rig="threePt" dir="t"/>
          </a:scene3d>
        </p:spPr>
      </p:pic>
      <p:sp>
        <p:nvSpPr>
          <p:cNvPr id="18" name="Left-Right Arrow 17"/>
          <p:cNvSpPr/>
          <p:nvPr/>
        </p:nvSpPr>
        <p:spPr>
          <a:xfrm>
            <a:off x="4953000" y="5458968"/>
            <a:ext cx="2895600" cy="484632"/>
          </a:xfrm>
          <a:prstGeom prst="leftRightArrow">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4952999" y="5611368"/>
            <a:ext cx="1381699" cy="484632"/>
          </a:xfrm>
          <a:prstGeom prst="leftRightArrow">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4800600" y="4267200"/>
            <a:ext cx="3962400" cy="850392"/>
          </a:xfrm>
          <a:prstGeom prst="rect">
            <a:avLst/>
          </a:prstGeom>
          <a:scene3d>
            <a:camera prst="orthographicFront">
              <a:rot lat="0" lon="0" rev="16200000"/>
            </a:camera>
            <a:lightRig rig="threePt" dir="t"/>
          </a:scene3d>
        </p:spPr>
      </p:pic>
      <p:sp>
        <p:nvSpPr>
          <p:cNvPr id="21" name="TextBox 20"/>
          <p:cNvSpPr txBox="1"/>
          <p:nvPr/>
        </p:nvSpPr>
        <p:spPr>
          <a:xfrm>
            <a:off x="3886200" y="6320135"/>
            <a:ext cx="2411238" cy="461665"/>
          </a:xfrm>
          <a:prstGeom prst="rect">
            <a:avLst/>
          </a:prstGeom>
          <a:noFill/>
        </p:spPr>
        <p:txBody>
          <a:bodyPr wrap="none" rtlCol="0">
            <a:spAutoFit/>
          </a:bodyPr>
          <a:lstStyle/>
          <a:p>
            <a:pPr algn="ctr"/>
            <a:r>
              <a:rPr lang="en-US" sz="2400" dirty="0" smtClean="0">
                <a:latin typeface="+mj-lt"/>
              </a:rPr>
              <a:t>DRAM channels</a:t>
            </a:r>
          </a:p>
        </p:txBody>
      </p:sp>
      <p:cxnSp>
        <p:nvCxnSpPr>
          <p:cNvPr id="23" name="Straight Arrow Connector 22"/>
          <p:cNvCxnSpPr>
            <a:stCxn id="21" idx="0"/>
          </p:cNvCxnSpPr>
          <p:nvPr/>
        </p:nvCxnSpPr>
        <p:spPr>
          <a:xfrm flipV="1">
            <a:off x="5091819" y="5867400"/>
            <a:ext cx="470781" cy="45273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0"/>
          </p:cNvCxnSpPr>
          <p:nvPr/>
        </p:nvCxnSpPr>
        <p:spPr>
          <a:xfrm flipV="1">
            <a:off x="5091819" y="5715000"/>
            <a:ext cx="2451981" cy="60513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767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Organization of a DRAM chip</a:t>
            </a:r>
          </a:p>
          <a:p>
            <a:pPr lvl="1"/>
            <a:r>
              <a:rPr lang="en-US" dirty="0" smtClean="0"/>
              <a:t>Has several banks</a:t>
            </a:r>
          </a:p>
          <a:p>
            <a:pPr lvl="1"/>
            <a:r>
              <a:rPr lang="en-US" dirty="0" smtClean="0"/>
              <a:t>Each bank stores a 2D array of bits organized in rows and columns</a:t>
            </a:r>
          </a:p>
          <a:p>
            <a:pPr lvl="1"/>
            <a:r>
              <a:rPr lang="en-US" dirty="0" smtClean="0"/>
              <a:t>Doing a read or a write operation on a DRAM chip requires a bank number, a row address, and a column address</a:t>
            </a:r>
          </a:p>
          <a:p>
            <a:pPr lvl="2"/>
            <a:r>
              <a:rPr lang="en-US" dirty="0" smtClean="0"/>
              <a:t>The operation is done on the designated bank at the designated row and column</a:t>
            </a:r>
          </a:p>
          <a:p>
            <a:pPr lvl="2"/>
            <a:r>
              <a:rPr lang="en-US" dirty="0" smtClean="0"/>
              <a:t>The column address typically selects a few consecutive columns determining the output width or the column width of the chip (x4, x8, x16, etc.)</a:t>
            </a:r>
          </a:p>
          <a:p>
            <a:pPr lvl="2"/>
            <a:r>
              <a:rPr lang="en-US" dirty="0" smtClean="0"/>
              <a:t>Example: 512Mbit DRAM chip: 4 banks, 16K rows, 1K columns, x8</a:t>
            </a:r>
          </a:p>
        </p:txBody>
      </p:sp>
    </p:spTree>
    <p:extLst>
      <p:ext uri="{BB962C8B-B14F-4D97-AF65-F5344CB8AC3E}">
        <p14:creationId xmlns:p14="http://schemas.microsoft.com/office/powerpoint/2010/main" val="40021783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Organization of a DRAM bank</a:t>
            </a:r>
            <a:endParaRPr lang="en-US" dirty="0"/>
          </a:p>
          <a:p>
            <a:pPr lvl="1"/>
            <a:r>
              <a:rPr lang="en-US" dirty="0" smtClean="0"/>
              <a:t>One </a:t>
            </a:r>
            <a:r>
              <a:rPr lang="en-US" dirty="0" err="1" smtClean="0"/>
              <a:t>wordline</a:t>
            </a:r>
            <a:r>
              <a:rPr lang="en-US" dirty="0" smtClean="0"/>
              <a:t> per row from the row address decoder</a:t>
            </a:r>
          </a:p>
          <a:p>
            <a:pPr lvl="1"/>
            <a:r>
              <a:rPr lang="en-US" dirty="0" smtClean="0"/>
              <a:t>The bits in a column are connected to a </a:t>
            </a:r>
            <a:r>
              <a:rPr lang="en-US" dirty="0" err="1" smtClean="0"/>
              <a:t>bitline</a:t>
            </a:r>
            <a:r>
              <a:rPr lang="en-US" dirty="0" smtClean="0"/>
              <a:t> through a bidirectional switch (also known as a pass transistor or an access transistor)</a:t>
            </a:r>
          </a:p>
          <a:p>
            <a:pPr lvl="1"/>
            <a:r>
              <a:rPr lang="en-US" dirty="0" smtClean="0"/>
              <a:t>The switch closes when the corresponding </a:t>
            </a:r>
            <a:r>
              <a:rPr lang="en-US" dirty="0" err="1" smtClean="0"/>
              <a:t>wordline</a:t>
            </a:r>
            <a:r>
              <a:rPr lang="en-US" dirty="0" smtClean="0"/>
              <a:t> goes HIGH; otherwise it is open</a:t>
            </a:r>
          </a:p>
        </p:txBody>
      </p:sp>
    </p:spTree>
    <p:extLst>
      <p:ext uri="{BB962C8B-B14F-4D97-AF65-F5344CB8AC3E}">
        <p14:creationId xmlns:p14="http://schemas.microsoft.com/office/powerpoint/2010/main" val="11880338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Read operation to a DRAM bank</a:t>
            </a:r>
          </a:p>
          <a:p>
            <a:pPr lvl="1"/>
            <a:r>
              <a:rPr lang="en-US" dirty="0" smtClean="0"/>
              <a:t>The row address is sent first on the address bus along with a row address strobe (RAS) signal</a:t>
            </a:r>
          </a:p>
          <a:p>
            <a:pPr lvl="1"/>
            <a:r>
              <a:rPr lang="en-US" dirty="0" smtClean="0"/>
              <a:t>The command bus carries the command (e.g., read or write)</a:t>
            </a:r>
          </a:p>
          <a:p>
            <a:pPr lvl="1"/>
            <a:r>
              <a:rPr lang="en-US" dirty="0" smtClean="0"/>
              <a:t>The row address decoder generates the necessary </a:t>
            </a:r>
            <a:r>
              <a:rPr lang="en-US" dirty="0" err="1" smtClean="0"/>
              <a:t>wordline</a:t>
            </a:r>
            <a:r>
              <a:rPr lang="en-US" dirty="0" smtClean="0"/>
              <a:t> signal</a:t>
            </a:r>
          </a:p>
          <a:p>
            <a:pPr lvl="1"/>
            <a:r>
              <a:rPr lang="en-US" dirty="0" smtClean="0"/>
              <a:t>The </a:t>
            </a:r>
            <a:r>
              <a:rPr lang="en-US" dirty="0" err="1" smtClean="0"/>
              <a:t>wordline</a:t>
            </a:r>
            <a:r>
              <a:rPr lang="en-US" dirty="0" smtClean="0"/>
              <a:t> closes the switch and activates or opens the target row</a:t>
            </a:r>
          </a:p>
          <a:p>
            <a:pPr lvl="2"/>
            <a:r>
              <a:rPr lang="en-US" dirty="0" smtClean="0"/>
              <a:t>The </a:t>
            </a:r>
            <a:r>
              <a:rPr lang="en-US" dirty="0" err="1" smtClean="0"/>
              <a:t>bitlines</a:t>
            </a:r>
            <a:r>
              <a:rPr lang="en-US" dirty="0" smtClean="0"/>
              <a:t> are </a:t>
            </a:r>
            <a:r>
              <a:rPr lang="en-US" dirty="0" err="1" smtClean="0"/>
              <a:t>precharged</a:t>
            </a:r>
            <a:r>
              <a:rPr lang="en-US" dirty="0" smtClean="0"/>
              <a:t> at the midpoint of HIGH and LOW</a:t>
            </a:r>
          </a:p>
          <a:p>
            <a:pPr lvl="2"/>
            <a:r>
              <a:rPr lang="en-US" dirty="0" smtClean="0"/>
              <a:t>When the switch closes, the small difference in </a:t>
            </a:r>
            <a:r>
              <a:rPr lang="en-US" dirty="0" err="1" smtClean="0"/>
              <a:t>bitline</a:t>
            </a:r>
            <a:r>
              <a:rPr lang="en-US" dirty="0" smtClean="0"/>
              <a:t> voltage is sensed and magnified by an array of sense amplifiers </a:t>
            </a:r>
          </a:p>
        </p:txBody>
      </p:sp>
    </p:spTree>
    <p:extLst>
      <p:ext uri="{BB962C8B-B14F-4D97-AF65-F5344CB8AC3E}">
        <p14:creationId xmlns:p14="http://schemas.microsoft.com/office/powerpoint/2010/main" val="32864832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Read operation to a DRAM bank</a:t>
            </a:r>
          </a:p>
          <a:p>
            <a:pPr lvl="1"/>
            <a:r>
              <a:rPr lang="en-US" dirty="0" smtClean="0"/>
              <a:t>After the row is activated or opened, the entire row is stored in a per-bank area called the row buffer</a:t>
            </a:r>
          </a:p>
          <a:p>
            <a:pPr lvl="1"/>
            <a:r>
              <a:rPr lang="en-US" dirty="0" smtClean="0"/>
              <a:t>Next the column address is sent on the address bus along with the column address strobe (CAS)</a:t>
            </a:r>
          </a:p>
          <a:p>
            <a:pPr lvl="1"/>
            <a:r>
              <a:rPr lang="en-US" dirty="0" smtClean="0"/>
              <a:t>The column address reads out one column worth (same as output width) of data and sends that on the DRAM channel</a:t>
            </a:r>
          </a:p>
          <a:p>
            <a:pPr lvl="1"/>
            <a:r>
              <a:rPr lang="en-US" dirty="0" smtClean="0"/>
              <a:t>It is possible to read out N consecutive columns from the row buffer without sending a new column address every time (except the first time), where N is the burst length of the DRAM module</a:t>
            </a:r>
          </a:p>
        </p:txBody>
      </p:sp>
    </p:spTree>
    <p:extLst>
      <p:ext uri="{BB962C8B-B14F-4D97-AF65-F5344CB8AC3E}">
        <p14:creationId xmlns:p14="http://schemas.microsoft.com/office/powerpoint/2010/main" val="1178528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Combinational logic</a:t>
            </a:r>
            <a:endParaRPr lang="en-US" b="1"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Two-level logic implementation</a:t>
            </a:r>
          </a:p>
          <a:p>
            <a:pPr lvl="1"/>
            <a:r>
              <a:rPr lang="en-US" dirty="0" smtClean="0"/>
              <a:t>Any combinational logic can be designed by having an array of AND gates in first level, an array of OR gates in the second level, and an optional NOT to get the output</a:t>
            </a:r>
          </a:p>
          <a:p>
            <a:pPr lvl="2"/>
            <a:r>
              <a:rPr lang="en-US" dirty="0" smtClean="0"/>
              <a:t>Sum of product (</a:t>
            </a:r>
            <a:r>
              <a:rPr lang="en-US" dirty="0" err="1" smtClean="0"/>
              <a:t>SoP</a:t>
            </a:r>
            <a:r>
              <a:rPr lang="en-US" dirty="0" smtClean="0"/>
              <a:t>) representation; sum of </a:t>
            </a:r>
            <a:r>
              <a:rPr lang="en-US" dirty="0" err="1" smtClean="0"/>
              <a:t>minterms</a:t>
            </a:r>
            <a:endParaRPr lang="en-US" dirty="0" smtClean="0"/>
          </a:p>
          <a:p>
            <a:pPr lvl="1"/>
            <a:r>
              <a:rPr lang="en-US" dirty="0"/>
              <a:t>F</a:t>
            </a:r>
            <a:r>
              <a:rPr lang="en-US" dirty="0" smtClean="0"/>
              <a:t>irst level OR and next level AND</a:t>
            </a:r>
          </a:p>
          <a:p>
            <a:pPr lvl="2"/>
            <a:r>
              <a:rPr lang="en-US" dirty="0" smtClean="0"/>
              <a:t>Product of sum (</a:t>
            </a:r>
            <a:r>
              <a:rPr lang="en-US" dirty="0" err="1" smtClean="0"/>
              <a:t>PoS</a:t>
            </a:r>
            <a:r>
              <a:rPr lang="en-US" dirty="0" smtClean="0"/>
              <a:t>) representation; product of </a:t>
            </a:r>
            <a:r>
              <a:rPr lang="en-US" dirty="0" err="1" smtClean="0"/>
              <a:t>maxterms</a:t>
            </a:r>
            <a:endParaRPr lang="en-US" dirty="0" smtClean="0"/>
          </a:p>
          <a:p>
            <a:pPr lvl="1"/>
            <a:r>
              <a:rPr lang="en-US" dirty="0" err="1" smtClean="0"/>
              <a:t>SoP</a:t>
            </a:r>
            <a:r>
              <a:rPr lang="en-US" dirty="0" smtClean="0"/>
              <a:t> and </a:t>
            </a:r>
            <a:r>
              <a:rPr lang="en-US" dirty="0" err="1" smtClean="0"/>
              <a:t>PoS</a:t>
            </a:r>
            <a:r>
              <a:rPr lang="en-US" dirty="0" smtClean="0"/>
              <a:t> representations follow directly from the truth table</a:t>
            </a:r>
          </a:p>
          <a:p>
            <a:pPr lvl="1"/>
            <a:r>
              <a:rPr lang="en-US" dirty="0" smtClean="0"/>
              <a:t>Example: full adder</a:t>
            </a:r>
          </a:p>
          <a:p>
            <a:endParaRPr lang="en-US" dirty="0" smtClean="0"/>
          </a:p>
        </p:txBody>
      </p:sp>
    </p:spTree>
    <p:extLst>
      <p:ext uri="{BB962C8B-B14F-4D97-AF65-F5344CB8AC3E}">
        <p14:creationId xmlns:p14="http://schemas.microsoft.com/office/powerpoint/2010/main" val="22708892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Read operation to a DRAM bank</a:t>
            </a:r>
          </a:p>
          <a:p>
            <a:pPr lvl="1"/>
            <a:r>
              <a:rPr lang="en-US" dirty="0" smtClean="0"/>
              <a:t>It is much faster to do CAS operations from the row buffer compared to </a:t>
            </a:r>
            <a:r>
              <a:rPr lang="en-US" dirty="0" err="1" smtClean="0"/>
              <a:t>precharging</a:t>
            </a:r>
            <a:r>
              <a:rPr lang="en-US" dirty="0" smtClean="0"/>
              <a:t> a bank and activating the row over and over</a:t>
            </a:r>
          </a:p>
          <a:p>
            <a:pPr lvl="2"/>
            <a:r>
              <a:rPr lang="en-US" dirty="0" smtClean="0"/>
              <a:t>Better to do all reads going to the same row of a bank first before changing row in that bank</a:t>
            </a:r>
          </a:p>
          <a:p>
            <a:r>
              <a:rPr lang="en-US" dirty="0" smtClean="0"/>
              <a:t>Writes are similar, but requires data to be written</a:t>
            </a:r>
          </a:p>
          <a:p>
            <a:r>
              <a:rPr lang="en-US" dirty="0" smtClean="0"/>
              <a:t>A double data rate (DDR) DRAM can transfer the data on both clock edges</a:t>
            </a:r>
          </a:p>
          <a:p>
            <a:pPr lvl="1"/>
            <a:r>
              <a:rPr lang="en-US" dirty="0" smtClean="0"/>
              <a:t>Two data </a:t>
            </a:r>
            <a:r>
              <a:rPr lang="en-US" dirty="0" err="1" smtClean="0"/>
              <a:t>tranfers</a:t>
            </a:r>
            <a:r>
              <a:rPr lang="en-US" dirty="0" smtClean="0"/>
              <a:t> in a cycle; hence called double data rate</a:t>
            </a:r>
          </a:p>
        </p:txBody>
      </p:sp>
    </p:spTree>
    <p:extLst>
      <p:ext uri="{BB962C8B-B14F-4D97-AF65-F5344CB8AC3E}">
        <p14:creationId xmlns:p14="http://schemas.microsoft.com/office/powerpoint/2010/main" val="1974760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Organization of a DIMM card</a:t>
            </a:r>
          </a:p>
          <a:p>
            <a:pPr lvl="1"/>
            <a:r>
              <a:rPr lang="en-US" dirty="0" smtClean="0"/>
              <a:t>A bidirectional channel connects to a DIMM card for carrying data between the card and the memory controller (same as DRAM controller)</a:t>
            </a:r>
          </a:p>
          <a:p>
            <a:pPr lvl="2"/>
            <a:r>
              <a:rPr lang="en-US" dirty="0" smtClean="0"/>
              <a:t>Channel width is usually governed by standard interfaces</a:t>
            </a:r>
          </a:p>
          <a:p>
            <a:pPr lvl="2"/>
            <a:r>
              <a:rPr lang="en-US" dirty="0" smtClean="0"/>
              <a:t>JEDEC standards are the only accepted standard</a:t>
            </a:r>
          </a:p>
          <a:p>
            <a:pPr lvl="3"/>
            <a:r>
              <a:rPr lang="en-US" dirty="0" smtClean="0"/>
              <a:t>Joint Electron Device Engineering Council</a:t>
            </a:r>
          </a:p>
          <a:p>
            <a:pPr lvl="2"/>
            <a:r>
              <a:rPr lang="en-US" dirty="0" smtClean="0"/>
              <a:t>Channel width is usually 64 or 128 bits</a:t>
            </a:r>
          </a:p>
          <a:p>
            <a:pPr lvl="1"/>
            <a:r>
              <a:rPr lang="en-US" dirty="0" smtClean="0"/>
              <a:t>In addition to the data channel, there is an address bus and a command bus</a:t>
            </a:r>
          </a:p>
          <a:p>
            <a:pPr lvl="2"/>
            <a:r>
              <a:rPr lang="en-US" dirty="0" smtClean="0"/>
              <a:t>Unidirectional from memory controller to DIMM</a:t>
            </a:r>
          </a:p>
        </p:txBody>
      </p:sp>
    </p:spTree>
    <p:extLst>
      <p:ext uri="{BB962C8B-B14F-4D97-AF65-F5344CB8AC3E}">
        <p14:creationId xmlns:p14="http://schemas.microsoft.com/office/powerpoint/2010/main" val="42728180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Organization of a DIMM card</a:t>
            </a:r>
          </a:p>
          <a:p>
            <a:pPr lvl="1"/>
            <a:r>
              <a:rPr lang="en-US" dirty="0" smtClean="0"/>
              <a:t>The chips in a DIMM card are divided into several ranks</a:t>
            </a:r>
          </a:p>
          <a:p>
            <a:pPr lvl="1"/>
            <a:r>
              <a:rPr lang="en-US" dirty="0" smtClean="0"/>
              <a:t>A read or a write command is sent to all the chips in a rank</a:t>
            </a:r>
          </a:p>
          <a:p>
            <a:pPr lvl="2"/>
            <a:r>
              <a:rPr lang="en-US" dirty="0" smtClean="0"/>
              <a:t>The chip selects of the chips in that rank are made HIGH</a:t>
            </a:r>
          </a:p>
          <a:p>
            <a:pPr lvl="1"/>
            <a:r>
              <a:rPr lang="en-US" dirty="0" smtClean="0"/>
              <a:t>The memory controller sends the same bank number, row number, and column number to all chips in the target rank</a:t>
            </a:r>
            <a:endParaRPr lang="en-US" dirty="0"/>
          </a:p>
          <a:p>
            <a:pPr lvl="2"/>
            <a:r>
              <a:rPr lang="en-US" dirty="0" smtClean="0"/>
              <a:t>The corresponding bank in each chip provide an output</a:t>
            </a:r>
          </a:p>
          <a:p>
            <a:pPr lvl="2"/>
            <a:r>
              <a:rPr lang="en-US" dirty="0" smtClean="0"/>
              <a:t>For example, with 64-bit channels and x4 chips, 16 chips constitute a rank</a:t>
            </a:r>
          </a:p>
        </p:txBody>
      </p:sp>
    </p:spTree>
    <p:extLst>
      <p:ext uri="{BB962C8B-B14F-4D97-AF65-F5344CB8AC3E}">
        <p14:creationId xmlns:p14="http://schemas.microsoft.com/office/powerpoint/2010/main" val="7474971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Utility of burst length (BL)</a:t>
            </a:r>
          </a:p>
          <a:p>
            <a:pPr lvl="1"/>
            <a:r>
              <a:rPr lang="en-US" dirty="0" smtClean="0"/>
              <a:t>Typically a large chunk of data is fetched together by the processor from DRAM</a:t>
            </a:r>
          </a:p>
          <a:p>
            <a:pPr lvl="2"/>
            <a:r>
              <a:rPr lang="en-US" dirty="0" smtClean="0"/>
              <a:t>Tries to exploit spatial locality</a:t>
            </a:r>
          </a:p>
          <a:p>
            <a:pPr lvl="2"/>
            <a:r>
              <a:rPr lang="en-US" dirty="0" smtClean="0"/>
              <a:t>For example, 64 bytes in a large number of processors</a:t>
            </a:r>
          </a:p>
          <a:p>
            <a:pPr lvl="1"/>
            <a:r>
              <a:rPr lang="en-US" dirty="0" smtClean="0"/>
              <a:t>If BL is 8, an x4 DDR chip will generate four bits of output every half cycle after the first four-bit output</a:t>
            </a:r>
          </a:p>
          <a:p>
            <a:pPr lvl="2"/>
            <a:r>
              <a:rPr lang="en-US" dirty="0" smtClean="0"/>
              <a:t>Takes four cycles to complete the burst</a:t>
            </a:r>
          </a:p>
          <a:p>
            <a:pPr lvl="2"/>
            <a:r>
              <a:rPr lang="en-US" dirty="0" smtClean="0"/>
              <a:t>A rank of 16 chips will generate 64-byte output in four cycles after the first 64 bits</a:t>
            </a:r>
          </a:p>
          <a:p>
            <a:r>
              <a:rPr lang="en-US" dirty="0" smtClean="0"/>
              <a:t>The first 64-bit output on a 64-bit channel may have a variable latency</a:t>
            </a:r>
          </a:p>
        </p:txBody>
      </p:sp>
    </p:spTree>
    <p:extLst>
      <p:ext uri="{BB962C8B-B14F-4D97-AF65-F5344CB8AC3E}">
        <p14:creationId xmlns:p14="http://schemas.microsoft.com/office/powerpoint/2010/main" val="2564217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a:t>V</a:t>
            </a:r>
            <a:r>
              <a:rPr lang="en-US" dirty="0" smtClean="0"/>
              <a:t>ariable latency of first element of a burst</a:t>
            </a:r>
          </a:p>
          <a:p>
            <a:pPr lvl="1"/>
            <a:r>
              <a:rPr lang="en-US" dirty="0" smtClean="0"/>
              <a:t>Read to already open/activated row: fastest</a:t>
            </a:r>
          </a:p>
          <a:p>
            <a:pPr lvl="2"/>
            <a:r>
              <a:rPr lang="en-US" dirty="0" smtClean="0"/>
              <a:t>Only need to send CAS with column address</a:t>
            </a:r>
          </a:p>
          <a:p>
            <a:pPr lvl="2"/>
            <a:r>
              <a:rPr lang="en-US" smtClean="0"/>
              <a:t>Known </a:t>
            </a:r>
            <a:r>
              <a:rPr lang="en-US" dirty="0" smtClean="0"/>
              <a:t>as row hit (10 to 20 ns)</a:t>
            </a:r>
          </a:p>
          <a:p>
            <a:pPr lvl="1"/>
            <a:r>
              <a:rPr lang="en-US" dirty="0" smtClean="0"/>
              <a:t>Read to a bank that has no open/active row</a:t>
            </a:r>
          </a:p>
          <a:p>
            <a:pPr lvl="2"/>
            <a:r>
              <a:rPr lang="en-US" dirty="0" smtClean="0"/>
              <a:t>Need to activate row and then send CAS</a:t>
            </a:r>
          </a:p>
          <a:p>
            <a:pPr lvl="2"/>
            <a:r>
              <a:rPr lang="en-US" dirty="0" smtClean="0"/>
              <a:t>Roughly 2x latency compared to fastest</a:t>
            </a:r>
          </a:p>
          <a:p>
            <a:pPr lvl="2"/>
            <a:r>
              <a:rPr lang="en-US" dirty="0" smtClean="0"/>
              <a:t>Known as row miss</a:t>
            </a:r>
          </a:p>
          <a:p>
            <a:pPr lvl="1"/>
            <a:r>
              <a:rPr lang="en-US" dirty="0" smtClean="0"/>
              <a:t>Read to a bank that has a different open row</a:t>
            </a:r>
          </a:p>
          <a:p>
            <a:pPr lvl="2"/>
            <a:r>
              <a:rPr lang="en-US" dirty="0" smtClean="0"/>
              <a:t>Need to close the row (</a:t>
            </a:r>
            <a:r>
              <a:rPr lang="en-US" dirty="0" err="1" smtClean="0"/>
              <a:t>precharge</a:t>
            </a:r>
            <a:r>
              <a:rPr lang="en-US" dirty="0" smtClean="0"/>
              <a:t> the bank)</a:t>
            </a:r>
          </a:p>
          <a:p>
            <a:pPr lvl="2"/>
            <a:r>
              <a:rPr lang="en-US" dirty="0" smtClean="0"/>
              <a:t>Need to activate new row and then send CAS</a:t>
            </a:r>
          </a:p>
          <a:p>
            <a:pPr lvl="2"/>
            <a:r>
              <a:rPr lang="en-US" dirty="0" smtClean="0"/>
              <a:t>Roughly 3x latency compared to fastest</a:t>
            </a:r>
          </a:p>
          <a:p>
            <a:pPr lvl="2"/>
            <a:r>
              <a:rPr lang="en-US" dirty="0" smtClean="0"/>
              <a:t>Known as row conflict</a:t>
            </a:r>
          </a:p>
        </p:txBody>
      </p:sp>
    </p:spTree>
    <p:extLst>
      <p:ext uri="{BB962C8B-B14F-4D97-AF65-F5344CB8AC3E}">
        <p14:creationId xmlns:p14="http://schemas.microsoft.com/office/powerpoint/2010/main" val="8000211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After reading out the data from rank</a:t>
            </a:r>
          </a:p>
          <a:p>
            <a:pPr lvl="1"/>
            <a:r>
              <a:rPr lang="en-US" dirty="0" smtClean="0"/>
              <a:t>Transfer over the channel to the memory controller; adds more cycles to overall latency</a:t>
            </a:r>
          </a:p>
          <a:p>
            <a:pPr lvl="1"/>
            <a:r>
              <a:rPr lang="en-US" dirty="0" smtClean="0"/>
              <a:t>Transfer from memory controller to processor cache (an on-chip fast SRAM storage); even more cycles</a:t>
            </a:r>
          </a:p>
          <a:p>
            <a:pPr lvl="2"/>
            <a:r>
              <a:rPr lang="en-US" dirty="0" smtClean="0"/>
              <a:t>Stored for quick reuse in future</a:t>
            </a:r>
          </a:p>
          <a:p>
            <a:r>
              <a:rPr lang="en-US" dirty="0" smtClean="0"/>
              <a:t>Address decoding in memory controller</a:t>
            </a:r>
          </a:p>
          <a:p>
            <a:pPr lvl="1"/>
            <a:r>
              <a:rPr lang="en-US" dirty="0" smtClean="0"/>
              <a:t>The processor sends read and write commands to the memory controller along with an address</a:t>
            </a:r>
          </a:p>
          <a:p>
            <a:pPr lvl="2"/>
            <a:r>
              <a:rPr lang="en-US" dirty="0" smtClean="0"/>
              <a:t>Writes need to carry data also</a:t>
            </a:r>
          </a:p>
          <a:p>
            <a:pPr lvl="1"/>
            <a:r>
              <a:rPr lang="en-US" dirty="0" smtClean="0"/>
              <a:t>The memory controller breaks this address down into channel, rank, bank, row, column</a:t>
            </a:r>
          </a:p>
        </p:txBody>
      </p:sp>
    </p:spTree>
    <p:extLst>
      <p:ext uri="{BB962C8B-B14F-4D97-AF65-F5344CB8AC3E}">
        <p14:creationId xmlns:p14="http://schemas.microsoft.com/office/powerpoint/2010/main" val="38727371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Path between processor and DRAM</a:t>
            </a:r>
          </a:p>
          <a:p>
            <a:pPr lvl="1"/>
            <a:r>
              <a:rPr lang="en-US" dirty="0" smtClean="0"/>
              <a:t>Let us assume that the processor logic can request 32 bits of data at a time from the on-chip SRAM cache</a:t>
            </a:r>
          </a:p>
          <a:p>
            <a:pPr lvl="2"/>
            <a:r>
              <a:rPr lang="en-US" dirty="0" smtClean="0"/>
              <a:t>Referred to as the processor </a:t>
            </a:r>
            <a:r>
              <a:rPr lang="en-US" dirty="0" err="1" smtClean="0"/>
              <a:t>datapath</a:t>
            </a:r>
            <a:r>
              <a:rPr lang="en-US" dirty="0" smtClean="0"/>
              <a:t> width</a:t>
            </a:r>
          </a:p>
          <a:p>
            <a:pPr lvl="2"/>
            <a:r>
              <a:rPr lang="en-US" dirty="0" smtClean="0"/>
              <a:t>For example, for adding two 32-bit numbers, the processor will make two requests one after another to the cache</a:t>
            </a:r>
          </a:p>
          <a:p>
            <a:pPr lvl="1"/>
            <a:r>
              <a:rPr lang="en-US" dirty="0" smtClean="0"/>
              <a:t>Assume that the address width is 32 bits</a:t>
            </a:r>
          </a:p>
          <a:p>
            <a:pPr lvl="2"/>
            <a:r>
              <a:rPr lang="en-US" dirty="0" smtClean="0"/>
              <a:t>Need not be same as the </a:t>
            </a:r>
            <a:r>
              <a:rPr lang="en-US" dirty="0" err="1" smtClean="0"/>
              <a:t>datapath</a:t>
            </a:r>
            <a:r>
              <a:rPr lang="en-US" dirty="0" smtClean="0"/>
              <a:t> width and can be more or less</a:t>
            </a:r>
          </a:p>
          <a:p>
            <a:pPr lvl="2"/>
            <a:r>
              <a:rPr lang="en-US" dirty="0" smtClean="0"/>
              <a:t>Determines the maximum amount of DRAM that can be installed</a:t>
            </a:r>
          </a:p>
          <a:p>
            <a:pPr lvl="3"/>
            <a:r>
              <a:rPr lang="en-US" dirty="0" smtClean="0"/>
              <a:t>With 32-bit address, the maximum DRAM capacity is 4 GB</a:t>
            </a:r>
          </a:p>
        </p:txBody>
      </p:sp>
    </p:spTree>
    <p:extLst>
      <p:ext uri="{BB962C8B-B14F-4D97-AF65-F5344CB8AC3E}">
        <p14:creationId xmlns:p14="http://schemas.microsoft.com/office/powerpoint/2010/main" val="7873213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Path between processor and DRAM</a:t>
            </a:r>
          </a:p>
          <a:p>
            <a:pPr lvl="1"/>
            <a:r>
              <a:rPr lang="en-US" dirty="0" smtClean="0"/>
              <a:t>Let us assume that the SRAM cache fetches 64 bytes of data at a time from DRAM</a:t>
            </a:r>
          </a:p>
          <a:p>
            <a:pPr lvl="2"/>
            <a:r>
              <a:rPr lang="en-US" dirty="0" smtClean="0"/>
              <a:t>Beneficial because of spatial locality</a:t>
            </a:r>
          </a:p>
        </p:txBody>
      </p:sp>
      <p:sp>
        <p:nvSpPr>
          <p:cNvPr id="4" name="Rectangle 3"/>
          <p:cNvSpPr/>
          <p:nvPr/>
        </p:nvSpPr>
        <p:spPr>
          <a:xfrm>
            <a:off x="1447800" y="2667000"/>
            <a:ext cx="3581400" cy="6096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Processor logic</a:t>
            </a:r>
            <a:endParaRPr lang="en-US" sz="2400" dirty="0">
              <a:solidFill>
                <a:schemeClr val="tx1"/>
              </a:solidFill>
              <a:latin typeface="+mj-lt"/>
            </a:endParaRPr>
          </a:p>
        </p:txBody>
      </p:sp>
      <p:sp>
        <p:nvSpPr>
          <p:cNvPr id="5" name="Rectangle 4"/>
          <p:cNvSpPr/>
          <p:nvPr/>
        </p:nvSpPr>
        <p:spPr>
          <a:xfrm>
            <a:off x="1447800" y="4267200"/>
            <a:ext cx="3581400" cy="1600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SRAM cache</a:t>
            </a:r>
            <a:endParaRPr lang="en-US" sz="2400" dirty="0">
              <a:solidFill>
                <a:schemeClr val="tx1"/>
              </a:solidFill>
              <a:latin typeface="+mj-lt"/>
            </a:endParaRPr>
          </a:p>
        </p:txBody>
      </p:sp>
      <p:sp>
        <p:nvSpPr>
          <p:cNvPr id="6" name="Down Arrow 5"/>
          <p:cNvSpPr/>
          <p:nvPr/>
        </p:nvSpPr>
        <p:spPr>
          <a:xfrm>
            <a:off x="3096768" y="3288792"/>
            <a:ext cx="332232" cy="978408"/>
          </a:xfrm>
          <a:prstGeom prst="downArrow">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4876800" y="3276600"/>
            <a:ext cx="0" cy="990600"/>
          </a:xfrm>
          <a:prstGeom prst="straightConnector1">
            <a:avLst/>
          </a:prstGeom>
          <a:ln w="38100">
            <a:solidFill>
              <a:srgbClr val="673105"/>
            </a:solidFill>
            <a:tailEnd type="triangle"/>
          </a:ln>
        </p:spPr>
        <p:style>
          <a:lnRef idx="1">
            <a:schemeClr val="accent1"/>
          </a:lnRef>
          <a:fillRef idx="0">
            <a:schemeClr val="accent1"/>
          </a:fillRef>
          <a:effectRef idx="0">
            <a:schemeClr val="accent1"/>
          </a:effectRef>
          <a:fontRef idx="minor">
            <a:schemeClr val="tx1"/>
          </a:fontRef>
        </p:style>
      </p:cxnSp>
      <p:sp>
        <p:nvSpPr>
          <p:cNvPr id="9" name="Left-Right Arrow 8"/>
          <p:cNvSpPr/>
          <p:nvPr/>
        </p:nvSpPr>
        <p:spPr>
          <a:xfrm rot="16200000">
            <a:off x="1181100" y="3619500"/>
            <a:ext cx="990600" cy="304800"/>
          </a:xfrm>
          <a:prstGeom prst="leftRightArrow">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38200" y="3403937"/>
            <a:ext cx="825867" cy="1015663"/>
          </a:xfrm>
          <a:prstGeom prst="rect">
            <a:avLst/>
          </a:prstGeom>
          <a:noFill/>
        </p:spPr>
        <p:txBody>
          <a:bodyPr wrap="none" rtlCol="0">
            <a:spAutoFit/>
          </a:bodyPr>
          <a:lstStyle/>
          <a:p>
            <a:r>
              <a:rPr lang="en-US" sz="2000" dirty="0" smtClean="0">
                <a:latin typeface="+mj-lt"/>
              </a:rPr>
              <a:t>32-bit</a:t>
            </a:r>
          </a:p>
          <a:p>
            <a:r>
              <a:rPr lang="en-US" sz="2000" dirty="0">
                <a:latin typeface="+mj-lt"/>
              </a:rPr>
              <a:t>d</a:t>
            </a:r>
            <a:r>
              <a:rPr lang="en-US" sz="2000" dirty="0" smtClean="0">
                <a:latin typeface="+mj-lt"/>
              </a:rPr>
              <a:t>ata</a:t>
            </a:r>
          </a:p>
          <a:p>
            <a:r>
              <a:rPr lang="en-US" sz="2000" dirty="0" smtClean="0">
                <a:latin typeface="+mj-lt"/>
              </a:rPr>
              <a:t>bus</a:t>
            </a:r>
            <a:endParaRPr lang="en-US" sz="2000" dirty="0">
              <a:latin typeface="+mj-lt"/>
            </a:endParaRPr>
          </a:p>
        </p:txBody>
      </p:sp>
      <p:sp>
        <p:nvSpPr>
          <p:cNvPr id="17" name="TextBox 16"/>
          <p:cNvSpPr txBox="1"/>
          <p:nvPr/>
        </p:nvSpPr>
        <p:spPr>
          <a:xfrm>
            <a:off x="2133600" y="3251537"/>
            <a:ext cx="1096775" cy="1015663"/>
          </a:xfrm>
          <a:prstGeom prst="rect">
            <a:avLst/>
          </a:prstGeom>
          <a:noFill/>
        </p:spPr>
        <p:txBody>
          <a:bodyPr wrap="none" rtlCol="0">
            <a:spAutoFit/>
          </a:bodyPr>
          <a:lstStyle/>
          <a:p>
            <a:r>
              <a:rPr lang="en-US" sz="2000" dirty="0" smtClean="0">
                <a:latin typeface="+mj-lt"/>
              </a:rPr>
              <a:t>32-bit</a:t>
            </a:r>
          </a:p>
          <a:p>
            <a:r>
              <a:rPr lang="en-US" sz="2000" dirty="0" smtClean="0">
                <a:latin typeface="+mj-lt"/>
              </a:rPr>
              <a:t>address</a:t>
            </a:r>
          </a:p>
          <a:p>
            <a:r>
              <a:rPr lang="en-US" sz="2000" dirty="0" smtClean="0">
                <a:latin typeface="+mj-lt"/>
              </a:rPr>
              <a:t>bus</a:t>
            </a:r>
            <a:endParaRPr lang="en-US" sz="2000" dirty="0">
              <a:latin typeface="+mj-lt"/>
            </a:endParaRPr>
          </a:p>
        </p:txBody>
      </p:sp>
      <p:sp>
        <p:nvSpPr>
          <p:cNvPr id="19" name="TextBox 18"/>
          <p:cNvSpPr txBox="1"/>
          <p:nvPr/>
        </p:nvSpPr>
        <p:spPr>
          <a:xfrm>
            <a:off x="3585318" y="3276600"/>
            <a:ext cx="1367682" cy="1015663"/>
          </a:xfrm>
          <a:prstGeom prst="rect">
            <a:avLst/>
          </a:prstGeom>
          <a:noFill/>
        </p:spPr>
        <p:txBody>
          <a:bodyPr wrap="none" rtlCol="0">
            <a:spAutoFit/>
          </a:bodyPr>
          <a:lstStyle/>
          <a:p>
            <a:r>
              <a:rPr lang="en-US" sz="2000" dirty="0" smtClean="0">
                <a:latin typeface="+mj-lt"/>
              </a:rPr>
              <a:t>Command</a:t>
            </a:r>
          </a:p>
          <a:p>
            <a:r>
              <a:rPr lang="en-US" sz="2000" dirty="0" smtClean="0">
                <a:latin typeface="+mj-lt"/>
              </a:rPr>
              <a:t>bus (read/</a:t>
            </a:r>
          </a:p>
          <a:p>
            <a:r>
              <a:rPr lang="en-US" sz="2000" dirty="0">
                <a:latin typeface="+mj-lt"/>
              </a:rPr>
              <a:t>w</a:t>
            </a:r>
            <a:r>
              <a:rPr lang="en-US" sz="2000" dirty="0" smtClean="0">
                <a:latin typeface="+mj-lt"/>
              </a:rPr>
              <a:t>rite)</a:t>
            </a:r>
            <a:endParaRPr lang="en-US" sz="2000" dirty="0">
              <a:latin typeface="+mj-lt"/>
            </a:endParaRPr>
          </a:p>
        </p:txBody>
      </p:sp>
      <p:sp>
        <p:nvSpPr>
          <p:cNvPr id="20" name="TextBox 19"/>
          <p:cNvSpPr txBox="1"/>
          <p:nvPr/>
        </p:nvSpPr>
        <p:spPr>
          <a:xfrm>
            <a:off x="5486400" y="3200400"/>
            <a:ext cx="1313180" cy="707886"/>
          </a:xfrm>
          <a:prstGeom prst="rect">
            <a:avLst/>
          </a:prstGeom>
          <a:noFill/>
        </p:spPr>
        <p:txBody>
          <a:bodyPr wrap="none" rtlCol="0">
            <a:spAutoFit/>
          </a:bodyPr>
          <a:lstStyle/>
          <a:p>
            <a:r>
              <a:rPr lang="en-US" sz="2000" dirty="0" smtClean="0">
                <a:latin typeface="+mj-lt"/>
              </a:rPr>
              <a:t>ACT/</a:t>
            </a:r>
          </a:p>
          <a:p>
            <a:r>
              <a:rPr lang="en-US" sz="2000" dirty="0" smtClean="0">
                <a:latin typeface="+mj-lt"/>
              </a:rPr>
              <a:t>PRE/CAS</a:t>
            </a:r>
          </a:p>
        </p:txBody>
      </p:sp>
      <p:sp>
        <p:nvSpPr>
          <p:cNvPr id="21" name="Rectangle 20"/>
          <p:cNvSpPr/>
          <p:nvPr/>
        </p:nvSpPr>
        <p:spPr>
          <a:xfrm>
            <a:off x="7162800" y="4343400"/>
            <a:ext cx="1752600" cy="1371600"/>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DRAM</a:t>
            </a:r>
          </a:p>
          <a:p>
            <a:pPr algn="ctr"/>
            <a:r>
              <a:rPr lang="en-US" sz="2400" dirty="0" smtClean="0">
                <a:solidFill>
                  <a:schemeClr val="tx1"/>
                </a:solidFill>
                <a:latin typeface="+mj-lt"/>
              </a:rPr>
              <a:t>Controller</a:t>
            </a:r>
            <a:endParaRPr lang="en-US" sz="2400" dirty="0">
              <a:solidFill>
                <a:schemeClr val="tx1"/>
              </a:solidFill>
              <a:latin typeface="+mj-lt"/>
            </a:endParaRPr>
          </a:p>
        </p:txBody>
      </p:sp>
      <p:sp>
        <p:nvSpPr>
          <p:cNvPr id="22" name="Left-Right Arrow 21"/>
          <p:cNvSpPr/>
          <p:nvPr/>
        </p:nvSpPr>
        <p:spPr>
          <a:xfrm>
            <a:off x="5029200" y="4343400"/>
            <a:ext cx="2133600" cy="304800"/>
          </a:xfrm>
          <a:prstGeom prst="leftRightArrow">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rot="16200000">
            <a:off x="5945124" y="4116324"/>
            <a:ext cx="332232" cy="2103120"/>
          </a:xfrm>
          <a:prstGeom prst="downArrow">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5059680" y="5715000"/>
            <a:ext cx="2103120" cy="0"/>
          </a:xfrm>
          <a:prstGeom prst="straightConnector1">
            <a:avLst/>
          </a:prstGeom>
          <a:ln w="38100">
            <a:solidFill>
              <a:srgbClr val="673105"/>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29200" y="4019490"/>
            <a:ext cx="2092239" cy="400110"/>
          </a:xfrm>
          <a:prstGeom prst="rect">
            <a:avLst/>
          </a:prstGeom>
          <a:noFill/>
        </p:spPr>
        <p:txBody>
          <a:bodyPr wrap="none" rtlCol="0">
            <a:spAutoFit/>
          </a:bodyPr>
          <a:lstStyle/>
          <a:p>
            <a:r>
              <a:rPr lang="en-US" sz="2000" dirty="0" smtClean="0">
                <a:latin typeface="+mj-lt"/>
              </a:rPr>
              <a:t>64-byte data bus</a:t>
            </a:r>
            <a:endParaRPr lang="en-US" sz="2000" dirty="0">
              <a:latin typeface="+mj-lt"/>
            </a:endParaRPr>
          </a:p>
        </p:txBody>
      </p:sp>
      <p:sp>
        <p:nvSpPr>
          <p:cNvPr id="28" name="TextBox 27"/>
          <p:cNvSpPr txBox="1"/>
          <p:nvPr/>
        </p:nvSpPr>
        <p:spPr>
          <a:xfrm>
            <a:off x="5105400" y="4724400"/>
            <a:ext cx="1949829" cy="400110"/>
          </a:xfrm>
          <a:prstGeom prst="rect">
            <a:avLst/>
          </a:prstGeom>
          <a:noFill/>
        </p:spPr>
        <p:txBody>
          <a:bodyPr wrap="none" rtlCol="0">
            <a:spAutoFit/>
          </a:bodyPr>
          <a:lstStyle/>
          <a:p>
            <a:r>
              <a:rPr lang="en-US" sz="2000" dirty="0" smtClean="0">
                <a:latin typeface="+mj-lt"/>
              </a:rPr>
              <a:t>32-bit </a:t>
            </a:r>
            <a:r>
              <a:rPr lang="en-US" sz="2000" dirty="0" err="1" smtClean="0">
                <a:latin typeface="+mj-lt"/>
              </a:rPr>
              <a:t>addr</a:t>
            </a:r>
            <a:r>
              <a:rPr lang="en-US" sz="2000" dirty="0" smtClean="0">
                <a:latin typeface="+mj-lt"/>
              </a:rPr>
              <a:t>. bus</a:t>
            </a:r>
            <a:endParaRPr lang="en-US" sz="2000" dirty="0">
              <a:latin typeface="+mj-lt"/>
            </a:endParaRPr>
          </a:p>
        </p:txBody>
      </p:sp>
      <p:sp>
        <p:nvSpPr>
          <p:cNvPr id="29" name="TextBox 28"/>
          <p:cNvSpPr txBox="1"/>
          <p:nvPr/>
        </p:nvSpPr>
        <p:spPr>
          <a:xfrm>
            <a:off x="5158611" y="5391090"/>
            <a:ext cx="1851789" cy="400110"/>
          </a:xfrm>
          <a:prstGeom prst="rect">
            <a:avLst/>
          </a:prstGeom>
          <a:noFill/>
        </p:spPr>
        <p:txBody>
          <a:bodyPr wrap="none" rtlCol="0">
            <a:spAutoFit/>
          </a:bodyPr>
          <a:lstStyle/>
          <a:p>
            <a:r>
              <a:rPr lang="en-US" sz="2000" dirty="0" smtClean="0">
                <a:latin typeface="+mj-lt"/>
              </a:rPr>
              <a:t>Command bus</a:t>
            </a:r>
            <a:endParaRPr lang="en-US" sz="2000" dirty="0">
              <a:latin typeface="+mj-lt"/>
            </a:endParaRPr>
          </a:p>
        </p:txBody>
      </p:sp>
      <p:sp>
        <p:nvSpPr>
          <p:cNvPr id="30" name="TextBox 29"/>
          <p:cNvSpPr txBox="1"/>
          <p:nvPr/>
        </p:nvSpPr>
        <p:spPr>
          <a:xfrm>
            <a:off x="5395548" y="5695890"/>
            <a:ext cx="1462452" cy="400110"/>
          </a:xfrm>
          <a:prstGeom prst="rect">
            <a:avLst/>
          </a:prstGeom>
          <a:noFill/>
        </p:spPr>
        <p:txBody>
          <a:bodyPr wrap="none" rtlCol="0">
            <a:spAutoFit/>
          </a:bodyPr>
          <a:lstStyle/>
          <a:p>
            <a:r>
              <a:rPr lang="en-US" sz="2000" dirty="0" smtClean="0">
                <a:latin typeface="+mj-lt"/>
              </a:rPr>
              <a:t>Read/Write</a:t>
            </a:r>
          </a:p>
        </p:txBody>
      </p:sp>
      <p:sp>
        <p:nvSpPr>
          <p:cNvPr id="31" name="Rectangle 30"/>
          <p:cNvSpPr/>
          <p:nvPr/>
        </p:nvSpPr>
        <p:spPr>
          <a:xfrm>
            <a:off x="5486400" y="2724090"/>
            <a:ext cx="3581400" cy="476310"/>
          </a:xfrm>
          <a:prstGeom prst="rect">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DIMM card</a:t>
            </a:r>
            <a:endParaRPr lang="en-US" sz="2400" dirty="0">
              <a:solidFill>
                <a:schemeClr val="tx1"/>
              </a:solidFill>
              <a:latin typeface="+mj-lt"/>
            </a:endParaRPr>
          </a:p>
        </p:txBody>
      </p:sp>
      <p:pic>
        <p:nvPicPr>
          <p:cNvPr id="33" name="Picture 32"/>
          <p:cNvPicPr>
            <a:picLocks noChangeAspect="1"/>
          </p:cNvPicPr>
          <p:nvPr/>
        </p:nvPicPr>
        <p:blipFill>
          <a:blip r:embed="rId2"/>
          <a:stretch>
            <a:fillRect/>
          </a:stretch>
        </p:blipFill>
        <p:spPr>
          <a:xfrm>
            <a:off x="8650194" y="3200401"/>
            <a:ext cx="341406" cy="1143000"/>
          </a:xfrm>
          <a:prstGeom prst="rect">
            <a:avLst/>
          </a:prstGeom>
        </p:spPr>
      </p:pic>
      <p:sp>
        <p:nvSpPr>
          <p:cNvPr id="34" name="Down Arrow 33"/>
          <p:cNvSpPr/>
          <p:nvPr/>
        </p:nvSpPr>
        <p:spPr>
          <a:xfrm rot="10800000">
            <a:off x="7620001" y="3200400"/>
            <a:ext cx="332232" cy="1130808"/>
          </a:xfrm>
          <a:prstGeom prst="downArrow">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001000" y="3327737"/>
            <a:ext cx="825867" cy="1015663"/>
          </a:xfrm>
          <a:prstGeom prst="rect">
            <a:avLst/>
          </a:prstGeom>
          <a:noFill/>
        </p:spPr>
        <p:txBody>
          <a:bodyPr wrap="none" rtlCol="0">
            <a:spAutoFit/>
          </a:bodyPr>
          <a:lstStyle/>
          <a:p>
            <a:r>
              <a:rPr lang="en-US" sz="2000" dirty="0" smtClean="0">
                <a:latin typeface="+mj-lt"/>
              </a:rPr>
              <a:t>64-bit</a:t>
            </a:r>
          </a:p>
          <a:p>
            <a:r>
              <a:rPr lang="en-US" sz="2000" dirty="0">
                <a:latin typeface="+mj-lt"/>
              </a:rPr>
              <a:t>d</a:t>
            </a:r>
            <a:r>
              <a:rPr lang="en-US" sz="2000" dirty="0" smtClean="0">
                <a:latin typeface="+mj-lt"/>
              </a:rPr>
              <a:t>ata</a:t>
            </a:r>
          </a:p>
          <a:p>
            <a:r>
              <a:rPr lang="en-US" sz="2000" dirty="0" err="1">
                <a:latin typeface="+mj-lt"/>
              </a:rPr>
              <a:t>c</a:t>
            </a:r>
            <a:r>
              <a:rPr lang="en-US" sz="2000" dirty="0" err="1" smtClean="0">
                <a:latin typeface="+mj-lt"/>
              </a:rPr>
              <a:t>h.</a:t>
            </a:r>
            <a:endParaRPr lang="en-US" sz="2000" dirty="0">
              <a:latin typeface="+mj-lt"/>
            </a:endParaRPr>
          </a:p>
        </p:txBody>
      </p:sp>
      <p:sp>
        <p:nvSpPr>
          <p:cNvPr id="41" name="TextBox 40"/>
          <p:cNvSpPr txBox="1"/>
          <p:nvPr/>
        </p:nvSpPr>
        <p:spPr>
          <a:xfrm>
            <a:off x="6989557" y="3403937"/>
            <a:ext cx="782843" cy="707886"/>
          </a:xfrm>
          <a:prstGeom prst="rect">
            <a:avLst/>
          </a:prstGeom>
          <a:noFill/>
        </p:spPr>
        <p:txBody>
          <a:bodyPr wrap="none" rtlCol="0">
            <a:spAutoFit/>
          </a:bodyPr>
          <a:lstStyle/>
          <a:p>
            <a:r>
              <a:rPr lang="en-US" sz="2000" dirty="0" err="1" smtClean="0">
                <a:latin typeface="+mj-lt"/>
              </a:rPr>
              <a:t>Addr</a:t>
            </a:r>
            <a:r>
              <a:rPr lang="en-US" sz="2000" dirty="0" smtClean="0">
                <a:latin typeface="+mj-lt"/>
              </a:rPr>
              <a:t>.</a:t>
            </a:r>
          </a:p>
          <a:p>
            <a:r>
              <a:rPr lang="en-US" sz="2000" dirty="0" smtClean="0">
                <a:latin typeface="+mj-lt"/>
              </a:rPr>
              <a:t>bus</a:t>
            </a:r>
            <a:endParaRPr lang="en-US" sz="2000" dirty="0">
              <a:latin typeface="+mj-lt"/>
            </a:endParaRPr>
          </a:p>
        </p:txBody>
      </p:sp>
      <p:cxnSp>
        <p:nvCxnSpPr>
          <p:cNvPr id="43" name="Straight Arrow Connector 42"/>
          <p:cNvCxnSpPr/>
          <p:nvPr/>
        </p:nvCxnSpPr>
        <p:spPr>
          <a:xfrm flipH="1" flipV="1">
            <a:off x="6324600" y="3200400"/>
            <a:ext cx="990600" cy="1130808"/>
          </a:xfrm>
          <a:prstGeom prst="straightConnector1">
            <a:avLst/>
          </a:prstGeom>
          <a:ln w="38100">
            <a:solidFill>
              <a:srgbClr val="67310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7474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Path between processor and DRAM</a:t>
            </a:r>
          </a:p>
          <a:p>
            <a:pPr lvl="1"/>
            <a:r>
              <a:rPr lang="en-US" dirty="0" smtClean="0"/>
              <a:t>DRAM controller extracts row, rank, bank, column, channel numbers from the address it receives from the SRAM cache</a:t>
            </a:r>
          </a:p>
          <a:p>
            <a:pPr lvl="1"/>
            <a:r>
              <a:rPr lang="en-US" dirty="0" smtClean="0"/>
              <a:t>If a new row needs to be activated, the command is ACT (or RAS) and the address bus carries the rank, bank, row numbers</a:t>
            </a:r>
          </a:p>
          <a:p>
            <a:pPr lvl="1"/>
            <a:r>
              <a:rPr lang="en-US" dirty="0" smtClean="0"/>
              <a:t>If a bank needs to be </a:t>
            </a:r>
            <a:r>
              <a:rPr lang="en-US" dirty="0" err="1" smtClean="0"/>
              <a:t>precharged</a:t>
            </a:r>
            <a:r>
              <a:rPr lang="en-US" dirty="0" smtClean="0"/>
              <a:t>, the command is PRE and the address bus carries the rank and bank numbers</a:t>
            </a:r>
          </a:p>
          <a:p>
            <a:pPr lvl="1"/>
            <a:r>
              <a:rPr lang="en-US" dirty="0" smtClean="0"/>
              <a:t>If a column read/write needs to be done, the command is CAS and the address bus carries the rank, bank, and column numbers</a:t>
            </a:r>
          </a:p>
        </p:txBody>
      </p:sp>
    </p:spTree>
    <p:extLst>
      <p:ext uri="{BB962C8B-B14F-4D97-AF65-F5344CB8AC3E}">
        <p14:creationId xmlns:p14="http://schemas.microsoft.com/office/powerpoint/2010/main" val="41138749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Address decoding in DRAM controller</a:t>
            </a:r>
          </a:p>
          <a:p>
            <a:pPr lvl="1"/>
            <a:r>
              <a:rPr lang="en-US" dirty="0" smtClean="0"/>
              <a:t>Each address corresponds to a DRAM byte</a:t>
            </a:r>
          </a:p>
          <a:p>
            <a:pPr lvl="1"/>
            <a:r>
              <a:rPr lang="en-US" dirty="0" smtClean="0"/>
              <a:t>DRAM controller receives an address from the SRAM cache and fetches the 64-byte chunk from DRAM containing that address</a:t>
            </a:r>
          </a:p>
          <a:p>
            <a:pPr lvl="2"/>
            <a:r>
              <a:rPr lang="en-US" dirty="0" smtClean="0"/>
              <a:t>Achieved by programming the BL to eight</a:t>
            </a:r>
          </a:p>
          <a:p>
            <a:pPr lvl="2"/>
            <a:r>
              <a:rPr lang="en-US" dirty="0" smtClean="0"/>
              <a:t>Within a bank, the column number is automatically incremented to burst out eight 64-bit chunks</a:t>
            </a:r>
          </a:p>
          <a:p>
            <a:pPr lvl="1"/>
            <a:r>
              <a:rPr lang="en-US" dirty="0" smtClean="0"/>
              <a:t>Usually the channel number is decoded from the bits right after the least significant six bits of the address covering 64 bytes of data</a:t>
            </a:r>
          </a:p>
          <a:p>
            <a:pPr lvl="2"/>
            <a:r>
              <a:rPr lang="en-US" dirty="0" smtClean="0"/>
              <a:t>Ensures parallelism across channels for consecutive 64-byte requests</a:t>
            </a:r>
          </a:p>
          <a:p>
            <a:pPr lvl="2"/>
            <a:r>
              <a:rPr lang="en-US" dirty="0" smtClean="0"/>
              <a:t>Ensures that a request is never split across channels</a:t>
            </a:r>
          </a:p>
        </p:txBody>
      </p:sp>
    </p:spTree>
    <p:extLst>
      <p:ext uri="{BB962C8B-B14F-4D97-AF65-F5344CB8AC3E}">
        <p14:creationId xmlns:p14="http://schemas.microsoft.com/office/powerpoint/2010/main" val="3050540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dirty="0" smtClean="0"/>
              <a:t>Combinational logic</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Programmable logic array (PLA)</a:t>
            </a:r>
          </a:p>
          <a:p>
            <a:pPr lvl="1"/>
            <a:r>
              <a:rPr lang="en-US" dirty="0" smtClean="0"/>
              <a:t>Another name for </a:t>
            </a:r>
            <a:r>
              <a:rPr lang="en-US" dirty="0" err="1" smtClean="0"/>
              <a:t>SoP</a:t>
            </a:r>
            <a:r>
              <a:rPr lang="en-US" dirty="0" smtClean="0"/>
              <a:t> implementation</a:t>
            </a:r>
          </a:p>
          <a:p>
            <a:pPr lvl="1"/>
            <a:r>
              <a:rPr lang="en-US" dirty="0" smtClean="0"/>
              <a:t>AND plane and OR plane</a:t>
            </a:r>
          </a:p>
          <a:p>
            <a:pPr lvl="1"/>
            <a:r>
              <a:rPr lang="en-US" dirty="0" smtClean="0"/>
              <a:t>Size of the planes?</a:t>
            </a:r>
          </a:p>
          <a:p>
            <a:pPr lvl="1"/>
            <a:r>
              <a:rPr lang="en-US" dirty="0" smtClean="0"/>
              <a:t>Dot representation</a:t>
            </a:r>
          </a:p>
          <a:p>
            <a:r>
              <a:rPr lang="en-US" dirty="0" smtClean="0"/>
              <a:t>Implementing Boolean functions in ROM</a:t>
            </a:r>
          </a:p>
          <a:p>
            <a:pPr lvl="1"/>
            <a:r>
              <a:rPr lang="en-US" dirty="0" smtClean="0"/>
              <a:t>Read only memory</a:t>
            </a:r>
          </a:p>
          <a:p>
            <a:pPr lvl="2"/>
            <a:r>
              <a:rPr lang="en-US" dirty="0" smtClean="0"/>
              <a:t>PROM and EEPROM variants</a:t>
            </a:r>
          </a:p>
          <a:p>
            <a:pPr lvl="1"/>
            <a:r>
              <a:rPr lang="en-US" dirty="0" smtClean="0"/>
              <a:t>Number of rows is exponential in number of inputs</a:t>
            </a:r>
          </a:p>
          <a:p>
            <a:pPr lvl="1"/>
            <a:r>
              <a:rPr lang="en-US" dirty="0" smtClean="0"/>
              <a:t>Number of columns is equal to number of functions</a:t>
            </a:r>
          </a:p>
        </p:txBody>
      </p:sp>
    </p:spTree>
    <p:extLst>
      <p:ext uri="{BB962C8B-B14F-4D97-AF65-F5344CB8AC3E}">
        <p14:creationId xmlns:p14="http://schemas.microsoft.com/office/powerpoint/2010/main" val="10470015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609600"/>
            <a:ext cx="8686800" cy="6477000"/>
          </a:xfrm>
        </p:spPr>
        <p:txBody>
          <a:bodyPr>
            <a:normAutofit lnSpcReduction="10000"/>
          </a:bodyPr>
          <a:lstStyle/>
          <a:p>
            <a:r>
              <a:rPr lang="en-US" dirty="0" smtClean="0"/>
              <a:t>Address decoding in DRAM controller</a:t>
            </a:r>
          </a:p>
          <a:p>
            <a:pPr lvl="1"/>
            <a:r>
              <a:rPr lang="en-US" dirty="0" smtClean="0"/>
              <a:t>Example decoding (assuming 64-bit channels):</a:t>
            </a:r>
          </a:p>
          <a:p>
            <a:pPr lvl="1"/>
            <a:endParaRPr lang="en-US" dirty="0"/>
          </a:p>
          <a:p>
            <a:pPr lvl="1"/>
            <a:r>
              <a:rPr lang="en-US" dirty="0" smtClean="0"/>
              <a:t>Interface to DIMM is eight-byte wide (64-bit </a:t>
            </a:r>
            <a:r>
              <a:rPr lang="en-US" dirty="0" err="1" smtClean="0"/>
              <a:t>ch.</a:t>
            </a:r>
            <a:r>
              <a:rPr lang="en-US" dirty="0" smtClean="0"/>
              <a:t>)</a:t>
            </a:r>
          </a:p>
          <a:p>
            <a:pPr lvl="2"/>
            <a:r>
              <a:rPr lang="en-US" dirty="0" smtClean="0"/>
              <a:t>Lower three bits of the address must be zero to make it aligned to eight bytes (a 128-bit </a:t>
            </a:r>
            <a:r>
              <a:rPr lang="en-US" dirty="0" err="1" smtClean="0"/>
              <a:t>ch.</a:t>
            </a:r>
            <a:r>
              <a:rPr lang="en-US" dirty="0" smtClean="0"/>
              <a:t> has 4 </a:t>
            </a:r>
            <a:r>
              <a:rPr lang="en-US" smtClean="0"/>
              <a:t>bits zero)</a:t>
            </a:r>
            <a:endParaRPr lang="en-US" dirty="0" smtClean="0"/>
          </a:p>
          <a:p>
            <a:pPr lvl="1"/>
            <a:r>
              <a:rPr lang="en-US" dirty="0" smtClean="0"/>
              <a:t>Example: 4 GB DRAM, two 64-bit channels, 1Gb x4 DRAM chips, 32K rows, four banks, BL=8</a:t>
            </a:r>
          </a:p>
          <a:p>
            <a:pPr lvl="2"/>
            <a:r>
              <a:rPr lang="en-US" dirty="0" smtClean="0"/>
              <a:t>32-bit address</a:t>
            </a:r>
          </a:p>
          <a:p>
            <a:pPr lvl="2"/>
            <a:r>
              <a:rPr lang="en-US" dirty="0" smtClean="0"/>
              <a:t>2 GB per channel, which means 16 chips per channel</a:t>
            </a:r>
          </a:p>
          <a:p>
            <a:pPr lvl="2"/>
            <a:r>
              <a:rPr lang="en-US" dirty="0" smtClean="0"/>
              <a:t>One rank per channel, 2K columns (each 4 bits)</a:t>
            </a:r>
          </a:p>
          <a:p>
            <a:pPr lvl="2"/>
            <a:r>
              <a:rPr lang="en-US" dirty="0" smtClean="0"/>
              <a:t>Column-low=3 bits, Channel=1 bit, Column-high=8 bits, Bank=2 bits, Rank=0 bit, Row=15 bits</a:t>
            </a:r>
          </a:p>
          <a:p>
            <a:pPr lvl="2"/>
            <a:r>
              <a:rPr lang="en-US" dirty="0" smtClean="0"/>
              <a:t>Column-low is incremented internally in the DRAM chips to cover eight bursts</a:t>
            </a:r>
          </a:p>
        </p:txBody>
      </p:sp>
      <p:sp>
        <p:nvSpPr>
          <p:cNvPr id="4" name="Rectangle 3"/>
          <p:cNvSpPr/>
          <p:nvPr/>
        </p:nvSpPr>
        <p:spPr>
          <a:xfrm>
            <a:off x="6172200" y="1600200"/>
            <a:ext cx="1524000" cy="533400"/>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Column-low</a:t>
            </a:r>
            <a:endParaRPr lang="en-US" dirty="0">
              <a:solidFill>
                <a:schemeClr val="tx1"/>
              </a:solidFill>
              <a:latin typeface="+mj-lt"/>
            </a:endParaRPr>
          </a:p>
        </p:txBody>
      </p:sp>
      <p:sp>
        <p:nvSpPr>
          <p:cNvPr id="5" name="Rectangle 4"/>
          <p:cNvSpPr/>
          <p:nvPr/>
        </p:nvSpPr>
        <p:spPr>
          <a:xfrm>
            <a:off x="5105400" y="1600200"/>
            <a:ext cx="1066800" cy="533400"/>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Channel</a:t>
            </a:r>
            <a:endParaRPr lang="en-US" dirty="0">
              <a:solidFill>
                <a:schemeClr val="tx1"/>
              </a:solidFill>
              <a:latin typeface="+mj-lt"/>
            </a:endParaRPr>
          </a:p>
        </p:txBody>
      </p:sp>
      <p:sp>
        <p:nvSpPr>
          <p:cNvPr id="6" name="Rectangle 5"/>
          <p:cNvSpPr/>
          <p:nvPr/>
        </p:nvSpPr>
        <p:spPr>
          <a:xfrm>
            <a:off x="3581400" y="1600200"/>
            <a:ext cx="1524000" cy="533400"/>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Column-high</a:t>
            </a:r>
            <a:endParaRPr lang="en-US" dirty="0">
              <a:solidFill>
                <a:schemeClr val="tx1"/>
              </a:solidFill>
              <a:latin typeface="+mj-lt"/>
            </a:endParaRPr>
          </a:p>
        </p:txBody>
      </p:sp>
      <p:sp>
        <p:nvSpPr>
          <p:cNvPr id="7" name="Rectangle 6"/>
          <p:cNvSpPr/>
          <p:nvPr/>
        </p:nvSpPr>
        <p:spPr>
          <a:xfrm>
            <a:off x="2819400" y="1600200"/>
            <a:ext cx="762000" cy="533400"/>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Bank</a:t>
            </a:r>
            <a:endParaRPr lang="en-US" dirty="0">
              <a:solidFill>
                <a:schemeClr val="tx1"/>
              </a:solidFill>
              <a:latin typeface="+mj-lt"/>
            </a:endParaRPr>
          </a:p>
        </p:txBody>
      </p:sp>
      <p:sp>
        <p:nvSpPr>
          <p:cNvPr id="8" name="Rectangle 7"/>
          <p:cNvSpPr/>
          <p:nvPr/>
        </p:nvSpPr>
        <p:spPr>
          <a:xfrm>
            <a:off x="2057400" y="1600200"/>
            <a:ext cx="762000" cy="533400"/>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Rank</a:t>
            </a:r>
            <a:endParaRPr lang="en-US" dirty="0">
              <a:solidFill>
                <a:schemeClr val="tx1"/>
              </a:solidFill>
              <a:latin typeface="+mj-lt"/>
            </a:endParaRPr>
          </a:p>
        </p:txBody>
      </p:sp>
      <p:sp>
        <p:nvSpPr>
          <p:cNvPr id="9" name="Rectangle 8"/>
          <p:cNvSpPr/>
          <p:nvPr/>
        </p:nvSpPr>
        <p:spPr>
          <a:xfrm>
            <a:off x="533400" y="1600200"/>
            <a:ext cx="1524000" cy="533400"/>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Row</a:t>
            </a:r>
            <a:endParaRPr lang="en-US" dirty="0">
              <a:solidFill>
                <a:schemeClr val="tx1"/>
              </a:solidFill>
              <a:latin typeface="+mj-lt"/>
            </a:endParaRPr>
          </a:p>
        </p:txBody>
      </p:sp>
      <p:sp>
        <p:nvSpPr>
          <p:cNvPr id="10" name="Rectangle 9"/>
          <p:cNvSpPr/>
          <p:nvPr/>
        </p:nvSpPr>
        <p:spPr>
          <a:xfrm>
            <a:off x="7696200" y="1600200"/>
            <a:ext cx="609600" cy="533400"/>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000</a:t>
            </a:r>
            <a:endParaRPr lang="en-US" dirty="0">
              <a:solidFill>
                <a:schemeClr val="tx1"/>
              </a:solidFill>
              <a:latin typeface="+mj-lt"/>
            </a:endParaRPr>
          </a:p>
        </p:txBody>
      </p:sp>
    </p:spTree>
    <p:extLst>
      <p:ext uri="{BB962C8B-B14F-4D97-AF65-F5344CB8AC3E}">
        <p14:creationId xmlns:p14="http://schemas.microsoft.com/office/powerpoint/2010/main" val="17156919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Dynamic random access memory</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Error detection and correction in DRAM</a:t>
            </a:r>
          </a:p>
          <a:p>
            <a:pPr lvl="1"/>
            <a:r>
              <a:rPr lang="en-US" dirty="0" smtClean="0"/>
              <a:t>Densely packed DRAM bits can suffer from flips (0 becoming 1 or 1 becoming 0) for certain reasons</a:t>
            </a:r>
          </a:p>
          <a:p>
            <a:pPr lvl="2"/>
            <a:r>
              <a:rPr lang="en-US" dirty="0" smtClean="0"/>
              <a:t>For correct computation, it is important to detect such errors and possibly abort computation if the error cannot be corrected; need error correction code (ECC)</a:t>
            </a:r>
          </a:p>
          <a:p>
            <a:pPr lvl="1"/>
            <a:r>
              <a:rPr lang="en-US" dirty="0" smtClean="0"/>
              <a:t>Simple parity code can detect one-bit errors, but cannot correct any error</a:t>
            </a:r>
          </a:p>
          <a:p>
            <a:pPr lvl="2"/>
            <a:r>
              <a:rPr lang="en-US" dirty="0" smtClean="0"/>
              <a:t>Parity = Bitwise </a:t>
            </a:r>
            <a:r>
              <a:rPr lang="en-US" dirty="0" err="1" smtClean="0"/>
              <a:t>xor</a:t>
            </a:r>
            <a:r>
              <a:rPr lang="en-US" dirty="0" smtClean="0"/>
              <a:t> of data (no. of 1’s odd or even?)</a:t>
            </a:r>
          </a:p>
          <a:p>
            <a:pPr lvl="2"/>
            <a:r>
              <a:rPr lang="en-US" dirty="0" smtClean="0"/>
              <a:t>One parity bit is stored per DRAM byte: each DRAM address refers to nine bits of </a:t>
            </a:r>
            <a:r>
              <a:rPr lang="en-US" dirty="0" err="1" smtClean="0"/>
              <a:t>data+ECC</a:t>
            </a:r>
            <a:endParaRPr lang="en-US" dirty="0" smtClean="0"/>
          </a:p>
          <a:p>
            <a:pPr lvl="2"/>
            <a:r>
              <a:rPr lang="en-US" dirty="0" smtClean="0"/>
              <a:t>Complex codes are needed to correct errors</a:t>
            </a:r>
          </a:p>
          <a:p>
            <a:pPr lvl="2"/>
            <a:r>
              <a:rPr lang="en-US" dirty="0" smtClean="0"/>
              <a:t>SECDED (single error correct double error detect) codes are very popular</a:t>
            </a:r>
          </a:p>
        </p:txBody>
      </p:sp>
    </p:spTree>
    <p:extLst>
      <p:ext uri="{BB962C8B-B14F-4D97-AF65-F5344CB8AC3E}">
        <p14:creationId xmlns:p14="http://schemas.microsoft.com/office/powerpoint/2010/main" val="4837164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machines (FSMs)</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Every digital design is a marriage of combinational logic and sequential logic</a:t>
            </a:r>
          </a:p>
          <a:p>
            <a:pPr lvl="1"/>
            <a:r>
              <a:rPr lang="en-US" dirty="0" smtClean="0"/>
              <a:t>Combinational logic does the computation</a:t>
            </a:r>
          </a:p>
          <a:p>
            <a:pPr lvl="1"/>
            <a:r>
              <a:rPr lang="en-US" dirty="0" smtClean="0"/>
              <a:t>Sequential logic implements the state/storage elements</a:t>
            </a:r>
            <a:endParaRPr lang="en-US" dirty="0"/>
          </a:p>
          <a:p>
            <a:pPr lvl="2"/>
            <a:r>
              <a:rPr lang="en-US" dirty="0" smtClean="0"/>
              <a:t>Any realizable design would have a finite number of state elements</a:t>
            </a:r>
          </a:p>
          <a:p>
            <a:pPr lvl="2"/>
            <a:r>
              <a:rPr lang="en-US" dirty="0" smtClean="0"/>
              <a:t>This leads to a finite number of states e.g., with n state elements (each storing one bit), 2</a:t>
            </a:r>
            <a:r>
              <a:rPr lang="en-US" baseline="30000" dirty="0" smtClean="0"/>
              <a:t>n</a:t>
            </a:r>
            <a:r>
              <a:rPr lang="en-US" dirty="0" smtClean="0"/>
              <a:t> different states are possible</a:t>
            </a:r>
          </a:p>
          <a:p>
            <a:pPr lvl="1"/>
            <a:r>
              <a:rPr lang="en-US" dirty="0" smtClean="0"/>
              <a:t>A digital design with finite number of states is called a finite state machine (FSM)</a:t>
            </a:r>
          </a:p>
          <a:p>
            <a:pPr lvl="2"/>
            <a:r>
              <a:rPr lang="en-US" dirty="0" smtClean="0"/>
              <a:t>Every realizable digital design is an FSM</a:t>
            </a:r>
          </a:p>
        </p:txBody>
      </p:sp>
    </p:spTree>
    <p:extLst>
      <p:ext uri="{BB962C8B-B14F-4D97-AF65-F5344CB8AC3E}">
        <p14:creationId xmlns:p14="http://schemas.microsoft.com/office/powerpoint/2010/main" val="38891805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machines (FSMs)</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Each state can have an output value attached to it</a:t>
            </a:r>
          </a:p>
          <a:p>
            <a:pPr lvl="1"/>
            <a:r>
              <a:rPr lang="en-US" dirty="0" smtClean="0"/>
              <a:t>In a four-state FSM, these values could be 00, 01, 10, 11</a:t>
            </a:r>
          </a:p>
          <a:p>
            <a:r>
              <a:rPr lang="en-US" dirty="0" smtClean="0"/>
              <a:t>At any point in time, the FSM is in one of its possible states</a:t>
            </a:r>
            <a:endParaRPr lang="en-US" dirty="0"/>
          </a:p>
          <a:p>
            <a:r>
              <a:rPr lang="en-US" dirty="0" smtClean="0"/>
              <a:t>The state can change based on the input and the combinational logic</a:t>
            </a:r>
          </a:p>
          <a:p>
            <a:pPr lvl="1"/>
            <a:r>
              <a:rPr lang="en-US" dirty="0" smtClean="0"/>
              <a:t>For example, in a four-state FSM, the current state 10 can change to 11 on an input 0; the current state 10 can change to 00 on an input 1</a:t>
            </a:r>
          </a:p>
        </p:txBody>
      </p:sp>
    </p:spTree>
    <p:extLst>
      <p:ext uri="{BB962C8B-B14F-4D97-AF65-F5344CB8AC3E}">
        <p14:creationId xmlns:p14="http://schemas.microsoft.com/office/powerpoint/2010/main" val="5322948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machines (FSMs)</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Next state function</a:t>
            </a:r>
          </a:p>
          <a:p>
            <a:pPr lvl="1"/>
            <a:r>
              <a:rPr lang="en-US" dirty="0" smtClean="0"/>
              <a:t>A function that defines the state transitions when inputs are applied to the FSM</a:t>
            </a:r>
          </a:p>
          <a:p>
            <a:pPr lvl="1"/>
            <a:r>
              <a:rPr lang="en-US" dirty="0" smtClean="0"/>
              <a:t>In a four-state FSM, the function defines the new state when the current state receives a 0 or a 1 input; F: S x I </a:t>
            </a:r>
            <a:r>
              <a:rPr lang="en-US" dirty="0" smtClean="0">
                <a:sym typeface="Wingdings" panose="05000000000000000000" pitchFamily="2" charset="2"/>
              </a:rPr>
              <a:t></a:t>
            </a:r>
            <a:r>
              <a:rPr lang="en-US" dirty="0" smtClean="0"/>
              <a:t> S</a:t>
            </a:r>
          </a:p>
          <a:p>
            <a:pPr lvl="2"/>
            <a:r>
              <a:rPr lang="en-US" dirty="0" smtClean="0"/>
              <a:t>Eight possible entries in the function: F(S0, 0), F(S0, 1), F(S1, 0), F(S1, 1), F(S2, 0), F(S2, 1), F(S3, 0), F(S3, 1) where S0, S1, S2, S3 are the four states</a:t>
            </a:r>
          </a:p>
          <a:p>
            <a:pPr lvl="1"/>
            <a:r>
              <a:rPr lang="en-US" dirty="0" smtClean="0"/>
              <a:t>We will be interested only in synchronous FSMs where the state changes take place on clock edges (after propagation delay)</a:t>
            </a:r>
          </a:p>
          <a:p>
            <a:pPr lvl="2"/>
            <a:r>
              <a:rPr lang="en-US" dirty="0" smtClean="0"/>
              <a:t>Clock is an implicit input to all FSMs of our interest</a:t>
            </a:r>
          </a:p>
        </p:txBody>
      </p:sp>
    </p:spTree>
    <p:extLst>
      <p:ext uri="{BB962C8B-B14F-4D97-AF65-F5344CB8AC3E}">
        <p14:creationId xmlns:p14="http://schemas.microsoft.com/office/powerpoint/2010/main" val="26802285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machines (FSMs)</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Next state function: an example</a:t>
            </a:r>
          </a:p>
          <a:p>
            <a:pPr lvl="1"/>
            <a:r>
              <a:rPr lang="en-US" dirty="0"/>
              <a:t>F</a:t>
            </a:r>
            <a:r>
              <a:rPr lang="en-US" dirty="0" smtClean="0"/>
              <a:t>(S0, 0) = S0, F(S0, 1) = S1, F(S1, 0) = S1, F(S1, 1) = S2, F(S2, 0) = S2, F(S2, 1) = S3, F(S3, 0) = S3, F(S3, 1) = S0</a:t>
            </a:r>
          </a:p>
          <a:p>
            <a:pPr lvl="1"/>
            <a:r>
              <a:rPr lang="en-US" dirty="0" smtClean="0"/>
              <a:t>Usually a state diagram is used to represent the next state function</a:t>
            </a:r>
          </a:p>
        </p:txBody>
      </p:sp>
      <p:sp>
        <p:nvSpPr>
          <p:cNvPr id="4" name="Oval 3"/>
          <p:cNvSpPr/>
          <p:nvPr/>
        </p:nvSpPr>
        <p:spPr>
          <a:xfrm>
            <a:off x="1143000" y="40386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S0</a:t>
            </a:r>
            <a:endParaRPr lang="en-US" sz="2800" dirty="0">
              <a:solidFill>
                <a:schemeClr val="tx1"/>
              </a:solidFill>
              <a:latin typeface="+mj-lt"/>
            </a:endParaRPr>
          </a:p>
        </p:txBody>
      </p:sp>
      <p:sp>
        <p:nvSpPr>
          <p:cNvPr id="5" name="Oval 4"/>
          <p:cNvSpPr/>
          <p:nvPr/>
        </p:nvSpPr>
        <p:spPr>
          <a:xfrm>
            <a:off x="1143000" y="57912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S3</a:t>
            </a:r>
            <a:endParaRPr lang="en-US" sz="2800" dirty="0">
              <a:solidFill>
                <a:schemeClr val="tx1"/>
              </a:solidFill>
              <a:latin typeface="+mj-lt"/>
            </a:endParaRPr>
          </a:p>
        </p:txBody>
      </p:sp>
      <p:sp>
        <p:nvSpPr>
          <p:cNvPr id="6" name="Oval 5"/>
          <p:cNvSpPr/>
          <p:nvPr/>
        </p:nvSpPr>
        <p:spPr>
          <a:xfrm>
            <a:off x="6934200" y="40386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S1</a:t>
            </a:r>
            <a:endParaRPr lang="en-US" sz="2800" dirty="0">
              <a:solidFill>
                <a:schemeClr val="tx1"/>
              </a:solidFill>
              <a:latin typeface="+mj-lt"/>
            </a:endParaRPr>
          </a:p>
        </p:txBody>
      </p:sp>
      <p:sp>
        <p:nvSpPr>
          <p:cNvPr id="7" name="Oval 6"/>
          <p:cNvSpPr/>
          <p:nvPr/>
        </p:nvSpPr>
        <p:spPr>
          <a:xfrm>
            <a:off x="7010400" y="57912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S2</a:t>
            </a:r>
            <a:endParaRPr lang="en-US" sz="2800" dirty="0">
              <a:solidFill>
                <a:schemeClr val="tx1"/>
              </a:solidFill>
              <a:latin typeface="+mj-lt"/>
            </a:endParaRPr>
          </a:p>
        </p:txBody>
      </p:sp>
      <p:sp>
        <p:nvSpPr>
          <p:cNvPr id="9" name="Freeform 8"/>
          <p:cNvSpPr/>
          <p:nvPr/>
        </p:nvSpPr>
        <p:spPr>
          <a:xfrm>
            <a:off x="429272" y="3707118"/>
            <a:ext cx="903769" cy="1173354"/>
          </a:xfrm>
          <a:custGeom>
            <a:avLst/>
            <a:gdLst>
              <a:gd name="connsiteX0" fmla="*/ 903769 w 903769"/>
              <a:gd name="connsiteY0" fmla="*/ 1173354 h 1173354"/>
              <a:gd name="connsiteX1" fmla="*/ 33436 w 903769"/>
              <a:gd name="connsiteY1" fmla="*/ 1074202 h 1173354"/>
              <a:gd name="connsiteX2" fmla="*/ 220723 w 903769"/>
              <a:gd name="connsiteY2" fmla="*/ 38617 h 1173354"/>
              <a:gd name="connsiteX3" fmla="*/ 606314 w 903769"/>
              <a:gd name="connsiteY3" fmla="*/ 203870 h 1173354"/>
              <a:gd name="connsiteX4" fmla="*/ 606314 w 903769"/>
              <a:gd name="connsiteY4" fmla="*/ 203870 h 1173354"/>
              <a:gd name="connsiteX5" fmla="*/ 606314 w 903769"/>
              <a:gd name="connsiteY5" fmla="*/ 203870 h 117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769" h="1173354">
                <a:moveTo>
                  <a:pt x="903769" y="1173354"/>
                </a:moveTo>
                <a:lnTo>
                  <a:pt x="33436" y="1074202"/>
                </a:lnTo>
                <a:cubicBezTo>
                  <a:pt x="-80405" y="885079"/>
                  <a:pt x="125243" y="183672"/>
                  <a:pt x="220723" y="38617"/>
                </a:cubicBezTo>
                <a:cubicBezTo>
                  <a:pt x="316203" y="-106438"/>
                  <a:pt x="606314" y="203870"/>
                  <a:pt x="606314" y="203870"/>
                </a:cubicBezTo>
                <a:lnTo>
                  <a:pt x="606314" y="203870"/>
                </a:lnTo>
                <a:lnTo>
                  <a:pt x="606314" y="203870"/>
                </a:ln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4" idx="1"/>
          </p:cNvCxnSpPr>
          <p:nvPr/>
        </p:nvCxnSpPr>
        <p:spPr>
          <a:xfrm>
            <a:off x="990600" y="3848100"/>
            <a:ext cx="286311" cy="32441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391631" y="5456046"/>
            <a:ext cx="903769" cy="1173354"/>
          </a:xfrm>
          <a:custGeom>
            <a:avLst/>
            <a:gdLst>
              <a:gd name="connsiteX0" fmla="*/ 903769 w 903769"/>
              <a:gd name="connsiteY0" fmla="*/ 1173354 h 1173354"/>
              <a:gd name="connsiteX1" fmla="*/ 33436 w 903769"/>
              <a:gd name="connsiteY1" fmla="*/ 1074202 h 1173354"/>
              <a:gd name="connsiteX2" fmla="*/ 220723 w 903769"/>
              <a:gd name="connsiteY2" fmla="*/ 38617 h 1173354"/>
              <a:gd name="connsiteX3" fmla="*/ 606314 w 903769"/>
              <a:gd name="connsiteY3" fmla="*/ 203870 h 1173354"/>
              <a:gd name="connsiteX4" fmla="*/ 606314 w 903769"/>
              <a:gd name="connsiteY4" fmla="*/ 203870 h 1173354"/>
              <a:gd name="connsiteX5" fmla="*/ 606314 w 903769"/>
              <a:gd name="connsiteY5" fmla="*/ 203870 h 117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769" h="1173354">
                <a:moveTo>
                  <a:pt x="903769" y="1173354"/>
                </a:moveTo>
                <a:lnTo>
                  <a:pt x="33436" y="1074202"/>
                </a:lnTo>
                <a:cubicBezTo>
                  <a:pt x="-80405" y="885079"/>
                  <a:pt x="125243" y="183672"/>
                  <a:pt x="220723" y="38617"/>
                </a:cubicBezTo>
                <a:cubicBezTo>
                  <a:pt x="316203" y="-106438"/>
                  <a:pt x="606314" y="203870"/>
                  <a:pt x="606314" y="203870"/>
                </a:cubicBezTo>
                <a:lnTo>
                  <a:pt x="606314" y="203870"/>
                </a:lnTo>
                <a:lnTo>
                  <a:pt x="606314" y="203870"/>
                </a:ln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990600" y="5638800"/>
            <a:ext cx="286311" cy="32441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7623672" y="3683103"/>
            <a:ext cx="833212" cy="1378468"/>
          </a:xfrm>
          <a:custGeom>
            <a:avLst/>
            <a:gdLst>
              <a:gd name="connsiteX0" fmla="*/ 0 w 833212"/>
              <a:gd name="connsiteY0" fmla="*/ 1208386 h 1378468"/>
              <a:gd name="connsiteX1" fmla="*/ 771181 w 833212"/>
              <a:gd name="connsiteY1" fmla="*/ 1285504 h 1378468"/>
              <a:gd name="connsiteX2" fmla="*/ 738130 w 833212"/>
              <a:gd name="connsiteY2" fmla="*/ 84666 h 1378468"/>
              <a:gd name="connsiteX3" fmla="*/ 352540 w 833212"/>
              <a:gd name="connsiteY3" fmla="*/ 194834 h 1378468"/>
            </a:gdLst>
            <a:ahLst/>
            <a:cxnLst>
              <a:cxn ang="0">
                <a:pos x="connsiteX0" y="connsiteY0"/>
              </a:cxn>
              <a:cxn ang="0">
                <a:pos x="connsiteX1" y="connsiteY1"/>
              </a:cxn>
              <a:cxn ang="0">
                <a:pos x="connsiteX2" y="connsiteY2"/>
              </a:cxn>
              <a:cxn ang="0">
                <a:pos x="connsiteX3" y="connsiteY3"/>
              </a:cxn>
            </a:cxnLst>
            <a:rect l="l" t="t" r="r" b="b"/>
            <a:pathLst>
              <a:path w="833212" h="1378468">
                <a:moveTo>
                  <a:pt x="0" y="1208386"/>
                </a:moveTo>
                <a:cubicBezTo>
                  <a:pt x="324079" y="1340588"/>
                  <a:pt x="648159" y="1472791"/>
                  <a:pt x="771181" y="1285504"/>
                </a:cubicBezTo>
                <a:cubicBezTo>
                  <a:pt x="894203" y="1098217"/>
                  <a:pt x="807903" y="266444"/>
                  <a:pt x="738130" y="84666"/>
                </a:cubicBezTo>
                <a:cubicBezTo>
                  <a:pt x="668357" y="-97112"/>
                  <a:pt x="510448" y="48861"/>
                  <a:pt x="352540" y="194834"/>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endCxn id="6" idx="7"/>
          </p:cNvCxnSpPr>
          <p:nvPr/>
        </p:nvCxnSpPr>
        <p:spPr>
          <a:xfrm flipH="1">
            <a:off x="7714689" y="3848100"/>
            <a:ext cx="286311" cy="32441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7776072" y="5403332"/>
            <a:ext cx="833212" cy="1378468"/>
          </a:xfrm>
          <a:custGeom>
            <a:avLst/>
            <a:gdLst>
              <a:gd name="connsiteX0" fmla="*/ 0 w 833212"/>
              <a:gd name="connsiteY0" fmla="*/ 1208386 h 1378468"/>
              <a:gd name="connsiteX1" fmla="*/ 771181 w 833212"/>
              <a:gd name="connsiteY1" fmla="*/ 1285504 h 1378468"/>
              <a:gd name="connsiteX2" fmla="*/ 738130 w 833212"/>
              <a:gd name="connsiteY2" fmla="*/ 84666 h 1378468"/>
              <a:gd name="connsiteX3" fmla="*/ 352540 w 833212"/>
              <a:gd name="connsiteY3" fmla="*/ 194834 h 1378468"/>
            </a:gdLst>
            <a:ahLst/>
            <a:cxnLst>
              <a:cxn ang="0">
                <a:pos x="connsiteX0" y="connsiteY0"/>
              </a:cxn>
              <a:cxn ang="0">
                <a:pos x="connsiteX1" y="connsiteY1"/>
              </a:cxn>
              <a:cxn ang="0">
                <a:pos x="connsiteX2" y="connsiteY2"/>
              </a:cxn>
              <a:cxn ang="0">
                <a:pos x="connsiteX3" y="connsiteY3"/>
              </a:cxn>
            </a:cxnLst>
            <a:rect l="l" t="t" r="r" b="b"/>
            <a:pathLst>
              <a:path w="833212" h="1378468">
                <a:moveTo>
                  <a:pt x="0" y="1208386"/>
                </a:moveTo>
                <a:cubicBezTo>
                  <a:pt x="324079" y="1340588"/>
                  <a:pt x="648159" y="1472791"/>
                  <a:pt x="771181" y="1285504"/>
                </a:cubicBezTo>
                <a:cubicBezTo>
                  <a:pt x="894203" y="1098217"/>
                  <a:pt x="807903" y="266444"/>
                  <a:pt x="738130" y="84666"/>
                </a:cubicBezTo>
                <a:cubicBezTo>
                  <a:pt x="668357" y="-97112"/>
                  <a:pt x="510448" y="48861"/>
                  <a:pt x="352540" y="194834"/>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endCxn id="7" idx="7"/>
          </p:cNvCxnSpPr>
          <p:nvPr/>
        </p:nvCxnSpPr>
        <p:spPr>
          <a:xfrm flipH="1">
            <a:off x="7790889" y="5562600"/>
            <a:ext cx="362512" cy="36251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a:endCxn id="6" idx="2"/>
          </p:cNvCxnSpPr>
          <p:nvPr/>
        </p:nvCxnSpPr>
        <p:spPr>
          <a:xfrm>
            <a:off x="2057400" y="4495800"/>
            <a:ext cx="4876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4"/>
            <a:endCxn id="7" idx="0"/>
          </p:cNvCxnSpPr>
          <p:nvPr/>
        </p:nvCxnSpPr>
        <p:spPr>
          <a:xfrm>
            <a:off x="7391400" y="4953000"/>
            <a:ext cx="76200" cy="8382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a:endCxn id="5" idx="6"/>
          </p:cNvCxnSpPr>
          <p:nvPr/>
        </p:nvCxnSpPr>
        <p:spPr>
          <a:xfrm flipH="1">
            <a:off x="2057400" y="6248400"/>
            <a:ext cx="49530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4" idx="4"/>
          </p:cNvCxnSpPr>
          <p:nvPr/>
        </p:nvCxnSpPr>
        <p:spPr>
          <a:xfrm flipV="1">
            <a:off x="1600200" y="4953000"/>
            <a:ext cx="0" cy="8382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2400" y="3848100"/>
            <a:ext cx="412292" cy="584775"/>
          </a:xfrm>
          <a:prstGeom prst="rect">
            <a:avLst/>
          </a:prstGeom>
          <a:noFill/>
        </p:spPr>
        <p:txBody>
          <a:bodyPr wrap="none" rtlCol="0">
            <a:spAutoFit/>
          </a:bodyPr>
          <a:lstStyle/>
          <a:p>
            <a:r>
              <a:rPr lang="en-US" sz="3200" dirty="0" smtClean="0">
                <a:latin typeface="+mj-lt"/>
              </a:rPr>
              <a:t>0</a:t>
            </a:r>
            <a:endParaRPr lang="en-US" sz="3200" dirty="0">
              <a:latin typeface="+mj-lt"/>
            </a:endParaRPr>
          </a:p>
        </p:txBody>
      </p:sp>
      <p:sp>
        <p:nvSpPr>
          <p:cNvPr id="31" name="TextBox 30"/>
          <p:cNvSpPr txBox="1"/>
          <p:nvPr/>
        </p:nvSpPr>
        <p:spPr>
          <a:xfrm>
            <a:off x="76200" y="5663625"/>
            <a:ext cx="412292" cy="584775"/>
          </a:xfrm>
          <a:prstGeom prst="rect">
            <a:avLst/>
          </a:prstGeom>
          <a:noFill/>
        </p:spPr>
        <p:txBody>
          <a:bodyPr wrap="none" rtlCol="0">
            <a:spAutoFit/>
          </a:bodyPr>
          <a:lstStyle/>
          <a:p>
            <a:r>
              <a:rPr lang="en-US" sz="3200" dirty="0" smtClean="0">
                <a:latin typeface="+mj-lt"/>
              </a:rPr>
              <a:t>0</a:t>
            </a:r>
            <a:endParaRPr lang="en-US" sz="3200" dirty="0">
              <a:latin typeface="+mj-lt"/>
            </a:endParaRPr>
          </a:p>
        </p:txBody>
      </p:sp>
      <p:sp>
        <p:nvSpPr>
          <p:cNvPr id="32" name="TextBox 31"/>
          <p:cNvSpPr txBox="1"/>
          <p:nvPr/>
        </p:nvSpPr>
        <p:spPr>
          <a:xfrm>
            <a:off x="8426908" y="4000500"/>
            <a:ext cx="412292" cy="584775"/>
          </a:xfrm>
          <a:prstGeom prst="rect">
            <a:avLst/>
          </a:prstGeom>
          <a:noFill/>
        </p:spPr>
        <p:txBody>
          <a:bodyPr wrap="none" rtlCol="0">
            <a:spAutoFit/>
          </a:bodyPr>
          <a:lstStyle/>
          <a:p>
            <a:r>
              <a:rPr lang="en-US" sz="3200" dirty="0" smtClean="0">
                <a:latin typeface="+mj-lt"/>
              </a:rPr>
              <a:t>0</a:t>
            </a:r>
            <a:endParaRPr lang="en-US" sz="3200" dirty="0">
              <a:latin typeface="+mj-lt"/>
            </a:endParaRPr>
          </a:p>
        </p:txBody>
      </p:sp>
      <p:sp>
        <p:nvSpPr>
          <p:cNvPr id="33" name="TextBox 32"/>
          <p:cNvSpPr txBox="1"/>
          <p:nvPr/>
        </p:nvSpPr>
        <p:spPr>
          <a:xfrm>
            <a:off x="8579308" y="5816025"/>
            <a:ext cx="412292" cy="584775"/>
          </a:xfrm>
          <a:prstGeom prst="rect">
            <a:avLst/>
          </a:prstGeom>
          <a:noFill/>
        </p:spPr>
        <p:txBody>
          <a:bodyPr wrap="none" rtlCol="0">
            <a:spAutoFit/>
          </a:bodyPr>
          <a:lstStyle/>
          <a:p>
            <a:r>
              <a:rPr lang="en-US" sz="3200" dirty="0" smtClean="0">
                <a:latin typeface="+mj-lt"/>
              </a:rPr>
              <a:t>0</a:t>
            </a:r>
            <a:endParaRPr lang="en-US" sz="3200" dirty="0">
              <a:latin typeface="+mj-lt"/>
            </a:endParaRPr>
          </a:p>
        </p:txBody>
      </p:sp>
      <p:sp>
        <p:nvSpPr>
          <p:cNvPr id="34" name="TextBox 33"/>
          <p:cNvSpPr txBox="1"/>
          <p:nvPr/>
        </p:nvSpPr>
        <p:spPr>
          <a:xfrm>
            <a:off x="4312108" y="4000500"/>
            <a:ext cx="412292" cy="584775"/>
          </a:xfrm>
          <a:prstGeom prst="rect">
            <a:avLst/>
          </a:prstGeom>
          <a:noFill/>
        </p:spPr>
        <p:txBody>
          <a:bodyPr wrap="none" rtlCol="0">
            <a:spAutoFit/>
          </a:bodyPr>
          <a:lstStyle/>
          <a:p>
            <a:r>
              <a:rPr lang="en-US" sz="3200" dirty="0">
                <a:latin typeface="+mj-lt"/>
              </a:rPr>
              <a:t>1</a:t>
            </a:r>
          </a:p>
        </p:txBody>
      </p:sp>
      <p:sp>
        <p:nvSpPr>
          <p:cNvPr id="35" name="TextBox 34"/>
          <p:cNvSpPr txBox="1"/>
          <p:nvPr/>
        </p:nvSpPr>
        <p:spPr>
          <a:xfrm>
            <a:off x="7391400" y="5054025"/>
            <a:ext cx="412292" cy="584775"/>
          </a:xfrm>
          <a:prstGeom prst="rect">
            <a:avLst/>
          </a:prstGeom>
          <a:noFill/>
        </p:spPr>
        <p:txBody>
          <a:bodyPr wrap="none" rtlCol="0">
            <a:spAutoFit/>
          </a:bodyPr>
          <a:lstStyle/>
          <a:p>
            <a:r>
              <a:rPr lang="en-US" sz="3200" dirty="0">
                <a:latin typeface="+mj-lt"/>
              </a:rPr>
              <a:t>1</a:t>
            </a:r>
          </a:p>
        </p:txBody>
      </p:sp>
      <p:sp>
        <p:nvSpPr>
          <p:cNvPr id="36" name="TextBox 35"/>
          <p:cNvSpPr txBox="1"/>
          <p:nvPr/>
        </p:nvSpPr>
        <p:spPr>
          <a:xfrm>
            <a:off x="1568908" y="5105400"/>
            <a:ext cx="412292" cy="584775"/>
          </a:xfrm>
          <a:prstGeom prst="rect">
            <a:avLst/>
          </a:prstGeom>
          <a:noFill/>
        </p:spPr>
        <p:txBody>
          <a:bodyPr wrap="none" rtlCol="0">
            <a:spAutoFit/>
          </a:bodyPr>
          <a:lstStyle/>
          <a:p>
            <a:r>
              <a:rPr lang="en-US" sz="3200" dirty="0">
                <a:latin typeface="+mj-lt"/>
              </a:rPr>
              <a:t>1</a:t>
            </a:r>
          </a:p>
        </p:txBody>
      </p:sp>
      <p:sp>
        <p:nvSpPr>
          <p:cNvPr id="37" name="TextBox 36"/>
          <p:cNvSpPr txBox="1"/>
          <p:nvPr/>
        </p:nvSpPr>
        <p:spPr>
          <a:xfrm>
            <a:off x="4495800" y="5739825"/>
            <a:ext cx="412292" cy="584775"/>
          </a:xfrm>
          <a:prstGeom prst="rect">
            <a:avLst/>
          </a:prstGeom>
          <a:noFill/>
        </p:spPr>
        <p:txBody>
          <a:bodyPr wrap="none" rtlCol="0">
            <a:spAutoFit/>
          </a:bodyPr>
          <a:lstStyle/>
          <a:p>
            <a:r>
              <a:rPr lang="en-US" sz="3200" dirty="0">
                <a:latin typeface="+mj-lt"/>
              </a:rPr>
              <a:t>1</a:t>
            </a:r>
          </a:p>
        </p:txBody>
      </p:sp>
    </p:spTree>
    <p:extLst>
      <p:ext uri="{BB962C8B-B14F-4D97-AF65-F5344CB8AC3E}">
        <p14:creationId xmlns:p14="http://schemas.microsoft.com/office/powerpoint/2010/main" val="2355984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machines (FSMs)</a:t>
            </a:r>
            <a:endParaRPr lang="en-US" b="1"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Output function</a:t>
            </a:r>
          </a:p>
          <a:p>
            <a:pPr lvl="1"/>
            <a:r>
              <a:rPr lang="en-US" dirty="0" smtClean="0"/>
              <a:t>The FSM can output a value based on its current state and input; G: S x I </a:t>
            </a:r>
            <a:r>
              <a:rPr lang="en-US" dirty="0" smtClean="0">
                <a:sym typeface="Wingdings" panose="05000000000000000000" pitchFamily="2" charset="2"/>
              </a:rPr>
              <a:t> N</a:t>
            </a:r>
            <a:endParaRPr lang="en-US" dirty="0" smtClean="0"/>
          </a:p>
          <a:p>
            <a:pPr lvl="1"/>
            <a:r>
              <a:rPr lang="en-US" dirty="0" smtClean="0"/>
              <a:t>In a four-state FSM, there are eight possible output function entries</a:t>
            </a:r>
          </a:p>
          <a:p>
            <a:pPr lvl="1"/>
            <a:r>
              <a:rPr lang="en-US" dirty="0" smtClean="0"/>
              <a:t>Example: G(S0, 0) = </a:t>
            </a:r>
            <a:r>
              <a:rPr lang="en-US" dirty="0" smtClean="0">
                <a:solidFill>
                  <a:srgbClr val="C00000"/>
                </a:solidFill>
              </a:rPr>
              <a:t>red</a:t>
            </a:r>
            <a:r>
              <a:rPr lang="en-US" dirty="0" smtClean="0"/>
              <a:t>, G(S0, 1) = </a:t>
            </a:r>
            <a:r>
              <a:rPr lang="en-US" dirty="0" smtClean="0">
                <a:solidFill>
                  <a:srgbClr val="005426"/>
                </a:solidFill>
              </a:rPr>
              <a:t>green</a:t>
            </a:r>
            <a:r>
              <a:rPr lang="en-US" dirty="0" smtClean="0"/>
              <a:t>, G(S1, 0) = </a:t>
            </a:r>
            <a:r>
              <a:rPr lang="en-US" dirty="0" smtClean="0">
                <a:solidFill>
                  <a:schemeClr val="tx2"/>
                </a:solidFill>
              </a:rPr>
              <a:t>blue, </a:t>
            </a:r>
            <a:r>
              <a:rPr lang="en-US" dirty="0"/>
              <a:t>G</a:t>
            </a:r>
            <a:r>
              <a:rPr lang="en-US" dirty="0" smtClean="0"/>
              <a:t>(S1, 1) = black, G(S2, 0) = </a:t>
            </a:r>
            <a:r>
              <a:rPr lang="en-US" dirty="0" smtClean="0">
                <a:solidFill>
                  <a:srgbClr val="C00000"/>
                </a:solidFill>
              </a:rPr>
              <a:t>red</a:t>
            </a:r>
            <a:r>
              <a:rPr lang="en-US" dirty="0" smtClean="0"/>
              <a:t>, G(S2, 1) = </a:t>
            </a:r>
            <a:r>
              <a:rPr lang="en-US" dirty="0" smtClean="0">
                <a:solidFill>
                  <a:srgbClr val="005426"/>
                </a:solidFill>
              </a:rPr>
              <a:t>green</a:t>
            </a:r>
            <a:r>
              <a:rPr lang="en-US" dirty="0" smtClean="0"/>
              <a:t>, G(S3, 0) = </a:t>
            </a:r>
            <a:r>
              <a:rPr lang="en-US" dirty="0" smtClean="0">
                <a:solidFill>
                  <a:schemeClr val="accent6">
                    <a:lumMod val="75000"/>
                  </a:schemeClr>
                </a:solidFill>
              </a:rPr>
              <a:t>orange</a:t>
            </a:r>
            <a:r>
              <a:rPr lang="en-US" dirty="0" smtClean="0"/>
              <a:t>, G(S3, 1) = </a:t>
            </a:r>
            <a:r>
              <a:rPr lang="en-US" dirty="0" smtClean="0">
                <a:solidFill>
                  <a:schemeClr val="accent6">
                    <a:lumMod val="50000"/>
                  </a:schemeClr>
                </a:solidFill>
              </a:rPr>
              <a:t>brown</a:t>
            </a:r>
          </a:p>
          <a:p>
            <a:pPr lvl="1"/>
            <a:r>
              <a:rPr lang="en-US" dirty="0" smtClean="0"/>
              <a:t>If the output function depends only on current state, the FSM is called a Moore machine</a:t>
            </a:r>
          </a:p>
          <a:p>
            <a:pPr lvl="1"/>
            <a:r>
              <a:rPr lang="en-US" dirty="0" smtClean="0"/>
              <a:t>If the output function depends only on current state and input, the FSM is called a Mealy machine </a:t>
            </a:r>
            <a:endParaRPr lang="en-US" dirty="0" smtClean="0">
              <a:solidFill>
                <a:schemeClr val="tx2"/>
              </a:solidFill>
            </a:endParaRPr>
          </a:p>
        </p:txBody>
      </p:sp>
    </p:spTree>
    <p:extLst>
      <p:ext uri="{BB962C8B-B14F-4D97-AF65-F5344CB8AC3E}">
        <p14:creationId xmlns:p14="http://schemas.microsoft.com/office/powerpoint/2010/main" val="39172082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machines (FSMs)</a:t>
            </a:r>
            <a:endParaRPr lang="en-US" b="1" dirty="0"/>
          </a:p>
        </p:txBody>
      </p:sp>
      <p:sp>
        <p:nvSpPr>
          <p:cNvPr id="5" name="Rectangle 4"/>
          <p:cNvSpPr/>
          <p:nvPr/>
        </p:nvSpPr>
        <p:spPr>
          <a:xfrm>
            <a:off x="2057400" y="3581400"/>
            <a:ext cx="4267200" cy="91440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Next state function</a:t>
            </a:r>
          </a:p>
          <a:p>
            <a:pPr algn="ctr"/>
            <a:r>
              <a:rPr lang="en-US" sz="2400" dirty="0" smtClean="0">
                <a:solidFill>
                  <a:schemeClr val="tx1"/>
                </a:solidFill>
                <a:latin typeface="+mj-lt"/>
              </a:rPr>
              <a:t>(Combinational logic)</a:t>
            </a:r>
            <a:endParaRPr lang="en-US" sz="2400" dirty="0">
              <a:solidFill>
                <a:schemeClr val="tx1"/>
              </a:solidFill>
              <a:latin typeface="+mj-lt"/>
            </a:endParaRPr>
          </a:p>
        </p:txBody>
      </p:sp>
      <p:sp>
        <p:nvSpPr>
          <p:cNvPr id="6" name="Rectangle 5"/>
          <p:cNvSpPr/>
          <p:nvPr/>
        </p:nvSpPr>
        <p:spPr>
          <a:xfrm>
            <a:off x="6629400" y="4572000"/>
            <a:ext cx="2209800" cy="6858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State registers</a:t>
            </a:r>
            <a:endParaRPr lang="en-US" sz="2400" dirty="0">
              <a:solidFill>
                <a:schemeClr val="tx1"/>
              </a:solidFill>
              <a:latin typeface="+mj-lt"/>
            </a:endParaRPr>
          </a:p>
        </p:txBody>
      </p:sp>
      <p:sp>
        <p:nvSpPr>
          <p:cNvPr id="7" name="Rectangle 6"/>
          <p:cNvSpPr/>
          <p:nvPr/>
        </p:nvSpPr>
        <p:spPr>
          <a:xfrm>
            <a:off x="2057400" y="2057400"/>
            <a:ext cx="4267200" cy="9144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Output function</a:t>
            </a:r>
          </a:p>
          <a:p>
            <a:pPr algn="ctr"/>
            <a:r>
              <a:rPr lang="en-US" sz="2400" dirty="0" smtClean="0">
                <a:solidFill>
                  <a:schemeClr val="tx1"/>
                </a:solidFill>
                <a:latin typeface="+mj-lt"/>
              </a:rPr>
              <a:t>(Combinational logic)</a:t>
            </a:r>
            <a:endParaRPr lang="en-US" sz="2400" dirty="0">
              <a:solidFill>
                <a:schemeClr val="tx1"/>
              </a:solidFill>
              <a:latin typeface="+mj-lt"/>
            </a:endParaRPr>
          </a:p>
        </p:txBody>
      </p:sp>
      <p:cxnSp>
        <p:nvCxnSpPr>
          <p:cNvPr id="9" name="Straight Arrow Connector 8"/>
          <p:cNvCxnSpPr>
            <a:endCxn id="7" idx="1"/>
          </p:cNvCxnSpPr>
          <p:nvPr/>
        </p:nvCxnSpPr>
        <p:spPr>
          <a:xfrm>
            <a:off x="1219200" y="2514600"/>
            <a:ext cx="8382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219200" y="4038600"/>
            <a:ext cx="8382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19200" y="2514600"/>
            <a:ext cx="0" cy="2895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85800" y="5334000"/>
            <a:ext cx="1095172" cy="584775"/>
          </a:xfrm>
          <a:prstGeom prst="rect">
            <a:avLst/>
          </a:prstGeom>
          <a:noFill/>
        </p:spPr>
        <p:txBody>
          <a:bodyPr wrap="none" rtlCol="0">
            <a:spAutoFit/>
          </a:bodyPr>
          <a:lstStyle/>
          <a:p>
            <a:r>
              <a:rPr lang="en-US" sz="3200" dirty="0" smtClean="0">
                <a:latin typeface="+mj-lt"/>
              </a:rPr>
              <a:t>Input</a:t>
            </a:r>
            <a:endParaRPr lang="en-US" sz="3200" dirty="0">
              <a:latin typeface="+mj-lt"/>
            </a:endParaRPr>
          </a:p>
        </p:txBody>
      </p:sp>
      <p:cxnSp>
        <p:nvCxnSpPr>
          <p:cNvPr id="29" name="Straight Connector 28"/>
          <p:cNvCxnSpPr/>
          <p:nvPr/>
        </p:nvCxnSpPr>
        <p:spPr>
          <a:xfrm>
            <a:off x="7772400" y="5257800"/>
            <a:ext cx="0" cy="1524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191000" y="6781800"/>
            <a:ext cx="35814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191000" y="4495800"/>
            <a:ext cx="0" cy="2286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3"/>
          </p:cNvCxnSpPr>
          <p:nvPr/>
        </p:nvCxnSpPr>
        <p:spPr>
          <a:xfrm>
            <a:off x="6324600" y="4038600"/>
            <a:ext cx="14478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772400" y="4038600"/>
            <a:ext cx="0" cy="533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791200" y="4953000"/>
            <a:ext cx="8382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748183" y="4673025"/>
            <a:ext cx="1119217" cy="584775"/>
          </a:xfrm>
          <a:prstGeom prst="rect">
            <a:avLst/>
          </a:prstGeom>
          <a:noFill/>
        </p:spPr>
        <p:txBody>
          <a:bodyPr wrap="none" rtlCol="0">
            <a:spAutoFit/>
          </a:bodyPr>
          <a:lstStyle/>
          <a:p>
            <a:r>
              <a:rPr lang="en-US" sz="3200" dirty="0" smtClean="0">
                <a:latin typeface="+mj-lt"/>
              </a:rPr>
              <a:t>clock</a:t>
            </a:r>
            <a:endParaRPr lang="en-US" sz="3200" dirty="0">
              <a:latin typeface="+mj-lt"/>
            </a:endParaRPr>
          </a:p>
        </p:txBody>
      </p:sp>
      <p:cxnSp>
        <p:nvCxnSpPr>
          <p:cNvPr id="45" name="Straight Connector 44"/>
          <p:cNvCxnSpPr/>
          <p:nvPr/>
        </p:nvCxnSpPr>
        <p:spPr>
          <a:xfrm>
            <a:off x="7772400" y="6781800"/>
            <a:ext cx="1219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991600" y="2514600"/>
            <a:ext cx="0" cy="4267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6324600" y="2514600"/>
            <a:ext cx="26670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0"/>
          </p:cNvCxnSpPr>
          <p:nvPr/>
        </p:nvCxnSpPr>
        <p:spPr>
          <a:xfrm flipV="1">
            <a:off x="4191000" y="1524000"/>
            <a:ext cx="0" cy="533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505200" y="1015425"/>
            <a:ext cx="1414170" cy="584775"/>
          </a:xfrm>
          <a:prstGeom prst="rect">
            <a:avLst/>
          </a:prstGeom>
          <a:noFill/>
        </p:spPr>
        <p:txBody>
          <a:bodyPr wrap="none" rtlCol="0">
            <a:spAutoFit/>
          </a:bodyPr>
          <a:lstStyle/>
          <a:p>
            <a:r>
              <a:rPr lang="en-US" sz="3200" dirty="0" smtClean="0">
                <a:latin typeface="+mj-lt"/>
              </a:rPr>
              <a:t>Output</a:t>
            </a:r>
            <a:endParaRPr lang="en-US" sz="3200" dirty="0">
              <a:latin typeface="+mj-lt"/>
            </a:endParaRPr>
          </a:p>
        </p:txBody>
      </p:sp>
    </p:spTree>
    <p:extLst>
      <p:ext uri="{BB962C8B-B14F-4D97-AF65-F5344CB8AC3E}">
        <p14:creationId xmlns:p14="http://schemas.microsoft.com/office/powerpoint/2010/main" val="4972770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machines (FSMs)</a:t>
            </a:r>
            <a:endParaRPr lang="en-US" b="1" dirty="0"/>
          </a:p>
        </p:txBody>
      </p:sp>
      <p:sp>
        <p:nvSpPr>
          <p:cNvPr id="5" name="Cloud 4"/>
          <p:cNvSpPr/>
          <p:nvPr/>
        </p:nvSpPr>
        <p:spPr>
          <a:xfrm>
            <a:off x="3429000" y="1981200"/>
            <a:ext cx="2133600" cy="1905000"/>
          </a:xfrm>
          <a:prstGeom prst="cloud">
            <a:avLst/>
          </a:prstGeom>
          <a:solidFill>
            <a:srgbClr val="A23E2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latin typeface="+mj-lt"/>
              </a:rPr>
              <a:t>f</a:t>
            </a:r>
            <a:endParaRPr lang="en-US" sz="4400" dirty="0">
              <a:solidFill>
                <a:schemeClr val="tx1"/>
              </a:solidFill>
              <a:latin typeface="+mj-lt"/>
            </a:endParaRPr>
          </a:p>
        </p:txBody>
      </p:sp>
      <p:sp>
        <p:nvSpPr>
          <p:cNvPr id="6" name="Rectangle 5"/>
          <p:cNvSpPr/>
          <p:nvPr/>
        </p:nvSpPr>
        <p:spPr>
          <a:xfrm>
            <a:off x="1295400" y="2209800"/>
            <a:ext cx="609600" cy="1600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86600" y="2209800"/>
            <a:ext cx="609600" cy="1600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mj-lt"/>
              </a:rPr>
              <a:t>y</a:t>
            </a:r>
            <a:endParaRPr lang="en-US" sz="3600" dirty="0">
              <a:solidFill>
                <a:schemeClr val="tx1"/>
              </a:solidFill>
              <a:latin typeface="+mj-lt"/>
            </a:endParaRPr>
          </a:p>
        </p:txBody>
      </p:sp>
      <p:cxnSp>
        <p:nvCxnSpPr>
          <p:cNvPr id="11" name="Straight Arrow Connector 10"/>
          <p:cNvCxnSpPr>
            <a:stCxn id="6" idx="3"/>
          </p:cNvCxnSpPr>
          <p:nvPr/>
        </p:nvCxnSpPr>
        <p:spPr>
          <a:xfrm flipV="1">
            <a:off x="1905000" y="2971800"/>
            <a:ext cx="1530618"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562600" y="2933700"/>
            <a:ext cx="1530618"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7200" y="4343400"/>
            <a:ext cx="6934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7" idx="2"/>
          </p:cNvCxnSpPr>
          <p:nvPr/>
        </p:nvCxnSpPr>
        <p:spPr>
          <a:xfrm flipV="1">
            <a:off x="7391400" y="3810000"/>
            <a:ext cx="0"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600200" y="3810000"/>
            <a:ext cx="0"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1"/>
          </p:cNvCxnSpPr>
          <p:nvPr/>
        </p:nvCxnSpPr>
        <p:spPr>
          <a:xfrm flipV="1">
            <a:off x="152400" y="3009900"/>
            <a:ext cx="1143000"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689582" y="2895600"/>
            <a:ext cx="844818"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13302" y="2630269"/>
            <a:ext cx="415498" cy="646331"/>
          </a:xfrm>
          <a:prstGeom prst="rect">
            <a:avLst/>
          </a:prstGeom>
          <a:noFill/>
        </p:spPr>
        <p:txBody>
          <a:bodyPr wrap="none" rtlCol="0">
            <a:spAutoFit/>
          </a:bodyPr>
          <a:lstStyle/>
          <a:p>
            <a:r>
              <a:rPr lang="en-US" sz="3600" dirty="0" smtClean="0">
                <a:latin typeface="+mj-lt"/>
              </a:rPr>
              <a:t>x</a:t>
            </a:r>
            <a:endParaRPr lang="en-US" sz="3600" dirty="0">
              <a:latin typeface="+mj-lt"/>
            </a:endParaRPr>
          </a:p>
        </p:txBody>
      </p:sp>
      <p:sp>
        <p:nvSpPr>
          <p:cNvPr id="25" name="TextBox 24"/>
          <p:cNvSpPr txBox="1"/>
          <p:nvPr/>
        </p:nvSpPr>
        <p:spPr>
          <a:xfrm>
            <a:off x="76200" y="3773269"/>
            <a:ext cx="748923" cy="646331"/>
          </a:xfrm>
          <a:prstGeom prst="rect">
            <a:avLst/>
          </a:prstGeom>
          <a:noFill/>
        </p:spPr>
        <p:txBody>
          <a:bodyPr wrap="none" rtlCol="0">
            <a:spAutoFit/>
          </a:bodyPr>
          <a:lstStyle/>
          <a:p>
            <a:r>
              <a:rPr lang="en-US" sz="3600" dirty="0" err="1" smtClean="0">
                <a:latin typeface="+mj-lt"/>
              </a:rPr>
              <a:t>clk</a:t>
            </a:r>
            <a:endParaRPr lang="en-US" sz="3600" dirty="0">
              <a:latin typeface="+mj-lt"/>
            </a:endParaRPr>
          </a:p>
        </p:txBody>
      </p:sp>
      <p:sp>
        <p:nvSpPr>
          <p:cNvPr id="3" name="TextBox 2"/>
          <p:cNvSpPr txBox="1"/>
          <p:nvPr/>
        </p:nvSpPr>
        <p:spPr>
          <a:xfrm>
            <a:off x="0" y="990600"/>
            <a:ext cx="9144000" cy="954107"/>
          </a:xfrm>
          <a:prstGeom prst="rect">
            <a:avLst/>
          </a:prstGeom>
          <a:noFill/>
        </p:spPr>
        <p:txBody>
          <a:bodyPr wrap="square" rtlCol="0">
            <a:spAutoFit/>
          </a:bodyPr>
          <a:lstStyle/>
          <a:p>
            <a:pPr algn="ctr"/>
            <a:r>
              <a:rPr lang="en-US" sz="2800" dirty="0" smtClean="0">
                <a:latin typeface="+mj-lt"/>
              </a:rPr>
              <a:t>Two-bit state: (x, y); four states: 00, 01, 10, 11</a:t>
            </a:r>
          </a:p>
          <a:p>
            <a:pPr algn="ctr"/>
            <a:r>
              <a:rPr lang="en-US" sz="2800" dirty="0" smtClean="0">
                <a:latin typeface="+mj-lt"/>
              </a:rPr>
              <a:t>Suppose f(0) = 1 and f(1) = 0</a:t>
            </a:r>
            <a:endParaRPr lang="en-US" sz="2800" dirty="0">
              <a:latin typeface="+mj-lt"/>
            </a:endParaRPr>
          </a:p>
        </p:txBody>
      </p:sp>
      <p:sp>
        <p:nvSpPr>
          <p:cNvPr id="28" name="Oval 27"/>
          <p:cNvSpPr/>
          <p:nvPr/>
        </p:nvSpPr>
        <p:spPr>
          <a:xfrm>
            <a:off x="1143000" y="44958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mj-lt"/>
              </a:rPr>
              <a:t>0</a:t>
            </a:r>
            <a:r>
              <a:rPr lang="en-US" sz="2800" dirty="0" smtClean="0">
                <a:solidFill>
                  <a:schemeClr val="tx1"/>
                </a:solidFill>
                <a:latin typeface="+mj-lt"/>
              </a:rPr>
              <a:t>0</a:t>
            </a:r>
            <a:endParaRPr lang="en-US" sz="2800" dirty="0">
              <a:solidFill>
                <a:schemeClr val="tx1"/>
              </a:solidFill>
              <a:latin typeface="+mj-lt"/>
            </a:endParaRPr>
          </a:p>
        </p:txBody>
      </p:sp>
      <p:sp>
        <p:nvSpPr>
          <p:cNvPr id="30" name="Oval 29"/>
          <p:cNvSpPr/>
          <p:nvPr/>
        </p:nvSpPr>
        <p:spPr>
          <a:xfrm>
            <a:off x="1143000" y="58674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11</a:t>
            </a:r>
            <a:endParaRPr lang="en-US" sz="2800" dirty="0">
              <a:solidFill>
                <a:schemeClr val="tx1"/>
              </a:solidFill>
              <a:latin typeface="+mj-lt"/>
            </a:endParaRPr>
          </a:p>
        </p:txBody>
      </p:sp>
      <p:sp>
        <p:nvSpPr>
          <p:cNvPr id="32" name="Oval 31"/>
          <p:cNvSpPr/>
          <p:nvPr/>
        </p:nvSpPr>
        <p:spPr>
          <a:xfrm>
            <a:off x="6477000" y="44958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0</a:t>
            </a:r>
            <a:r>
              <a:rPr lang="en-US" sz="2800" dirty="0">
                <a:solidFill>
                  <a:schemeClr val="tx1"/>
                </a:solidFill>
                <a:latin typeface="+mj-lt"/>
              </a:rPr>
              <a:t>1</a:t>
            </a:r>
          </a:p>
        </p:txBody>
      </p:sp>
      <p:sp>
        <p:nvSpPr>
          <p:cNvPr id="33" name="Oval 32"/>
          <p:cNvSpPr/>
          <p:nvPr/>
        </p:nvSpPr>
        <p:spPr>
          <a:xfrm>
            <a:off x="6477000" y="58674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10</a:t>
            </a:r>
            <a:endParaRPr lang="en-US" sz="2800" dirty="0">
              <a:solidFill>
                <a:schemeClr val="tx1"/>
              </a:solidFill>
              <a:latin typeface="+mj-lt"/>
            </a:endParaRPr>
          </a:p>
        </p:txBody>
      </p:sp>
      <p:sp>
        <p:nvSpPr>
          <p:cNvPr id="10" name="TextBox 9"/>
          <p:cNvSpPr txBox="1"/>
          <p:nvPr/>
        </p:nvSpPr>
        <p:spPr>
          <a:xfrm>
            <a:off x="1371600" y="1752600"/>
            <a:ext cx="385042" cy="523220"/>
          </a:xfrm>
          <a:prstGeom prst="rect">
            <a:avLst/>
          </a:prstGeom>
          <a:noFill/>
        </p:spPr>
        <p:txBody>
          <a:bodyPr wrap="none" rtlCol="0">
            <a:spAutoFit/>
          </a:bodyPr>
          <a:lstStyle/>
          <a:p>
            <a:r>
              <a:rPr lang="en-US" sz="2800" dirty="0" smtClean="0">
                <a:latin typeface="+mj-lt"/>
              </a:rPr>
              <a:t>0</a:t>
            </a:r>
            <a:endParaRPr lang="en-US" sz="2800" dirty="0">
              <a:latin typeface="+mj-lt"/>
            </a:endParaRPr>
          </a:p>
        </p:txBody>
      </p:sp>
      <p:sp>
        <p:nvSpPr>
          <p:cNvPr id="39" name="TextBox 38"/>
          <p:cNvSpPr txBox="1"/>
          <p:nvPr/>
        </p:nvSpPr>
        <p:spPr>
          <a:xfrm>
            <a:off x="7162800" y="1752600"/>
            <a:ext cx="385042" cy="523220"/>
          </a:xfrm>
          <a:prstGeom prst="rect">
            <a:avLst/>
          </a:prstGeom>
          <a:noFill/>
        </p:spPr>
        <p:txBody>
          <a:bodyPr wrap="none" rtlCol="0">
            <a:spAutoFit/>
          </a:bodyPr>
          <a:lstStyle/>
          <a:p>
            <a:r>
              <a:rPr lang="en-US" sz="2800" dirty="0">
                <a:latin typeface="+mj-lt"/>
              </a:rPr>
              <a:t>1</a:t>
            </a:r>
          </a:p>
        </p:txBody>
      </p:sp>
      <p:sp>
        <p:nvSpPr>
          <p:cNvPr id="41" name="TextBox 40"/>
          <p:cNvSpPr txBox="1"/>
          <p:nvPr/>
        </p:nvSpPr>
        <p:spPr>
          <a:xfrm>
            <a:off x="609600" y="2600980"/>
            <a:ext cx="385042" cy="523220"/>
          </a:xfrm>
          <a:prstGeom prst="rect">
            <a:avLst/>
          </a:prstGeom>
          <a:noFill/>
        </p:spPr>
        <p:txBody>
          <a:bodyPr wrap="none" rtlCol="0">
            <a:spAutoFit/>
          </a:bodyPr>
          <a:lstStyle/>
          <a:p>
            <a:r>
              <a:rPr lang="en-US" sz="2800" dirty="0">
                <a:latin typeface="+mj-lt"/>
              </a:rPr>
              <a:t>1</a:t>
            </a:r>
          </a:p>
        </p:txBody>
      </p:sp>
      <p:sp>
        <p:nvSpPr>
          <p:cNvPr id="44" name="TextBox 43"/>
          <p:cNvSpPr txBox="1"/>
          <p:nvPr/>
        </p:nvSpPr>
        <p:spPr>
          <a:xfrm>
            <a:off x="0" y="1762780"/>
            <a:ext cx="1005403" cy="523220"/>
          </a:xfrm>
          <a:prstGeom prst="rect">
            <a:avLst/>
          </a:prstGeom>
          <a:noFill/>
        </p:spPr>
        <p:txBody>
          <a:bodyPr wrap="none" rtlCol="0">
            <a:spAutoFit/>
          </a:bodyPr>
          <a:lstStyle/>
          <a:p>
            <a:r>
              <a:rPr lang="en-US" sz="2800" dirty="0" smtClean="0">
                <a:latin typeface="+mj-lt"/>
              </a:rPr>
              <a:t>initial</a:t>
            </a:r>
            <a:endParaRPr lang="en-US" sz="2800" dirty="0">
              <a:latin typeface="+mj-lt"/>
            </a:endParaRPr>
          </a:p>
        </p:txBody>
      </p:sp>
      <p:cxnSp>
        <p:nvCxnSpPr>
          <p:cNvPr id="14" name="Straight Arrow Connector 13"/>
          <p:cNvCxnSpPr>
            <a:stCxn id="44" idx="3"/>
            <a:endCxn id="10" idx="1"/>
          </p:cNvCxnSpPr>
          <p:nvPr/>
        </p:nvCxnSpPr>
        <p:spPr>
          <a:xfrm flipV="1">
            <a:off x="1005403" y="2014210"/>
            <a:ext cx="366197" cy="1018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062397" y="1762780"/>
            <a:ext cx="1005403" cy="523220"/>
          </a:xfrm>
          <a:prstGeom prst="rect">
            <a:avLst/>
          </a:prstGeom>
          <a:noFill/>
        </p:spPr>
        <p:txBody>
          <a:bodyPr wrap="none" rtlCol="0">
            <a:spAutoFit/>
          </a:bodyPr>
          <a:lstStyle/>
          <a:p>
            <a:r>
              <a:rPr lang="en-US" sz="2800" dirty="0" smtClean="0">
                <a:latin typeface="+mj-lt"/>
              </a:rPr>
              <a:t>initial</a:t>
            </a:r>
            <a:endParaRPr lang="en-US" sz="2800" dirty="0">
              <a:latin typeface="+mj-lt"/>
            </a:endParaRPr>
          </a:p>
        </p:txBody>
      </p:sp>
      <p:cxnSp>
        <p:nvCxnSpPr>
          <p:cNvPr id="18" name="Straight Arrow Connector 17"/>
          <p:cNvCxnSpPr>
            <a:endCxn id="39" idx="3"/>
          </p:cNvCxnSpPr>
          <p:nvPr/>
        </p:nvCxnSpPr>
        <p:spPr>
          <a:xfrm flipH="1">
            <a:off x="7547842" y="2014210"/>
            <a:ext cx="529359"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434358" y="2514600"/>
            <a:ext cx="385042" cy="523220"/>
          </a:xfrm>
          <a:prstGeom prst="rect">
            <a:avLst/>
          </a:prstGeom>
          <a:noFill/>
        </p:spPr>
        <p:txBody>
          <a:bodyPr wrap="none" rtlCol="0">
            <a:spAutoFit/>
          </a:bodyPr>
          <a:lstStyle/>
          <a:p>
            <a:r>
              <a:rPr lang="en-US" sz="2800" dirty="0" smtClean="0">
                <a:latin typeface="+mj-lt"/>
              </a:rPr>
              <a:t>0</a:t>
            </a:r>
            <a:endParaRPr lang="en-US" sz="2800" dirty="0">
              <a:latin typeface="+mj-lt"/>
            </a:endParaRPr>
          </a:p>
        </p:txBody>
      </p:sp>
      <p:sp>
        <p:nvSpPr>
          <p:cNvPr id="48" name="TextBox 47"/>
          <p:cNvSpPr txBox="1"/>
          <p:nvPr/>
        </p:nvSpPr>
        <p:spPr>
          <a:xfrm>
            <a:off x="6019800" y="2514600"/>
            <a:ext cx="385042" cy="523220"/>
          </a:xfrm>
          <a:prstGeom prst="rect">
            <a:avLst/>
          </a:prstGeom>
          <a:noFill/>
        </p:spPr>
        <p:txBody>
          <a:bodyPr wrap="none" rtlCol="0">
            <a:spAutoFit/>
          </a:bodyPr>
          <a:lstStyle/>
          <a:p>
            <a:r>
              <a:rPr lang="en-US" sz="2800" dirty="0">
                <a:latin typeface="+mj-lt"/>
              </a:rPr>
              <a:t>1</a:t>
            </a:r>
          </a:p>
        </p:txBody>
      </p:sp>
      <p:sp>
        <p:nvSpPr>
          <p:cNvPr id="50" name="TextBox 49"/>
          <p:cNvSpPr txBox="1"/>
          <p:nvPr/>
        </p:nvSpPr>
        <p:spPr>
          <a:xfrm>
            <a:off x="7844558" y="2438400"/>
            <a:ext cx="385042" cy="523220"/>
          </a:xfrm>
          <a:prstGeom prst="rect">
            <a:avLst/>
          </a:prstGeom>
          <a:noFill/>
        </p:spPr>
        <p:txBody>
          <a:bodyPr wrap="none" rtlCol="0">
            <a:spAutoFit/>
          </a:bodyPr>
          <a:lstStyle/>
          <a:p>
            <a:r>
              <a:rPr lang="en-US" sz="2800" dirty="0">
                <a:latin typeface="+mj-lt"/>
              </a:rPr>
              <a:t>1</a:t>
            </a:r>
          </a:p>
        </p:txBody>
      </p:sp>
      <p:cxnSp>
        <p:nvCxnSpPr>
          <p:cNvPr id="52" name="Straight Arrow Connector 51"/>
          <p:cNvCxnSpPr>
            <a:stCxn id="32" idx="3"/>
          </p:cNvCxnSpPr>
          <p:nvPr/>
        </p:nvCxnSpPr>
        <p:spPr>
          <a:xfrm flipH="1">
            <a:off x="2057400" y="5276289"/>
            <a:ext cx="4553511" cy="89591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343400" y="5191780"/>
            <a:ext cx="385042" cy="523220"/>
          </a:xfrm>
          <a:prstGeom prst="rect">
            <a:avLst/>
          </a:prstGeom>
          <a:noFill/>
        </p:spPr>
        <p:txBody>
          <a:bodyPr wrap="none" rtlCol="0">
            <a:spAutoFit/>
          </a:bodyPr>
          <a:lstStyle/>
          <a:p>
            <a:r>
              <a:rPr lang="en-US" sz="2800" dirty="0">
                <a:latin typeface="+mj-lt"/>
              </a:rPr>
              <a:t>1</a:t>
            </a:r>
          </a:p>
        </p:txBody>
      </p:sp>
      <p:sp>
        <p:nvSpPr>
          <p:cNvPr id="54" name="TextBox 53"/>
          <p:cNvSpPr txBox="1"/>
          <p:nvPr/>
        </p:nvSpPr>
        <p:spPr>
          <a:xfrm>
            <a:off x="2739158" y="2498619"/>
            <a:ext cx="385042" cy="575542"/>
          </a:xfrm>
          <a:prstGeom prst="rect">
            <a:avLst/>
          </a:prstGeom>
          <a:noFill/>
        </p:spPr>
        <p:txBody>
          <a:bodyPr wrap="none" rtlCol="0">
            <a:spAutoFit/>
          </a:bodyPr>
          <a:lstStyle/>
          <a:p>
            <a:r>
              <a:rPr lang="en-US" sz="2800" dirty="0">
                <a:latin typeface="+mj-lt"/>
              </a:rPr>
              <a:t>1</a:t>
            </a:r>
          </a:p>
        </p:txBody>
      </p:sp>
      <p:sp>
        <p:nvSpPr>
          <p:cNvPr id="55" name="TextBox 54"/>
          <p:cNvSpPr txBox="1"/>
          <p:nvPr/>
        </p:nvSpPr>
        <p:spPr>
          <a:xfrm>
            <a:off x="6320558" y="2514600"/>
            <a:ext cx="385042" cy="523220"/>
          </a:xfrm>
          <a:prstGeom prst="rect">
            <a:avLst/>
          </a:prstGeom>
          <a:noFill/>
        </p:spPr>
        <p:txBody>
          <a:bodyPr wrap="none" rtlCol="0">
            <a:spAutoFit/>
          </a:bodyPr>
          <a:lstStyle/>
          <a:p>
            <a:r>
              <a:rPr lang="en-US" sz="2800" dirty="0" smtClean="0">
                <a:latin typeface="+mj-lt"/>
              </a:rPr>
              <a:t>0</a:t>
            </a:r>
            <a:endParaRPr lang="en-US" sz="2800" dirty="0">
              <a:latin typeface="+mj-lt"/>
            </a:endParaRPr>
          </a:p>
        </p:txBody>
      </p:sp>
      <p:cxnSp>
        <p:nvCxnSpPr>
          <p:cNvPr id="57" name="Straight Connector 56"/>
          <p:cNvCxnSpPr/>
          <p:nvPr/>
        </p:nvCxnSpPr>
        <p:spPr>
          <a:xfrm flipV="1">
            <a:off x="2434358" y="2630269"/>
            <a:ext cx="385042" cy="26533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6015758" y="2630269"/>
            <a:ext cx="385042" cy="26533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7844558" y="2554069"/>
            <a:ext cx="385042" cy="26533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225558" y="2438400"/>
            <a:ext cx="385042" cy="523220"/>
          </a:xfrm>
          <a:prstGeom prst="rect">
            <a:avLst/>
          </a:prstGeom>
          <a:noFill/>
        </p:spPr>
        <p:txBody>
          <a:bodyPr wrap="none" rtlCol="0">
            <a:spAutoFit/>
          </a:bodyPr>
          <a:lstStyle/>
          <a:p>
            <a:r>
              <a:rPr lang="en-US" sz="2800" dirty="0" smtClean="0">
                <a:latin typeface="+mj-lt"/>
              </a:rPr>
              <a:t>0</a:t>
            </a:r>
            <a:endParaRPr lang="en-US" sz="2800" dirty="0">
              <a:latin typeface="+mj-lt"/>
            </a:endParaRPr>
          </a:p>
        </p:txBody>
      </p:sp>
      <p:cxnSp>
        <p:nvCxnSpPr>
          <p:cNvPr id="62" name="Straight Arrow Connector 61"/>
          <p:cNvCxnSpPr>
            <a:stCxn id="30" idx="6"/>
            <a:endCxn id="33" idx="2"/>
          </p:cNvCxnSpPr>
          <p:nvPr/>
        </p:nvCxnSpPr>
        <p:spPr>
          <a:xfrm>
            <a:off x="2057400" y="6324600"/>
            <a:ext cx="44196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343400" y="5877580"/>
            <a:ext cx="385042" cy="523220"/>
          </a:xfrm>
          <a:prstGeom prst="rect">
            <a:avLst/>
          </a:prstGeom>
          <a:noFill/>
        </p:spPr>
        <p:txBody>
          <a:bodyPr wrap="none" rtlCol="0">
            <a:spAutoFit/>
          </a:bodyPr>
          <a:lstStyle/>
          <a:p>
            <a:r>
              <a:rPr lang="en-US" sz="2800" dirty="0">
                <a:latin typeface="+mj-lt"/>
              </a:rPr>
              <a:t>1</a:t>
            </a:r>
          </a:p>
        </p:txBody>
      </p:sp>
    </p:spTree>
    <p:extLst>
      <p:ext uri="{BB962C8B-B14F-4D97-AF65-F5344CB8AC3E}">
        <p14:creationId xmlns:p14="http://schemas.microsoft.com/office/powerpoint/2010/main" val="131070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1000" fill="hold"/>
                                        <p:tgtEl>
                                          <p:spTgt spid="41"/>
                                        </p:tgtEl>
                                        <p:attrNameLst>
                                          <p:attrName>ppt_x</p:attrName>
                                        </p:attrNameLst>
                                      </p:cBhvr>
                                      <p:tavLst>
                                        <p:tav tm="0">
                                          <p:val>
                                            <p:strVal val="0-#ppt_w/2"/>
                                          </p:val>
                                        </p:tav>
                                        <p:tav tm="100000">
                                          <p:val>
                                            <p:strVal val="#ppt_x"/>
                                          </p:val>
                                        </p:tav>
                                      </p:tavLst>
                                    </p:anim>
                                    <p:anim calcmode="lin" valueType="num">
                                      <p:cBhvr additive="base">
                                        <p:cTn id="8" dur="10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5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8"/>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right)">
                                      <p:cBhvr>
                                        <p:cTn id="27" dur="1000"/>
                                        <p:tgtEl>
                                          <p:spTgt spid="5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1000" fill="hold"/>
                                        <p:tgtEl>
                                          <p:spTgt spid="53"/>
                                        </p:tgtEl>
                                        <p:attrNameLst>
                                          <p:attrName>ppt_x</p:attrName>
                                        </p:attrNameLst>
                                      </p:cBhvr>
                                      <p:tavLst>
                                        <p:tav tm="0">
                                          <p:val>
                                            <p:strVal val="#ppt_x"/>
                                          </p:val>
                                        </p:tav>
                                        <p:tav tm="100000">
                                          <p:val>
                                            <p:strVal val="#ppt_x"/>
                                          </p:val>
                                        </p:tav>
                                      </p:tavLst>
                                    </p:anim>
                                    <p:anim calcmode="lin" valueType="num">
                                      <p:cBhvr additive="base">
                                        <p:cTn id="31" dur="10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9"/>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left)">
                                      <p:cBhvr>
                                        <p:cTn id="43" dur="1000"/>
                                        <p:tgtEl>
                                          <p:spTgt spid="62"/>
                                        </p:tgtEl>
                                      </p:cBhvr>
                                    </p:animEffect>
                                  </p:childTnLst>
                                </p:cTn>
                              </p:par>
                            </p:childTnLst>
                          </p:cTn>
                        </p:par>
                        <p:par>
                          <p:cTn id="44" fill="hold">
                            <p:stCondLst>
                              <p:cond delay="1000"/>
                            </p:stCondLst>
                            <p:childTnLst>
                              <p:par>
                                <p:cTn id="45" presetID="2" presetClass="entr" presetSubtype="4" fill="hold" grpId="0" nodeType="afterEffect">
                                  <p:stCondLst>
                                    <p:cond delay="0"/>
                                  </p:stCondLst>
                                  <p:childTnLst>
                                    <p:set>
                                      <p:cBhvr>
                                        <p:cTn id="46" dur="1" fill="hold">
                                          <p:stCondLst>
                                            <p:cond delay="0"/>
                                          </p:stCondLst>
                                        </p:cTn>
                                        <p:tgtEl>
                                          <p:spTgt spid="63"/>
                                        </p:tgtEl>
                                        <p:attrNameLst>
                                          <p:attrName>style.visibility</p:attrName>
                                        </p:attrNameLst>
                                      </p:cBhvr>
                                      <p:to>
                                        <p:strVal val="visible"/>
                                      </p:to>
                                    </p:set>
                                    <p:anim calcmode="lin" valueType="num">
                                      <p:cBhvr additive="base">
                                        <p:cTn id="47" dur="1000" fill="hold"/>
                                        <p:tgtEl>
                                          <p:spTgt spid="63"/>
                                        </p:tgtEl>
                                        <p:attrNameLst>
                                          <p:attrName>ppt_x</p:attrName>
                                        </p:attrNameLst>
                                      </p:cBhvr>
                                      <p:tavLst>
                                        <p:tav tm="0">
                                          <p:val>
                                            <p:strVal val="#ppt_x"/>
                                          </p:val>
                                        </p:tav>
                                        <p:tav tm="100000">
                                          <p:val>
                                            <p:strVal val="#ppt_x"/>
                                          </p:val>
                                        </p:tav>
                                      </p:tavLst>
                                    </p:anim>
                                    <p:anim calcmode="lin" valueType="num">
                                      <p:cBhvr additive="base">
                                        <p:cTn id="48" dur="1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3" grpId="0"/>
      <p:bldP spid="54" grpId="0"/>
      <p:bldP spid="55" grpId="0"/>
      <p:bldP spid="60" grpId="0"/>
      <p:bldP spid="6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machines (FSMs)</a:t>
            </a:r>
            <a:endParaRPr lang="en-US" b="1" dirty="0"/>
          </a:p>
        </p:txBody>
      </p:sp>
      <p:sp>
        <p:nvSpPr>
          <p:cNvPr id="5" name="Cloud 4"/>
          <p:cNvSpPr/>
          <p:nvPr/>
        </p:nvSpPr>
        <p:spPr>
          <a:xfrm>
            <a:off x="3429000" y="1981200"/>
            <a:ext cx="2133600" cy="1905000"/>
          </a:xfrm>
          <a:prstGeom prst="cloud">
            <a:avLst/>
          </a:prstGeom>
          <a:solidFill>
            <a:srgbClr val="A23E2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latin typeface="+mj-lt"/>
              </a:rPr>
              <a:t>f</a:t>
            </a:r>
            <a:endParaRPr lang="en-US" sz="4400" dirty="0">
              <a:solidFill>
                <a:schemeClr val="tx1"/>
              </a:solidFill>
              <a:latin typeface="+mj-lt"/>
            </a:endParaRPr>
          </a:p>
        </p:txBody>
      </p:sp>
      <p:sp>
        <p:nvSpPr>
          <p:cNvPr id="6" name="Rectangle 5"/>
          <p:cNvSpPr/>
          <p:nvPr/>
        </p:nvSpPr>
        <p:spPr>
          <a:xfrm>
            <a:off x="1295400" y="2209800"/>
            <a:ext cx="609600" cy="1600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86600" y="2209800"/>
            <a:ext cx="609600" cy="1600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mj-lt"/>
              </a:rPr>
              <a:t>y</a:t>
            </a:r>
            <a:endParaRPr lang="en-US" sz="3600" dirty="0">
              <a:solidFill>
                <a:schemeClr val="tx1"/>
              </a:solidFill>
              <a:latin typeface="+mj-lt"/>
            </a:endParaRPr>
          </a:p>
        </p:txBody>
      </p:sp>
      <p:cxnSp>
        <p:nvCxnSpPr>
          <p:cNvPr id="11" name="Straight Arrow Connector 10"/>
          <p:cNvCxnSpPr>
            <a:stCxn id="6" idx="3"/>
          </p:cNvCxnSpPr>
          <p:nvPr/>
        </p:nvCxnSpPr>
        <p:spPr>
          <a:xfrm flipV="1">
            <a:off x="1905000" y="2971800"/>
            <a:ext cx="1530618"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562600" y="2933700"/>
            <a:ext cx="1530618"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7200" y="4343400"/>
            <a:ext cx="6934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7" idx="2"/>
          </p:cNvCxnSpPr>
          <p:nvPr/>
        </p:nvCxnSpPr>
        <p:spPr>
          <a:xfrm flipV="1">
            <a:off x="7391400" y="3810000"/>
            <a:ext cx="0"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600200" y="3810000"/>
            <a:ext cx="0"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1"/>
          </p:cNvCxnSpPr>
          <p:nvPr/>
        </p:nvCxnSpPr>
        <p:spPr>
          <a:xfrm flipV="1">
            <a:off x="152400" y="3009900"/>
            <a:ext cx="1143000"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689582" y="2895600"/>
            <a:ext cx="844818"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13302" y="2630269"/>
            <a:ext cx="415498" cy="646331"/>
          </a:xfrm>
          <a:prstGeom prst="rect">
            <a:avLst/>
          </a:prstGeom>
          <a:noFill/>
        </p:spPr>
        <p:txBody>
          <a:bodyPr wrap="none" rtlCol="0">
            <a:spAutoFit/>
          </a:bodyPr>
          <a:lstStyle/>
          <a:p>
            <a:r>
              <a:rPr lang="en-US" sz="3600" dirty="0" smtClean="0">
                <a:latin typeface="+mj-lt"/>
              </a:rPr>
              <a:t>x</a:t>
            </a:r>
            <a:endParaRPr lang="en-US" sz="3600" dirty="0">
              <a:latin typeface="+mj-lt"/>
            </a:endParaRPr>
          </a:p>
        </p:txBody>
      </p:sp>
      <p:sp>
        <p:nvSpPr>
          <p:cNvPr id="25" name="TextBox 24"/>
          <p:cNvSpPr txBox="1"/>
          <p:nvPr/>
        </p:nvSpPr>
        <p:spPr>
          <a:xfrm>
            <a:off x="76200" y="3773269"/>
            <a:ext cx="748923" cy="646331"/>
          </a:xfrm>
          <a:prstGeom prst="rect">
            <a:avLst/>
          </a:prstGeom>
          <a:noFill/>
        </p:spPr>
        <p:txBody>
          <a:bodyPr wrap="none" rtlCol="0">
            <a:spAutoFit/>
          </a:bodyPr>
          <a:lstStyle/>
          <a:p>
            <a:r>
              <a:rPr lang="en-US" sz="3600" dirty="0" err="1" smtClean="0">
                <a:latin typeface="+mj-lt"/>
              </a:rPr>
              <a:t>clk</a:t>
            </a:r>
            <a:endParaRPr lang="en-US" sz="3600" dirty="0">
              <a:latin typeface="+mj-lt"/>
            </a:endParaRPr>
          </a:p>
        </p:txBody>
      </p:sp>
      <p:sp>
        <p:nvSpPr>
          <p:cNvPr id="3" name="TextBox 2"/>
          <p:cNvSpPr txBox="1"/>
          <p:nvPr/>
        </p:nvSpPr>
        <p:spPr>
          <a:xfrm>
            <a:off x="0" y="990600"/>
            <a:ext cx="9144000" cy="954107"/>
          </a:xfrm>
          <a:prstGeom prst="rect">
            <a:avLst/>
          </a:prstGeom>
          <a:noFill/>
        </p:spPr>
        <p:txBody>
          <a:bodyPr wrap="square" rtlCol="0">
            <a:spAutoFit/>
          </a:bodyPr>
          <a:lstStyle/>
          <a:p>
            <a:pPr algn="ctr"/>
            <a:r>
              <a:rPr lang="en-US" sz="2800" dirty="0" smtClean="0">
                <a:latin typeface="+mj-lt"/>
              </a:rPr>
              <a:t>Two-bit state: (x, y); four states: 00, 01, 10, 11</a:t>
            </a:r>
          </a:p>
          <a:p>
            <a:pPr algn="ctr"/>
            <a:r>
              <a:rPr lang="en-US" sz="2800" dirty="0" smtClean="0">
                <a:latin typeface="+mj-lt"/>
              </a:rPr>
              <a:t>Suppose f(0) = 1 and f(1) = 0</a:t>
            </a:r>
            <a:endParaRPr lang="en-US" sz="2800" dirty="0">
              <a:latin typeface="+mj-lt"/>
            </a:endParaRPr>
          </a:p>
        </p:txBody>
      </p:sp>
      <p:sp>
        <p:nvSpPr>
          <p:cNvPr id="28" name="Oval 27"/>
          <p:cNvSpPr/>
          <p:nvPr/>
        </p:nvSpPr>
        <p:spPr>
          <a:xfrm>
            <a:off x="1143000" y="44958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mj-lt"/>
              </a:rPr>
              <a:t>0</a:t>
            </a:r>
            <a:r>
              <a:rPr lang="en-US" sz="2800" dirty="0" smtClean="0">
                <a:solidFill>
                  <a:schemeClr val="tx1"/>
                </a:solidFill>
                <a:latin typeface="+mj-lt"/>
              </a:rPr>
              <a:t>0</a:t>
            </a:r>
            <a:endParaRPr lang="en-US" sz="2800" dirty="0">
              <a:solidFill>
                <a:schemeClr val="tx1"/>
              </a:solidFill>
              <a:latin typeface="+mj-lt"/>
            </a:endParaRPr>
          </a:p>
        </p:txBody>
      </p:sp>
      <p:sp>
        <p:nvSpPr>
          <p:cNvPr id="30" name="Oval 29"/>
          <p:cNvSpPr/>
          <p:nvPr/>
        </p:nvSpPr>
        <p:spPr>
          <a:xfrm>
            <a:off x="1143000" y="5867400"/>
            <a:ext cx="914400" cy="91440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11</a:t>
            </a:r>
            <a:endParaRPr lang="en-US" sz="2800" dirty="0">
              <a:solidFill>
                <a:schemeClr val="tx1"/>
              </a:solidFill>
              <a:latin typeface="+mj-lt"/>
            </a:endParaRPr>
          </a:p>
        </p:txBody>
      </p:sp>
      <p:sp>
        <p:nvSpPr>
          <p:cNvPr id="32" name="Oval 31"/>
          <p:cNvSpPr/>
          <p:nvPr/>
        </p:nvSpPr>
        <p:spPr>
          <a:xfrm>
            <a:off x="6477000" y="4495800"/>
            <a:ext cx="914400" cy="914400"/>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0</a:t>
            </a:r>
            <a:r>
              <a:rPr lang="en-US" sz="2800" dirty="0">
                <a:solidFill>
                  <a:schemeClr val="tx1"/>
                </a:solidFill>
                <a:latin typeface="+mj-lt"/>
              </a:rPr>
              <a:t>1</a:t>
            </a:r>
          </a:p>
        </p:txBody>
      </p:sp>
      <p:sp>
        <p:nvSpPr>
          <p:cNvPr id="33" name="Oval 32"/>
          <p:cNvSpPr/>
          <p:nvPr/>
        </p:nvSpPr>
        <p:spPr>
          <a:xfrm>
            <a:off x="6477000" y="5867400"/>
            <a:ext cx="914400" cy="914400"/>
          </a:xfrm>
          <a:prstGeom prst="ellipse">
            <a:avLst/>
          </a:prstGeom>
          <a:solidFill>
            <a:srgbClr val="FF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10</a:t>
            </a:r>
            <a:endParaRPr lang="en-US" sz="2800" dirty="0">
              <a:solidFill>
                <a:schemeClr val="tx1"/>
              </a:solidFill>
              <a:latin typeface="+mj-lt"/>
            </a:endParaRPr>
          </a:p>
        </p:txBody>
      </p:sp>
      <p:sp>
        <p:nvSpPr>
          <p:cNvPr id="9" name="Freeform 8"/>
          <p:cNvSpPr/>
          <p:nvPr/>
        </p:nvSpPr>
        <p:spPr>
          <a:xfrm>
            <a:off x="7149947" y="4211771"/>
            <a:ext cx="867315" cy="1346684"/>
          </a:xfrm>
          <a:custGeom>
            <a:avLst/>
            <a:gdLst>
              <a:gd name="connsiteX0" fmla="*/ 0 w 867315"/>
              <a:gd name="connsiteY0" fmla="*/ 1142427 h 1346684"/>
              <a:gd name="connsiteX1" fmla="*/ 804231 w 867315"/>
              <a:gd name="connsiteY1" fmla="*/ 1263612 h 1346684"/>
              <a:gd name="connsiteX2" fmla="*/ 771181 w 867315"/>
              <a:gd name="connsiteY2" fmla="*/ 51757 h 1346684"/>
              <a:gd name="connsiteX3" fmla="*/ 418641 w 867315"/>
              <a:gd name="connsiteY3" fmla="*/ 205993 h 1346684"/>
              <a:gd name="connsiteX4" fmla="*/ 418641 w 867315"/>
              <a:gd name="connsiteY4" fmla="*/ 205993 h 1346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315" h="1346684">
                <a:moveTo>
                  <a:pt x="0" y="1142427"/>
                </a:moveTo>
                <a:cubicBezTo>
                  <a:pt x="337850" y="1293908"/>
                  <a:pt x="675701" y="1445390"/>
                  <a:pt x="804231" y="1263612"/>
                </a:cubicBezTo>
                <a:cubicBezTo>
                  <a:pt x="932761" y="1081834"/>
                  <a:pt x="835446" y="228027"/>
                  <a:pt x="771181" y="51757"/>
                </a:cubicBezTo>
                <a:cubicBezTo>
                  <a:pt x="706916" y="-124513"/>
                  <a:pt x="418641" y="205993"/>
                  <a:pt x="418641" y="205993"/>
                </a:cubicBezTo>
                <a:lnTo>
                  <a:pt x="418641" y="205993"/>
                </a:ln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9" idx="3"/>
          </p:cNvCxnSpPr>
          <p:nvPr/>
        </p:nvCxnSpPr>
        <p:spPr>
          <a:xfrm flipH="1">
            <a:off x="7315200" y="4417764"/>
            <a:ext cx="253388" cy="306636"/>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996958" y="4658380"/>
            <a:ext cx="385042" cy="523220"/>
          </a:xfrm>
          <a:prstGeom prst="rect">
            <a:avLst/>
          </a:prstGeom>
          <a:noFill/>
        </p:spPr>
        <p:txBody>
          <a:bodyPr wrap="none" rtlCol="0">
            <a:spAutoFit/>
          </a:bodyPr>
          <a:lstStyle/>
          <a:p>
            <a:r>
              <a:rPr lang="en-US" sz="2800" dirty="0" smtClean="0">
                <a:solidFill>
                  <a:schemeClr val="accent2">
                    <a:lumMod val="75000"/>
                  </a:schemeClr>
                </a:solidFill>
                <a:latin typeface="+mj-lt"/>
              </a:rPr>
              <a:t>0</a:t>
            </a:r>
            <a:endParaRPr lang="en-US" sz="2800" dirty="0">
              <a:solidFill>
                <a:schemeClr val="accent2">
                  <a:lumMod val="75000"/>
                </a:schemeClr>
              </a:solidFill>
              <a:latin typeface="+mj-lt"/>
            </a:endParaRPr>
          </a:p>
        </p:txBody>
      </p:sp>
      <p:cxnSp>
        <p:nvCxnSpPr>
          <p:cNvPr id="29" name="Straight Arrow Connector 28"/>
          <p:cNvCxnSpPr>
            <a:stCxn id="32" idx="3"/>
          </p:cNvCxnSpPr>
          <p:nvPr/>
        </p:nvCxnSpPr>
        <p:spPr>
          <a:xfrm flipH="1">
            <a:off x="2057400" y="5276289"/>
            <a:ext cx="4553511" cy="895911"/>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177558" y="5105400"/>
            <a:ext cx="385042" cy="523220"/>
          </a:xfrm>
          <a:prstGeom prst="rect">
            <a:avLst/>
          </a:prstGeom>
          <a:noFill/>
        </p:spPr>
        <p:txBody>
          <a:bodyPr wrap="none" rtlCol="0">
            <a:spAutoFit/>
          </a:bodyPr>
          <a:lstStyle/>
          <a:p>
            <a:r>
              <a:rPr lang="en-US" sz="2800" dirty="0">
                <a:solidFill>
                  <a:schemeClr val="accent2">
                    <a:lumMod val="75000"/>
                  </a:schemeClr>
                </a:solidFill>
                <a:latin typeface="+mj-lt"/>
              </a:rPr>
              <a:t>1</a:t>
            </a:r>
          </a:p>
        </p:txBody>
      </p:sp>
      <p:cxnSp>
        <p:nvCxnSpPr>
          <p:cNvPr id="35" name="Straight Arrow Connector 34"/>
          <p:cNvCxnSpPr/>
          <p:nvPr/>
        </p:nvCxnSpPr>
        <p:spPr>
          <a:xfrm>
            <a:off x="2057400" y="6477000"/>
            <a:ext cx="441960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958358" y="6410980"/>
            <a:ext cx="385042" cy="523220"/>
          </a:xfrm>
          <a:prstGeom prst="rect">
            <a:avLst/>
          </a:prstGeom>
          <a:noFill/>
        </p:spPr>
        <p:txBody>
          <a:bodyPr wrap="none" rtlCol="0">
            <a:spAutoFit/>
          </a:bodyPr>
          <a:lstStyle/>
          <a:p>
            <a:r>
              <a:rPr lang="en-US" sz="2800" dirty="0">
                <a:solidFill>
                  <a:srgbClr val="0070C0"/>
                </a:solidFill>
                <a:latin typeface="+mj-lt"/>
              </a:rPr>
              <a:t>1</a:t>
            </a:r>
          </a:p>
        </p:txBody>
      </p:sp>
      <p:sp>
        <p:nvSpPr>
          <p:cNvPr id="54" name="TextBox 53"/>
          <p:cNvSpPr txBox="1"/>
          <p:nvPr/>
        </p:nvSpPr>
        <p:spPr>
          <a:xfrm>
            <a:off x="228600" y="5181600"/>
            <a:ext cx="385042" cy="523220"/>
          </a:xfrm>
          <a:prstGeom prst="rect">
            <a:avLst/>
          </a:prstGeom>
          <a:noFill/>
        </p:spPr>
        <p:txBody>
          <a:bodyPr wrap="none" rtlCol="0">
            <a:spAutoFit/>
          </a:bodyPr>
          <a:lstStyle/>
          <a:p>
            <a:r>
              <a:rPr lang="en-US" sz="2800" dirty="0" smtClean="0">
                <a:solidFill>
                  <a:srgbClr val="0070C0"/>
                </a:solidFill>
                <a:latin typeface="+mj-lt"/>
              </a:rPr>
              <a:t>0</a:t>
            </a:r>
            <a:endParaRPr lang="en-US" sz="2800" dirty="0">
              <a:solidFill>
                <a:srgbClr val="0070C0"/>
              </a:solidFill>
              <a:latin typeface="+mj-lt"/>
            </a:endParaRPr>
          </a:p>
        </p:txBody>
      </p:sp>
      <p:sp>
        <p:nvSpPr>
          <p:cNvPr id="57" name="TextBox 56"/>
          <p:cNvSpPr txBox="1"/>
          <p:nvPr/>
        </p:nvSpPr>
        <p:spPr>
          <a:xfrm>
            <a:off x="7803225" y="3657600"/>
            <a:ext cx="883575" cy="523220"/>
          </a:xfrm>
          <a:prstGeom prst="rect">
            <a:avLst/>
          </a:prstGeom>
          <a:noFill/>
        </p:spPr>
        <p:txBody>
          <a:bodyPr wrap="none" rtlCol="0">
            <a:spAutoFit/>
          </a:bodyPr>
          <a:lstStyle/>
          <a:p>
            <a:r>
              <a:rPr lang="en-US" sz="2800" dirty="0" smtClean="0">
                <a:latin typeface="+mj-lt"/>
              </a:rPr>
              <a:t>start</a:t>
            </a:r>
            <a:endParaRPr lang="en-US" sz="2800" dirty="0">
              <a:latin typeface="+mj-lt"/>
            </a:endParaRPr>
          </a:p>
        </p:txBody>
      </p:sp>
      <p:cxnSp>
        <p:nvCxnSpPr>
          <p:cNvPr id="59" name="Straight Arrow Connector 58"/>
          <p:cNvCxnSpPr/>
          <p:nvPr/>
        </p:nvCxnSpPr>
        <p:spPr>
          <a:xfrm flipH="1" flipV="1">
            <a:off x="1981200" y="5181600"/>
            <a:ext cx="4495800" cy="990600"/>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791200" y="5638800"/>
            <a:ext cx="385042" cy="523220"/>
          </a:xfrm>
          <a:prstGeom prst="rect">
            <a:avLst/>
          </a:prstGeom>
          <a:noFill/>
        </p:spPr>
        <p:txBody>
          <a:bodyPr wrap="none" rtlCol="0">
            <a:spAutoFit/>
          </a:bodyPr>
          <a:lstStyle/>
          <a:p>
            <a:r>
              <a:rPr lang="en-US" sz="2800" dirty="0" smtClean="0">
                <a:solidFill>
                  <a:srgbClr val="FF00FF"/>
                </a:solidFill>
                <a:latin typeface="+mj-lt"/>
              </a:rPr>
              <a:t>0</a:t>
            </a:r>
            <a:endParaRPr lang="en-US" sz="2800" dirty="0">
              <a:solidFill>
                <a:srgbClr val="FF00FF"/>
              </a:solidFill>
              <a:latin typeface="+mj-lt"/>
            </a:endParaRPr>
          </a:p>
        </p:txBody>
      </p:sp>
      <p:cxnSp>
        <p:nvCxnSpPr>
          <p:cNvPr id="62" name="Straight Arrow Connector 61"/>
          <p:cNvCxnSpPr>
            <a:endCxn id="32" idx="1"/>
          </p:cNvCxnSpPr>
          <p:nvPr/>
        </p:nvCxnSpPr>
        <p:spPr>
          <a:xfrm flipV="1">
            <a:off x="1981200" y="4629711"/>
            <a:ext cx="4629711" cy="9469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205758" y="4267200"/>
            <a:ext cx="385042" cy="523220"/>
          </a:xfrm>
          <a:prstGeom prst="rect">
            <a:avLst/>
          </a:prstGeom>
          <a:noFill/>
        </p:spPr>
        <p:txBody>
          <a:bodyPr wrap="none" rtlCol="0">
            <a:spAutoFit/>
          </a:bodyPr>
          <a:lstStyle/>
          <a:p>
            <a:r>
              <a:rPr lang="en-US" sz="2800" dirty="0" smtClean="0">
                <a:solidFill>
                  <a:schemeClr val="accent6">
                    <a:lumMod val="75000"/>
                  </a:schemeClr>
                </a:solidFill>
                <a:latin typeface="+mj-lt"/>
              </a:rPr>
              <a:t>0</a:t>
            </a:r>
            <a:endParaRPr lang="en-US" sz="2800" dirty="0">
              <a:solidFill>
                <a:schemeClr val="accent6">
                  <a:lumMod val="75000"/>
                </a:schemeClr>
              </a:solidFill>
              <a:latin typeface="+mj-lt"/>
            </a:endParaRPr>
          </a:p>
        </p:txBody>
      </p:sp>
      <p:cxnSp>
        <p:nvCxnSpPr>
          <p:cNvPr id="71" name="Straight Arrow Connector 70"/>
          <p:cNvCxnSpPr>
            <a:endCxn id="32" idx="7"/>
          </p:cNvCxnSpPr>
          <p:nvPr/>
        </p:nvCxnSpPr>
        <p:spPr>
          <a:xfrm flipH="1">
            <a:off x="7257489" y="3962400"/>
            <a:ext cx="591111" cy="66731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3" name="Freeform 72"/>
          <p:cNvSpPr/>
          <p:nvPr/>
        </p:nvSpPr>
        <p:spPr>
          <a:xfrm>
            <a:off x="7282149" y="6002686"/>
            <a:ext cx="1182909" cy="706323"/>
          </a:xfrm>
          <a:custGeom>
            <a:avLst/>
            <a:gdLst>
              <a:gd name="connsiteX0" fmla="*/ 0 w 1182909"/>
              <a:gd name="connsiteY0" fmla="*/ 640485 h 706323"/>
              <a:gd name="connsiteX1" fmla="*/ 947451 w 1182909"/>
              <a:gd name="connsiteY1" fmla="*/ 651502 h 706323"/>
              <a:gd name="connsiteX2" fmla="*/ 1134738 w 1182909"/>
              <a:gd name="connsiteY2" fmla="*/ 45574 h 706323"/>
              <a:gd name="connsiteX3" fmla="*/ 231355 w 1182909"/>
              <a:gd name="connsiteY3" fmla="*/ 89642 h 706323"/>
            </a:gdLst>
            <a:ahLst/>
            <a:cxnLst>
              <a:cxn ang="0">
                <a:pos x="connsiteX0" y="connsiteY0"/>
              </a:cxn>
              <a:cxn ang="0">
                <a:pos x="connsiteX1" y="connsiteY1"/>
              </a:cxn>
              <a:cxn ang="0">
                <a:pos x="connsiteX2" y="connsiteY2"/>
              </a:cxn>
              <a:cxn ang="0">
                <a:pos x="connsiteX3" y="connsiteY3"/>
              </a:cxn>
            </a:cxnLst>
            <a:rect l="l" t="t" r="r" b="b"/>
            <a:pathLst>
              <a:path w="1182909" h="706323">
                <a:moveTo>
                  <a:pt x="0" y="640485"/>
                </a:moveTo>
                <a:cubicBezTo>
                  <a:pt x="379164" y="695569"/>
                  <a:pt x="758328" y="750654"/>
                  <a:pt x="947451" y="651502"/>
                </a:cubicBezTo>
                <a:cubicBezTo>
                  <a:pt x="1136574" y="552350"/>
                  <a:pt x="1254087" y="139217"/>
                  <a:pt x="1134738" y="45574"/>
                </a:cubicBezTo>
                <a:cubicBezTo>
                  <a:pt x="1015389" y="-48069"/>
                  <a:pt x="623372" y="20786"/>
                  <a:pt x="231355" y="89642"/>
                </a:cubicBezTo>
              </a:path>
            </a:pathLst>
          </a:cu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a:stCxn id="73" idx="3"/>
          </p:cNvCxnSpPr>
          <p:nvPr/>
        </p:nvCxnSpPr>
        <p:spPr>
          <a:xfrm flipH="1">
            <a:off x="7315200" y="6092328"/>
            <a:ext cx="198304" cy="69692"/>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382000" y="5943600"/>
            <a:ext cx="385042" cy="523220"/>
          </a:xfrm>
          <a:prstGeom prst="rect">
            <a:avLst/>
          </a:prstGeom>
          <a:noFill/>
        </p:spPr>
        <p:txBody>
          <a:bodyPr wrap="none" rtlCol="0">
            <a:spAutoFit/>
          </a:bodyPr>
          <a:lstStyle/>
          <a:p>
            <a:r>
              <a:rPr lang="en-US" sz="2800" dirty="0">
                <a:solidFill>
                  <a:srgbClr val="FF00FF"/>
                </a:solidFill>
                <a:latin typeface="+mj-lt"/>
              </a:rPr>
              <a:t>1</a:t>
            </a:r>
          </a:p>
        </p:txBody>
      </p:sp>
      <p:sp>
        <p:nvSpPr>
          <p:cNvPr id="81" name="TextBox 80"/>
          <p:cNvSpPr txBox="1"/>
          <p:nvPr/>
        </p:nvSpPr>
        <p:spPr>
          <a:xfrm>
            <a:off x="1219200" y="5334000"/>
            <a:ext cx="385042" cy="523220"/>
          </a:xfrm>
          <a:prstGeom prst="rect">
            <a:avLst/>
          </a:prstGeom>
          <a:noFill/>
        </p:spPr>
        <p:txBody>
          <a:bodyPr wrap="none" rtlCol="0">
            <a:spAutoFit/>
          </a:bodyPr>
          <a:lstStyle/>
          <a:p>
            <a:r>
              <a:rPr lang="en-US" sz="2800" dirty="0">
                <a:solidFill>
                  <a:schemeClr val="accent6">
                    <a:lumMod val="75000"/>
                  </a:schemeClr>
                </a:solidFill>
                <a:latin typeface="+mj-lt"/>
              </a:rPr>
              <a:t>1</a:t>
            </a:r>
          </a:p>
        </p:txBody>
      </p:sp>
      <p:cxnSp>
        <p:nvCxnSpPr>
          <p:cNvPr id="83" name="Straight Arrow Connector 82"/>
          <p:cNvCxnSpPr>
            <a:endCxn id="33" idx="7"/>
          </p:cNvCxnSpPr>
          <p:nvPr/>
        </p:nvCxnSpPr>
        <p:spPr>
          <a:xfrm flipH="1">
            <a:off x="7257489" y="5638800"/>
            <a:ext cx="895911" cy="36251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108025" y="5344180"/>
            <a:ext cx="883575" cy="523220"/>
          </a:xfrm>
          <a:prstGeom prst="rect">
            <a:avLst/>
          </a:prstGeom>
          <a:noFill/>
        </p:spPr>
        <p:txBody>
          <a:bodyPr wrap="none" rtlCol="0">
            <a:spAutoFit/>
          </a:bodyPr>
          <a:lstStyle/>
          <a:p>
            <a:r>
              <a:rPr lang="en-US" sz="2800" dirty="0" smtClean="0">
                <a:latin typeface="+mj-lt"/>
              </a:rPr>
              <a:t>start</a:t>
            </a:r>
            <a:endParaRPr lang="en-US" sz="2800" dirty="0">
              <a:latin typeface="+mj-lt"/>
            </a:endParaRPr>
          </a:p>
        </p:txBody>
      </p:sp>
      <p:cxnSp>
        <p:nvCxnSpPr>
          <p:cNvPr id="86" name="Straight Arrow Connector 85"/>
          <p:cNvCxnSpPr>
            <a:stCxn id="28" idx="4"/>
            <a:endCxn id="30" idx="0"/>
          </p:cNvCxnSpPr>
          <p:nvPr/>
        </p:nvCxnSpPr>
        <p:spPr>
          <a:xfrm>
            <a:off x="1600200" y="5410200"/>
            <a:ext cx="0" cy="45720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Freeform 86"/>
          <p:cNvSpPr/>
          <p:nvPr/>
        </p:nvSpPr>
        <p:spPr>
          <a:xfrm>
            <a:off x="549647" y="5056742"/>
            <a:ext cx="596107" cy="1255923"/>
          </a:xfrm>
          <a:custGeom>
            <a:avLst/>
            <a:gdLst>
              <a:gd name="connsiteX0" fmla="*/ 596107 w 596107"/>
              <a:gd name="connsiteY0" fmla="*/ 1255923 h 1255923"/>
              <a:gd name="connsiteX1" fmla="*/ 1196 w 596107"/>
              <a:gd name="connsiteY1" fmla="*/ 451692 h 1255923"/>
              <a:gd name="connsiteX2" fmla="*/ 430854 w 596107"/>
              <a:gd name="connsiteY2" fmla="*/ 0 h 1255923"/>
              <a:gd name="connsiteX3" fmla="*/ 430854 w 596107"/>
              <a:gd name="connsiteY3" fmla="*/ 0 h 1255923"/>
            </a:gdLst>
            <a:ahLst/>
            <a:cxnLst>
              <a:cxn ang="0">
                <a:pos x="connsiteX0" y="connsiteY0"/>
              </a:cxn>
              <a:cxn ang="0">
                <a:pos x="connsiteX1" y="connsiteY1"/>
              </a:cxn>
              <a:cxn ang="0">
                <a:pos x="connsiteX2" y="connsiteY2"/>
              </a:cxn>
              <a:cxn ang="0">
                <a:pos x="connsiteX3" y="connsiteY3"/>
              </a:cxn>
            </a:cxnLst>
            <a:rect l="l" t="t" r="r" b="b"/>
            <a:pathLst>
              <a:path w="596107" h="1255923">
                <a:moveTo>
                  <a:pt x="596107" y="1255923"/>
                </a:moveTo>
                <a:cubicBezTo>
                  <a:pt x="312422" y="958467"/>
                  <a:pt x="28738" y="661012"/>
                  <a:pt x="1196" y="451692"/>
                </a:cubicBezTo>
                <a:cubicBezTo>
                  <a:pt x="-26346" y="242372"/>
                  <a:pt x="430854" y="0"/>
                  <a:pt x="430854" y="0"/>
                </a:cubicBezTo>
                <a:lnTo>
                  <a:pt x="430854" y="0"/>
                </a:ln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p:cNvCxnSpPr>
            <a:stCxn id="87" idx="2"/>
            <a:endCxn id="28" idx="2"/>
          </p:cNvCxnSpPr>
          <p:nvPr/>
        </p:nvCxnSpPr>
        <p:spPr>
          <a:xfrm flipV="1">
            <a:off x="980501" y="4953000"/>
            <a:ext cx="162499" cy="10374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189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Combinational logic</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Comparison between ROM and PLA for implementing combinational logic</a:t>
            </a:r>
          </a:p>
          <a:p>
            <a:pPr lvl="1"/>
            <a:r>
              <a:rPr lang="en-US" dirty="0" smtClean="0"/>
              <a:t>ROM requires a full decoder (array of AND gates)</a:t>
            </a:r>
          </a:p>
          <a:p>
            <a:pPr lvl="1"/>
            <a:r>
              <a:rPr lang="en-US" dirty="0" smtClean="0"/>
              <a:t>The AND plane size of PLA depends on the number of distinct </a:t>
            </a:r>
            <a:r>
              <a:rPr lang="en-US" dirty="0" err="1" smtClean="0"/>
              <a:t>minterms</a:t>
            </a:r>
            <a:r>
              <a:rPr lang="en-US" dirty="0" smtClean="0"/>
              <a:t> across all outputs</a:t>
            </a:r>
          </a:p>
          <a:p>
            <a:pPr lvl="1"/>
            <a:r>
              <a:rPr lang="en-US" dirty="0" smtClean="0"/>
              <a:t>As the number of inputs grows, ROM height grows exponentially; PLA size grows slowly</a:t>
            </a:r>
          </a:p>
          <a:p>
            <a:r>
              <a:rPr lang="en-US" dirty="0" smtClean="0"/>
              <a:t>Logic minimization</a:t>
            </a:r>
          </a:p>
          <a:p>
            <a:pPr lvl="1"/>
            <a:r>
              <a:rPr lang="en-US" dirty="0" smtClean="0"/>
              <a:t>Critical for good designs</a:t>
            </a:r>
          </a:p>
          <a:p>
            <a:pPr lvl="1"/>
            <a:r>
              <a:rPr lang="en-US" dirty="0" err="1" smtClean="0"/>
              <a:t>Karnaugh</a:t>
            </a:r>
            <a:r>
              <a:rPr lang="en-US" dirty="0" smtClean="0"/>
              <a:t> map (K map) is useful for understanding the manual process</a:t>
            </a:r>
          </a:p>
          <a:p>
            <a:pPr lvl="1"/>
            <a:r>
              <a:rPr lang="en-US" dirty="0" smtClean="0"/>
              <a:t>Tedious for large designs; usually automated</a:t>
            </a:r>
          </a:p>
          <a:p>
            <a:endParaRPr lang="en-US" dirty="0" smtClean="0"/>
          </a:p>
          <a:p>
            <a:endParaRPr lang="en-US" dirty="0" smtClean="0"/>
          </a:p>
        </p:txBody>
      </p:sp>
    </p:spTree>
    <p:extLst>
      <p:ext uri="{BB962C8B-B14F-4D97-AF65-F5344CB8AC3E}">
        <p14:creationId xmlns:p14="http://schemas.microsoft.com/office/powerpoint/2010/main" val="10559088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machines (FSMs)</a:t>
            </a:r>
            <a:endParaRPr lang="en-US" b="1" dirty="0"/>
          </a:p>
        </p:txBody>
      </p:sp>
      <p:sp>
        <p:nvSpPr>
          <p:cNvPr id="5" name="Cloud 4"/>
          <p:cNvSpPr/>
          <p:nvPr/>
        </p:nvSpPr>
        <p:spPr>
          <a:xfrm>
            <a:off x="3429000" y="1143000"/>
            <a:ext cx="2133600" cy="1905000"/>
          </a:xfrm>
          <a:prstGeom prst="cloud">
            <a:avLst/>
          </a:prstGeom>
          <a:solidFill>
            <a:srgbClr val="A23E2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latin typeface="+mj-lt"/>
              </a:rPr>
              <a:t>f</a:t>
            </a:r>
            <a:endParaRPr lang="en-US" sz="4400" dirty="0">
              <a:solidFill>
                <a:schemeClr val="tx1"/>
              </a:solidFill>
              <a:latin typeface="+mj-lt"/>
            </a:endParaRPr>
          </a:p>
        </p:txBody>
      </p:sp>
      <p:sp>
        <p:nvSpPr>
          <p:cNvPr id="6" name="Rectangle 5"/>
          <p:cNvSpPr/>
          <p:nvPr/>
        </p:nvSpPr>
        <p:spPr>
          <a:xfrm>
            <a:off x="1295400" y="1371600"/>
            <a:ext cx="609600" cy="1600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86600" y="1371600"/>
            <a:ext cx="609600" cy="1600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mj-lt"/>
              </a:rPr>
              <a:t>y</a:t>
            </a:r>
            <a:endParaRPr lang="en-US" sz="3600" dirty="0">
              <a:solidFill>
                <a:schemeClr val="tx1"/>
              </a:solidFill>
              <a:latin typeface="+mj-lt"/>
            </a:endParaRPr>
          </a:p>
        </p:txBody>
      </p:sp>
      <p:cxnSp>
        <p:nvCxnSpPr>
          <p:cNvPr id="11" name="Straight Arrow Connector 10"/>
          <p:cNvCxnSpPr>
            <a:stCxn id="6" idx="3"/>
          </p:cNvCxnSpPr>
          <p:nvPr/>
        </p:nvCxnSpPr>
        <p:spPr>
          <a:xfrm flipV="1">
            <a:off x="1905000" y="2133600"/>
            <a:ext cx="1530618"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562600" y="2095500"/>
            <a:ext cx="1530618"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7200" y="3505200"/>
            <a:ext cx="6934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7" idx="2"/>
          </p:cNvCxnSpPr>
          <p:nvPr/>
        </p:nvCxnSpPr>
        <p:spPr>
          <a:xfrm flipV="1">
            <a:off x="7391400" y="2971800"/>
            <a:ext cx="0"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600200" y="2971800"/>
            <a:ext cx="0"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1"/>
          </p:cNvCxnSpPr>
          <p:nvPr/>
        </p:nvCxnSpPr>
        <p:spPr>
          <a:xfrm flipV="1">
            <a:off x="152400" y="2171700"/>
            <a:ext cx="1143000"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689582" y="2057400"/>
            <a:ext cx="844818"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13302" y="1792069"/>
            <a:ext cx="415498" cy="646331"/>
          </a:xfrm>
          <a:prstGeom prst="rect">
            <a:avLst/>
          </a:prstGeom>
          <a:noFill/>
        </p:spPr>
        <p:txBody>
          <a:bodyPr wrap="none" rtlCol="0">
            <a:spAutoFit/>
          </a:bodyPr>
          <a:lstStyle/>
          <a:p>
            <a:r>
              <a:rPr lang="en-US" sz="3600" dirty="0" smtClean="0">
                <a:latin typeface="+mj-lt"/>
              </a:rPr>
              <a:t>x</a:t>
            </a:r>
            <a:endParaRPr lang="en-US" sz="3600" dirty="0">
              <a:latin typeface="+mj-lt"/>
            </a:endParaRPr>
          </a:p>
        </p:txBody>
      </p:sp>
      <p:sp>
        <p:nvSpPr>
          <p:cNvPr id="25" name="TextBox 24"/>
          <p:cNvSpPr txBox="1"/>
          <p:nvPr/>
        </p:nvSpPr>
        <p:spPr>
          <a:xfrm>
            <a:off x="76200" y="2935069"/>
            <a:ext cx="748923" cy="646331"/>
          </a:xfrm>
          <a:prstGeom prst="rect">
            <a:avLst/>
          </a:prstGeom>
          <a:noFill/>
        </p:spPr>
        <p:txBody>
          <a:bodyPr wrap="none" rtlCol="0">
            <a:spAutoFit/>
          </a:bodyPr>
          <a:lstStyle/>
          <a:p>
            <a:r>
              <a:rPr lang="en-US" sz="3600" dirty="0" err="1" smtClean="0">
                <a:latin typeface="+mj-lt"/>
              </a:rPr>
              <a:t>clk</a:t>
            </a:r>
            <a:endParaRPr lang="en-US" sz="3600" dirty="0">
              <a:latin typeface="+mj-lt"/>
            </a:endParaRPr>
          </a:p>
        </p:txBody>
      </p:sp>
      <p:sp>
        <p:nvSpPr>
          <p:cNvPr id="3" name="TextBox 2"/>
          <p:cNvSpPr txBox="1"/>
          <p:nvPr/>
        </p:nvSpPr>
        <p:spPr>
          <a:xfrm>
            <a:off x="0" y="4724400"/>
            <a:ext cx="8709894" cy="1384995"/>
          </a:xfrm>
          <a:prstGeom prst="rect">
            <a:avLst/>
          </a:prstGeom>
          <a:noFill/>
        </p:spPr>
        <p:txBody>
          <a:bodyPr wrap="square" rtlCol="0">
            <a:spAutoFit/>
          </a:bodyPr>
          <a:lstStyle/>
          <a:p>
            <a:r>
              <a:rPr lang="en-US" sz="2800" dirty="0" smtClean="0">
                <a:latin typeface="+mj-lt"/>
              </a:rPr>
              <a:t>If the environment is sampling the output only at y, the</a:t>
            </a:r>
          </a:p>
          <a:p>
            <a:r>
              <a:rPr lang="en-US" sz="2800" dirty="0">
                <a:latin typeface="+mj-lt"/>
              </a:rPr>
              <a:t>o</a:t>
            </a:r>
            <a:r>
              <a:rPr lang="en-US" sz="2800" dirty="0" smtClean="0">
                <a:latin typeface="+mj-lt"/>
              </a:rPr>
              <a:t>utput function depends only on the current state and</a:t>
            </a:r>
          </a:p>
          <a:p>
            <a:r>
              <a:rPr lang="en-US" sz="2800" dirty="0">
                <a:latin typeface="+mj-lt"/>
              </a:rPr>
              <a:t>i</a:t>
            </a:r>
            <a:r>
              <a:rPr lang="en-US" sz="2800" dirty="0" smtClean="0">
                <a:latin typeface="+mj-lt"/>
              </a:rPr>
              <a:t>s equal to the y bit of </a:t>
            </a:r>
            <a:r>
              <a:rPr lang="en-US" sz="2800" smtClean="0">
                <a:latin typeface="+mj-lt"/>
              </a:rPr>
              <a:t>the state</a:t>
            </a:r>
            <a:endParaRPr lang="en-US" sz="2800" dirty="0">
              <a:latin typeface="+mj-lt"/>
            </a:endParaRPr>
          </a:p>
        </p:txBody>
      </p:sp>
    </p:spTree>
    <p:extLst>
      <p:ext uri="{BB962C8B-B14F-4D97-AF65-F5344CB8AC3E}">
        <p14:creationId xmlns:p14="http://schemas.microsoft.com/office/powerpoint/2010/main" val="24066895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 design</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Step#1: derive the FSM from problem description</a:t>
            </a:r>
          </a:p>
          <a:p>
            <a:pPr lvl="1"/>
            <a:r>
              <a:rPr lang="en-US" dirty="0" smtClean="0"/>
              <a:t>This is usually the challenging step</a:t>
            </a:r>
          </a:p>
          <a:p>
            <a:r>
              <a:rPr lang="en-US" dirty="0" smtClean="0"/>
              <a:t>Step#2: decide the state elements</a:t>
            </a:r>
          </a:p>
          <a:p>
            <a:r>
              <a:rPr lang="en-US" dirty="0" smtClean="0"/>
              <a:t>Step#3: design the combinational logic for the next state function</a:t>
            </a:r>
          </a:p>
          <a:p>
            <a:r>
              <a:rPr lang="en-US" dirty="0" smtClean="0"/>
              <a:t>Step#4: design the combinational logic for the output function</a:t>
            </a:r>
            <a:endParaRPr lang="en-US" dirty="0"/>
          </a:p>
        </p:txBody>
      </p:sp>
    </p:spTree>
    <p:extLst>
      <p:ext uri="{BB962C8B-B14F-4D97-AF65-F5344CB8AC3E}">
        <p14:creationId xmlns:p14="http://schemas.microsoft.com/office/powerpoint/2010/main" val="23529345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 design</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Example</a:t>
            </a:r>
          </a:p>
          <a:p>
            <a:pPr lvl="1"/>
            <a:r>
              <a:rPr lang="en-US" dirty="0" smtClean="0"/>
              <a:t>We would like to design a digital logic that detects if the input pattern is alternating i.e., the input is 101010… or 010101…</a:t>
            </a:r>
            <a:endParaRPr lang="en-US" dirty="0"/>
          </a:p>
        </p:txBody>
      </p:sp>
      <p:sp>
        <p:nvSpPr>
          <p:cNvPr id="4" name="Oval 3"/>
          <p:cNvSpPr/>
          <p:nvPr/>
        </p:nvSpPr>
        <p:spPr>
          <a:xfrm>
            <a:off x="762000" y="4191000"/>
            <a:ext cx="13716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Start</a:t>
            </a:r>
            <a:endParaRPr lang="en-US" sz="2800" dirty="0">
              <a:solidFill>
                <a:schemeClr val="tx1"/>
              </a:solidFill>
              <a:latin typeface="+mj-lt"/>
            </a:endParaRPr>
          </a:p>
        </p:txBody>
      </p:sp>
      <p:sp>
        <p:nvSpPr>
          <p:cNvPr id="5" name="Oval 4"/>
          <p:cNvSpPr/>
          <p:nvPr/>
        </p:nvSpPr>
        <p:spPr>
          <a:xfrm>
            <a:off x="2895600" y="29718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mj-lt"/>
              </a:rPr>
              <a:t>S</a:t>
            </a:r>
            <a:r>
              <a:rPr lang="en-US" sz="2800" dirty="0" smtClean="0">
                <a:solidFill>
                  <a:schemeClr val="tx1"/>
                </a:solidFill>
                <a:latin typeface="+mj-lt"/>
              </a:rPr>
              <a:t>0</a:t>
            </a:r>
            <a:endParaRPr lang="en-US" sz="2800" dirty="0">
              <a:solidFill>
                <a:schemeClr val="tx1"/>
              </a:solidFill>
              <a:latin typeface="+mj-lt"/>
            </a:endParaRPr>
          </a:p>
        </p:txBody>
      </p:sp>
      <p:sp>
        <p:nvSpPr>
          <p:cNvPr id="6" name="Oval 5"/>
          <p:cNvSpPr/>
          <p:nvPr/>
        </p:nvSpPr>
        <p:spPr>
          <a:xfrm>
            <a:off x="5638800" y="29718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S1</a:t>
            </a:r>
            <a:endParaRPr lang="en-US" sz="2800" dirty="0">
              <a:solidFill>
                <a:schemeClr val="tx1"/>
              </a:solidFill>
              <a:latin typeface="+mj-lt"/>
            </a:endParaRPr>
          </a:p>
        </p:txBody>
      </p:sp>
      <p:sp>
        <p:nvSpPr>
          <p:cNvPr id="7" name="Oval 6"/>
          <p:cNvSpPr/>
          <p:nvPr/>
        </p:nvSpPr>
        <p:spPr>
          <a:xfrm>
            <a:off x="2895600" y="55626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mj-lt"/>
              </a:rPr>
              <a:t>T</a:t>
            </a:r>
            <a:r>
              <a:rPr lang="en-US" sz="2800" dirty="0" smtClean="0">
                <a:solidFill>
                  <a:schemeClr val="tx1"/>
                </a:solidFill>
                <a:latin typeface="+mj-lt"/>
              </a:rPr>
              <a:t>0</a:t>
            </a:r>
            <a:endParaRPr lang="en-US" sz="2800" dirty="0">
              <a:solidFill>
                <a:schemeClr val="tx1"/>
              </a:solidFill>
              <a:latin typeface="+mj-lt"/>
            </a:endParaRPr>
          </a:p>
        </p:txBody>
      </p:sp>
      <p:sp>
        <p:nvSpPr>
          <p:cNvPr id="8" name="Oval 7"/>
          <p:cNvSpPr/>
          <p:nvPr/>
        </p:nvSpPr>
        <p:spPr>
          <a:xfrm>
            <a:off x="5715000" y="55626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T1</a:t>
            </a:r>
            <a:endParaRPr lang="en-US" sz="2800" dirty="0">
              <a:solidFill>
                <a:schemeClr val="tx1"/>
              </a:solidFill>
              <a:latin typeface="+mj-lt"/>
            </a:endParaRPr>
          </a:p>
        </p:txBody>
      </p:sp>
      <p:cxnSp>
        <p:nvCxnSpPr>
          <p:cNvPr id="10" name="Straight Arrow Connector 9"/>
          <p:cNvCxnSpPr>
            <a:stCxn id="4" idx="0"/>
            <a:endCxn id="5" idx="2"/>
          </p:cNvCxnSpPr>
          <p:nvPr/>
        </p:nvCxnSpPr>
        <p:spPr>
          <a:xfrm flipV="1">
            <a:off x="1447800" y="3429000"/>
            <a:ext cx="1447800" cy="762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4"/>
            <a:endCxn id="7" idx="2"/>
          </p:cNvCxnSpPr>
          <p:nvPr/>
        </p:nvCxnSpPr>
        <p:spPr>
          <a:xfrm>
            <a:off x="1447800" y="5105400"/>
            <a:ext cx="1447800" cy="914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3778786" y="2984554"/>
            <a:ext cx="1729648" cy="287456"/>
          </a:xfrm>
          <a:custGeom>
            <a:avLst/>
            <a:gdLst>
              <a:gd name="connsiteX0" fmla="*/ 0 w 1729648"/>
              <a:gd name="connsiteY0" fmla="*/ 287456 h 287456"/>
              <a:gd name="connsiteX1" fmla="*/ 694062 w 1729648"/>
              <a:gd name="connsiteY1" fmla="*/ 1017 h 287456"/>
              <a:gd name="connsiteX2" fmla="*/ 1729648 w 1729648"/>
              <a:gd name="connsiteY2" fmla="*/ 210338 h 287456"/>
            </a:gdLst>
            <a:ahLst/>
            <a:cxnLst>
              <a:cxn ang="0">
                <a:pos x="connsiteX0" y="connsiteY0"/>
              </a:cxn>
              <a:cxn ang="0">
                <a:pos x="connsiteX1" y="connsiteY1"/>
              </a:cxn>
              <a:cxn ang="0">
                <a:pos x="connsiteX2" y="connsiteY2"/>
              </a:cxn>
            </a:cxnLst>
            <a:rect l="l" t="t" r="r" b="b"/>
            <a:pathLst>
              <a:path w="1729648" h="287456">
                <a:moveTo>
                  <a:pt x="0" y="287456"/>
                </a:moveTo>
                <a:cubicBezTo>
                  <a:pt x="202893" y="150663"/>
                  <a:pt x="405787" y="13870"/>
                  <a:pt x="694062" y="1017"/>
                </a:cubicBezTo>
                <a:cubicBezTo>
                  <a:pt x="982337" y="-11836"/>
                  <a:pt x="1355992" y="99251"/>
                  <a:pt x="1729648" y="210338"/>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3" idx="2"/>
          </p:cNvCxnSpPr>
          <p:nvPr/>
        </p:nvCxnSpPr>
        <p:spPr>
          <a:xfrm>
            <a:off x="5508434" y="3194892"/>
            <a:ext cx="130366" cy="817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a:off x="3899971" y="3624549"/>
            <a:ext cx="1784733" cy="320385"/>
          </a:xfrm>
          <a:custGeom>
            <a:avLst/>
            <a:gdLst>
              <a:gd name="connsiteX0" fmla="*/ 1784733 w 1784733"/>
              <a:gd name="connsiteY0" fmla="*/ 0 h 320385"/>
              <a:gd name="connsiteX1" fmla="*/ 947451 w 1784733"/>
              <a:gd name="connsiteY1" fmla="*/ 319490 h 320385"/>
              <a:gd name="connsiteX2" fmla="*/ 0 w 1784733"/>
              <a:gd name="connsiteY2" fmla="*/ 77118 h 320385"/>
            </a:gdLst>
            <a:ahLst/>
            <a:cxnLst>
              <a:cxn ang="0">
                <a:pos x="connsiteX0" y="connsiteY0"/>
              </a:cxn>
              <a:cxn ang="0">
                <a:pos x="connsiteX1" y="connsiteY1"/>
              </a:cxn>
              <a:cxn ang="0">
                <a:pos x="connsiteX2" y="connsiteY2"/>
              </a:cxn>
            </a:cxnLst>
            <a:rect l="l" t="t" r="r" b="b"/>
            <a:pathLst>
              <a:path w="1784733" h="320385">
                <a:moveTo>
                  <a:pt x="1784733" y="0"/>
                </a:moveTo>
                <a:cubicBezTo>
                  <a:pt x="1514819" y="153318"/>
                  <a:pt x="1244906" y="306637"/>
                  <a:pt x="947451" y="319490"/>
                </a:cubicBezTo>
                <a:cubicBezTo>
                  <a:pt x="649995" y="332343"/>
                  <a:pt x="324997" y="204730"/>
                  <a:pt x="0" y="77118"/>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26" idx="2"/>
          </p:cNvCxnSpPr>
          <p:nvPr/>
        </p:nvCxnSpPr>
        <p:spPr>
          <a:xfrm flipH="1" flipV="1">
            <a:off x="3778786" y="3581400"/>
            <a:ext cx="121185" cy="1202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3767769" y="5508138"/>
            <a:ext cx="1762698" cy="297751"/>
          </a:xfrm>
          <a:custGeom>
            <a:avLst/>
            <a:gdLst>
              <a:gd name="connsiteX0" fmla="*/ 0 w 1762698"/>
              <a:gd name="connsiteY0" fmla="*/ 297751 h 297751"/>
              <a:gd name="connsiteX1" fmla="*/ 804231 w 1762698"/>
              <a:gd name="connsiteY1" fmla="*/ 296 h 297751"/>
              <a:gd name="connsiteX2" fmla="*/ 1762698 w 1762698"/>
              <a:gd name="connsiteY2" fmla="*/ 253684 h 297751"/>
            </a:gdLst>
            <a:ahLst/>
            <a:cxnLst>
              <a:cxn ang="0">
                <a:pos x="connsiteX0" y="connsiteY0"/>
              </a:cxn>
              <a:cxn ang="0">
                <a:pos x="connsiteX1" y="connsiteY1"/>
              </a:cxn>
              <a:cxn ang="0">
                <a:pos x="connsiteX2" y="connsiteY2"/>
              </a:cxn>
            </a:cxnLst>
            <a:rect l="l" t="t" r="r" b="b"/>
            <a:pathLst>
              <a:path w="1762698" h="297751">
                <a:moveTo>
                  <a:pt x="0" y="297751"/>
                </a:moveTo>
                <a:cubicBezTo>
                  <a:pt x="255224" y="152695"/>
                  <a:pt x="510448" y="7640"/>
                  <a:pt x="804231" y="296"/>
                </a:cubicBezTo>
                <a:cubicBezTo>
                  <a:pt x="1098014" y="-7048"/>
                  <a:pt x="1430356" y="123318"/>
                  <a:pt x="1762698" y="253684"/>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29" idx="2"/>
          </p:cNvCxnSpPr>
          <p:nvPr/>
        </p:nvCxnSpPr>
        <p:spPr>
          <a:xfrm>
            <a:off x="5530467" y="5761822"/>
            <a:ext cx="184533" cy="1055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a:off x="3899971" y="6257581"/>
            <a:ext cx="1883884" cy="342352"/>
          </a:xfrm>
          <a:custGeom>
            <a:avLst/>
            <a:gdLst>
              <a:gd name="connsiteX0" fmla="*/ 1883884 w 1883884"/>
              <a:gd name="connsiteY0" fmla="*/ 0 h 342352"/>
              <a:gd name="connsiteX1" fmla="*/ 1002535 w 1883884"/>
              <a:gd name="connsiteY1" fmla="*/ 341523 h 342352"/>
              <a:gd name="connsiteX2" fmla="*/ 0 w 1883884"/>
              <a:gd name="connsiteY2" fmla="*/ 77118 h 342352"/>
            </a:gdLst>
            <a:ahLst/>
            <a:cxnLst>
              <a:cxn ang="0">
                <a:pos x="connsiteX0" y="connsiteY0"/>
              </a:cxn>
              <a:cxn ang="0">
                <a:pos x="connsiteX1" y="connsiteY1"/>
              </a:cxn>
              <a:cxn ang="0">
                <a:pos x="connsiteX2" y="connsiteY2"/>
              </a:cxn>
            </a:cxnLst>
            <a:rect l="l" t="t" r="r" b="b"/>
            <a:pathLst>
              <a:path w="1883884" h="342352">
                <a:moveTo>
                  <a:pt x="1883884" y="0"/>
                </a:moveTo>
                <a:cubicBezTo>
                  <a:pt x="1600200" y="164335"/>
                  <a:pt x="1316516" y="328670"/>
                  <a:pt x="1002535" y="341523"/>
                </a:cubicBezTo>
                <a:cubicBezTo>
                  <a:pt x="688554" y="354376"/>
                  <a:pt x="344277" y="215747"/>
                  <a:pt x="0" y="77118"/>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5" idx="2"/>
          </p:cNvCxnSpPr>
          <p:nvPr/>
        </p:nvCxnSpPr>
        <p:spPr>
          <a:xfrm flipH="1" flipV="1">
            <a:off x="3767769" y="6248400"/>
            <a:ext cx="132202" cy="862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239000" y="4191000"/>
            <a:ext cx="17526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Reject</a:t>
            </a:r>
            <a:endParaRPr lang="en-US" sz="2800" dirty="0">
              <a:solidFill>
                <a:schemeClr val="tx1"/>
              </a:solidFill>
              <a:latin typeface="+mj-lt"/>
            </a:endParaRPr>
          </a:p>
        </p:txBody>
      </p:sp>
      <p:cxnSp>
        <p:nvCxnSpPr>
          <p:cNvPr id="40" name="Straight Arrow Connector 39"/>
          <p:cNvCxnSpPr>
            <a:stCxn id="6" idx="6"/>
            <a:endCxn id="38" idx="0"/>
          </p:cNvCxnSpPr>
          <p:nvPr/>
        </p:nvCxnSpPr>
        <p:spPr>
          <a:xfrm>
            <a:off x="6553200" y="3429000"/>
            <a:ext cx="1562100" cy="762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6"/>
            <a:endCxn id="38" idx="4"/>
          </p:cNvCxnSpPr>
          <p:nvPr/>
        </p:nvCxnSpPr>
        <p:spPr>
          <a:xfrm flipV="1">
            <a:off x="6629400" y="5105400"/>
            <a:ext cx="1485900" cy="914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 idx="4"/>
          </p:cNvCxnSpPr>
          <p:nvPr/>
        </p:nvCxnSpPr>
        <p:spPr>
          <a:xfrm>
            <a:off x="3352800" y="3886200"/>
            <a:ext cx="3962400" cy="533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 idx="0"/>
            <a:endCxn id="38" idx="2"/>
          </p:cNvCxnSpPr>
          <p:nvPr/>
        </p:nvCxnSpPr>
        <p:spPr>
          <a:xfrm flipV="1">
            <a:off x="3352800" y="4648200"/>
            <a:ext cx="3886200" cy="914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587629" y="3352800"/>
            <a:ext cx="774571" cy="523220"/>
          </a:xfrm>
          <a:prstGeom prst="rect">
            <a:avLst/>
          </a:prstGeom>
          <a:noFill/>
        </p:spPr>
        <p:txBody>
          <a:bodyPr wrap="none" rtlCol="0">
            <a:spAutoFit/>
          </a:bodyPr>
          <a:lstStyle/>
          <a:p>
            <a:r>
              <a:rPr lang="en-US" sz="2800" dirty="0">
                <a:latin typeface="+mj-lt"/>
              </a:rPr>
              <a:t>x</a:t>
            </a:r>
            <a:r>
              <a:rPr lang="en-US" sz="2800" dirty="0" smtClean="0">
                <a:latin typeface="+mj-lt"/>
              </a:rPr>
              <a:t>=0</a:t>
            </a:r>
            <a:endParaRPr lang="en-US" sz="2800" dirty="0">
              <a:latin typeface="+mj-lt"/>
            </a:endParaRPr>
          </a:p>
        </p:txBody>
      </p:sp>
      <p:sp>
        <p:nvSpPr>
          <p:cNvPr id="48" name="TextBox 47"/>
          <p:cNvSpPr txBox="1"/>
          <p:nvPr/>
        </p:nvSpPr>
        <p:spPr>
          <a:xfrm>
            <a:off x="1740029" y="5648980"/>
            <a:ext cx="774571" cy="523220"/>
          </a:xfrm>
          <a:prstGeom prst="rect">
            <a:avLst/>
          </a:prstGeom>
          <a:noFill/>
        </p:spPr>
        <p:txBody>
          <a:bodyPr wrap="none" rtlCol="0">
            <a:spAutoFit/>
          </a:bodyPr>
          <a:lstStyle/>
          <a:p>
            <a:r>
              <a:rPr lang="en-US" sz="2800" dirty="0" smtClean="0">
                <a:latin typeface="+mj-lt"/>
              </a:rPr>
              <a:t>x=1</a:t>
            </a:r>
            <a:endParaRPr lang="en-US" sz="2800" dirty="0">
              <a:latin typeface="+mj-lt"/>
            </a:endParaRPr>
          </a:p>
        </p:txBody>
      </p:sp>
      <p:sp>
        <p:nvSpPr>
          <p:cNvPr id="49" name="TextBox 48"/>
          <p:cNvSpPr txBox="1"/>
          <p:nvPr/>
        </p:nvSpPr>
        <p:spPr>
          <a:xfrm>
            <a:off x="4343400" y="2895600"/>
            <a:ext cx="774571" cy="523220"/>
          </a:xfrm>
          <a:prstGeom prst="rect">
            <a:avLst/>
          </a:prstGeom>
          <a:noFill/>
        </p:spPr>
        <p:txBody>
          <a:bodyPr wrap="none" rtlCol="0">
            <a:spAutoFit/>
          </a:bodyPr>
          <a:lstStyle/>
          <a:p>
            <a:r>
              <a:rPr lang="en-US" sz="2800" dirty="0" smtClean="0">
                <a:latin typeface="+mj-lt"/>
              </a:rPr>
              <a:t>x=1</a:t>
            </a:r>
            <a:endParaRPr lang="en-US" sz="2800" dirty="0">
              <a:latin typeface="+mj-lt"/>
            </a:endParaRPr>
          </a:p>
        </p:txBody>
      </p:sp>
      <p:sp>
        <p:nvSpPr>
          <p:cNvPr id="50" name="TextBox 49"/>
          <p:cNvSpPr txBox="1"/>
          <p:nvPr/>
        </p:nvSpPr>
        <p:spPr>
          <a:xfrm>
            <a:off x="4343400" y="3505200"/>
            <a:ext cx="774571" cy="523220"/>
          </a:xfrm>
          <a:prstGeom prst="rect">
            <a:avLst/>
          </a:prstGeom>
          <a:noFill/>
        </p:spPr>
        <p:txBody>
          <a:bodyPr wrap="none" rtlCol="0">
            <a:spAutoFit/>
          </a:bodyPr>
          <a:lstStyle/>
          <a:p>
            <a:r>
              <a:rPr lang="en-US" sz="2800" dirty="0">
                <a:latin typeface="+mj-lt"/>
              </a:rPr>
              <a:t>x</a:t>
            </a:r>
            <a:r>
              <a:rPr lang="en-US" sz="2800" dirty="0" smtClean="0">
                <a:latin typeface="+mj-lt"/>
              </a:rPr>
              <a:t>=0</a:t>
            </a:r>
            <a:endParaRPr lang="en-US" sz="2800" dirty="0">
              <a:latin typeface="+mj-lt"/>
            </a:endParaRPr>
          </a:p>
        </p:txBody>
      </p:sp>
      <p:sp>
        <p:nvSpPr>
          <p:cNvPr id="51" name="TextBox 50"/>
          <p:cNvSpPr txBox="1"/>
          <p:nvPr/>
        </p:nvSpPr>
        <p:spPr>
          <a:xfrm>
            <a:off x="4330829" y="5410200"/>
            <a:ext cx="774571" cy="523220"/>
          </a:xfrm>
          <a:prstGeom prst="rect">
            <a:avLst/>
          </a:prstGeom>
          <a:noFill/>
        </p:spPr>
        <p:txBody>
          <a:bodyPr wrap="none" rtlCol="0">
            <a:spAutoFit/>
          </a:bodyPr>
          <a:lstStyle/>
          <a:p>
            <a:r>
              <a:rPr lang="en-US" sz="2800" dirty="0">
                <a:latin typeface="+mj-lt"/>
              </a:rPr>
              <a:t>x</a:t>
            </a:r>
            <a:r>
              <a:rPr lang="en-US" sz="2800" dirty="0" smtClean="0">
                <a:latin typeface="+mj-lt"/>
              </a:rPr>
              <a:t>=0</a:t>
            </a:r>
            <a:endParaRPr lang="en-US" sz="2800" dirty="0">
              <a:latin typeface="+mj-lt"/>
            </a:endParaRPr>
          </a:p>
        </p:txBody>
      </p:sp>
      <p:sp>
        <p:nvSpPr>
          <p:cNvPr id="52" name="TextBox 51"/>
          <p:cNvSpPr txBox="1"/>
          <p:nvPr/>
        </p:nvSpPr>
        <p:spPr>
          <a:xfrm>
            <a:off x="4330829" y="6106180"/>
            <a:ext cx="774571" cy="523220"/>
          </a:xfrm>
          <a:prstGeom prst="rect">
            <a:avLst/>
          </a:prstGeom>
          <a:noFill/>
        </p:spPr>
        <p:txBody>
          <a:bodyPr wrap="none" rtlCol="0">
            <a:spAutoFit/>
          </a:bodyPr>
          <a:lstStyle/>
          <a:p>
            <a:r>
              <a:rPr lang="en-US" sz="2800" dirty="0" smtClean="0">
                <a:latin typeface="+mj-lt"/>
              </a:rPr>
              <a:t>x=1</a:t>
            </a:r>
            <a:endParaRPr lang="en-US" sz="2800" dirty="0">
              <a:latin typeface="+mj-lt"/>
            </a:endParaRPr>
          </a:p>
        </p:txBody>
      </p:sp>
      <p:sp>
        <p:nvSpPr>
          <p:cNvPr id="53" name="TextBox 52"/>
          <p:cNvSpPr txBox="1"/>
          <p:nvPr/>
        </p:nvSpPr>
        <p:spPr>
          <a:xfrm>
            <a:off x="4330829" y="4048780"/>
            <a:ext cx="774571" cy="523220"/>
          </a:xfrm>
          <a:prstGeom prst="rect">
            <a:avLst/>
          </a:prstGeom>
          <a:noFill/>
        </p:spPr>
        <p:txBody>
          <a:bodyPr wrap="none" rtlCol="0">
            <a:spAutoFit/>
          </a:bodyPr>
          <a:lstStyle/>
          <a:p>
            <a:r>
              <a:rPr lang="en-US" sz="2800" dirty="0">
                <a:latin typeface="+mj-lt"/>
              </a:rPr>
              <a:t>x</a:t>
            </a:r>
            <a:r>
              <a:rPr lang="en-US" sz="2800" dirty="0" smtClean="0">
                <a:latin typeface="+mj-lt"/>
              </a:rPr>
              <a:t>=0</a:t>
            </a:r>
            <a:endParaRPr lang="en-US" sz="2800" dirty="0">
              <a:latin typeface="+mj-lt"/>
            </a:endParaRPr>
          </a:p>
        </p:txBody>
      </p:sp>
      <p:sp>
        <p:nvSpPr>
          <p:cNvPr id="54" name="TextBox 53"/>
          <p:cNvSpPr txBox="1"/>
          <p:nvPr/>
        </p:nvSpPr>
        <p:spPr>
          <a:xfrm>
            <a:off x="4343400" y="4724400"/>
            <a:ext cx="774571" cy="523220"/>
          </a:xfrm>
          <a:prstGeom prst="rect">
            <a:avLst/>
          </a:prstGeom>
          <a:noFill/>
        </p:spPr>
        <p:txBody>
          <a:bodyPr wrap="none" rtlCol="0">
            <a:spAutoFit/>
          </a:bodyPr>
          <a:lstStyle/>
          <a:p>
            <a:r>
              <a:rPr lang="en-US" sz="2800" dirty="0" smtClean="0">
                <a:latin typeface="+mj-lt"/>
              </a:rPr>
              <a:t>x=1</a:t>
            </a:r>
            <a:endParaRPr lang="en-US" sz="2800" dirty="0">
              <a:latin typeface="+mj-lt"/>
            </a:endParaRPr>
          </a:p>
        </p:txBody>
      </p:sp>
      <p:sp>
        <p:nvSpPr>
          <p:cNvPr id="55" name="TextBox 54"/>
          <p:cNvSpPr txBox="1"/>
          <p:nvPr/>
        </p:nvSpPr>
        <p:spPr>
          <a:xfrm>
            <a:off x="7239000" y="3352800"/>
            <a:ext cx="774571" cy="523220"/>
          </a:xfrm>
          <a:prstGeom prst="rect">
            <a:avLst/>
          </a:prstGeom>
          <a:noFill/>
        </p:spPr>
        <p:txBody>
          <a:bodyPr wrap="none" rtlCol="0">
            <a:spAutoFit/>
          </a:bodyPr>
          <a:lstStyle/>
          <a:p>
            <a:r>
              <a:rPr lang="en-US" sz="2800" dirty="0" smtClean="0">
                <a:latin typeface="+mj-lt"/>
              </a:rPr>
              <a:t>x=1</a:t>
            </a:r>
            <a:endParaRPr lang="en-US" sz="2800" dirty="0">
              <a:latin typeface="+mj-lt"/>
            </a:endParaRPr>
          </a:p>
        </p:txBody>
      </p:sp>
      <p:sp>
        <p:nvSpPr>
          <p:cNvPr id="56" name="TextBox 55"/>
          <p:cNvSpPr txBox="1"/>
          <p:nvPr/>
        </p:nvSpPr>
        <p:spPr>
          <a:xfrm>
            <a:off x="7226429" y="5486400"/>
            <a:ext cx="774571" cy="523220"/>
          </a:xfrm>
          <a:prstGeom prst="rect">
            <a:avLst/>
          </a:prstGeom>
          <a:noFill/>
        </p:spPr>
        <p:txBody>
          <a:bodyPr wrap="none" rtlCol="0">
            <a:spAutoFit/>
          </a:bodyPr>
          <a:lstStyle/>
          <a:p>
            <a:r>
              <a:rPr lang="en-US" sz="2800" dirty="0">
                <a:latin typeface="+mj-lt"/>
              </a:rPr>
              <a:t>x</a:t>
            </a:r>
            <a:r>
              <a:rPr lang="en-US" sz="2800" dirty="0" smtClean="0">
                <a:latin typeface="+mj-lt"/>
              </a:rPr>
              <a:t>=0</a:t>
            </a:r>
            <a:endParaRPr lang="en-US" sz="2800" dirty="0">
              <a:latin typeface="+mj-lt"/>
            </a:endParaRPr>
          </a:p>
        </p:txBody>
      </p:sp>
      <p:sp>
        <p:nvSpPr>
          <p:cNvPr id="57" name="Freeform 56"/>
          <p:cNvSpPr/>
          <p:nvPr/>
        </p:nvSpPr>
        <p:spPr>
          <a:xfrm>
            <a:off x="8416887" y="3399619"/>
            <a:ext cx="680249" cy="2268516"/>
          </a:xfrm>
          <a:custGeom>
            <a:avLst/>
            <a:gdLst>
              <a:gd name="connsiteX0" fmla="*/ 0 w 680249"/>
              <a:gd name="connsiteY0" fmla="*/ 797808 h 2268516"/>
              <a:gd name="connsiteX1" fmla="*/ 242371 w 680249"/>
              <a:gd name="connsiteY1" fmla="*/ 4593 h 2268516"/>
              <a:gd name="connsiteX2" fmla="*/ 649995 w 680249"/>
              <a:gd name="connsiteY2" fmla="*/ 555436 h 2268516"/>
              <a:gd name="connsiteX3" fmla="*/ 605927 w 680249"/>
              <a:gd name="connsiteY3" fmla="*/ 2174916 h 2268516"/>
              <a:gd name="connsiteX4" fmla="*/ 253388 w 680249"/>
              <a:gd name="connsiteY4" fmla="*/ 1932545 h 2268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249" h="2268516">
                <a:moveTo>
                  <a:pt x="0" y="797808"/>
                </a:moveTo>
                <a:cubicBezTo>
                  <a:pt x="67019" y="421398"/>
                  <a:pt x="134039" y="44988"/>
                  <a:pt x="242371" y="4593"/>
                </a:cubicBezTo>
                <a:cubicBezTo>
                  <a:pt x="350703" y="-35802"/>
                  <a:pt x="589402" y="193715"/>
                  <a:pt x="649995" y="555436"/>
                </a:cubicBezTo>
                <a:cubicBezTo>
                  <a:pt x="710588" y="917157"/>
                  <a:pt x="672028" y="1945398"/>
                  <a:pt x="605927" y="2174916"/>
                </a:cubicBezTo>
                <a:cubicBezTo>
                  <a:pt x="539826" y="2404434"/>
                  <a:pt x="396607" y="2168489"/>
                  <a:pt x="253388" y="1932545"/>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p:cNvCxnSpPr>
            <a:stCxn id="57" idx="4"/>
          </p:cNvCxnSpPr>
          <p:nvPr/>
        </p:nvCxnSpPr>
        <p:spPr>
          <a:xfrm flipH="1" flipV="1">
            <a:off x="8470771" y="5029200"/>
            <a:ext cx="199504" cy="30296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153400" y="2971800"/>
            <a:ext cx="1074333" cy="523220"/>
          </a:xfrm>
          <a:prstGeom prst="rect">
            <a:avLst/>
          </a:prstGeom>
          <a:noFill/>
        </p:spPr>
        <p:txBody>
          <a:bodyPr wrap="none" rtlCol="0">
            <a:spAutoFit/>
          </a:bodyPr>
          <a:lstStyle/>
          <a:p>
            <a:r>
              <a:rPr lang="en-US" sz="2800" dirty="0" smtClean="0">
                <a:latin typeface="+mj-lt"/>
              </a:rPr>
              <a:t>x=0,1</a:t>
            </a:r>
            <a:endParaRPr lang="en-US" sz="2800" dirty="0">
              <a:latin typeface="+mj-lt"/>
            </a:endParaRPr>
          </a:p>
        </p:txBody>
      </p:sp>
    </p:spTree>
    <p:extLst>
      <p:ext uri="{BB962C8B-B14F-4D97-AF65-F5344CB8AC3E}">
        <p14:creationId xmlns:p14="http://schemas.microsoft.com/office/powerpoint/2010/main" val="9752825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 design</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Example: detecting alternating input patterns</a:t>
            </a:r>
          </a:p>
          <a:p>
            <a:pPr lvl="1"/>
            <a:r>
              <a:rPr lang="en-US" dirty="0" smtClean="0"/>
              <a:t>Output of Reject state is 0 and of all other states is 1</a:t>
            </a:r>
          </a:p>
          <a:p>
            <a:pPr lvl="2"/>
            <a:r>
              <a:rPr lang="en-US" dirty="0" smtClean="0"/>
              <a:t>Could drive an LED with the output and the LED will keep glowing as long as the input alternates</a:t>
            </a:r>
          </a:p>
          <a:p>
            <a:pPr lvl="2"/>
            <a:r>
              <a:rPr lang="en-US" dirty="0" smtClean="0"/>
              <a:t>Empty and single-bit inputs are assumed to be alternating</a:t>
            </a:r>
          </a:p>
          <a:p>
            <a:pPr lvl="1"/>
            <a:r>
              <a:rPr lang="en-US" dirty="0" smtClean="0"/>
              <a:t>Six states require three state bits</a:t>
            </a:r>
          </a:p>
          <a:p>
            <a:pPr lvl="2"/>
            <a:r>
              <a:rPr lang="en-US" dirty="0" smtClean="0"/>
              <a:t>Call these a, b, c. Assume following state encoding:</a:t>
            </a:r>
          </a:p>
          <a:p>
            <a:pPr lvl="2"/>
            <a:r>
              <a:rPr lang="en-US" dirty="0" smtClean="0"/>
              <a:t>Start = 000 or ~a &amp; ~b &amp; ~c, S0 = 001 or ~a &amp; ~b &amp; c, S1 = 010 or ~a &amp; b &amp; ~c, T0 = 011 or ~a &amp; b &amp; c, T1 = 100 or a &amp; ~b &amp; ~c, Reject = 101 or a &amp; ~b &amp; c</a:t>
            </a:r>
          </a:p>
          <a:p>
            <a:pPr lvl="2"/>
            <a:r>
              <a:rPr lang="en-US" dirty="0" smtClean="0"/>
              <a:t>Output = ~Reject = ~a | b | ~c</a:t>
            </a:r>
          </a:p>
          <a:p>
            <a:pPr lvl="3"/>
            <a:r>
              <a:rPr lang="en-US" dirty="0" smtClean="0"/>
              <a:t>Includes states 110 and 111 also, but that is not wrong</a:t>
            </a:r>
            <a:endParaRPr lang="en-US" dirty="0"/>
          </a:p>
        </p:txBody>
      </p:sp>
    </p:spTree>
    <p:extLst>
      <p:ext uri="{BB962C8B-B14F-4D97-AF65-F5344CB8AC3E}">
        <p14:creationId xmlns:p14="http://schemas.microsoft.com/office/powerpoint/2010/main" val="25056229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 design</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Example: detecting alternating input patterns</a:t>
            </a:r>
          </a:p>
          <a:p>
            <a:pPr lvl="1"/>
            <a:r>
              <a:rPr lang="en-US" dirty="0" smtClean="0"/>
              <a:t>Next step is to design the next state function</a:t>
            </a:r>
          </a:p>
          <a:p>
            <a:pPr lvl="2"/>
            <a:r>
              <a:rPr lang="en-US" dirty="0" smtClean="0"/>
              <a:t>Purely combination logic</a:t>
            </a:r>
          </a:p>
          <a:p>
            <a:pPr lvl="2"/>
            <a:r>
              <a:rPr lang="en-US" dirty="0" smtClean="0"/>
              <a:t>Can be designed by preparing a truth table where the inputs are current states and x and output is the next state</a:t>
            </a:r>
          </a:p>
          <a:p>
            <a:pPr lvl="2"/>
            <a:r>
              <a:rPr lang="en-US" dirty="0" smtClean="0"/>
              <a:t>The goal is to write down three combinational logic formulas that determine the D inputs to the three flip-flops storing a, b, c</a:t>
            </a:r>
          </a:p>
        </p:txBody>
      </p:sp>
    </p:spTree>
    <p:extLst>
      <p:ext uri="{BB962C8B-B14F-4D97-AF65-F5344CB8AC3E}">
        <p14:creationId xmlns:p14="http://schemas.microsoft.com/office/powerpoint/2010/main" val="4898488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8020"/>
          </a:xfrm>
        </p:spPr>
        <p:txBody>
          <a:bodyPr>
            <a:normAutofit/>
          </a:bodyPr>
          <a:lstStyle/>
          <a:p>
            <a:r>
              <a:rPr lang="en-US" dirty="0" smtClean="0"/>
              <a:t>Finite state machine design</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Example: detecting alternating input patterns</a:t>
            </a:r>
          </a:p>
          <a:p>
            <a:pPr marL="457200" lvl="1" indent="0">
              <a:buNone/>
            </a:pPr>
            <a:endParaRPr lang="en-US" dirty="0" smtClean="0"/>
          </a:p>
          <a:p>
            <a:pPr marL="457200" lvl="1" indent="0">
              <a:buNone/>
            </a:pPr>
            <a:endParaRPr lang="en-US" dirty="0"/>
          </a:p>
          <a:p>
            <a:pPr marL="457200" lvl="1" indent="0">
              <a:buNone/>
            </a:pP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Few truth table entries</a:t>
            </a:r>
            <a:r>
              <a:rPr lang="en-US" dirty="0"/>
              <a:t> </a:t>
            </a:r>
            <a:r>
              <a:rPr lang="en-US" dirty="0" smtClean="0"/>
              <a:t>(</a:t>
            </a:r>
            <a:r>
              <a:rPr lang="en-US" dirty="0"/>
              <a:t>d</a:t>
            </a:r>
            <a:r>
              <a:rPr lang="en-US" dirty="0" smtClean="0"/>
              <a:t>a, </a:t>
            </a:r>
            <a:r>
              <a:rPr lang="en-US" dirty="0" err="1"/>
              <a:t>d</a:t>
            </a:r>
            <a:r>
              <a:rPr lang="en-US" dirty="0" err="1" smtClean="0"/>
              <a:t>b</a:t>
            </a:r>
            <a:r>
              <a:rPr lang="en-US" dirty="0" smtClean="0"/>
              <a:t>, </a:t>
            </a:r>
            <a:r>
              <a:rPr lang="en-US" dirty="0"/>
              <a:t>d</a:t>
            </a:r>
            <a:r>
              <a:rPr lang="en-US" dirty="0" smtClean="0"/>
              <a:t>c are the D inputs of the a, b, c flip-flops)</a:t>
            </a:r>
          </a:p>
          <a:p>
            <a:pPr marL="457200" lvl="1" indent="0">
              <a:buNone/>
            </a:pPr>
            <a:r>
              <a:rPr lang="en-US" dirty="0" err="1" smtClean="0"/>
              <a:t>a,b,c,x</a:t>
            </a:r>
            <a:r>
              <a:rPr lang="en-US" dirty="0" smtClean="0"/>
              <a:t>=0,0,0,0 then </a:t>
            </a:r>
            <a:r>
              <a:rPr lang="en-US" dirty="0" err="1" smtClean="0"/>
              <a:t>da,db,dc</a:t>
            </a:r>
            <a:r>
              <a:rPr lang="en-US" dirty="0" smtClean="0"/>
              <a:t>=0,0,1 (this is S0)</a:t>
            </a:r>
          </a:p>
          <a:p>
            <a:pPr marL="457200" lvl="1" indent="0">
              <a:buNone/>
            </a:pPr>
            <a:r>
              <a:rPr lang="en-US" dirty="0" err="1" smtClean="0"/>
              <a:t>a,b,c,x</a:t>
            </a:r>
            <a:r>
              <a:rPr lang="en-US" dirty="0" smtClean="0"/>
              <a:t>=0,0,0,1 then </a:t>
            </a:r>
            <a:r>
              <a:rPr lang="en-US" dirty="0" err="1" smtClean="0"/>
              <a:t>da,db,dc</a:t>
            </a:r>
            <a:r>
              <a:rPr lang="en-US" dirty="0" smtClean="0"/>
              <a:t>=0,1,1 (this is T0)</a:t>
            </a:r>
          </a:p>
        </p:txBody>
      </p:sp>
      <p:sp>
        <p:nvSpPr>
          <p:cNvPr id="4" name="Oval 3"/>
          <p:cNvSpPr/>
          <p:nvPr/>
        </p:nvSpPr>
        <p:spPr>
          <a:xfrm>
            <a:off x="533400" y="2667000"/>
            <a:ext cx="13716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Start</a:t>
            </a:r>
            <a:endParaRPr lang="en-US" sz="2800" dirty="0">
              <a:solidFill>
                <a:schemeClr val="tx1"/>
              </a:solidFill>
              <a:latin typeface="+mj-lt"/>
            </a:endParaRPr>
          </a:p>
        </p:txBody>
      </p:sp>
      <p:sp>
        <p:nvSpPr>
          <p:cNvPr id="5" name="Oval 4"/>
          <p:cNvSpPr/>
          <p:nvPr/>
        </p:nvSpPr>
        <p:spPr>
          <a:xfrm>
            <a:off x="2667000" y="14478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mj-lt"/>
              </a:rPr>
              <a:t>S</a:t>
            </a:r>
            <a:r>
              <a:rPr lang="en-US" sz="2800" dirty="0" smtClean="0">
                <a:solidFill>
                  <a:schemeClr val="tx1"/>
                </a:solidFill>
                <a:latin typeface="+mj-lt"/>
              </a:rPr>
              <a:t>0</a:t>
            </a:r>
            <a:endParaRPr lang="en-US" sz="2800" dirty="0">
              <a:solidFill>
                <a:schemeClr val="tx1"/>
              </a:solidFill>
              <a:latin typeface="+mj-lt"/>
            </a:endParaRPr>
          </a:p>
        </p:txBody>
      </p:sp>
      <p:sp>
        <p:nvSpPr>
          <p:cNvPr id="6" name="Oval 5"/>
          <p:cNvSpPr/>
          <p:nvPr/>
        </p:nvSpPr>
        <p:spPr>
          <a:xfrm>
            <a:off x="5410200" y="14478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S1</a:t>
            </a:r>
            <a:endParaRPr lang="en-US" sz="2800" dirty="0">
              <a:solidFill>
                <a:schemeClr val="tx1"/>
              </a:solidFill>
              <a:latin typeface="+mj-lt"/>
            </a:endParaRPr>
          </a:p>
        </p:txBody>
      </p:sp>
      <p:sp>
        <p:nvSpPr>
          <p:cNvPr id="7" name="Oval 6"/>
          <p:cNvSpPr/>
          <p:nvPr/>
        </p:nvSpPr>
        <p:spPr>
          <a:xfrm>
            <a:off x="2667000" y="40386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mj-lt"/>
              </a:rPr>
              <a:t>T</a:t>
            </a:r>
            <a:r>
              <a:rPr lang="en-US" sz="2800" dirty="0" smtClean="0">
                <a:solidFill>
                  <a:schemeClr val="tx1"/>
                </a:solidFill>
                <a:latin typeface="+mj-lt"/>
              </a:rPr>
              <a:t>0</a:t>
            </a:r>
            <a:endParaRPr lang="en-US" sz="2800" dirty="0">
              <a:solidFill>
                <a:schemeClr val="tx1"/>
              </a:solidFill>
              <a:latin typeface="+mj-lt"/>
            </a:endParaRPr>
          </a:p>
        </p:txBody>
      </p:sp>
      <p:sp>
        <p:nvSpPr>
          <p:cNvPr id="8" name="Oval 7"/>
          <p:cNvSpPr/>
          <p:nvPr/>
        </p:nvSpPr>
        <p:spPr>
          <a:xfrm>
            <a:off x="5486400" y="4038600"/>
            <a:ext cx="9144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T1</a:t>
            </a:r>
            <a:endParaRPr lang="en-US" sz="2800" dirty="0">
              <a:solidFill>
                <a:schemeClr val="tx1"/>
              </a:solidFill>
              <a:latin typeface="+mj-lt"/>
            </a:endParaRPr>
          </a:p>
        </p:txBody>
      </p:sp>
      <p:cxnSp>
        <p:nvCxnSpPr>
          <p:cNvPr id="9" name="Straight Arrow Connector 8"/>
          <p:cNvCxnSpPr>
            <a:stCxn id="4" idx="0"/>
            <a:endCxn id="5" idx="2"/>
          </p:cNvCxnSpPr>
          <p:nvPr/>
        </p:nvCxnSpPr>
        <p:spPr>
          <a:xfrm flipV="1">
            <a:off x="1219200" y="1905000"/>
            <a:ext cx="1447800" cy="762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4"/>
            <a:endCxn id="7" idx="2"/>
          </p:cNvCxnSpPr>
          <p:nvPr/>
        </p:nvCxnSpPr>
        <p:spPr>
          <a:xfrm>
            <a:off x="1219200" y="3581400"/>
            <a:ext cx="1447800" cy="914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3550186" y="1460554"/>
            <a:ext cx="1729648" cy="287456"/>
          </a:xfrm>
          <a:custGeom>
            <a:avLst/>
            <a:gdLst>
              <a:gd name="connsiteX0" fmla="*/ 0 w 1729648"/>
              <a:gd name="connsiteY0" fmla="*/ 287456 h 287456"/>
              <a:gd name="connsiteX1" fmla="*/ 694062 w 1729648"/>
              <a:gd name="connsiteY1" fmla="*/ 1017 h 287456"/>
              <a:gd name="connsiteX2" fmla="*/ 1729648 w 1729648"/>
              <a:gd name="connsiteY2" fmla="*/ 210338 h 287456"/>
            </a:gdLst>
            <a:ahLst/>
            <a:cxnLst>
              <a:cxn ang="0">
                <a:pos x="connsiteX0" y="connsiteY0"/>
              </a:cxn>
              <a:cxn ang="0">
                <a:pos x="connsiteX1" y="connsiteY1"/>
              </a:cxn>
              <a:cxn ang="0">
                <a:pos x="connsiteX2" y="connsiteY2"/>
              </a:cxn>
            </a:cxnLst>
            <a:rect l="l" t="t" r="r" b="b"/>
            <a:pathLst>
              <a:path w="1729648" h="287456">
                <a:moveTo>
                  <a:pt x="0" y="287456"/>
                </a:moveTo>
                <a:cubicBezTo>
                  <a:pt x="202893" y="150663"/>
                  <a:pt x="405787" y="13870"/>
                  <a:pt x="694062" y="1017"/>
                </a:cubicBezTo>
                <a:cubicBezTo>
                  <a:pt x="982337" y="-11836"/>
                  <a:pt x="1355992" y="99251"/>
                  <a:pt x="1729648" y="210338"/>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1" idx="2"/>
          </p:cNvCxnSpPr>
          <p:nvPr/>
        </p:nvCxnSpPr>
        <p:spPr>
          <a:xfrm>
            <a:off x="5279834" y="1670892"/>
            <a:ext cx="130366" cy="817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3671371" y="2100549"/>
            <a:ext cx="1784733" cy="320385"/>
          </a:xfrm>
          <a:custGeom>
            <a:avLst/>
            <a:gdLst>
              <a:gd name="connsiteX0" fmla="*/ 1784733 w 1784733"/>
              <a:gd name="connsiteY0" fmla="*/ 0 h 320385"/>
              <a:gd name="connsiteX1" fmla="*/ 947451 w 1784733"/>
              <a:gd name="connsiteY1" fmla="*/ 319490 h 320385"/>
              <a:gd name="connsiteX2" fmla="*/ 0 w 1784733"/>
              <a:gd name="connsiteY2" fmla="*/ 77118 h 320385"/>
            </a:gdLst>
            <a:ahLst/>
            <a:cxnLst>
              <a:cxn ang="0">
                <a:pos x="connsiteX0" y="connsiteY0"/>
              </a:cxn>
              <a:cxn ang="0">
                <a:pos x="connsiteX1" y="connsiteY1"/>
              </a:cxn>
              <a:cxn ang="0">
                <a:pos x="connsiteX2" y="connsiteY2"/>
              </a:cxn>
            </a:cxnLst>
            <a:rect l="l" t="t" r="r" b="b"/>
            <a:pathLst>
              <a:path w="1784733" h="320385">
                <a:moveTo>
                  <a:pt x="1784733" y="0"/>
                </a:moveTo>
                <a:cubicBezTo>
                  <a:pt x="1514819" y="153318"/>
                  <a:pt x="1244906" y="306637"/>
                  <a:pt x="947451" y="319490"/>
                </a:cubicBezTo>
                <a:cubicBezTo>
                  <a:pt x="649995" y="332343"/>
                  <a:pt x="324997" y="204730"/>
                  <a:pt x="0" y="77118"/>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3" idx="2"/>
          </p:cNvCxnSpPr>
          <p:nvPr/>
        </p:nvCxnSpPr>
        <p:spPr>
          <a:xfrm flipH="1" flipV="1">
            <a:off x="3550186" y="2057400"/>
            <a:ext cx="121185" cy="1202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3539169" y="3984138"/>
            <a:ext cx="1762698" cy="297751"/>
          </a:xfrm>
          <a:custGeom>
            <a:avLst/>
            <a:gdLst>
              <a:gd name="connsiteX0" fmla="*/ 0 w 1762698"/>
              <a:gd name="connsiteY0" fmla="*/ 297751 h 297751"/>
              <a:gd name="connsiteX1" fmla="*/ 804231 w 1762698"/>
              <a:gd name="connsiteY1" fmla="*/ 296 h 297751"/>
              <a:gd name="connsiteX2" fmla="*/ 1762698 w 1762698"/>
              <a:gd name="connsiteY2" fmla="*/ 253684 h 297751"/>
            </a:gdLst>
            <a:ahLst/>
            <a:cxnLst>
              <a:cxn ang="0">
                <a:pos x="connsiteX0" y="connsiteY0"/>
              </a:cxn>
              <a:cxn ang="0">
                <a:pos x="connsiteX1" y="connsiteY1"/>
              </a:cxn>
              <a:cxn ang="0">
                <a:pos x="connsiteX2" y="connsiteY2"/>
              </a:cxn>
            </a:cxnLst>
            <a:rect l="l" t="t" r="r" b="b"/>
            <a:pathLst>
              <a:path w="1762698" h="297751">
                <a:moveTo>
                  <a:pt x="0" y="297751"/>
                </a:moveTo>
                <a:cubicBezTo>
                  <a:pt x="255224" y="152695"/>
                  <a:pt x="510448" y="7640"/>
                  <a:pt x="804231" y="296"/>
                </a:cubicBezTo>
                <a:cubicBezTo>
                  <a:pt x="1098014" y="-7048"/>
                  <a:pt x="1430356" y="123318"/>
                  <a:pt x="1762698" y="253684"/>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5" idx="2"/>
          </p:cNvCxnSpPr>
          <p:nvPr/>
        </p:nvCxnSpPr>
        <p:spPr>
          <a:xfrm>
            <a:off x="5301867" y="4237822"/>
            <a:ext cx="184533" cy="1055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3671371" y="4733581"/>
            <a:ext cx="1883884" cy="342352"/>
          </a:xfrm>
          <a:custGeom>
            <a:avLst/>
            <a:gdLst>
              <a:gd name="connsiteX0" fmla="*/ 1883884 w 1883884"/>
              <a:gd name="connsiteY0" fmla="*/ 0 h 342352"/>
              <a:gd name="connsiteX1" fmla="*/ 1002535 w 1883884"/>
              <a:gd name="connsiteY1" fmla="*/ 341523 h 342352"/>
              <a:gd name="connsiteX2" fmla="*/ 0 w 1883884"/>
              <a:gd name="connsiteY2" fmla="*/ 77118 h 342352"/>
            </a:gdLst>
            <a:ahLst/>
            <a:cxnLst>
              <a:cxn ang="0">
                <a:pos x="connsiteX0" y="connsiteY0"/>
              </a:cxn>
              <a:cxn ang="0">
                <a:pos x="connsiteX1" y="connsiteY1"/>
              </a:cxn>
              <a:cxn ang="0">
                <a:pos x="connsiteX2" y="connsiteY2"/>
              </a:cxn>
            </a:cxnLst>
            <a:rect l="l" t="t" r="r" b="b"/>
            <a:pathLst>
              <a:path w="1883884" h="342352">
                <a:moveTo>
                  <a:pt x="1883884" y="0"/>
                </a:moveTo>
                <a:cubicBezTo>
                  <a:pt x="1600200" y="164335"/>
                  <a:pt x="1316516" y="328670"/>
                  <a:pt x="1002535" y="341523"/>
                </a:cubicBezTo>
                <a:cubicBezTo>
                  <a:pt x="688554" y="354376"/>
                  <a:pt x="344277" y="215747"/>
                  <a:pt x="0" y="77118"/>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7" idx="2"/>
          </p:cNvCxnSpPr>
          <p:nvPr/>
        </p:nvCxnSpPr>
        <p:spPr>
          <a:xfrm flipH="1" flipV="1">
            <a:off x="3539169" y="4724400"/>
            <a:ext cx="132202" cy="862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010400" y="2667000"/>
            <a:ext cx="1752600" cy="914400"/>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mj-lt"/>
              </a:rPr>
              <a:t>Reject</a:t>
            </a:r>
            <a:endParaRPr lang="en-US" sz="2800" dirty="0">
              <a:solidFill>
                <a:schemeClr val="tx1"/>
              </a:solidFill>
              <a:latin typeface="+mj-lt"/>
            </a:endParaRPr>
          </a:p>
        </p:txBody>
      </p:sp>
      <p:cxnSp>
        <p:nvCxnSpPr>
          <p:cNvPr id="20" name="Straight Arrow Connector 19"/>
          <p:cNvCxnSpPr>
            <a:stCxn id="6" idx="6"/>
            <a:endCxn id="19" idx="0"/>
          </p:cNvCxnSpPr>
          <p:nvPr/>
        </p:nvCxnSpPr>
        <p:spPr>
          <a:xfrm>
            <a:off x="6324600" y="1905000"/>
            <a:ext cx="1562100" cy="762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6"/>
            <a:endCxn id="19" idx="4"/>
          </p:cNvCxnSpPr>
          <p:nvPr/>
        </p:nvCxnSpPr>
        <p:spPr>
          <a:xfrm flipV="1">
            <a:off x="6400800" y="3581400"/>
            <a:ext cx="1485900" cy="914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4"/>
          </p:cNvCxnSpPr>
          <p:nvPr/>
        </p:nvCxnSpPr>
        <p:spPr>
          <a:xfrm>
            <a:off x="3124200" y="2362200"/>
            <a:ext cx="3962400" cy="533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0"/>
            <a:endCxn id="19" idx="2"/>
          </p:cNvCxnSpPr>
          <p:nvPr/>
        </p:nvCxnSpPr>
        <p:spPr>
          <a:xfrm flipV="1">
            <a:off x="3124200" y="3124200"/>
            <a:ext cx="3886200" cy="914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359029" y="1828800"/>
            <a:ext cx="774571" cy="523220"/>
          </a:xfrm>
          <a:prstGeom prst="rect">
            <a:avLst/>
          </a:prstGeom>
          <a:noFill/>
        </p:spPr>
        <p:txBody>
          <a:bodyPr wrap="none" rtlCol="0">
            <a:spAutoFit/>
          </a:bodyPr>
          <a:lstStyle/>
          <a:p>
            <a:r>
              <a:rPr lang="en-US" sz="2800" dirty="0">
                <a:latin typeface="+mj-lt"/>
              </a:rPr>
              <a:t>x</a:t>
            </a:r>
            <a:r>
              <a:rPr lang="en-US" sz="2800" dirty="0" smtClean="0">
                <a:latin typeface="+mj-lt"/>
              </a:rPr>
              <a:t>=0</a:t>
            </a:r>
            <a:endParaRPr lang="en-US" sz="2800" dirty="0">
              <a:latin typeface="+mj-lt"/>
            </a:endParaRPr>
          </a:p>
        </p:txBody>
      </p:sp>
      <p:sp>
        <p:nvSpPr>
          <p:cNvPr id="25" name="TextBox 24"/>
          <p:cNvSpPr txBox="1"/>
          <p:nvPr/>
        </p:nvSpPr>
        <p:spPr>
          <a:xfrm>
            <a:off x="1511429" y="4124980"/>
            <a:ext cx="774571" cy="523220"/>
          </a:xfrm>
          <a:prstGeom prst="rect">
            <a:avLst/>
          </a:prstGeom>
          <a:noFill/>
        </p:spPr>
        <p:txBody>
          <a:bodyPr wrap="none" rtlCol="0">
            <a:spAutoFit/>
          </a:bodyPr>
          <a:lstStyle/>
          <a:p>
            <a:r>
              <a:rPr lang="en-US" sz="2800" dirty="0" smtClean="0">
                <a:latin typeface="+mj-lt"/>
              </a:rPr>
              <a:t>x=1</a:t>
            </a:r>
            <a:endParaRPr lang="en-US" sz="2800" dirty="0">
              <a:latin typeface="+mj-lt"/>
            </a:endParaRPr>
          </a:p>
        </p:txBody>
      </p:sp>
      <p:sp>
        <p:nvSpPr>
          <p:cNvPr id="26" name="TextBox 25"/>
          <p:cNvSpPr txBox="1"/>
          <p:nvPr/>
        </p:nvSpPr>
        <p:spPr>
          <a:xfrm>
            <a:off x="4114800" y="1371600"/>
            <a:ext cx="774571" cy="523220"/>
          </a:xfrm>
          <a:prstGeom prst="rect">
            <a:avLst/>
          </a:prstGeom>
          <a:noFill/>
        </p:spPr>
        <p:txBody>
          <a:bodyPr wrap="none" rtlCol="0">
            <a:spAutoFit/>
          </a:bodyPr>
          <a:lstStyle/>
          <a:p>
            <a:r>
              <a:rPr lang="en-US" sz="2800" dirty="0" smtClean="0">
                <a:latin typeface="+mj-lt"/>
              </a:rPr>
              <a:t>x=1</a:t>
            </a:r>
            <a:endParaRPr lang="en-US" sz="2800" dirty="0">
              <a:latin typeface="+mj-lt"/>
            </a:endParaRPr>
          </a:p>
        </p:txBody>
      </p:sp>
      <p:sp>
        <p:nvSpPr>
          <p:cNvPr id="27" name="TextBox 26"/>
          <p:cNvSpPr txBox="1"/>
          <p:nvPr/>
        </p:nvSpPr>
        <p:spPr>
          <a:xfrm>
            <a:off x="4114800" y="1981200"/>
            <a:ext cx="774571" cy="523220"/>
          </a:xfrm>
          <a:prstGeom prst="rect">
            <a:avLst/>
          </a:prstGeom>
          <a:noFill/>
        </p:spPr>
        <p:txBody>
          <a:bodyPr wrap="none" rtlCol="0">
            <a:spAutoFit/>
          </a:bodyPr>
          <a:lstStyle/>
          <a:p>
            <a:r>
              <a:rPr lang="en-US" sz="2800" dirty="0">
                <a:latin typeface="+mj-lt"/>
              </a:rPr>
              <a:t>x</a:t>
            </a:r>
            <a:r>
              <a:rPr lang="en-US" sz="2800" dirty="0" smtClean="0">
                <a:latin typeface="+mj-lt"/>
              </a:rPr>
              <a:t>=0</a:t>
            </a:r>
            <a:endParaRPr lang="en-US" sz="2800" dirty="0">
              <a:latin typeface="+mj-lt"/>
            </a:endParaRPr>
          </a:p>
        </p:txBody>
      </p:sp>
      <p:sp>
        <p:nvSpPr>
          <p:cNvPr id="28" name="TextBox 27"/>
          <p:cNvSpPr txBox="1"/>
          <p:nvPr/>
        </p:nvSpPr>
        <p:spPr>
          <a:xfrm>
            <a:off x="4102229" y="3886200"/>
            <a:ext cx="774571" cy="523220"/>
          </a:xfrm>
          <a:prstGeom prst="rect">
            <a:avLst/>
          </a:prstGeom>
          <a:noFill/>
        </p:spPr>
        <p:txBody>
          <a:bodyPr wrap="none" rtlCol="0">
            <a:spAutoFit/>
          </a:bodyPr>
          <a:lstStyle/>
          <a:p>
            <a:r>
              <a:rPr lang="en-US" sz="2800" dirty="0">
                <a:latin typeface="+mj-lt"/>
              </a:rPr>
              <a:t>x</a:t>
            </a:r>
            <a:r>
              <a:rPr lang="en-US" sz="2800" dirty="0" smtClean="0">
                <a:latin typeface="+mj-lt"/>
              </a:rPr>
              <a:t>=0</a:t>
            </a:r>
            <a:endParaRPr lang="en-US" sz="2800" dirty="0">
              <a:latin typeface="+mj-lt"/>
            </a:endParaRPr>
          </a:p>
        </p:txBody>
      </p:sp>
      <p:sp>
        <p:nvSpPr>
          <p:cNvPr id="29" name="TextBox 28"/>
          <p:cNvSpPr txBox="1"/>
          <p:nvPr/>
        </p:nvSpPr>
        <p:spPr>
          <a:xfrm>
            <a:off x="4102229" y="4582180"/>
            <a:ext cx="774571" cy="523220"/>
          </a:xfrm>
          <a:prstGeom prst="rect">
            <a:avLst/>
          </a:prstGeom>
          <a:noFill/>
        </p:spPr>
        <p:txBody>
          <a:bodyPr wrap="none" rtlCol="0">
            <a:spAutoFit/>
          </a:bodyPr>
          <a:lstStyle/>
          <a:p>
            <a:r>
              <a:rPr lang="en-US" sz="2800" dirty="0" smtClean="0">
                <a:latin typeface="+mj-lt"/>
              </a:rPr>
              <a:t>x=1</a:t>
            </a:r>
            <a:endParaRPr lang="en-US" sz="2800" dirty="0">
              <a:latin typeface="+mj-lt"/>
            </a:endParaRPr>
          </a:p>
        </p:txBody>
      </p:sp>
      <p:sp>
        <p:nvSpPr>
          <p:cNvPr id="30" name="TextBox 29"/>
          <p:cNvSpPr txBox="1"/>
          <p:nvPr/>
        </p:nvSpPr>
        <p:spPr>
          <a:xfrm>
            <a:off x="4102229" y="2524780"/>
            <a:ext cx="774571" cy="523220"/>
          </a:xfrm>
          <a:prstGeom prst="rect">
            <a:avLst/>
          </a:prstGeom>
          <a:noFill/>
        </p:spPr>
        <p:txBody>
          <a:bodyPr wrap="none" rtlCol="0">
            <a:spAutoFit/>
          </a:bodyPr>
          <a:lstStyle/>
          <a:p>
            <a:r>
              <a:rPr lang="en-US" sz="2800" dirty="0">
                <a:latin typeface="+mj-lt"/>
              </a:rPr>
              <a:t>x</a:t>
            </a:r>
            <a:r>
              <a:rPr lang="en-US" sz="2800" dirty="0" smtClean="0">
                <a:latin typeface="+mj-lt"/>
              </a:rPr>
              <a:t>=0</a:t>
            </a:r>
            <a:endParaRPr lang="en-US" sz="2800" dirty="0">
              <a:latin typeface="+mj-lt"/>
            </a:endParaRPr>
          </a:p>
        </p:txBody>
      </p:sp>
      <p:sp>
        <p:nvSpPr>
          <p:cNvPr id="31" name="TextBox 30"/>
          <p:cNvSpPr txBox="1"/>
          <p:nvPr/>
        </p:nvSpPr>
        <p:spPr>
          <a:xfrm>
            <a:off x="4114800" y="3200400"/>
            <a:ext cx="774571" cy="523220"/>
          </a:xfrm>
          <a:prstGeom prst="rect">
            <a:avLst/>
          </a:prstGeom>
          <a:noFill/>
        </p:spPr>
        <p:txBody>
          <a:bodyPr wrap="none" rtlCol="0">
            <a:spAutoFit/>
          </a:bodyPr>
          <a:lstStyle/>
          <a:p>
            <a:r>
              <a:rPr lang="en-US" sz="2800" dirty="0" smtClean="0">
                <a:latin typeface="+mj-lt"/>
              </a:rPr>
              <a:t>x=1</a:t>
            </a:r>
            <a:endParaRPr lang="en-US" sz="2800" dirty="0">
              <a:latin typeface="+mj-lt"/>
            </a:endParaRPr>
          </a:p>
        </p:txBody>
      </p:sp>
      <p:sp>
        <p:nvSpPr>
          <p:cNvPr id="32" name="TextBox 31"/>
          <p:cNvSpPr txBox="1"/>
          <p:nvPr/>
        </p:nvSpPr>
        <p:spPr>
          <a:xfrm>
            <a:off x="7010400" y="1828800"/>
            <a:ext cx="774571" cy="523220"/>
          </a:xfrm>
          <a:prstGeom prst="rect">
            <a:avLst/>
          </a:prstGeom>
          <a:noFill/>
        </p:spPr>
        <p:txBody>
          <a:bodyPr wrap="none" rtlCol="0">
            <a:spAutoFit/>
          </a:bodyPr>
          <a:lstStyle/>
          <a:p>
            <a:r>
              <a:rPr lang="en-US" sz="2800" dirty="0" smtClean="0">
                <a:latin typeface="+mj-lt"/>
              </a:rPr>
              <a:t>x=1</a:t>
            </a:r>
            <a:endParaRPr lang="en-US" sz="2800" dirty="0">
              <a:latin typeface="+mj-lt"/>
            </a:endParaRPr>
          </a:p>
        </p:txBody>
      </p:sp>
      <p:sp>
        <p:nvSpPr>
          <p:cNvPr id="33" name="TextBox 32"/>
          <p:cNvSpPr txBox="1"/>
          <p:nvPr/>
        </p:nvSpPr>
        <p:spPr>
          <a:xfrm>
            <a:off x="6997829" y="3962400"/>
            <a:ext cx="774571" cy="523220"/>
          </a:xfrm>
          <a:prstGeom prst="rect">
            <a:avLst/>
          </a:prstGeom>
          <a:noFill/>
        </p:spPr>
        <p:txBody>
          <a:bodyPr wrap="none" rtlCol="0">
            <a:spAutoFit/>
          </a:bodyPr>
          <a:lstStyle/>
          <a:p>
            <a:r>
              <a:rPr lang="en-US" sz="2800" dirty="0">
                <a:latin typeface="+mj-lt"/>
              </a:rPr>
              <a:t>x</a:t>
            </a:r>
            <a:r>
              <a:rPr lang="en-US" sz="2800" dirty="0" smtClean="0">
                <a:latin typeface="+mj-lt"/>
              </a:rPr>
              <a:t>=0</a:t>
            </a:r>
            <a:endParaRPr lang="en-US" sz="2800" dirty="0">
              <a:latin typeface="+mj-lt"/>
            </a:endParaRPr>
          </a:p>
        </p:txBody>
      </p:sp>
      <p:sp>
        <p:nvSpPr>
          <p:cNvPr id="34" name="Freeform 33"/>
          <p:cNvSpPr/>
          <p:nvPr/>
        </p:nvSpPr>
        <p:spPr>
          <a:xfrm>
            <a:off x="8188287" y="1875619"/>
            <a:ext cx="680249" cy="2268516"/>
          </a:xfrm>
          <a:custGeom>
            <a:avLst/>
            <a:gdLst>
              <a:gd name="connsiteX0" fmla="*/ 0 w 680249"/>
              <a:gd name="connsiteY0" fmla="*/ 797808 h 2268516"/>
              <a:gd name="connsiteX1" fmla="*/ 242371 w 680249"/>
              <a:gd name="connsiteY1" fmla="*/ 4593 h 2268516"/>
              <a:gd name="connsiteX2" fmla="*/ 649995 w 680249"/>
              <a:gd name="connsiteY2" fmla="*/ 555436 h 2268516"/>
              <a:gd name="connsiteX3" fmla="*/ 605927 w 680249"/>
              <a:gd name="connsiteY3" fmla="*/ 2174916 h 2268516"/>
              <a:gd name="connsiteX4" fmla="*/ 253388 w 680249"/>
              <a:gd name="connsiteY4" fmla="*/ 1932545 h 2268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249" h="2268516">
                <a:moveTo>
                  <a:pt x="0" y="797808"/>
                </a:moveTo>
                <a:cubicBezTo>
                  <a:pt x="67019" y="421398"/>
                  <a:pt x="134039" y="44988"/>
                  <a:pt x="242371" y="4593"/>
                </a:cubicBezTo>
                <a:cubicBezTo>
                  <a:pt x="350703" y="-35802"/>
                  <a:pt x="589402" y="193715"/>
                  <a:pt x="649995" y="555436"/>
                </a:cubicBezTo>
                <a:cubicBezTo>
                  <a:pt x="710588" y="917157"/>
                  <a:pt x="672028" y="1945398"/>
                  <a:pt x="605927" y="2174916"/>
                </a:cubicBezTo>
                <a:cubicBezTo>
                  <a:pt x="539826" y="2404434"/>
                  <a:pt x="396607" y="2168489"/>
                  <a:pt x="253388" y="1932545"/>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4" idx="4"/>
          </p:cNvCxnSpPr>
          <p:nvPr/>
        </p:nvCxnSpPr>
        <p:spPr>
          <a:xfrm flipH="1" flipV="1">
            <a:off x="8242171" y="3505200"/>
            <a:ext cx="199504" cy="30296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924800" y="1447800"/>
            <a:ext cx="1074333" cy="523220"/>
          </a:xfrm>
          <a:prstGeom prst="rect">
            <a:avLst/>
          </a:prstGeom>
          <a:noFill/>
        </p:spPr>
        <p:txBody>
          <a:bodyPr wrap="none" rtlCol="0">
            <a:spAutoFit/>
          </a:bodyPr>
          <a:lstStyle/>
          <a:p>
            <a:r>
              <a:rPr lang="en-US" sz="2800" dirty="0" smtClean="0">
                <a:latin typeface="+mj-lt"/>
              </a:rPr>
              <a:t>x=0,1</a:t>
            </a:r>
            <a:endParaRPr lang="en-US" sz="2800" dirty="0">
              <a:latin typeface="+mj-lt"/>
            </a:endParaRPr>
          </a:p>
        </p:txBody>
      </p:sp>
    </p:spTree>
    <p:extLst>
      <p:ext uri="{BB962C8B-B14F-4D97-AF65-F5344CB8AC3E}">
        <p14:creationId xmlns:p14="http://schemas.microsoft.com/office/powerpoint/2010/main" val="36224841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 design</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Example: detecting alternating input patterns</a:t>
            </a:r>
          </a:p>
          <a:p>
            <a:pPr lvl="1"/>
            <a:r>
              <a:rPr lang="en-US" dirty="0" smtClean="0"/>
              <a:t>Next state function’s truth table may not have all entries fully specified</a:t>
            </a:r>
          </a:p>
          <a:p>
            <a:pPr lvl="1"/>
            <a:r>
              <a:rPr lang="en-US" dirty="0" smtClean="0"/>
              <a:t>In this example, the following four entries (out of sixteen) will not have any next state specified</a:t>
            </a:r>
          </a:p>
          <a:p>
            <a:pPr marL="457200" lvl="1" indent="0">
              <a:buNone/>
            </a:pPr>
            <a:r>
              <a:rPr lang="en-US" dirty="0" err="1" smtClean="0"/>
              <a:t>a,b,c,x</a:t>
            </a:r>
            <a:r>
              <a:rPr lang="en-US" dirty="0" smtClean="0"/>
              <a:t>=1,1,0,0</a:t>
            </a:r>
          </a:p>
          <a:p>
            <a:pPr marL="457200" lvl="1" indent="0">
              <a:buNone/>
            </a:pPr>
            <a:r>
              <a:rPr lang="en-US" dirty="0" err="1" smtClean="0"/>
              <a:t>a,b,c,x</a:t>
            </a:r>
            <a:r>
              <a:rPr lang="en-US" dirty="0" smtClean="0"/>
              <a:t>=1,1,0,1</a:t>
            </a:r>
          </a:p>
          <a:p>
            <a:pPr marL="457200" lvl="1" indent="0">
              <a:buNone/>
            </a:pPr>
            <a:r>
              <a:rPr lang="en-US" dirty="0" err="1" smtClean="0"/>
              <a:t>a,b,c,x</a:t>
            </a:r>
            <a:r>
              <a:rPr lang="en-US" dirty="0" smtClean="0"/>
              <a:t>=1,1,1,0</a:t>
            </a:r>
          </a:p>
          <a:p>
            <a:pPr marL="457200" lvl="1" indent="0">
              <a:buNone/>
            </a:pPr>
            <a:r>
              <a:rPr lang="en-US" dirty="0" err="1" smtClean="0"/>
              <a:t>a,b,c,x</a:t>
            </a:r>
            <a:r>
              <a:rPr lang="en-US" dirty="0" smtClean="0"/>
              <a:t>=1,1,1,1</a:t>
            </a:r>
          </a:p>
          <a:p>
            <a:pPr lvl="1"/>
            <a:r>
              <a:rPr lang="en-US" dirty="0" err="1" smtClean="0"/>
              <a:t>da,db,dc</a:t>
            </a:r>
            <a:r>
              <a:rPr lang="en-US" dirty="0" smtClean="0"/>
              <a:t> can be taken as anything (don’t cares) in these cases to simplify the combinational logic </a:t>
            </a:r>
          </a:p>
        </p:txBody>
      </p:sp>
    </p:spTree>
    <p:extLst>
      <p:ext uri="{BB962C8B-B14F-4D97-AF65-F5344CB8AC3E}">
        <p14:creationId xmlns:p14="http://schemas.microsoft.com/office/powerpoint/2010/main" val="14200316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 design</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Example: detecting alternating input patterns</a:t>
            </a:r>
            <a:endParaRPr lang="en-US" dirty="0"/>
          </a:p>
          <a:p>
            <a:pPr marL="914400" lvl="2" indent="0">
              <a:buNone/>
            </a:pPr>
            <a:r>
              <a:rPr lang="en-US" dirty="0" err="1" smtClean="0"/>
              <a:t>a,b,c,x</a:t>
            </a:r>
            <a:r>
              <a:rPr lang="en-US" dirty="0" smtClean="0"/>
              <a:t>=0,0,0,0   </a:t>
            </a:r>
            <a:r>
              <a:rPr lang="en-US" dirty="0" err="1" smtClean="0"/>
              <a:t>da,db,dc</a:t>
            </a:r>
            <a:r>
              <a:rPr lang="en-US" dirty="0" smtClean="0"/>
              <a:t>=0,0,1 (this is S0)</a:t>
            </a:r>
          </a:p>
          <a:p>
            <a:pPr marL="914400" lvl="2" indent="0">
              <a:buNone/>
            </a:pPr>
            <a:r>
              <a:rPr lang="en-US" dirty="0" err="1" smtClean="0"/>
              <a:t>a,b,c,x</a:t>
            </a:r>
            <a:r>
              <a:rPr lang="en-US" dirty="0" smtClean="0"/>
              <a:t>=0,0,0,1   </a:t>
            </a:r>
            <a:r>
              <a:rPr lang="en-US" dirty="0" err="1"/>
              <a:t>d</a:t>
            </a:r>
            <a:r>
              <a:rPr lang="en-US" dirty="0" err="1" smtClean="0"/>
              <a:t>a,db,dc</a:t>
            </a:r>
            <a:r>
              <a:rPr lang="en-US" dirty="0" smtClean="0"/>
              <a:t>=0,1,1 (this is T0)</a:t>
            </a:r>
          </a:p>
          <a:p>
            <a:pPr marL="914400" lvl="2" indent="0">
              <a:buNone/>
            </a:pPr>
            <a:r>
              <a:rPr lang="en-US" dirty="0" err="1" smtClean="0"/>
              <a:t>a,b,c,x</a:t>
            </a:r>
            <a:r>
              <a:rPr lang="en-US" dirty="0" smtClean="0"/>
              <a:t>=0,0,1,0   </a:t>
            </a:r>
            <a:r>
              <a:rPr lang="en-US" dirty="0" err="1" smtClean="0"/>
              <a:t>da,db,dc</a:t>
            </a:r>
            <a:r>
              <a:rPr lang="en-US" dirty="0" smtClean="0"/>
              <a:t>=1,0,1 (this is Reject)</a:t>
            </a:r>
          </a:p>
          <a:p>
            <a:pPr marL="914400" lvl="2" indent="0">
              <a:buNone/>
            </a:pPr>
            <a:r>
              <a:rPr lang="en-US" dirty="0" err="1" smtClean="0"/>
              <a:t>a,b,c,x</a:t>
            </a:r>
            <a:r>
              <a:rPr lang="en-US" dirty="0" smtClean="0"/>
              <a:t>=0,0,1,1   </a:t>
            </a:r>
            <a:r>
              <a:rPr lang="en-US" dirty="0" err="1"/>
              <a:t>d</a:t>
            </a:r>
            <a:r>
              <a:rPr lang="en-US" dirty="0" err="1" smtClean="0"/>
              <a:t>a,db,dc</a:t>
            </a:r>
            <a:r>
              <a:rPr lang="en-US" dirty="0" smtClean="0"/>
              <a:t>=0,1,0 (this is S1)</a:t>
            </a:r>
          </a:p>
          <a:p>
            <a:pPr marL="914400" lvl="2" indent="0">
              <a:buNone/>
            </a:pPr>
            <a:r>
              <a:rPr lang="en-US" dirty="0" err="1" smtClean="0"/>
              <a:t>a,b,c,x</a:t>
            </a:r>
            <a:r>
              <a:rPr lang="en-US" dirty="0" smtClean="0"/>
              <a:t>=0,1,0,0   </a:t>
            </a:r>
            <a:r>
              <a:rPr lang="en-US" dirty="0" err="1" smtClean="0"/>
              <a:t>da,db,dc</a:t>
            </a:r>
            <a:r>
              <a:rPr lang="en-US" dirty="0" smtClean="0"/>
              <a:t>=0,0,1 (this is S0)</a:t>
            </a:r>
          </a:p>
          <a:p>
            <a:pPr marL="914400" lvl="2" indent="0">
              <a:buNone/>
            </a:pPr>
            <a:r>
              <a:rPr lang="en-US" dirty="0" err="1" smtClean="0"/>
              <a:t>a,b,c,x</a:t>
            </a:r>
            <a:r>
              <a:rPr lang="en-US" dirty="0" smtClean="0"/>
              <a:t>=0,1,0,1   </a:t>
            </a:r>
            <a:r>
              <a:rPr lang="en-US" dirty="0" err="1" smtClean="0"/>
              <a:t>da,db,dc</a:t>
            </a:r>
            <a:r>
              <a:rPr lang="en-US" dirty="0" smtClean="0"/>
              <a:t>=1,0,1 (this is Reject)</a:t>
            </a:r>
          </a:p>
          <a:p>
            <a:pPr marL="914400" lvl="2" indent="0">
              <a:buNone/>
            </a:pPr>
            <a:r>
              <a:rPr lang="en-US" dirty="0" err="1" smtClean="0"/>
              <a:t>a,b,c,x</a:t>
            </a:r>
            <a:r>
              <a:rPr lang="en-US" dirty="0" smtClean="0"/>
              <a:t>=0,1,1,0   </a:t>
            </a:r>
            <a:r>
              <a:rPr lang="en-US" dirty="0" err="1" smtClean="0"/>
              <a:t>da,db,dc</a:t>
            </a:r>
            <a:r>
              <a:rPr lang="en-US" dirty="0" smtClean="0"/>
              <a:t>=1,0,0 (this is T1)</a:t>
            </a:r>
          </a:p>
          <a:p>
            <a:pPr marL="914400" lvl="2" indent="0">
              <a:buNone/>
            </a:pPr>
            <a:r>
              <a:rPr lang="en-US" dirty="0" err="1" smtClean="0"/>
              <a:t>a,b,c,x</a:t>
            </a:r>
            <a:r>
              <a:rPr lang="en-US" dirty="0" smtClean="0"/>
              <a:t>=0,1,1,1   </a:t>
            </a:r>
            <a:r>
              <a:rPr lang="en-US" dirty="0" err="1" smtClean="0"/>
              <a:t>da,db,dc</a:t>
            </a:r>
            <a:r>
              <a:rPr lang="en-US" dirty="0" smtClean="0"/>
              <a:t>=1,0,1 (this is Reject)</a:t>
            </a:r>
          </a:p>
          <a:p>
            <a:pPr marL="914400" lvl="2" indent="0">
              <a:buNone/>
            </a:pPr>
            <a:r>
              <a:rPr lang="en-US" dirty="0" err="1" smtClean="0"/>
              <a:t>a,b,c,x</a:t>
            </a:r>
            <a:r>
              <a:rPr lang="en-US" dirty="0" smtClean="0"/>
              <a:t>=1,0,0,0   </a:t>
            </a:r>
            <a:r>
              <a:rPr lang="en-US" dirty="0" err="1" smtClean="0"/>
              <a:t>da,db,dc</a:t>
            </a:r>
            <a:r>
              <a:rPr lang="en-US" dirty="0" smtClean="0"/>
              <a:t>=1,0,1 (this is Reject)</a:t>
            </a:r>
          </a:p>
          <a:p>
            <a:pPr marL="914400" lvl="2" indent="0">
              <a:buNone/>
            </a:pPr>
            <a:r>
              <a:rPr lang="en-US" dirty="0" err="1" smtClean="0"/>
              <a:t>a,b,c,x</a:t>
            </a:r>
            <a:r>
              <a:rPr lang="en-US" dirty="0" smtClean="0"/>
              <a:t>=1,0,0,1   </a:t>
            </a:r>
            <a:r>
              <a:rPr lang="en-US" dirty="0" err="1" smtClean="0"/>
              <a:t>da,db,dc</a:t>
            </a:r>
            <a:r>
              <a:rPr lang="en-US" dirty="0" smtClean="0"/>
              <a:t>=0,1,1 (this is T0)</a:t>
            </a:r>
          </a:p>
          <a:p>
            <a:pPr marL="914400" lvl="2" indent="0">
              <a:buNone/>
            </a:pPr>
            <a:r>
              <a:rPr lang="en-US" dirty="0" err="1" smtClean="0"/>
              <a:t>a,b,c,x</a:t>
            </a:r>
            <a:r>
              <a:rPr lang="en-US" dirty="0" smtClean="0"/>
              <a:t>=1,0,1,0   </a:t>
            </a:r>
            <a:r>
              <a:rPr lang="en-US" dirty="0" err="1" smtClean="0"/>
              <a:t>da,db,dc</a:t>
            </a:r>
            <a:r>
              <a:rPr lang="en-US" dirty="0" smtClean="0"/>
              <a:t>=1,0,1 (this is Reject)</a:t>
            </a:r>
          </a:p>
          <a:p>
            <a:pPr marL="914400" lvl="2" indent="0">
              <a:buNone/>
            </a:pPr>
            <a:r>
              <a:rPr lang="en-US" dirty="0" err="1" smtClean="0"/>
              <a:t>a,b,c,x</a:t>
            </a:r>
            <a:r>
              <a:rPr lang="en-US" dirty="0" smtClean="0"/>
              <a:t>=1,0,1,1   </a:t>
            </a:r>
            <a:r>
              <a:rPr lang="en-US" dirty="0" err="1" smtClean="0"/>
              <a:t>da,db,dc</a:t>
            </a:r>
            <a:r>
              <a:rPr lang="en-US" dirty="0" smtClean="0"/>
              <a:t>=1,0,1 (this is Reject)</a:t>
            </a:r>
          </a:p>
        </p:txBody>
      </p:sp>
    </p:spTree>
    <p:extLst>
      <p:ext uri="{BB962C8B-B14F-4D97-AF65-F5344CB8AC3E}">
        <p14:creationId xmlns:p14="http://schemas.microsoft.com/office/powerpoint/2010/main" val="34987850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Finite state machine design</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Example: detecting alternating input patterns</a:t>
            </a:r>
            <a:endParaRPr lang="en-US" dirty="0"/>
          </a:p>
          <a:p>
            <a:pPr lvl="1"/>
            <a:r>
              <a:rPr lang="en-US" dirty="0" smtClean="0"/>
              <a:t>Next state function</a:t>
            </a:r>
          </a:p>
          <a:p>
            <a:pPr marL="457200" lvl="1" indent="0">
              <a:buNone/>
            </a:pPr>
            <a:r>
              <a:rPr lang="en-US" dirty="0"/>
              <a:t>d</a:t>
            </a:r>
            <a:r>
              <a:rPr lang="en-US" dirty="0" smtClean="0"/>
              <a:t>a = (~x &amp; (c | a)) | (a &amp; (b | c)) | (b &amp; x) </a:t>
            </a:r>
          </a:p>
          <a:p>
            <a:pPr marL="457200" lvl="1" indent="0">
              <a:buNone/>
            </a:pPr>
            <a:r>
              <a:rPr lang="en-US" dirty="0" err="1" smtClean="0"/>
              <a:t>db</a:t>
            </a:r>
            <a:r>
              <a:rPr lang="en-US" dirty="0" smtClean="0"/>
              <a:t> = (a &amp; b) | (~a &amp; ~b &amp; x) | (a &amp; ~c &amp; x)</a:t>
            </a:r>
          </a:p>
          <a:p>
            <a:pPr marL="457200" lvl="1" indent="0">
              <a:buNone/>
            </a:pPr>
            <a:r>
              <a:rPr lang="en-US" dirty="0" smtClean="0"/>
              <a:t>dc =  ~c | a | (b &amp; x) | (~b &amp; c &amp; ~x)</a:t>
            </a:r>
          </a:p>
          <a:p>
            <a:pPr lvl="1"/>
            <a:r>
              <a:rPr lang="en-US" dirty="0" smtClean="0"/>
              <a:t>Possible implementations of the next state combinational logic</a:t>
            </a:r>
          </a:p>
          <a:p>
            <a:pPr lvl="2"/>
            <a:r>
              <a:rPr lang="en-US" dirty="0" smtClean="0"/>
              <a:t>PLA (requires deriving the formulas)</a:t>
            </a:r>
          </a:p>
          <a:p>
            <a:pPr lvl="2"/>
            <a:r>
              <a:rPr lang="en-US" dirty="0" smtClean="0"/>
              <a:t>ROM (requires only the truth table): 12 rows x 3 bits</a:t>
            </a:r>
          </a:p>
          <a:p>
            <a:pPr lvl="1"/>
            <a:r>
              <a:rPr lang="en-US" dirty="0" smtClean="0"/>
              <a:t>If the next state function is implemented with a ROM, we can store the output function also in ROM and remove the output function logic</a:t>
            </a:r>
          </a:p>
          <a:p>
            <a:pPr lvl="2"/>
            <a:r>
              <a:rPr lang="en-US" dirty="0" smtClean="0"/>
              <a:t>One extra column of bits in the ROM for this example</a:t>
            </a:r>
            <a:endParaRPr lang="en-US" dirty="0"/>
          </a:p>
        </p:txBody>
      </p:sp>
    </p:spTree>
    <p:extLst>
      <p:ext uri="{BB962C8B-B14F-4D97-AF65-F5344CB8AC3E}">
        <p14:creationId xmlns:p14="http://schemas.microsoft.com/office/powerpoint/2010/main" val="31308616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 design</a:t>
            </a:r>
            <a:endParaRPr lang="en-US" b="1" dirty="0"/>
          </a:p>
        </p:txBody>
      </p:sp>
      <p:sp>
        <p:nvSpPr>
          <p:cNvPr id="5" name="Rectangle 4"/>
          <p:cNvSpPr/>
          <p:nvPr/>
        </p:nvSpPr>
        <p:spPr>
          <a:xfrm>
            <a:off x="2057400" y="3581400"/>
            <a:ext cx="4267200" cy="91440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Next state function</a:t>
            </a:r>
          </a:p>
          <a:p>
            <a:pPr algn="ctr"/>
            <a:r>
              <a:rPr lang="en-US" sz="2400" dirty="0" smtClean="0">
                <a:solidFill>
                  <a:schemeClr val="tx1"/>
                </a:solidFill>
                <a:latin typeface="+mj-lt"/>
              </a:rPr>
              <a:t>(PLA or ROM)</a:t>
            </a:r>
            <a:endParaRPr lang="en-US" sz="2400" dirty="0">
              <a:solidFill>
                <a:schemeClr val="tx1"/>
              </a:solidFill>
              <a:latin typeface="+mj-lt"/>
            </a:endParaRPr>
          </a:p>
        </p:txBody>
      </p:sp>
      <p:sp>
        <p:nvSpPr>
          <p:cNvPr id="6" name="Rectangle 5"/>
          <p:cNvSpPr/>
          <p:nvPr/>
        </p:nvSpPr>
        <p:spPr>
          <a:xfrm>
            <a:off x="6019800" y="4572000"/>
            <a:ext cx="838200" cy="6858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a</a:t>
            </a:r>
            <a:endParaRPr lang="en-US" sz="2400" dirty="0">
              <a:solidFill>
                <a:schemeClr val="tx1"/>
              </a:solidFill>
              <a:latin typeface="+mj-lt"/>
            </a:endParaRPr>
          </a:p>
        </p:txBody>
      </p:sp>
      <p:sp>
        <p:nvSpPr>
          <p:cNvPr id="7" name="Rectangle 6"/>
          <p:cNvSpPr/>
          <p:nvPr/>
        </p:nvSpPr>
        <p:spPr>
          <a:xfrm>
            <a:off x="2057400" y="2057400"/>
            <a:ext cx="4267200" cy="9144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~a | b | ~c</a:t>
            </a:r>
          </a:p>
        </p:txBody>
      </p:sp>
      <p:cxnSp>
        <p:nvCxnSpPr>
          <p:cNvPr id="12" name="Straight Arrow Connector 11"/>
          <p:cNvCxnSpPr/>
          <p:nvPr/>
        </p:nvCxnSpPr>
        <p:spPr>
          <a:xfrm>
            <a:off x="1219200" y="4038600"/>
            <a:ext cx="8382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19200" y="4038600"/>
            <a:ext cx="0" cy="1371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172200"/>
            <a:ext cx="1414170" cy="584775"/>
          </a:xfrm>
          <a:prstGeom prst="rect">
            <a:avLst/>
          </a:prstGeom>
          <a:noFill/>
        </p:spPr>
        <p:txBody>
          <a:bodyPr wrap="none" rtlCol="0">
            <a:spAutoFit/>
          </a:bodyPr>
          <a:lstStyle/>
          <a:p>
            <a:r>
              <a:rPr lang="en-US" sz="3200" dirty="0" smtClean="0">
                <a:latin typeface="+mj-lt"/>
              </a:rPr>
              <a:t>Input x</a:t>
            </a:r>
            <a:endParaRPr lang="en-US" sz="3200" dirty="0">
              <a:latin typeface="+mj-lt"/>
            </a:endParaRPr>
          </a:p>
        </p:txBody>
      </p:sp>
      <p:cxnSp>
        <p:nvCxnSpPr>
          <p:cNvPr id="32" name="Straight Connector 31"/>
          <p:cNvCxnSpPr/>
          <p:nvPr/>
        </p:nvCxnSpPr>
        <p:spPr>
          <a:xfrm flipH="1">
            <a:off x="4191000" y="6781800"/>
            <a:ext cx="35814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191000" y="4495800"/>
            <a:ext cx="0" cy="2286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324600" y="4267200"/>
            <a:ext cx="2286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553200" y="4267200"/>
            <a:ext cx="0" cy="304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562600" y="4953000"/>
            <a:ext cx="4572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519583" y="4673025"/>
            <a:ext cx="1119217" cy="584775"/>
          </a:xfrm>
          <a:prstGeom prst="rect">
            <a:avLst/>
          </a:prstGeom>
          <a:noFill/>
        </p:spPr>
        <p:txBody>
          <a:bodyPr wrap="none" rtlCol="0">
            <a:spAutoFit/>
          </a:bodyPr>
          <a:lstStyle/>
          <a:p>
            <a:r>
              <a:rPr lang="en-US" sz="3200" dirty="0" smtClean="0">
                <a:latin typeface="+mj-lt"/>
              </a:rPr>
              <a:t>clock</a:t>
            </a:r>
            <a:endParaRPr lang="en-US" sz="3200" dirty="0">
              <a:latin typeface="+mj-lt"/>
            </a:endParaRPr>
          </a:p>
        </p:txBody>
      </p:sp>
      <p:cxnSp>
        <p:nvCxnSpPr>
          <p:cNvPr id="45" name="Straight Connector 44"/>
          <p:cNvCxnSpPr/>
          <p:nvPr/>
        </p:nvCxnSpPr>
        <p:spPr>
          <a:xfrm>
            <a:off x="7772400" y="6781800"/>
            <a:ext cx="1219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991600" y="2514600"/>
            <a:ext cx="0" cy="4267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6324600" y="2514600"/>
            <a:ext cx="26670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0"/>
          </p:cNvCxnSpPr>
          <p:nvPr/>
        </p:nvCxnSpPr>
        <p:spPr>
          <a:xfrm flipV="1">
            <a:off x="4191000" y="1524000"/>
            <a:ext cx="0" cy="533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676400" y="1015425"/>
            <a:ext cx="4943982" cy="584775"/>
          </a:xfrm>
          <a:prstGeom prst="rect">
            <a:avLst/>
          </a:prstGeom>
          <a:noFill/>
        </p:spPr>
        <p:txBody>
          <a:bodyPr wrap="none" rtlCol="0">
            <a:spAutoFit/>
          </a:bodyPr>
          <a:lstStyle/>
          <a:p>
            <a:r>
              <a:rPr lang="en-US" sz="3200" dirty="0" smtClean="0">
                <a:latin typeface="+mj-lt"/>
              </a:rPr>
              <a:t>Output (can drive an LED)</a:t>
            </a:r>
            <a:endParaRPr lang="en-US" sz="3200" dirty="0">
              <a:latin typeface="+mj-lt"/>
            </a:endParaRPr>
          </a:p>
        </p:txBody>
      </p:sp>
      <p:sp>
        <p:nvSpPr>
          <p:cNvPr id="23" name="Rectangle 22"/>
          <p:cNvSpPr/>
          <p:nvPr/>
        </p:nvSpPr>
        <p:spPr>
          <a:xfrm>
            <a:off x="7010400" y="4572000"/>
            <a:ext cx="838200" cy="6858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b</a:t>
            </a:r>
          </a:p>
        </p:txBody>
      </p:sp>
      <p:sp>
        <p:nvSpPr>
          <p:cNvPr id="24" name="Rectangle 23"/>
          <p:cNvSpPr/>
          <p:nvPr/>
        </p:nvSpPr>
        <p:spPr>
          <a:xfrm>
            <a:off x="8001000" y="4572000"/>
            <a:ext cx="838200" cy="6858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c</a:t>
            </a:r>
          </a:p>
        </p:txBody>
      </p:sp>
      <p:cxnSp>
        <p:nvCxnSpPr>
          <p:cNvPr id="35" name="Straight Connector 34"/>
          <p:cNvCxnSpPr/>
          <p:nvPr/>
        </p:nvCxnSpPr>
        <p:spPr>
          <a:xfrm>
            <a:off x="6324600" y="3962400"/>
            <a:ext cx="10668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391400" y="3962400"/>
            <a:ext cx="0" cy="609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382000" y="3657600"/>
            <a:ext cx="0" cy="914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324600" y="3657600"/>
            <a:ext cx="20574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019800" y="4953000"/>
            <a:ext cx="9906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010400" y="4953000"/>
            <a:ext cx="9906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382000" y="5257800"/>
            <a:ext cx="0" cy="1524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467600" y="5257800"/>
            <a:ext cx="0" cy="1524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477000" y="5257800"/>
            <a:ext cx="0" cy="1524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472044" y="1981200"/>
            <a:ext cx="1300356" cy="584775"/>
          </a:xfrm>
          <a:prstGeom prst="rect">
            <a:avLst/>
          </a:prstGeom>
          <a:noFill/>
        </p:spPr>
        <p:txBody>
          <a:bodyPr wrap="none" rtlCol="0">
            <a:spAutoFit/>
          </a:bodyPr>
          <a:lstStyle/>
          <a:p>
            <a:r>
              <a:rPr lang="en-US" sz="3200" dirty="0">
                <a:latin typeface="+mj-lt"/>
              </a:rPr>
              <a:t>a</a:t>
            </a:r>
            <a:r>
              <a:rPr lang="en-US" sz="3200" dirty="0" smtClean="0">
                <a:latin typeface="+mj-lt"/>
              </a:rPr>
              <a:t>, b, c</a:t>
            </a:r>
            <a:endParaRPr lang="en-US" sz="3200" dirty="0">
              <a:latin typeface="+mj-lt"/>
            </a:endParaRPr>
          </a:p>
        </p:txBody>
      </p:sp>
      <p:sp>
        <p:nvSpPr>
          <p:cNvPr id="55" name="TextBox 54"/>
          <p:cNvSpPr txBox="1"/>
          <p:nvPr/>
        </p:nvSpPr>
        <p:spPr>
          <a:xfrm>
            <a:off x="2890644" y="4673025"/>
            <a:ext cx="1300356" cy="584775"/>
          </a:xfrm>
          <a:prstGeom prst="rect">
            <a:avLst/>
          </a:prstGeom>
          <a:noFill/>
        </p:spPr>
        <p:txBody>
          <a:bodyPr wrap="none" rtlCol="0">
            <a:spAutoFit/>
          </a:bodyPr>
          <a:lstStyle/>
          <a:p>
            <a:r>
              <a:rPr lang="en-US" sz="3200" dirty="0">
                <a:latin typeface="+mj-lt"/>
              </a:rPr>
              <a:t>a</a:t>
            </a:r>
            <a:r>
              <a:rPr lang="en-US" sz="3200" dirty="0" smtClean="0">
                <a:latin typeface="+mj-lt"/>
              </a:rPr>
              <a:t>, b, c</a:t>
            </a:r>
            <a:endParaRPr lang="en-US" sz="3200" dirty="0">
              <a:latin typeface="+mj-lt"/>
            </a:endParaRPr>
          </a:p>
        </p:txBody>
      </p:sp>
      <p:sp>
        <p:nvSpPr>
          <p:cNvPr id="56" name="TextBox 55"/>
          <p:cNvSpPr txBox="1"/>
          <p:nvPr/>
        </p:nvSpPr>
        <p:spPr>
          <a:xfrm>
            <a:off x="6522881" y="3987225"/>
            <a:ext cx="639919" cy="584775"/>
          </a:xfrm>
          <a:prstGeom prst="rect">
            <a:avLst/>
          </a:prstGeom>
          <a:noFill/>
        </p:spPr>
        <p:txBody>
          <a:bodyPr wrap="none" rtlCol="0">
            <a:spAutoFit/>
          </a:bodyPr>
          <a:lstStyle/>
          <a:p>
            <a:r>
              <a:rPr lang="en-US" sz="3200" dirty="0" smtClean="0">
                <a:latin typeface="+mj-lt"/>
              </a:rPr>
              <a:t>da</a:t>
            </a:r>
            <a:endParaRPr lang="en-US" sz="3200" dirty="0">
              <a:latin typeface="+mj-lt"/>
            </a:endParaRPr>
          </a:p>
        </p:txBody>
      </p:sp>
      <p:sp>
        <p:nvSpPr>
          <p:cNvPr id="57" name="TextBox 56"/>
          <p:cNvSpPr txBox="1"/>
          <p:nvPr/>
        </p:nvSpPr>
        <p:spPr>
          <a:xfrm>
            <a:off x="7361081" y="3987225"/>
            <a:ext cx="639919" cy="584775"/>
          </a:xfrm>
          <a:prstGeom prst="rect">
            <a:avLst/>
          </a:prstGeom>
          <a:noFill/>
        </p:spPr>
        <p:txBody>
          <a:bodyPr wrap="none" rtlCol="0">
            <a:spAutoFit/>
          </a:bodyPr>
          <a:lstStyle/>
          <a:p>
            <a:r>
              <a:rPr lang="en-US" sz="3200" dirty="0" err="1" smtClean="0">
                <a:latin typeface="+mj-lt"/>
              </a:rPr>
              <a:t>db</a:t>
            </a:r>
            <a:endParaRPr lang="en-US" sz="3200" dirty="0">
              <a:latin typeface="+mj-lt"/>
            </a:endParaRPr>
          </a:p>
        </p:txBody>
      </p:sp>
      <p:sp>
        <p:nvSpPr>
          <p:cNvPr id="58" name="TextBox 57"/>
          <p:cNvSpPr txBox="1"/>
          <p:nvPr/>
        </p:nvSpPr>
        <p:spPr>
          <a:xfrm>
            <a:off x="8351681" y="3987225"/>
            <a:ext cx="617477" cy="584775"/>
          </a:xfrm>
          <a:prstGeom prst="rect">
            <a:avLst/>
          </a:prstGeom>
          <a:noFill/>
        </p:spPr>
        <p:txBody>
          <a:bodyPr wrap="none" rtlCol="0">
            <a:spAutoFit/>
          </a:bodyPr>
          <a:lstStyle/>
          <a:p>
            <a:r>
              <a:rPr lang="en-US" sz="3200" dirty="0" smtClean="0">
                <a:latin typeface="+mj-lt"/>
              </a:rPr>
              <a:t>dc</a:t>
            </a:r>
            <a:endParaRPr lang="en-US" sz="3200" dirty="0">
              <a:latin typeface="+mj-lt"/>
            </a:endParaRPr>
          </a:p>
        </p:txBody>
      </p:sp>
      <p:sp>
        <p:nvSpPr>
          <p:cNvPr id="59" name="Rectangle 58"/>
          <p:cNvSpPr/>
          <p:nvPr/>
        </p:nvSpPr>
        <p:spPr>
          <a:xfrm>
            <a:off x="838200" y="5410200"/>
            <a:ext cx="838200" cy="4572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x</a:t>
            </a:r>
          </a:p>
        </p:txBody>
      </p:sp>
      <p:cxnSp>
        <p:nvCxnSpPr>
          <p:cNvPr id="60" name="Straight Arrow Connector 59"/>
          <p:cNvCxnSpPr/>
          <p:nvPr/>
        </p:nvCxnSpPr>
        <p:spPr>
          <a:xfrm flipV="1">
            <a:off x="1219200" y="5867400"/>
            <a:ext cx="0" cy="4572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1676400" y="5638800"/>
            <a:ext cx="35052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81600" y="5181600"/>
            <a:ext cx="0" cy="457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497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Sequential logic</a:t>
            </a:r>
            <a:endParaRPr lang="en-US" b="1"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Computation proceeds in discrete steps</a:t>
            </a:r>
          </a:p>
          <a:p>
            <a:pPr lvl="1"/>
            <a:r>
              <a:rPr lang="en-US" dirty="0" smtClean="0"/>
              <a:t>Computation in a step may depend on the states in the previous step</a:t>
            </a:r>
          </a:p>
          <a:p>
            <a:pPr lvl="2"/>
            <a:r>
              <a:rPr lang="en-US" dirty="0" smtClean="0"/>
              <a:t>Requires storage or memory</a:t>
            </a:r>
          </a:p>
          <a:p>
            <a:pPr lvl="1"/>
            <a:r>
              <a:rPr lang="en-US" dirty="0" smtClean="0"/>
              <a:t>A signal must define what a step is</a:t>
            </a:r>
          </a:p>
          <a:p>
            <a:pPr lvl="2"/>
            <a:r>
              <a:rPr lang="en-US" dirty="0" smtClean="0"/>
              <a:t>This is the clock signal</a:t>
            </a:r>
          </a:p>
          <a:p>
            <a:pPr lvl="1"/>
            <a:r>
              <a:rPr lang="en-US" dirty="0" smtClean="0"/>
              <a:t>Edge-triggered logic changes the states on a clock edge</a:t>
            </a:r>
          </a:p>
          <a:p>
            <a:pPr lvl="2"/>
            <a:r>
              <a:rPr lang="en-US" dirty="0" smtClean="0"/>
              <a:t>Input to a state storage is sampled on the clock edge</a:t>
            </a:r>
          </a:p>
          <a:p>
            <a:pPr lvl="2"/>
            <a:r>
              <a:rPr lang="en-US" dirty="0" smtClean="0"/>
              <a:t>After the propagation delay through the state element, the input appears on the output</a:t>
            </a:r>
          </a:p>
          <a:p>
            <a:pPr lvl="2"/>
            <a:r>
              <a:rPr lang="en-US" dirty="0" smtClean="0"/>
              <a:t>Rising edge (</a:t>
            </a:r>
            <a:r>
              <a:rPr lang="en-US" dirty="0" err="1" smtClean="0"/>
              <a:t>posedge</a:t>
            </a:r>
            <a:r>
              <a:rPr lang="en-US" dirty="0" smtClean="0"/>
              <a:t>) or falling edge (</a:t>
            </a:r>
            <a:r>
              <a:rPr lang="en-US" dirty="0" err="1" smtClean="0"/>
              <a:t>negedge</a:t>
            </a:r>
            <a:r>
              <a:rPr lang="en-US" dirty="0" smtClean="0"/>
              <a:t>)</a:t>
            </a:r>
          </a:p>
          <a:p>
            <a:pPr lvl="1"/>
            <a:r>
              <a:rPr lang="en-US" dirty="0" smtClean="0"/>
              <a:t>Sequential logic doesn’t compute, it helps implement storage</a:t>
            </a:r>
          </a:p>
          <a:p>
            <a:endParaRPr lang="en-US" dirty="0" smtClean="0"/>
          </a:p>
        </p:txBody>
      </p:sp>
    </p:spTree>
    <p:extLst>
      <p:ext uri="{BB962C8B-B14F-4D97-AF65-F5344CB8AC3E}">
        <p14:creationId xmlns:p14="http://schemas.microsoft.com/office/powerpoint/2010/main" val="8551372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 design</a:t>
            </a:r>
            <a:endParaRPr lang="en-US" b="1"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The output function, the next state function, and the states constitute the control unit of the FSM</a:t>
            </a:r>
          </a:p>
          <a:p>
            <a:r>
              <a:rPr lang="en-US" dirty="0" smtClean="0"/>
              <a:t>The outputs of the FSM may drive the external </a:t>
            </a:r>
            <a:r>
              <a:rPr lang="en-US" dirty="0" err="1" smtClean="0"/>
              <a:t>datapaths</a:t>
            </a:r>
            <a:endParaRPr lang="en-US" dirty="0" smtClean="0"/>
          </a:p>
          <a:p>
            <a:pPr lvl="1"/>
            <a:r>
              <a:rPr lang="en-US" dirty="0" smtClean="0"/>
              <a:t>In this example, the </a:t>
            </a:r>
            <a:r>
              <a:rPr lang="en-US" dirty="0" err="1" smtClean="0"/>
              <a:t>datapath</a:t>
            </a:r>
            <a:r>
              <a:rPr lang="en-US" dirty="0" smtClean="0"/>
              <a:t> is as simple as a discrete LED</a:t>
            </a:r>
          </a:p>
          <a:p>
            <a:pPr lvl="1"/>
            <a:r>
              <a:rPr lang="en-US" dirty="0" smtClean="0"/>
              <a:t>In more complex examples, the FSM outputs can be used as inputs to other computations</a:t>
            </a:r>
          </a:p>
        </p:txBody>
      </p:sp>
    </p:spTree>
    <p:extLst>
      <p:ext uri="{BB962C8B-B14F-4D97-AF65-F5344CB8AC3E}">
        <p14:creationId xmlns:p14="http://schemas.microsoft.com/office/powerpoint/2010/main" val="12122677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 design</a:t>
            </a:r>
            <a:endParaRPr lang="en-US" b="1"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Implementing next state function using a sequencer</a:t>
            </a:r>
          </a:p>
          <a:p>
            <a:pPr lvl="1"/>
            <a:r>
              <a:rPr lang="en-US" dirty="0" smtClean="0"/>
              <a:t>With an increasing number of states, it becomes difficult to design the next state function using PLA or ROM</a:t>
            </a:r>
          </a:p>
          <a:p>
            <a:pPr lvl="1"/>
            <a:r>
              <a:rPr lang="en-US" dirty="0" smtClean="0"/>
              <a:t>In many large FSMs, the states are often visited sequentially</a:t>
            </a:r>
          </a:p>
          <a:p>
            <a:pPr lvl="2"/>
            <a:r>
              <a:rPr lang="en-US" dirty="0" smtClean="0"/>
              <a:t>Appropriate state assignment can make it even more often</a:t>
            </a:r>
          </a:p>
          <a:p>
            <a:pPr lvl="1"/>
            <a:r>
              <a:rPr lang="en-US" dirty="0" smtClean="0"/>
              <a:t>In such FSMs, the next state function can be implemented using a simple counter with the option of “branching out” occasionally</a:t>
            </a:r>
          </a:p>
          <a:p>
            <a:pPr lvl="2"/>
            <a:r>
              <a:rPr lang="en-US" dirty="0" smtClean="0"/>
              <a:t>Branching happens when the next state is not current state + 1 or there are multiple possible next states</a:t>
            </a:r>
          </a:p>
        </p:txBody>
      </p:sp>
    </p:spTree>
    <p:extLst>
      <p:ext uri="{BB962C8B-B14F-4D97-AF65-F5344CB8AC3E}">
        <p14:creationId xmlns:p14="http://schemas.microsoft.com/office/powerpoint/2010/main" val="28816170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 design</a:t>
            </a:r>
            <a:endParaRPr lang="en-US" b="1" dirty="0"/>
          </a:p>
        </p:txBody>
      </p:sp>
      <p:sp>
        <p:nvSpPr>
          <p:cNvPr id="5" name="Rectangle 4"/>
          <p:cNvSpPr/>
          <p:nvPr/>
        </p:nvSpPr>
        <p:spPr>
          <a:xfrm>
            <a:off x="2057400" y="2209800"/>
            <a:ext cx="4267200" cy="91440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PLA or ROM</a:t>
            </a:r>
          </a:p>
        </p:txBody>
      </p:sp>
      <p:cxnSp>
        <p:nvCxnSpPr>
          <p:cNvPr id="12" name="Straight Arrow Connector 11"/>
          <p:cNvCxnSpPr/>
          <p:nvPr/>
        </p:nvCxnSpPr>
        <p:spPr>
          <a:xfrm>
            <a:off x="228600" y="5562600"/>
            <a:ext cx="2590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0" y="6019800"/>
            <a:ext cx="1095172" cy="584775"/>
          </a:xfrm>
          <a:prstGeom prst="rect">
            <a:avLst/>
          </a:prstGeom>
          <a:noFill/>
        </p:spPr>
        <p:txBody>
          <a:bodyPr wrap="none" rtlCol="0">
            <a:spAutoFit/>
          </a:bodyPr>
          <a:lstStyle/>
          <a:p>
            <a:r>
              <a:rPr lang="en-US" sz="3200" dirty="0" smtClean="0">
                <a:latin typeface="+mj-lt"/>
              </a:rPr>
              <a:t>Input</a:t>
            </a:r>
            <a:endParaRPr lang="en-US" sz="3200" dirty="0">
              <a:latin typeface="+mj-lt"/>
            </a:endParaRPr>
          </a:p>
        </p:txBody>
      </p:sp>
      <p:cxnSp>
        <p:nvCxnSpPr>
          <p:cNvPr id="32" name="Straight Connector 31"/>
          <p:cNvCxnSpPr/>
          <p:nvPr/>
        </p:nvCxnSpPr>
        <p:spPr>
          <a:xfrm flipH="1">
            <a:off x="4343400" y="6781800"/>
            <a:ext cx="3429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5" idx="2"/>
          </p:cNvCxnSpPr>
          <p:nvPr/>
        </p:nvCxnSpPr>
        <p:spPr>
          <a:xfrm flipH="1" flipV="1">
            <a:off x="4319486" y="5715000"/>
            <a:ext cx="23914" cy="106680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3"/>
          </p:cNvCxnSpPr>
          <p:nvPr/>
        </p:nvCxnSpPr>
        <p:spPr>
          <a:xfrm>
            <a:off x="6324600" y="2667000"/>
            <a:ext cx="2667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629400" y="3733800"/>
            <a:ext cx="1119217" cy="584775"/>
          </a:xfrm>
          <a:prstGeom prst="rect">
            <a:avLst/>
          </a:prstGeom>
          <a:noFill/>
        </p:spPr>
        <p:txBody>
          <a:bodyPr wrap="none" rtlCol="0">
            <a:spAutoFit/>
          </a:bodyPr>
          <a:lstStyle/>
          <a:p>
            <a:r>
              <a:rPr lang="en-US" sz="3200" dirty="0" smtClean="0">
                <a:latin typeface="+mj-lt"/>
              </a:rPr>
              <a:t>clock</a:t>
            </a:r>
            <a:endParaRPr lang="en-US" sz="3200" dirty="0">
              <a:latin typeface="+mj-lt"/>
            </a:endParaRPr>
          </a:p>
        </p:txBody>
      </p:sp>
      <p:cxnSp>
        <p:nvCxnSpPr>
          <p:cNvPr id="45" name="Straight Connector 44"/>
          <p:cNvCxnSpPr/>
          <p:nvPr/>
        </p:nvCxnSpPr>
        <p:spPr>
          <a:xfrm>
            <a:off x="7772400" y="6781800"/>
            <a:ext cx="1219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991600" y="2667000"/>
            <a:ext cx="0" cy="41148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5" idx="0"/>
          </p:cNvCxnSpPr>
          <p:nvPr/>
        </p:nvCxnSpPr>
        <p:spPr>
          <a:xfrm flipV="1">
            <a:off x="4191000" y="1447800"/>
            <a:ext cx="0" cy="762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29000" y="914400"/>
            <a:ext cx="1619354" cy="584775"/>
          </a:xfrm>
          <a:prstGeom prst="rect">
            <a:avLst/>
          </a:prstGeom>
          <a:noFill/>
        </p:spPr>
        <p:txBody>
          <a:bodyPr wrap="none" rtlCol="0">
            <a:spAutoFit/>
          </a:bodyPr>
          <a:lstStyle/>
          <a:p>
            <a:r>
              <a:rPr lang="en-US" sz="3200" dirty="0" smtClean="0">
                <a:latin typeface="+mj-lt"/>
              </a:rPr>
              <a:t>Outputs</a:t>
            </a:r>
            <a:endParaRPr lang="en-US" sz="3200" dirty="0">
              <a:latin typeface="+mj-lt"/>
            </a:endParaRPr>
          </a:p>
        </p:txBody>
      </p:sp>
      <p:sp>
        <p:nvSpPr>
          <p:cNvPr id="25" name="Rectangle 24"/>
          <p:cNvSpPr/>
          <p:nvPr/>
        </p:nvSpPr>
        <p:spPr>
          <a:xfrm>
            <a:off x="3124200" y="3657600"/>
            <a:ext cx="2209800" cy="6858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State registers</a:t>
            </a:r>
            <a:endParaRPr lang="en-US" sz="2400" dirty="0">
              <a:solidFill>
                <a:schemeClr val="tx1"/>
              </a:solidFill>
              <a:latin typeface="+mj-lt"/>
            </a:endParaRPr>
          </a:p>
        </p:txBody>
      </p:sp>
      <p:sp>
        <p:nvSpPr>
          <p:cNvPr id="26" name="Rectangle 25"/>
          <p:cNvSpPr/>
          <p:nvPr/>
        </p:nvSpPr>
        <p:spPr>
          <a:xfrm>
            <a:off x="381000" y="3810000"/>
            <a:ext cx="1600200" cy="533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Increment</a:t>
            </a:r>
            <a:endParaRPr lang="en-US" sz="2400" dirty="0">
              <a:solidFill>
                <a:schemeClr val="tx1"/>
              </a:solidFill>
              <a:latin typeface="+mj-lt"/>
            </a:endParaRPr>
          </a:p>
        </p:txBody>
      </p:sp>
      <p:cxnSp>
        <p:nvCxnSpPr>
          <p:cNvPr id="31" name="Straight Arrow Connector 30"/>
          <p:cNvCxnSpPr/>
          <p:nvPr/>
        </p:nvCxnSpPr>
        <p:spPr>
          <a:xfrm flipH="1">
            <a:off x="5334000" y="4026188"/>
            <a:ext cx="1295400" cy="124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191000" y="3124200"/>
            <a:ext cx="0" cy="533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847772" y="5029200"/>
            <a:ext cx="2943428" cy="6858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State selection logic</a:t>
            </a:r>
            <a:endParaRPr lang="en-US" sz="2400" dirty="0">
              <a:solidFill>
                <a:schemeClr val="tx1"/>
              </a:solidFill>
              <a:latin typeface="+mj-lt"/>
            </a:endParaRPr>
          </a:p>
        </p:txBody>
      </p:sp>
      <p:cxnSp>
        <p:nvCxnSpPr>
          <p:cNvPr id="36" name="Straight Connector 35"/>
          <p:cNvCxnSpPr/>
          <p:nvPr/>
        </p:nvCxnSpPr>
        <p:spPr>
          <a:xfrm flipH="1">
            <a:off x="1219200" y="3429000"/>
            <a:ext cx="29718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219200" y="3429000"/>
            <a:ext cx="0" cy="381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267200" y="4343400"/>
            <a:ext cx="0" cy="685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219200" y="4343400"/>
            <a:ext cx="0" cy="838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219200" y="5181600"/>
            <a:ext cx="16002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317585" y="2158425"/>
            <a:ext cx="2826415" cy="584775"/>
          </a:xfrm>
          <a:prstGeom prst="rect">
            <a:avLst/>
          </a:prstGeom>
          <a:noFill/>
        </p:spPr>
        <p:txBody>
          <a:bodyPr wrap="none" rtlCol="0">
            <a:spAutoFit/>
          </a:bodyPr>
          <a:lstStyle/>
          <a:p>
            <a:r>
              <a:rPr lang="en-US" sz="3200" dirty="0" smtClean="0">
                <a:latin typeface="+mj-lt"/>
              </a:rPr>
              <a:t>Branch control</a:t>
            </a:r>
            <a:endParaRPr lang="en-US" sz="3200" dirty="0">
              <a:latin typeface="+mj-lt"/>
            </a:endParaRPr>
          </a:p>
        </p:txBody>
      </p:sp>
      <p:cxnSp>
        <p:nvCxnSpPr>
          <p:cNvPr id="27" name="Straight Connector 26"/>
          <p:cNvCxnSpPr/>
          <p:nvPr/>
        </p:nvCxnSpPr>
        <p:spPr>
          <a:xfrm flipV="1">
            <a:off x="228600" y="5562600"/>
            <a:ext cx="0" cy="5334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7083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 design</a:t>
            </a:r>
            <a:endParaRPr lang="en-US" b="1"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Implementing next state function using a sequencer</a:t>
            </a:r>
          </a:p>
          <a:p>
            <a:pPr lvl="1"/>
            <a:r>
              <a:rPr lang="en-US" dirty="0" smtClean="0"/>
              <a:t>The PLA or the ROM now implements the output function and the branch control</a:t>
            </a:r>
          </a:p>
          <a:p>
            <a:pPr lvl="1"/>
            <a:r>
              <a:rPr lang="en-US" dirty="0" smtClean="0"/>
              <a:t>The non-consecutive next states are handled by reading out the next state from separate ROMs in such cases</a:t>
            </a:r>
          </a:p>
          <a:p>
            <a:pPr lvl="2"/>
            <a:r>
              <a:rPr lang="en-US" dirty="0" smtClean="0"/>
              <a:t>These are called dispatch ROMs</a:t>
            </a:r>
          </a:p>
          <a:p>
            <a:pPr lvl="2"/>
            <a:r>
              <a:rPr lang="en-US" dirty="0" smtClean="0"/>
              <a:t>One dispatch ROM for each non-sequential case or all dispatch ROMs can be fused into one dispatch ROM</a:t>
            </a:r>
          </a:p>
          <a:p>
            <a:pPr lvl="2"/>
            <a:r>
              <a:rPr lang="en-US" dirty="0" smtClean="0"/>
              <a:t>Input decides the row of the dispatch ROMs</a:t>
            </a:r>
          </a:p>
        </p:txBody>
      </p:sp>
    </p:spTree>
    <p:extLst>
      <p:ext uri="{BB962C8B-B14F-4D97-AF65-F5344CB8AC3E}">
        <p14:creationId xmlns:p14="http://schemas.microsoft.com/office/powerpoint/2010/main" val="25500794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 design</a:t>
            </a:r>
            <a:endParaRPr lang="en-US" b="1" dirty="0"/>
          </a:p>
        </p:txBody>
      </p:sp>
      <p:sp>
        <p:nvSpPr>
          <p:cNvPr id="5" name="Rectangle 4"/>
          <p:cNvSpPr/>
          <p:nvPr/>
        </p:nvSpPr>
        <p:spPr>
          <a:xfrm>
            <a:off x="2057400" y="2209800"/>
            <a:ext cx="4267200" cy="91440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PLA or ROM</a:t>
            </a:r>
          </a:p>
        </p:txBody>
      </p:sp>
      <p:sp>
        <p:nvSpPr>
          <p:cNvPr id="15" name="TextBox 14"/>
          <p:cNvSpPr txBox="1"/>
          <p:nvPr/>
        </p:nvSpPr>
        <p:spPr>
          <a:xfrm>
            <a:off x="0" y="6172200"/>
            <a:ext cx="1095172" cy="584775"/>
          </a:xfrm>
          <a:prstGeom prst="rect">
            <a:avLst/>
          </a:prstGeom>
          <a:noFill/>
        </p:spPr>
        <p:txBody>
          <a:bodyPr wrap="none" rtlCol="0">
            <a:spAutoFit/>
          </a:bodyPr>
          <a:lstStyle/>
          <a:p>
            <a:r>
              <a:rPr lang="en-US" sz="3200" dirty="0" smtClean="0">
                <a:latin typeface="+mj-lt"/>
              </a:rPr>
              <a:t>Input</a:t>
            </a:r>
            <a:endParaRPr lang="en-US" sz="3200" dirty="0">
              <a:latin typeface="+mj-lt"/>
            </a:endParaRPr>
          </a:p>
        </p:txBody>
      </p:sp>
      <p:cxnSp>
        <p:nvCxnSpPr>
          <p:cNvPr id="37" name="Straight Connector 36"/>
          <p:cNvCxnSpPr>
            <a:stCxn id="5" idx="3"/>
          </p:cNvCxnSpPr>
          <p:nvPr/>
        </p:nvCxnSpPr>
        <p:spPr>
          <a:xfrm>
            <a:off x="6324600" y="2667000"/>
            <a:ext cx="2667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629400" y="3733800"/>
            <a:ext cx="1119217" cy="584775"/>
          </a:xfrm>
          <a:prstGeom prst="rect">
            <a:avLst/>
          </a:prstGeom>
          <a:noFill/>
        </p:spPr>
        <p:txBody>
          <a:bodyPr wrap="none" rtlCol="0">
            <a:spAutoFit/>
          </a:bodyPr>
          <a:lstStyle/>
          <a:p>
            <a:r>
              <a:rPr lang="en-US" sz="3200" dirty="0" smtClean="0">
                <a:latin typeface="+mj-lt"/>
              </a:rPr>
              <a:t>clock</a:t>
            </a:r>
            <a:endParaRPr lang="en-US" sz="3200" dirty="0">
              <a:latin typeface="+mj-lt"/>
            </a:endParaRPr>
          </a:p>
        </p:txBody>
      </p:sp>
      <p:cxnSp>
        <p:nvCxnSpPr>
          <p:cNvPr id="47" name="Straight Connector 46"/>
          <p:cNvCxnSpPr/>
          <p:nvPr/>
        </p:nvCxnSpPr>
        <p:spPr>
          <a:xfrm flipV="1">
            <a:off x="8991600" y="2667000"/>
            <a:ext cx="0" cy="2362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5" idx="0"/>
          </p:cNvCxnSpPr>
          <p:nvPr/>
        </p:nvCxnSpPr>
        <p:spPr>
          <a:xfrm flipV="1">
            <a:off x="4191000" y="1447800"/>
            <a:ext cx="0" cy="762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29000" y="914400"/>
            <a:ext cx="1619354" cy="584775"/>
          </a:xfrm>
          <a:prstGeom prst="rect">
            <a:avLst/>
          </a:prstGeom>
          <a:noFill/>
        </p:spPr>
        <p:txBody>
          <a:bodyPr wrap="none" rtlCol="0">
            <a:spAutoFit/>
          </a:bodyPr>
          <a:lstStyle/>
          <a:p>
            <a:r>
              <a:rPr lang="en-US" sz="3200" dirty="0" smtClean="0">
                <a:latin typeface="+mj-lt"/>
              </a:rPr>
              <a:t>Outputs</a:t>
            </a:r>
            <a:endParaRPr lang="en-US" sz="3200" dirty="0">
              <a:latin typeface="+mj-lt"/>
            </a:endParaRPr>
          </a:p>
        </p:txBody>
      </p:sp>
      <p:sp>
        <p:nvSpPr>
          <p:cNvPr id="25" name="Rectangle 24"/>
          <p:cNvSpPr/>
          <p:nvPr/>
        </p:nvSpPr>
        <p:spPr>
          <a:xfrm>
            <a:off x="3124200" y="3657600"/>
            <a:ext cx="2209800" cy="6858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State registers</a:t>
            </a:r>
            <a:endParaRPr lang="en-US" sz="2400" dirty="0">
              <a:solidFill>
                <a:schemeClr val="tx1"/>
              </a:solidFill>
              <a:latin typeface="+mj-lt"/>
            </a:endParaRPr>
          </a:p>
        </p:txBody>
      </p:sp>
      <p:sp>
        <p:nvSpPr>
          <p:cNvPr id="26" name="Rectangle 25"/>
          <p:cNvSpPr/>
          <p:nvPr/>
        </p:nvSpPr>
        <p:spPr>
          <a:xfrm>
            <a:off x="381000" y="3810000"/>
            <a:ext cx="1600200" cy="533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Increment</a:t>
            </a:r>
            <a:endParaRPr lang="en-US" sz="2400" dirty="0">
              <a:solidFill>
                <a:schemeClr val="tx1"/>
              </a:solidFill>
              <a:latin typeface="+mj-lt"/>
            </a:endParaRPr>
          </a:p>
        </p:txBody>
      </p:sp>
      <p:cxnSp>
        <p:nvCxnSpPr>
          <p:cNvPr id="31" name="Straight Arrow Connector 30"/>
          <p:cNvCxnSpPr/>
          <p:nvPr/>
        </p:nvCxnSpPr>
        <p:spPr>
          <a:xfrm flipH="1">
            <a:off x="5334000" y="4026188"/>
            <a:ext cx="1295400" cy="124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191000" y="3124200"/>
            <a:ext cx="0" cy="533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497985" y="4648200"/>
            <a:ext cx="3826615" cy="6858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State selection multiplexor</a:t>
            </a:r>
            <a:endParaRPr lang="en-US" sz="2400" dirty="0">
              <a:solidFill>
                <a:schemeClr val="tx1"/>
              </a:solidFill>
              <a:latin typeface="+mj-lt"/>
            </a:endParaRPr>
          </a:p>
        </p:txBody>
      </p:sp>
      <p:cxnSp>
        <p:nvCxnSpPr>
          <p:cNvPr id="36" name="Straight Connector 35"/>
          <p:cNvCxnSpPr/>
          <p:nvPr/>
        </p:nvCxnSpPr>
        <p:spPr>
          <a:xfrm flipH="1">
            <a:off x="1219200" y="3429000"/>
            <a:ext cx="29718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219200" y="3429000"/>
            <a:ext cx="0" cy="381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219200" y="4343400"/>
            <a:ext cx="0" cy="13202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317585" y="2158425"/>
            <a:ext cx="2826415" cy="584775"/>
          </a:xfrm>
          <a:prstGeom prst="rect">
            <a:avLst/>
          </a:prstGeom>
          <a:noFill/>
        </p:spPr>
        <p:txBody>
          <a:bodyPr wrap="none" rtlCol="0">
            <a:spAutoFit/>
          </a:bodyPr>
          <a:lstStyle/>
          <a:p>
            <a:r>
              <a:rPr lang="en-US" sz="3200" dirty="0" smtClean="0">
                <a:latin typeface="+mj-lt"/>
              </a:rPr>
              <a:t>Branch control</a:t>
            </a:r>
            <a:endParaRPr lang="en-US" sz="3200" dirty="0">
              <a:latin typeface="+mj-lt"/>
            </a:endParaRPr>
          </a:p>
        </p:txBody>
      </p:sp>
      <p:cxnSp>
        <p:nvCxnSpPr>
          <p:cNvPr id="29" name="Straight Arrow Connector 28"/>
          <p:cNvCxnSpPr/>
          <p:nvPr/>
        </p:nvCxnSpPr>
        <p:spPr>
          <a:xfrm flipH="1">
            <a:off x="6317585" y="5029200"/>
            <a:ext cx="267401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1219200" y="5638800"/>
            <a:ext cx="1828800" cy="248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67200" y="4343400"/>
            <a:ext cx="0" cy="304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048000" y="5334000"/>
            <a:ext cx="0" cy="304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228772" y="5663625"/>
            <a:ext cx="2943428" cy="1118175"/>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Dispatch ROMs</a:t>
            </a:r>
            <a:endParaRPr lang="en-US" sz="2400" dirty="0">
              <a:solidFill>
                <a:schemeClr val="tx1"/>
              </a:solidFill>
              <a:latin typeface="+mj-lt"/>
            </a:endParaRPr>
          </a:p>
        </p:txBody>
      </p:sp>
      <p:cxnSp>
        <p:nvCxnSpPr>
          <p:cNvPr id="48" name="Straight Arrow Connector 47"/>
          <p:cNvCxnSpPr/>
          <p:nvPr/>
        </p:nvCxnSpPr>
        <p:spPr>
          <a:xfrm flipV="1">
            <a:off x="3429000" y="5334000"/>
            <a:ext cx="0" cy="304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3810000" y="5334000"/>
            <a:ext cx="0" cy="304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191000" y="5334000"/>
            <a:ext cx="0" cy="304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572000" y="5334000"/>
            <a:ext cx="0" cy="304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4953000" y="5334000"/>
            <a:ext cx="0" cy="304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5715000" y="5334000"/>
            <a:ext cx="0" cy="304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5334000" y="5334000"/>
            <a:ext cx="0" cy="304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28600" y="6172200"/>
            <a:ext cx="0" cy="1524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28600" y="6172200"/>
            <a:ext cx="300017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3325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 design</a:t>
            </a:r>
            <a:endParaRPr lang="en-US" b="1"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Implementing next state function using a sequencer</a:t>
            </a:r>
          </a:p>
          <a:p>
            <a:pPr lvl="1"/>
            <a:r>
              <a:rPr lang="en-US" dirty="0" smtClean="0"/>
              <a:t>For the states, where the next state is just the incremented state, the branch control is stored as zero in the ROM </a:t>
            </a:r>
          </a:p>
          <a:p>
            <a:pPr lvl="2"/>
            <a:r>
              <a:rPr lang="en-US" dirty="0" smtClean="0"/>
              <a:t>Ensures that the incremented state will be selected by the multiplexor</a:t>
            </a:r>
          </a:p>
          <a:p>
            <a:pPr lvl="1"/>
            <a:r>
              <a:rPr lang="en-US" dirty="0" smtClean="0"/>
              <a:t>For each of the remaining states, the branch control specifies which dispatch ROM’s output should be selected</a:t>
            </a:r>
          </a:p>
          <a:p>
            <a:pPr lvl="2"/>
            <a:r>
              <a:rPr lang="en-US" dirty="0" smtClean="0"/>
              <a:t>Each dispatch ROM is indexed by the input and provides one output</a:t>
            </a:r>
          </a:p>
          <a:p>
            <a:pPr lvl="1"/>
            <a:r>
              <a:rPr lang="en-US" dirty="0" smtClean="0"/>
              <a:t>The ROM that stores the output function and the branch control is much smaller in width now</a:t>
            </a:r>
          </a:p>
        </p:txBody>
      </p:sp>
    </p:spTree>
    <p:extLst>
      <p:ext uri="{BB962C8B-B14F-4D97-AF65-F5344CB8AC3E}">
        <p14:creationId xmlns:p14="http://schemas.microsoft.com/office/powerpoint/2010/main" val="1181390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Finite state machine design</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Implementing next state function using a sequencer</a:t>
            </a:r>
          </a:p>
          <a:p>
            <a:pPr lvl="1"/>
            <a:r>
              <a:rPr lang="en-US" dirty="0" smtClean="0"/>
              <a:t>Each entry of the ROM that implements the outputs and the branch control is often seen as storing the instruction for controlling the next state and the output</a:t>
            </a:r>
          </a:p>
          <a:p>
            <a:pPr lvl="2"/>
            <a:r>
              <a:rPr lang="en-US" dirty="0" smtClean="0"/>
              <a:t>Referred to as a microcode ROM</a:t>
            </a:r>
          </a:p>
          <a:p>
            <a:pPr lvl="2"/>
            <a:r>
              <a:rPr lang="en-US" dirty="0" smtClean="0"/>
              <a:t>Each ROM entry is referred to as a microinstruction</a:t>
            </a:r>
          </a:p>
          <a:p>
            <a:pPr lvl="2"/>
            <a:r>
              <a:rPr lang="en-US" dirty="0" smtClean="0"/>
              <a:t>The state registers together form the microinstruction address or the microprogram counter which determines the ROM entry of the next microinstruction</a:t>
            </a:r>
          </a:p>
          <a:p>
            <a:pPr lvl="1"/>
            <a:r>
              <a:rPr lang="en-US" dirty="0" smtClean="0"/>
              <a:t>This style of FSM control implementation is known as microprogrammed </a:t>
            </a:r>
            <a:r>
              <a:rPr lang="en-US" smtClean="0"/>
              <a:t>control unit design</a:t>
            </a:r>
            <a:endParaRPr lang="en-US" dirty="0" smtClean="0"/>
          </a:p>
        </p:txBody>
      </p:sp>
    </p:spTree>
    <p:extLst>
      <p:ext uri="{BB962C8B-B14F-4D97-AF65-F5344CB8AC3E}">
        <p14:creationId xmlns:p14="http://schemas.microsoft.com/office/powerpoint/2010/main" val="2584752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Why sequential logic</a:t>
            </a:r>
            <a:endParaRPr lang="en-US" b="1"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Results produced by combinational logic needs to be stored</a:t>
            </a:r>
          </a:p>
          <a:p>
            <a:r>
              <a:rPr lang="en-US" dirty="0" smtClean="0"/>
              <a:t>Also, inputs to combinational logic typically come from storage</a:t>
            </a:r>
          </a:p>
          <a:p>
            <a:pPr lvl="1"/>
            <a:r>
              <a:rPr lang="en-US" dirty="0" smtClean="0"/>
              <a:t>Computation begins with stored inputs and ends with stored outputs</a:t>
            </a:r>
          </a:p>
          <a:p>
            <a:r>
              <a:rPr lang="en-US" dirty="0" smtClean="0"/>
              <a:t>Output of the combinational logic gets sampled at the clock edge (rising or falling)</a:t>
            </a:r>
          </a:p>
          <a:p>
            <a:pPr lvl="1"/>
            <a:r>
              <a:rPr lang="en-US" dirty="0" smtClean="0"/>
              <a:t>The output must be valid by now</a:t>
            </a:r>
          </a:p>
          <a:p>
            <a:pPr lvl="1"/>
            <a:r>
              <a:rPr lang="en-US" dirty="0" smtClean="0"/>
              <a:t>Needs to be stored before output changes</a:t>
            </a:r>
          </a:p>
          <a:p>
            <a:pPr lvl="1"/>
            <a:r>
              <a:rPr lang="en-US" dirty="0" smtClean="0"/>
              <a:t>Dictates a lower bound on clock cycle time</a:t>
            </a:r>
          </a:p>
          <a:p>
            <a:pPr lvl="2"/>
            <a:r>
              <a:rPr lang="en-US" dirty="0" smtClean="0"/>
              <a:t>Latency of combinational logic</a:t>
            </a:r>
          </a:p>
        </p:txBody>
      </p:sp>
    </p:spTree>
    <p:extLst>
      <p:ext uri="{BB962C8B-B14F-4D97-AF65-F5344CB8AC3E}">
        <p14:creationId xmlns:p14="http://schemas.microsoft.com/office/powerpoint/2010/main" val="3854697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Why sequential logic</a:t>
            </a:r>
            <a:endParaRPr lang="en-US" b="1" dirty="0"/>
          </a:p>
        </p:txBody>
      </p:sp>
      <p:sp>
        <p:nvSpPr>
          <p:cNvPr id="5" name="Cloud 4"/>
          <p:cNvSpPr/>
          <p:nvPr/>
        </p:nvSpPr>
        <p:spPr>
          <a:xfrm>
            <a:off x="3429000" y="2667000"/>
            <a:ext cx="2133600" cy="1905000"/>
          </a:xfrm>
          <a:prstGeom prst="cloud">
            <a:avLst/>
          </a:prstGeom>
          <a:solidFill>
            <a:srgbClr val="A23E2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latin typeface="+mj-lt"/>
              </a:rPr>
              <a:t>f</a:t>
            </a:r>
            <a:endParaRPr lang="en-US" sz="4400" dirty="0">
              <a:solidFill>
                <a:schemeClr val="tx1"/>
              </a:solidFill>
              <a:latin typeface="+mj-lt"/>
            </a:endParaRPr>
          </a:p>
        </p:txBody>
      </p:sp>
      <p:sp>
        <p:nvSpPr>
          <p:cNvPr id="6" name="Rectangle 5"/>
          <p:cNvSpPr/>
          <p:nvPr/>
        </p:nvSpPr>
        <p:spPr>
          <a:xfrm>
            <a:off x="1295400" y="2895600"/>
            <a:ext cx="609600" cy="1600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86600" y="2895600"/>
            <a:ext cx="609600" cy="1600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mj-lt"/>
              </a:rPr>
              <a:t>y</a:t>
            </a:r>
            <a:endParaRPr lang="en-US" sz="3600" dirty="0">
              <a:solidFill>
                <a:schemeClr val="tx1"/>
              </a:solidFill>
              <a:latin typeface="+mj-lt"/>
            </a:endParaRPr>
          </a:p>
        </p:txBody>
      </p:sp>
      <p:cxnSp>
        <p:nvCxnSpPr>
          <p:cNvPr id="11" name="Straight Arrow Connector 10"/>
          <p:cNvCxnSpPr>
            <a:stCxn id="6" idx="3"/>
          </p:cNvCxnSpPr>
          <p:nvPr/>
        </p:nvCxnSpPr>
        <p:spPr>
          <a:xfrm flipV="1">
            <a:off x="1905000" y="3657600"/>
            <a:ext cx="1530618"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562600" y="3619500"/>
            <a:ext cx="1530618"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7200" y="5029200"/>
            <a:ext cx="6934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7" idx="2"/>
          </p:cNvCxnSpPr>
          <p:nvPr/>
        </p:nvCxnSpPr>
        <p:spPr>
          <a:xfrm flipV="1">
            <a:off x="7391400" y="4495800"/>
            <a:ext cx="0"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600200" y="4495800"/>
            <a:ext cx="0"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1"/>
          </p:cNvCxnSpPr>
          <p:nvPr/>
        </p:nvCxnSpPr>
        <p:spPr>
          <a:xfrm flipV="1">
            <a:off x="152400" y="3695700"/>
            <a:ext cx="1143000"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689582" y="3581400"/>
            <a:ext cx="844818" cy="381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13302" y="3316069"/>
            <a:ext cx="415498" cy="646331"/>
          </a:xfrm>
          <a:prstGeom prst="rect">
            <a:avLst/>
          </a:prstGeom>
          <a:noFill/>
        </p:spPr>
        <p:txBody>
          <a:bodyPr wrap="none" rtlCol="0">
            <a:spAutoFit/>
          </a:bodyPr>
          <a:lstStyle/>
          <a:p>
            <a:r>
              <a:rPr lang="en-US" sz="3600" dirty="0" smtClean="0">
                <a:latin typeface="+mj-lt"/>
              </a:rPr>
              <a:t>x</a:t>
            </a:r>
            <a:endParaRPr lang="en-US" sz="3600" dirty="0">
              <a:latin typeface="+mj-lt"/>
            </a:endParaRPr>
          </a:p>
        </p:txBody>
      </p:sp>
      <p:sp>
        <p:nvSpPr>
          <p:cNvPr id="25" name="TextBox 24"/>
          <p:cNvSpPr txBox="1"/>
          <p:nvPr/>
        </p:nvSpPr>
        <p:spPr>
          <a:xfrm>
            <a:off x="76200" y="4459069"/>
            <a:ext cx="748923" cy="646331"/>
          </a:xfrm>
          <a:prstGeom prst="rect">
            <a:avLst/>
          </a:prstGeom>
          <a:noFill/>
        </p:spPr>
        <p:txBody>
          <a:bodyPr wrap="none" rtlCol="0">
            <a:spAutoFit/>
          </a:bodyPr>
          <a:lstStyle/>
          <a:p>
            <a:r>
              <a:rPr lang="en-US" sz="3600" dirty="0" err="1" smtClean="0">
                <a:latin typeface="+mj-lt"/>
              </a:rPr>
              <a:t>clk</a:t>
            </a:r>
            <a:endParaRPr lang="en-US" sz="3600" dirty="0">
              <a:latin typeface="+mj-lt"/>
            </a:endParaRPr>
          </a:p>
        </p:txBody>
      </p:sp>
      <p:cxnSp>
        <p:nvCxnSpPr>
          <p:cNvPr id="27" name="Straight Connector 26"/>
          <p:cNvCxnSpPr/>
          <p:nvPr/>
        </p:nvCxnSpPr>
        <p:spPr>
          <a:xfrm>
            <a:off x="457200" y="6019800"/>
            <a:ext cx="1143000" cy="0"/>
          </a:xfrm>
          <a:prstGeom prst="line">
            <a:avLst/>
          </a:prstGeom>
          <a:ln w="38100">
            <a:solidFill>
              <a:srgbClr val="A0207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600200" y="5410200"/>
            <a:ext cx="0" cy="609600"/>
          </a:xfrm>
          <a:prstGeom prst="line">
            <a:avLst/>
          </a:prstGeom>
          <a:ln w="38100">
            <a:solidFill>
              <a:srgbClr val="A0207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600200" y="5410200"/>
            <a:ext cx="2667000" cy="0"/>
          </a:xfrm>
          <a:prstGeom prst="line">
            <a:avLst/>
          </a:prstGeom>
          <a:ln w="38100">
            <a:solidFill>
              <a:srgbClr val="A0207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267200" y="5410200"/>
            <a:ext cx="0" cy="609600"/>
          </a:xfrm>
          <a:prstGeom prst="line">
            <a:avLst/>
          </a:prstGeom>
          <a:ln w="38100">
            <a:solidFill>
              <a:srgbClr val="A0207B"/>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267200" y="6019800"/>
            <a:ext cx="3200400" cy="0"/>
          </a:xfrm>
          <a:prstGeom prst="line">
            <a:avLst/>
          </a:prstGeom>
          <a:ln w="38100">
            <a:solidFill>
              <a:srgbClr val="A0207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467600" y="5410200"/>
            <a:ext cx="0" cy="609600"/>
          </a:xfrm>
          <a:prstGeom prst="line">
            <a:avLst/>
          </a:prstGeom>
          <a:ln w="38100">
            <a:solidFill>
              <a:srgbClr val="A0207B"/>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590800" y="6019800"/>
            <a:ext cx="2951449" cy="646331"/>
          </a:xfrm>
          <a:prstGeom prst="rect">
            <a:avLst/>
          </a:prstGeom>
          <a:noFill/>
        </p:spPr>
        <p:txBody>
          <a:bodyPr wrap="none" rtlCol="0">
            <a:spAutoFit/>
          </a:bodyPr>
          <a:lstStyle/>
          <a:p>
            <a:r>
              <a:rPr lang="en-US" sz="3600" dirty="0" smtClean="0">
                <a:latin typeface="+mj-lt"/>
              </a:rPr>
              <a:t>≥ Latency of f</a:t>
            </a:r>
            <a:endParaRPr lang="en-US" sz="3600" dirty="0">
              <a:latin typeface="+mj-lt"/>
            </a:endParaRPr>
          </a:p>
        </p:txBody>
      </p:sp>
      <p:cxnSp>
        <p:nvCxnSpPr>
          <p:cNvPr id="40" name="Straight Arrow Connector 39"/>
          <p:cNvCxnSpPr>
            <a:stCxn id="38" idx="3"/>
          </p:cNvCxnSpPr>
          <p:nvPr/>
        </p:nvCxnSpPr>
        <p:spPr>
          <a:xfrm flipV="1">
            <a:off x="5542249" y="6324601"/>
            <a:ext cx="1925351" cy="183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8" idx="1"/>
          </p:cNvCxnSpPr>
          <p:nvPr/>
        </p:nvCxnSpPr>
        <p:spPr>
          <a:xfrm flipH="1" flipV="1">
            <a:off x="1600200" y="6324600"/>
            <a:ext cx="990600" cy="18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0" y="1258669"/>
            <a:ext cx="9144000" cy="646331"/>
          </a:xfrm>
          <a:prstGeom prst="rect">
            <a:avLst/>
          </a:prstGeom>
          <a:noFill/>
        </p:spPr>
        <p:txBody>
          <a:bodyPr wrap="square" rtlCol="0">
            <a:spAutoFit/>
          </a:bodyPr>
          <a:lstStyle/>
          <a:p>
            <a:pPr algn="ctr"/>
            <a:r>
              <a:rPr lang="en-US" sz="3600" dirty="0">
                <a:solidFill>
                  <a:schemeClr val="accent6">
                    <a:lumMod val="75000"/>
                  </a:schemeClr>
                </a:solidFill>
                <a:latin typeface="+mj-lt"/>
              </a:rPr>
              <a:t>s</a:t>
            </a:r>
            <a:r>
              <a:rPr lang="en-US" sz="3600" dirty="0" smtClean="0">
                <a:solidFill>
                  <a:schemeClr val="accent6">
                    <a:lumMod val="75000"/>
                  </a:schemeClr>
                </a:solidFill>
                <a:latin typeface="+mj-lt"/>
              </a:rPr>
              <a:t>ynchronous computation</a:t>
            </a:r>
            <a:endParaRPr lang="en-US" sz="3600" dirty="0">
              <a:solidFill>
                <a:schemeClr val="accent6">
                  <a:lumMod val="75000"/>
                </a:schemeClr>
              </a:solidFill>
              <a:latin typeface="+mj-lt"/>
            </a:endParaRPr>
          </a:p>
        </p:txBody>
      </p:sp>
    </p:spTree>
    <p:extLst>
      <p:ext uri="{BB962C8B-B14F-4D97-AF65-F5344CB8AC3E}">
        <p14:creationId xmlns:p14="http://schemas.microsoft.com/office/powerpoint/2010/main" val="266649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37048</TotalTime>
  <Words>5624</Words>
  <Application>Microsoft Office PowerPoint</Application>
  <PresentationFormat>On-screen Show (4:3)</PresentationFormat>
  <Paragraphs>715</Paragraphs>
  <Slides>76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Tahoma</vt:lpstr>
      <vt:lpstr>Times New Roman</vt:lpstr>
      <vt:lpstr>Wingdings</vt:lpstr>
      <vt:lpstr>Office Theme</vt:lpstr>
      <vt:lpstr>Basics of Digital Logic Design</vt:lpstr>
      <vt:lpstr>Sketch</vt:lpstr>
      <vt:lpstr>Combinational logic</vt:lpstr>
      <vt:lpstr>Combinational logic</vt:lpstr>
      <vt:lpstr>Combinational logic</vt:lpstr>
      <vt:lpstr>Combinational logic</vt:lpstr>
      <vt:lpstr>Sequential logic</vt:lpstr>
      <vt:lpstr>Why sequential logic</vt:lpstr>
      <vt:lpstr>Why sequential logic</vt:lpstr>
      <vt:lpstr>Storage/State elements</vt:lpstr>
      <vt:lpstr>Storage/State elements</vt:lpstr>
      <vt:lpstr>Delayed clock to handle skew</vt:lpstr>
      <vt:lpstr>Storage/State elements</vt:lpstr>
      <vt:lpstr>Register file</vt:lpstr>
      <vt:lpstr>FPGA</vt:lpstr>
      <vt:lpstr>Field-programmable gate array</vt:lpstr>
      <vt:lpstr>Xilinx Spartan 3E FPGA</vt:lpstr>
      <vt:lpstr>Xilinx Spartan 3E FPGA</vt:lpstr>
      <vt:lpstr>Xilinx Spartan 3E FPGA</vt:lpstr>
      <vt:lpstr>Xilinx Spartan 3E FPGA</vt:lpstr>
      <vt:lpstr>Xilinx Spartan 3E FPGA</vt:lpstr>
      <vt:lpstr>Xilinx Spartan 3E FPGA</vt:lpstr>
      <vt:lpstr>Xilinx Spartan 3E FPGA</vt:lpstr>
      <vt:lpstr>Xilinx Spartan 3E FPGA</vt:lpstr>
      <vt:lpstr>Asynchronous inputs</vt:lpstr>
      <vt:lpstr>Asynchronous inputs</vt:lpstr>
      <vt:lpstr>Static random access memory</vt:lpstr>
      <vt:lpstr>Static random access memory</vt:lpstr>
      <vt:lpstr>Static random access memory</vt:lpstr>
      <vt:lpstr>Static random access memory</vt:lpstr>
      <vt:lpstr>Static random access memory</vt:lpstr>
      <vt:lpstr>Static random access memory</vt:lpstr>
      <vt:lpstr>Dynamic random access memory</vt:lpstr>
      <vt:lpstr>Dynamic random access memory</vt:lpstr>
      <vt:lpstr>Dynamic random access memory</vt:lpstr>
      <vt:lpstr>Dynamic random access memory</vt:lpstr>
      <vt:lpstr>Dynamic random access memory</vt:lpstr>
      <vt:lpstr>Dynamic random access memory</vt:lpstr>
      <vt:lpstr>Dynamic random access memory</vt:lpstr>
      <vt:lpstr>Dynamic random access memory</vt:lpstr>
      <vt:lpstr>Dynamic random access memory</vt:lpstr>
      <vt:lpstr>Dynamic random access memory</vt:lpstr>
      <vt:lpstr>Dynamic random access memory</vt:lpstr>
      <vt:lpstr>Dynamic random access memory</vt:lpstr>
      <vt:lpstr>Dynamic random access memory</vt:lpstr>
      <vt:lpstr>Dynamic random access memory</vt:lpstr>
      <vt:lpstr>Dynamic random access memory</vt:lpstr>
      <vt:lpstr>Dynamic random access memory</vt:lpstr>
      <vt:lpstr>Dynamic random access memory</vt:lpstr>
      <vt:lpstr>Dynamic random access memory</vt:lpstr>
      <vt:lpstr>Dynamic random access memory</vt:lpstr>
      <vt:lpstr>Finite state machines (FSMs)</vt:lpstr>
      <vt:lpstr>Finite state machines (FSMs)</vt:lpstr>
      <vt:lpstr>Finite state machines (FSMs)</vt:lpstr>
      <vt:lpstr>Finite state machines (FSMs)</vt:lpstr>
      <vt:lpstr>Finite state machines (FSMs)</vt:lpstr>
      <vt:lpstr>Finite state machines (FSMs)</vt:lpstr>
      <vt:lpstr>Finite state machines (FSMs)</vt:lpstr>
      <vt:lpstr>Finite state machines (FSMs)</vt:lpstr>
      <vt:lpstr>Finite state machines (FSMs)</vt:lpstr>
      <vt:lpstr>Finite state machine design</vt:lpstr>
      <vt:lpstr>Finite state machine design</vt:lpstr>
      <vt:lpstr>Finite state machine design</vt:lpstr>
      <vt:lpstr>Finite state machine design</vt:lpstr>
      <vt:lpstr>Finite state machine design</vt:lpstr>
      <vt:lpstr>Finite state machine design</vt:lpstr>
      <vt:lpstr>Finite state machine design</vt:lpstr>
      <vt:lpstr>Finite state machine design</vt:lpstr>
      <vt:lpstr>Finite state machine design</vt:lpstr>
      <vt:lpstr>Finite state machine design</vt:lpstr>
      <vt:lpstr>Finite state machine design</vt:lpstr>
      <vt:lpstr>Finite state machine design</vt:lpstr>
      <vt:lpstr>Finite state machine design</vt:lpstr>
      <vt:lpstr>Finite state machine design</vt:lpstr>
      <vt:lpstr>Finite state machine design</vt:lpstr>
      <vt:lpstr>Finite state machine design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dc:title>
  <dc:creator>M Chowdhury</dc:creator>
  <cp:lastModifiedBy>Windows User</cp:lastModifiedBy>
  <cp:revision>1131</cp:revision>
  <cp:lastPrinted>2018-02-01T06:58:25Z</cp:lastPrinted>
  <dcterms:created xsi:type="dcterms:W3CDTF">2009-12-03T08:56:43Z</dcterms:created>
  <dcterms:modified xsi:type="dcterms:W3CDTF">2021-01-28T09:29:17Z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e4637547-bb2d-44a9-b280-f0c7f35c28fb</vt:lpwstr>
  </property>
</Properties>
</file>