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8" r:id="rId2"/>
    <p:sldId id="327" r:id="rId3"/>
    <p:sldId id="329" r:id="rId4"/>
    <p:sldId id="330" r:id="rId5"/>
    <p:sldId id="331" r:id="rId6"/>
    <p:sldId id="332" r:id="rId7"/>
    <p:sldId id="338" r:id="rId8"/>
    <p:sldId id="339" r:id="rId9"/>
    <p:sldId id="333" r:id="rId10"/>
    <p:sldId id="337" r:id="rId11"/>
    <p:sldId id="359" r:id="rId12"/>
    <p:sldId id="334" r:id="rId13"/>
    <p:sldId id="360" r:id="rId14"/>
    <p:sldId id="361" r:id="rId15"/>
    <p:sldId id="362" r:id="rId16"/>
    <p:sldId id="363" r:id="rId17"/>
    <p:sldId id="335" r:id="rId18"/>
    <p:sldId id="336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54" r:id="rId28"/>
    <p:sldId id="348" r:id="rId29"/>
    <p:sldId id="349" r:id="rId30"/>
    <p:sldId id="355" r:id="rId31"/>
    <p:sldId id="350" r:id="rId32"/>
    <p:sldId id="351" r:id="rId33"/>
    <p:sldId id="352" r:id="rId34"/>
    <p:sldId id="353" r:id="rId35"/>
    <p:sldId id="356" r:id="rId36"/>
    <p:sldId id="357" r:id="rId37"/>
    <p:sldId id="358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udhuri, MainakX" initials="CM" lastIdx="0" clrIdx="0">
    <p:extLst>
      <p:ext uri="{19B8F6BF-5375-455C-9EA6-DF929625EA0E}">
        <p15:presenceInfo xmlns:p15="http://schemas.microsoft.com/office/powerpoint/2012/main" userId="S-1-5-21-1004336348-1383384898-1417001333-8316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3E2A"/>
    <a:srgbClr val="AE5F1E"/>
    <a:srgbClr val="FF00FF"/>
    <a:srgbClr val="A0207B"/>
    <a:srgbClr val="2A20EC"/>
    <a:srgbClr val="E14C23"/>
    <a:srgbClr val="AC1422"/>
    <a:srgbClr val="673105"/>
    <a:srgbClr val="0054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08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DB90E-4473-4464-860C-B720EDC8A7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21C64-C402-41A9-A6D9-D25D0C82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3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837CE5-EEBD-4B82-B155-BA1DBF67C8C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D985FA7-9A21-4F92-A827-786028AD0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7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5CAA-C234-43DD-AD77-2C0D65D9BA80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FA76-84AE-4FEC-8F7A-E6225394ED90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41-EE31-4AAD-97B0-45D42789506E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C25-D46C-4849-A95F-C56A3A0AC3CE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781800" cy="365125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+mj-lt"/>
              </a:defRPr>
            </a:lvl1pPr>
          </a:lstStyle>
          <a:p>
            <a:r>
              <a:rPr lang="fi-FI" smtClean="0"/>
              <a:t>PageNUCA (IIT, Kanpur)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37CC-8796-46C8-BC8D-DB05663D3056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5032-BF3F-41EA-B3C3-CBEBACE69C71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62E7-0D2C-443E-BD17-8CAAA7CB4CA3}" type="datetime1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7A5-8B21-4300-B7D7-CDEEDBCE3745}" type="datetime1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57AF-38AF-4F66-978A-82F6BC37D9FC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0FD-E26D-40CB-91CD-3DD1A2B9D480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831-68D3-490A-BA6F-6A1F8E4E929B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0FB1-EB43-4E62-82BE-E3961EFE505F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124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Number Representation</a:t>
            </a:r>
            <a:endParaRPr lang="en-US" sz="4800" b="1" dirty="0">
              <a:solidFill>
                <a:srgbClr val="0070C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3581400"/>
          </a:xfrm>
        </p:spPr>
        <p:txBody>
          <a:bodyPr>
            <a:normAutofit/>
          </a:bodyPr>
          <a:lstStyle/>
          <a:p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3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Mainak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Chaudhuri</a:t>
            </a:r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Indian Institute of Technology Kanpur</a:t>
            </a:r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negative integers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Biased representation</a:t>
            </a:r>
          </a:p>
          <a:p>
            <a:pPr lvl="1"/>
            <a:r>
              <a:rPr lang="en-US" dirty="0" smtClean="0"/>
              <a:t>Representation of an integer x is </a:t>
            </a:r>
            <a:r>
              <a:rPr lang="en-US" dirty="0" err="1" smtClean="0"/>
              <a:t>x+bias</a:t>
            </a:r>
            <a:endParaRPr lang="en-US" dirty="0" smtClean="0"/>
          </a:p>
          <a:p>
            <a:pPr lvl="2"/>
            <a:r>
              <a:rPr lang="en-US" dirty="0" err="1"/>
              <a:t>x</a:t>
            </a:r>
            <a:r>
              <a:rPr lang="en-US" dirty="0" err="1" smtClean="0"/>
              <a:t>+bias</a:t>
            </a:r>
            <a:r>
              <a:rPr lang="en-US" dirty="0" smtClean="0"/>
              <a:t> is represented as a regular binary number with no sign bit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ias is a constant fixed by the representation</a:t>
            </a:r>
          </a:p>
          <a:p>
            <a:pPr lvl="1"/>
            <a:r>
              <a:rPr lang="en-US" dirty="0" smtClean="0"/>
              <a:t>The goal is to avoid negative numbers all together i.e., </a:t>
            </a:r>
            <a:r>
              <a:rPr lang="en-US" dirty="0" err="1" smtClean="0"/>
              <a:t>x+bias</a:t>
            </a:r>
            <a:r>
              <a:rPr lang="en-US" dirty="0" smtClean="0"/>
              <a:t> ≥ 0</a:t>
            </a:r>
          </a:p>
          <a:p>
            <a:pPr lvl="2"/>
            <a:r>
              <a:rPr lang="en-US" dirty="0" smtClean="0"/>
              <a:t>Smallest representable number is -bias</a:t>
            </a:r>
          </a:p>
          <a:p>
            <a:pPr lvl="1"/>
            <a:r>
              <a:rPr lang="en-US" dirty="0" smtClean="0"/>
              <a:t>A typical bias is 2</a:t>
            </a:r>
            <a:r>
              <a:rPr lang="en-US" baseline="30000" dirty="0" smtClean="0"/>
              <a:t>n-1</a:t>
            </a:r>
            <a:r>
              <a:rPr lang="en-US" dirty="0" smtClean="0"/>
              <a:t> for n-bit representation</a:t>
            </a:r>
          </a:p>
          <a:p>
            <a:pPr lvl="2"/>
            <a:r>
              <a:rPr lang="en-US" dirty="0" smtClean="0"/>
              <a:t>An integer x is represented as x+2</a:t>
            </a:r>
            <a:r>
              <a:rPr lang="en-US" baseline="30000" dirty="0" smtClean="0"/>
              <a:t>n-1</a:t>
            </a:r>
            <a:r>
              <a:rPr lang="en-US" dirty="0" smtClean="0"/>
              <a:t> using unsigned binary representation</a:t>
            </a:r>
          </a:p>
          <a:p>
            <a:pPr lvl="1"/>
            <a:r>
              <a:rPr lang="en-US" dirty="0" smtClean="0"/>
              <a:t>Imbalanced range on positive and negative sides</a:t>
            </a:r>
          </a:p>
          <a:p>
            <a:pPr lvl="2"/>
            <a:r>
              <a:rPr lang="en-US" dirty="0" smtClean="0"/>
              <a:t>-bias to 2</a:t>
            </a:r>
            <a:r>
              <a:rPr lang="en-US" baseline="30000" dirty="0" smtClean="0"/>
              <a:t>n</a:t>
            </a:r>
            <a:r>
              <a:rPr lang="en-US" dirty="0" smtClean="0"/>
              <a:t> – 1 – bias</a:t>
            </a:r>
          </a:p>
          <a:p>
            <a:pPr lvl="2"/>
            <a:r>
              <a:rPr lang="en-US" dirty="0" smtClean="0"/>
              <a:t>-2</a:t>
            </a:r>
            <a:r>
              <a:rPr lang="en-US" baseline="30000" dirty="0" smtClean="0"/>
              <a:t>n-1</a:t>
            </a:r>
            <a:r>
              <a:rPr lang="en-US" dirty="0" smtClean="0"/>
              <a:t> to 2</a:t>
            </a:r>
            <a:r>
              <a:rPr lang="en-US" baseline="30000" dirty="0" smtClean="0"/>
              <a:t>n-1</a:t>
            </a:r>
            <a:r>
              <a:rPr lang="en-US" dirty="0" smtClean="0"/>
              <a:t> – 1 when bias is 2</a:t>
            </a:r>
            <a:r>
              <a:rPr lang="en-US" baseline="30000" dirty="0" smtClean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5520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negative integers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of two’s complement representation</a:t>
            </a:r>
          </a:p>
          <a:p>
            <a:pPr lvl="1"/>
            <a:r>
              <a:rPr lang="en-US" dirty="0" smtClean="0"/>
              <a:t>All computers use this representation</a:t>
            </a:r>
          </a:p>
          <a:p>
            <a:pPr lvl="1"/>
            <a:r>
              <a:rPr lang="en-US" dirty="0" smtClean="0"/>
              <a:t>The following C code can be used to verify whether a computer is using two’s complement representation for 32-bit integers (“</a:t>
            </a:r>
            <a:r>
              <a:rPr lang="en-US" dirty="0" err="1" smtClean="0"/>
              <a:t>int</a:t>
            </a:r>
            <a:r>
              <a:rPr lang="en-US" dirty="0" smtClean="0"/>
              <a:t>” type)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-10;	// Any value can be used</a:t>
            </a:r>
          </a:p>
          <a:p>
            <a:pPr marL="457200" lvl="1" indent="0">
              <a:buNone/>
            </a:pPr>
            <a:r>
              <a:rPr lang="en-US" dirty="0" smtClean="0"/>
              <a:t>unsigned bits = *((unsigned*)&amp;x);</a:t>
            </a:r>
          </a:p>
          <a:p>
            <a:pPr marL="457200" lvl="1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 (“bits = %#x\n”, bits);  </a:t>
            </a:r>
          </a:p>
          <a:p>
            <a:pPr lvl="1"/>
            <a:r>
              <a:rPr lang="en-US" dirty="0" smtClean="0"/>
              <a:t>Similarly, 64-bit integers (“long </a:t>
            </a:r>
            <a:r>
              <a:rPr lang="en-US" dirty="0" err="1" smtClean="0"/>
              <a:t>long</a:t>
            </a:r>
            <a:r>
              <a:rPr lang="en-US" dirty="0" smtClean="0"/>
              <a:t>” type) can be verified</a:t>
            </a:r>
          </a:p>
          <a:p>
            <a:pPr marL="457200" lvl="1" indent="0">
              <a:buNone/>
            </a:pPr>
            <a:r>
              <a:rPr lang="en-US" dirty="0"/>
              <a:t>l</a:t>
            </a:r>
            <a:r>
              <a:rPr lang="en-US" dirty="0" smtClean="0"/>
              <a:t>ong long x = -10;</a:t>
            </a:r>
          </a:p>
          <a:p>
            <a:pPr marL="457200" lvl="1" indent="0">
              <a:buNone/>
            </a:pPr>
            <a:r>
              <a:rPr lang="en-US" dirty="0"/>
              <a:t>u</a:t>
            </a:r>
            <a:r>
              <a:rPr lang="en-US" dirty="0" smtClean="0"/>
              <a:t>nsigned long </a:t>
            </a:r>
            <a:r>
              <a:rPr lang="en-US" dirty="0" err="1" smtClean="0"/>
              <a:t>long</a:t>
            </a:r>
            <a:r>
              <a:rPr lang="en-US" dirty="0" smtClean="0"/>
              <a:t> bits = *((unsigned long long*)&amp;x); </a:t>
            </a:r>
            <a:r>
              <a:rPr lang="en-US" dirty="0" err="1" smtClean="0"/>
              <a:t>printf</a:t>
            </a:r>
            <a:r>
              <a:rPr lang="en-US" dirty="0" smtClean="0"/>
              <a:t> (“bits = %#</a:t>
            </a:r>
            <a:r>
              <a:rPr lang="en-US" dirty="0" err="1" smtClean="0"/>
              <a:t>llx</a:t>
            </a:r>
            <a:r>
              <a:rPr lang="en-US" dirty="0" smtClean="0"/>
              <a:t>\n”, bits);</a:t>
            </a:r>
          </a:p>
        </p:txBody>
      </p:sp>
    </p:spTree>
    <p:extLst>
      <p:ext uri="{BB962C8B-B14F-4D97-AF65-F5344CB8AC3E}">
        <p14:creationId xmlns:p14="http://schemas.microsoft.com/office/powerpoint/2010/main" val="29550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Overflow in integer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Overflow occurs if the result of a computation cannot fit within the given number of bits</a:t>
            </a:r>
          </a:p>
          <a:p>
            <a:pPr lvl="1"/>
            <a:r>
              <a:rPr lang="en-US" dirty="0" smtClean="0"/>
              <a:t>In usual binary representation, if there is a carry-out in the MSB position of an addition, overflow is said to occur</a:t>
            </a:r>
          </a:p>
          <a:p>
            <a:pPr lvl="1"/>
            <a:r>
              <a:rPr lang="en-US" dirty="0" smtClean="0"/>
              <a:t>In two’s complement representation, overflow occurs if and only if the carry in to the MSB is different from carry out from the MSB</a:t>
            </a:r>
          </a:p>
          <a:p>
            <a:pPr lvl="2"/>
            <a:r>
              <a:rPr lang="en-US" dirty="0" smtClean="0"/>
              <a:t>Proof?</a:t>
            </a:r>
          </a:p>
          <a:p>
            <a:pPr lvl="2"/>
            <a:r>
              <a:rPr lang="en-US" dirty="0" smtClean="0"/>
              <a:t>Let the carry in to the MSB be c</a:t>
            </a:r>
            <a:r>
              <a:rPr lang="en-US" baseline="-25000" dirty="0" smtClean="0"/>
              <a:t>n-1</a:t>
            </a:r>
            <a:r>
              <a:rPr lang="en-US" dirty="0" smtClean="0"/>
              <a:t> and carry out from the MSB be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when adding two n-bit numbers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2434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Overflow in integer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Overflow in two’s complement addition</a:t>
            </a:r>
          </a:p>
          <a:p>
            <a:pPr lvl="1"/>
            <a:r>
              <a:rPr lang="en-US" dirty="0" smtClean="0"/>
              <a:t>Suppose that we are adding A (a</a:t>
            </a:r>
            <a:r>
              <a:rPr lang="en-US" baseline="-25000" dirty="0" smtClean="0"/>
              <a:t>n-1</a:t>
            </a:r>
            <a:r>
              <a:rPr lang="en-US" dirty="0" smtClean="0"/>
              <a:t>a</a:t>
            </a:r>
            <a:r>
              <a:rPr lang="en-US" baseline="-25000" dirty="0" smtClean="0"/>
              <a:t>n-2</a:t>
            </a:r>
            <a:r>
              <a:rPr lang="en-US" dirty="0" smtClean="0"/>
              <a:t>…a</a:t>
            </a:r>
            <a:r>
              <a:rPr lang="en-US" baseline="-25000" dirty="0" smtClean="0"/>
              <a:t>0</a:t>
            </a:r>
            <a:r>
              <a:rPr lang="en-US" dirty="0" smtClean="0"/>
              <a:t>) and B (b</a:t>
            </a:r>
            <a:r>
              <a:rPr lang="en-US" baseline="-25000" dirty="0" smtClean="0"/>
              <a:t>n-1</a:t>
            </a:r>
            <a:r>
              <a:rPr lang="en-US" dirty="0" smtClean="0"/>
              <a:t>b</a:t>
            </a:r>
            <a:r>
              <a:rPr lang="en-US" baseline="-25000" dirty="0" smtClean="0"/>
              <a:t>n-2</a:t>
            </a:r>
            <a:r>
              <a:rPr lang="en-US" dirty="0" smtClean="0"/>
              <a:t>…b</a:t>
            </a:r>
            <a:r>
              <a:rPr lang="en-US" baseline="-25000" dirty="0" smtClean="0"/>
              <a:t>0</a:t>
            </a:r>
            <a:r>
              <a:rPr lang="en-US" dirty="0" smtClean="0"/>
              <a:t>) both in two’s complement representation and let the sum be S (s</a:t>
            </a:r>
            <a:r>
              <a:rPr lang="en-US" baseline="-25000" dirty="0" smtClean="0"/>
              <a:t>n-1</a:t>
            </a:r>
            <a:r>
              <a:rPr lang="en-US" dirty="0" smtClean="0"/>
              <a:t>s</a:t>
            </a:r>
            <a:r>
              <a:rPr lang="en-US" baseline="-25000" dirty="0" smtClean="0"/>
              <a:t>n-2</a:t>
            </a:r>
            <a:r>
              <a:rPr lang="en-US" dirty="0" smtClean="0"/>
              <a:t>…s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Case I: c</a:t>
            </a:r>
            <a:r>
              <a:rPr lang="en-US" baseline="-25000" dirty="0" smtClean="0"/>
              <a:t>n-1</a:t>
            </a:r>
            <a:r>
              <a:rPr lang="en-US" dirty="0" smtClean="0"/>
              <a:t>=0,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=1</a:t>
            </a:r>
          </a:p>
          <a:p>
            <a:pPr lvl="2"/>
            <a:r>
              <a:rPr lang="en-US" dirty="0" smtClean="0"/>
              <a:t>Therefore, a</a:t>
            </a:r>
            <a:r>
              <a:rPr lang="en-US" baseline="-25000" dirty="0" smtClean="0"/>
              <a:t>n-1</a:t>
            </a:r>
            <a:r>
              <a:rPr lang="en-US" dirty="0" smtClean="0"/>
              <a:t>=b</a:t>
            </a:r>
            <a:r>
              <a:rPr lang="en-US" baseline="-25000" dirty="0" smtClean="0"/>
              <a:t>n-1</a:t>
            </a:r>
            <a:r>
              <a:rPr lang="en-US" dirty="0" smtClean="0"/>
              <a:t>=1 and s</a:t>
            </a:r>
            <a:r>
              <a:rPr lang="en-US" baseline="-25000" dirty="0" smtClean="0"/>
              <a:t>n-1</a:t>
            </a:r>
            <a:r>
              <a:rPr lang="en-US" dirty="0" smtClean="0"/>
              <a:t>=0</a:t>
            </a:r>
          </a:p>
          <a:p>
            <a:pPr lvl="2"/>
            <a:r>
              <a:rPr lang="en-US" dirty="0" smtClean="0"/>
              <a:t>This is an overflow condition because adding two negative numbers cannot yield a positive number</a:t>
            </a:r>
          </a:p>
          <a:p>
            <a:pPr lvl="1"/>
            <a:r>
              <a:rPr lang="en-US" dirty="0" smtClean="0"/>
              <a:t>Case II: c</a:t>
            </a:r>
            <a:r>
              <a:rPr lang="en-US" baseline="-25000" dirty="0" smtClean="0"/>
              <a:t>n-1</a:t>
            </a:r>
            <a:r>
              <a:rPr lang="en-US" dirty="0" smtClean="0"/>
              <a:t>=1,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=0</a:t>
            </a:r>
          </a:p>
          <a:p>
            <a:pPr lvl="2"/>
            <a:r>
              <a:rPr lang="en-US" dirty="0" smtClean="0"/>
              <a:t>Therefore, a</a:t>
            </a:r>
            <a:r>
              <a:rPr lang="en-US" baseline="-25000" dirty="0" smtClean="0"/>
              <a:t>n-1</a:t>
            </a:r>
            <a:r>
              <a:rPr lang="en-US" dirty="0" smtClean="0"/>
              <a:t>=b</a:t>
            </a:r>
            <a:r>
              <a:rPr lang="en-US" baseline="-25000" dirty="0" smtClean="0"/>
              <a:t>n-1</a:t>
            </a:r>
            <a:r>
              <a:rPr lang="en-US" dirty="0" smtClean="0"/>
              <a:t>=0 and s</a:t>
            </a:r>
            <a:r>
              <a:rPr lang="en-US" baseline="-25000" dirty="0" smtClean="0"/>
              <a:t>n-1</a:t>
            </a:r>
            <a:r>
              <a:rPr lang="en-US" dirty="0" smtClean="0"/>
              <a:t>=1</a:t>
            </a:r>
          </a:p>
          <a:p>
            <a:pPr lvl="2"/>
            <a:r>
              <a:rPr lang="en-US" dirty="0" smtClean="0"/>
              <a:t>This is an overflow condition because adding two positive numbers cannot yield a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18982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Overflow in integer operations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686800" cy="6019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Overflow in two’s complement addition</a:t>
                </a:r>
              </a:p>
              <a:p>
                <a:pPr lvl="1"/>
                <a:r>
                  <a:rPr lang="en-US" dirty="0" smtClean="0"/>
                  <a:t>Consider adding A (a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…a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and B (b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…b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both in two’s complement representation and let the sum be S (s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Case III: c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=0,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=0</a:t>
                </a:r>
              </a:p>
              <a:p>
                <a:pPr lvl="2"/>
                <a:r>
                  <a:rPr lang="en-US" dirty="0" smtClean="0"/>
                  <a:t>Therefore, at most one of 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and b</a:t>
                </a:r>
                <a:r>
                  <a:rPr lang="en-US" baseline="-25000" dirty="0" smtClean="0"/>
                  <a:t>n-1</a:t>
                </a:r>
                <a:r>
                  <a:rPr lang="en-US" dirty="0"/>
                  <a:t> </a:t>
                </a:r>
                <a:r>
                  <a:rPr lang="en-US" dirty="0" smtClean="0"/>
                  <a:t>is 1</a:t>
                </a:r>
              </a:p>
              <a:p>
                <a:pPr lvl="2"/>
                <a:r>
                  <a:rPr lang="en-US" dirty="0" smtClean="0"/>
                  <a:t>Case IIIA: 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=0</a:t>
                </a:r>
              </a:p>
              <a:p>
                <a:pPr lvl="3"/>
                <a:r>
                  <a:rPr lang="en-US" dirty="0" smtClean="0"/>
                  <a:t>Since c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is 0, the magnitudes of two positive numbers are added without any overflow</a:t>
                </a:r>
              </a:p>
              <a:p>
                <a:pPr lvl="3"/>
                <a:r>
                  <a:rPr lang="en-US" dirty="0" smtClean="0"/>
                  <a:t>Therefore, there is no overflow</a:t>
                </a:r>
              </a:p>
              <a:p>
                <a:pPr lvl="2"/>
                <a:r>
                  <a:rPr lang="en-US" dirty="0" smtClean="0"/>
                  <a:t>Case IIIB: 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=0, 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=1 (a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=1, 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=0 is similar)</a:t>
                </a:r>
              </a:p>
              <a:p>
                <a:pPr lvl="3"/>
                <a:r>
                  <a:rPr lang="en-US" dirty="0" smtClean="0"/>
                  <a:t>Therefore, A+B = -2</a:t>
                </a:r>
                <a:r>
                  <a:rPr lang="en-US" baseline="30000" dirty="0" smtClean="0"/>
                  <a:t>n-1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Since c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is 0, there is no overflow in adding lower n-1 bits of A and B; hence, 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So, A+B = -2</a:t>
                </a:r>
                <a:r>
                  <a:rPr lang="en-US" baseline="30000" dirty="0" smtClean="0"/>
                  <a:t>n-1</a:t>
                </a:r>
                <a:r>
                  <a:rPr lang="en-US" dirty="0" smtClean="0"/>
                  <a:t> + 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1s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(no overflow)</a:t>
                </a:r>
                <a:endParaRPr lang="en-US" baseline="-25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686800" cy="6019800"/>
              </a:xfrm>
              <a:blipFill rotWithShape="0">
                <a:blip r:embed="rId2"/>
                <a:stretch>
                  <a:fillRect l="-1614" t="-2128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2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Overflow in integer operations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6868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Overflow in two’s complement addition</a:t>
                </a:r>
              </a:p>
              <a:p>
                <a:pPr lvl="1"/>
                <a:r>
                  <a:rPr lang="en-US" dirty="0" smtClean="0"/>
                  <a:t>Consider adding A (a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…a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and B (b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…b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both in two’s complement representation and let the sum be S (s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Case IV: c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=1,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=1</a:t>
                </a:r>
              </a:p>
              <a:p>
                <a:pPr lvl="2"/>
                <a:r>
                  <a:rPr lang="en-US" dirty="0" smtClean="0"/>
                  <a:t>Therefore, at most one of 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and b</a:t>
                </a:r>
                <a:r>
                  <a:rPr lang="en-US" baseline="-25000" dirty="0" smtClean="0"/>
                  <a:t>n-1</a:t>
                </a:r>
                <a:r>
                  <a:rPr lang="en-US" dirty="0"/>
                  <a:t> </a:t>
                </a:r>
                <a:r>
                  <a:rPr lang="en-US" dirty="0" smtClean="0"/>
                  <a:t>is 0</a:t>
                </a:r>
              </a:p>
              <a:p>
                <a:pPr lvl="2"/>
                <a:r>
                  <a:rPr lang="en-US" dirty="0" smtClean="0"/>
                  <a:t>Case IVA: 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=1, 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=0 (a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=0, 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=1 is similar)</a:t>
                </a:r>
              </a:p>
              <a:p>
                <a:pPr lvl="3"/>
                <a:r>
                  <a:rPr lang="en-US" dirty="0" smtClean="0"/>
                  <a:t>Therefore, A+B = -2</a:t>
                </a:r>
                <a:r>
                  <a:rPr lang="en-US" baseline="30000" dirty="0" smtClean="0"/>
                  <a:t>n-1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Since c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is 1, the result of adding lower n-1 bits of A and B is 1s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, where 1s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treated as a positive value i.e., 2</a:t>
                </a:r>
                <a:r>
                  <a:rPr lang="en-US" baseline="30000" dirty="0" smtClean="0"/>
                  <a:t>n-1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So, A+B = -2</a:t>
                </a:r>
                <a:r>
                  <a:rPr lang="en-US" baseline="30000" dirty="0" smtClean="0"/>
                  <a:t>n-1</a:t>
                </a:r>
                <a:r>
                  <a:rPr lang="en-US" dirty="0" smtClean="0"/>
                  <a:t> + 1s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-2</a:t>
                </a:r>
                <a:r>
                  <a:rPr lang="en-US" baseline="30000" dirty="0" smtClean="0"/>
                  <a:t>n-1</a:t>
                </a:r>
                <a:r>
                  <a:rPr lang="en-US" dirty="0" smtClean="0"/>
                  <a:t> + </a:t>
                </a:r>
                <a:r>
                  <a:rPr lang="en-US" dirty="0"/>
                  <a:t>2</a:t>
                </a:r>
                <a:r>
                  <a:rPr lang="en-US" baseline="30000" dirty="0"/>
                  <a:t>n-1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371600" lvl="3" indent="0">
                  <a:buNone/>
                </a:pPr>
                <a:r>
                  <a:rPr lang="en-US" baseline="-25000" dirty="0"/>
                  <a:t>	</a:t>
                </a:r>
                <a:r>
                  <a:rPr lang="en-US" baseline="-25000" dirty="0" smtClean="0"/>
                  <a:t>				</a:t>
                </a:r>
                <a:r>
                  <a:rPr lang="en-US" dirty="0" smtClean="0"/>
                  <a:t>= 0s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</a:p>
              <a:p>
                <a:pPr lvl="3"/>
                <a:r>
                  <a:rPr lang="en-US" dirty="0" smtClean="0"/>
                  <a:t>Since in this case, 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+b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+c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= c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0, correct result is obtained by ignoring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(hence, no overflow)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686800" cy="6172200"/>
              </a:xfrm>
              <a:blipFill rotWithShape="0">
                <a:blip r:embed="rId2"/>
                <a:stretch>
                  <a:fillRect l="-1614" t="-1285" b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Overflow in integer operations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686800" cy="6248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Overflow in two’s complement addition</a:t>
                </a:r>
              </a:p>
              <a:p>
                <a:pPr lvl="1"/>
                <a:r>
                  <a:rPr lang="en-US" dirty="0" smtClean="0"/>
                  <a:t>Consider adding A (a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…a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and B (b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…b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both in two’s complement representation and let the sum be S (s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Case IV: c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=1,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=1</a:t>
                </a:r>
              </a:p>
              <a:p>
                <a:pPr lvl="2"/>
                <a:r>
                  <a:rPr lang="en-US" dirty="0" smtClean="0"/>
                  <a:t>Therefore, at most one of 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and b</a:t>
                </a:r>
                <a:r>
                  <a:rPr lang="en-US" baseline="-25000" dirty="0" smtClean="0"/>
                  <a:t>n-1</a:t>
                </a:r>
                <a:r>
                  <a:rPr lang="en-US" dirty="0"/>
                  <a:t> </a:t>
                </a:r>
                <a:r>
                  <a:rPr lang="en-US" dirty="0" smtClean="0"/>
                  <a:t>is 0</a:t>
                </a:r>
              </a:p>
              <a:p>
                <a:pPr lvl="2"/>
                <a:r>
                  <a:rPr lang="en-US" dirty="0" smtClean="0"/>
                  <a:t>Case IVB: 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=1, 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=1</a:t>
                </a:r>
              </a:p>
              <a:p>
                <a:pPr lvl="3"/>
                <a:r>
                  <a:rPr lang="en-US" dirty="0" smtClean="0"/>
                  <a:t>Therefore, A+B = -2</a:t>
                </a:r>
                <a:r>
                  <a:rPr lang="en-US" baseline="30000" dirty="0" smtClean="0"/>
                  <a:t>n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Since c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is 1, the result of adding lower n-1 bits of A and B is 1s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, where 1s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treated as a positive value </a:t>
                </a:r>
                <a:r>
                  <a:rPr lang="en-US" dirty="0"/>
                  <a:t>i.e., 2</a:t>
                </a:r>
                <a:r>
                  <a:rPr lang="en-US" baseline="30000" dirty="0"/>
                  <a:t>n-1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So, A+B = -2</a:t>
                </a:r>
                <a:r>
                  <a:rPr lang="en-US" baseline="30000" dirty="0" smtClean="0"/>
                  <a:t>n</a:t>
                </a:r>
                <a:r>
                  <a:rPr lang="en-US" dirty="0" smtClean="0"/>
                  <a:t> + 1s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-2</a:t>
                </a:r>
                <a:r>
                  <a:rPr lang="en-US" baseline="30000" dirty="0" smtClean="0"/>
                  <a:t>n</a:t>
                </a:r>
                <a:r>
                  <a:rPr lang="en-US" dirty="0" smtClean="0"/>
                  <a:t> + </a:t>
                </a:r>
                <a:r>
                  <a:rPr lang="en-US" dirty="0"/>
                  <a:t>2</a:t>
                </a:r>
                <a:r>
                  <a:rPr lang="en-US" baseline="30000" dirty="0"/>
                  <a:t>n-1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371600" lvl="3" indent="0">
                  <a:buNone/>
                </a:pPr>
                <a:r>
                  <a:rPr lang="en-US" baseline="-25000" dirty="0"/>
                  <a:t>	</a:t>
                </a:r>
                <a:r>
                  <a:rPr lang="en-US" dirty="0" smtClean="0"/>
                  <a:t>= -2</a:t>
                </a:r>
                <a:r>
                  <a:rPr lang="en-US" baseline="30000" dirty="0" smtClean="0"/>
                  <a:t>n-1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= 1s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in two’s complement</a:t>
                </a:r>
                <a:endParaRPr lang="en-US" baseline="-25000" dirty="0" smtClean="0"/>
              </a:p>
              <a:p>
                <a:pPr lvl="3"/>
                <a:r>
                  <a:rPr lang="en-US" dirty="0" smtClean="0"/>
                  <a:t>Since in this case, 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+b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+c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= c</a:t>
                </a:r>
                <a:r>
                  <a:rPr lang="en-US" baseline="-25000" dirty="0" smtClean="0"/>
                  <a:t>n</a:t>
                </a:r>
                <a:r>
                  <a:rPr lang="en-US" dirty="0"/>
                  <a:t>1</a:t>
                </a:r>
                <a:r>
                  <a:rPr lang="en-US" dirty="0" smtClean="0"/>
                  <a:t>, correct result is obtained by ignoring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(hence, no overflow)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686800" cy="6248400"/>
              </a:xfrm>
              <a:blipFill rotWithShape="0">
                <a:blip r:embed="rId2"/>
                <a:stretch>
                  <a:fillRect l="-1614" t="-1268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9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Real numbers are represented using scientific notation</a:t>
            </a:r>
            <a:endParaRPr lang="en-US" dirty="0"/>
          </a:p>
          <a:p>
            <a:pPr lvl="1"/>
            <a:r>
              <a:rPr lang="en-US" dirty="0" err="1" smtClean="0"/>
              <a:t>a.b</a:t>
            </a:r>
            <a:r>
              <a:rPr lang="en-US" dirty="0"/>
              <a:t> </a:t>
            </a:r>
            <a:r>
              <a:rPr lang="en-US" dirty="0" smtClean="0"/>
              <a:t>x 10</a:t>
            </a:r>
            <a:r>
              <a:rPr lang="en-US" baseline="30000" dirty="0" smtClean="0"/>
              <a:t>c</a:t>
            </a:r>
          </a:p>
          <a:p>
            <a:pPr lvl="1"/>
            <a:r>
              <a:rPr lang="en-US" dirty="0" smtClean="0"/>
              <a:t>Said to be normalized if there is only one non-zero digit to the left of the decimal point</a:t>
            </a:r>
          </a:p>
          <a:p>
            <a:pPr lvl="2"/>
            <a:r>
              <a:rPr lang="en-US" dirty="0" smtClean="0"/>
              <a:t>1≤a≤9</a:t>
            </a:r>
          </a:p>
          <a:p>
            <a:pPr lvl="2"/>
            <a:r>
              <a:rPr lang="en-US" dirty="0" smtClean="0"/>
              <a:t>Always possible to normalize a real number</a:t>
            </a:r>
          </a:p>
          <a:p>
            <a:r>
              <a:rPr lang="en-US" dirty="0" smtClean="0"/>
              <a:t>Digital computers represent real numbers as floating-point binary numbers using normalized scientific notation</a:t>
            </a:r>
          </a:p>
          <a:p>
            <a:pPr lvl="1"/>
            <a:r>
              <a:rPr lang="en-US" dirty="0" smtClean="0"/>
              <a:t>1.b x 2</a:t>
            </a:r>
            <a:r>
              <a:rPr lang="en-US" baseline="30000" dirty="0" smtClean="0"/>
              <a:t>c</a:t>
            </a:r>
            <a:r>
              <a:rPr lang="en-US" dirty="0" smtClean="0"/>
              <a:t> where b and c are binary numbers</a:t>
            </a:r>
          </a:p>
          <a:p>
            <a:pPr lvl="1"/>
            <a:r>
              <a:rPr lang="en-US" dirty="0" smtClean="0"/>
              <a:t>Binary point as opposed to decimal point</a:t>
            </a:r>
          </a:p>
        </p:txBody>
      </p:sp>
    </p:spTree>
    <p:extLst>
      <p:ext uri="{BB962C8B-B14F-4D97-AF65-F5344CB8AC3E}">
        <p14:creationId xmlns:p14="http://schemas.microsoft.com/office/powerpoint/2010/main" val="18585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Normalized scientific representation</a:t>
            </a:r>
          </a:p>
          <a:p>
            <a:pPr lvl="1"/>
            <a:r>
              <a:rPr lang="en-US" dirty="0" smtClean="0"/>
              <a:t>Floating-point because the binary point can be moved by adjusting the exponent</a:t>
            </a:r>
          </a:p>
          <a:p>
            <a:r>
              <a:rPr lang="en-US" dirty="0" smtClean="0"/>
              <a:t>How to convert a decimal real number to normalized scientific binary notation?</a:t>
            </a:r>
          </a:p>
          <a:p>
            <a:pPr lvl="1"/>
            <a:r>
              <a:rPr lang="en-US" dirty="0" smtClean="0"/>
              <a:t>Procedure for integer part: continued division</a:t>
            </a:r>
          </a:p>
          <a:p>
            <a:pPr lvl="1"/>
            <a:r>
              <a:rPr lang="en-US" dirty="0" smtClean="0"/>
              <a:t>Procedure for fraction part: continued multiplication</a:t>
            </a:r>
          </a:p>
          <a:p>
            <a:r>
              <a:rPr lang="en-US" dirty="0" smtClean="0"/>
              <a:t>A representation of normalized floating-point number fixes the number of bits needed for b and c, given a fixed total number of bits</a:t>
            </a:r>
          </a:p>
          <a:p>
            <a:pPr lvl="1"/>
            <a:r>
              <a:rPr lang="en-US" dirty="0" smtClean="0"/>
              <a:t>Trade-off between range and precision</a:t>
            </a:r>
          </a:p>
          <a:p>
            <a:pPr lvl="1"/>
            <a:r>
              <a:rPr lang="en-US" dirty="0" smtClean="0"/>
              <a:t>If b has more bits then c has less</a:t>
            </a:r>
          </a:p>
        </p:txBody>
      </p:sp>
    </p:spTree>
    <p:extLst>
      <p:ext uri="{BB962C8B-B14F-4D97-AF65-F5344CB8AC3E}">
        <p14:creationId xmlns:p14="http://schemas.microsoft.com/office/powerpoint/2010/main" val="41476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Normalized scientific representation has three advantages</a:t>
            </a:r>
          </a:p>
          <a:p>
            <a:pPr lvl="1"/>
            <a:r>
              <a:rPr lang="en-US" dirty="0" smtClean="0"/>
              <a:t>Simplifies exchange of floating-point data between computers due to a standard representation</a:t>
            </a:r>
          </a:p>
          <a:p>
            <a:pPr lvl="1"/>
            <a:r>
              <a:rPr lang="en-US" dirty="0" smtClean="0"/>
              <a:t>Simplifies floating-point arithmetic algorithms because all operands are in the same format</a:t>
            </a:r>
          </a:p>
          <a:p>
            <a:pPr lvl="1"/>
            <a:r>
              <a:rPr lang="en-US" dirty="0" smtClean="0"/>
              <a:t>Compacts the representation by discarding leading zeros on the left hand side</a:t>
            </a:r>
          </a:p>
          <a:p>
            <a:pPr lvl="2"/>
            <a:r>
              <a:rPr lang="en-US" dirty="0" smtClean="0"/>
              <a:t>0.0000000010101 is same as 1.0101 x 2</a:t>
            </a:r>
            <a:r>
              <a:rPr lang="en-US" baseline="30000" dirty="0" smtClean="0"/>
              <a:t>-9</a:t>
            </a:r>
            <a:r>
              <a:rPr lang="en-US" dirty="0" smtClean="0"/>
              <a:t> and it is enough to store b=0101 and c=-9</a:t>
            </a:r>
          </a:p>
          <a:p>
            <a:pPr lvl="2"/>
            <a:r>
              <a:rPr lang="en-US" dirty="0" smtClean="0"/>
              <a:t>b is referred to as the fraction (or mantissa) and c is referred to as the exponent</a:t>
            </a:r>
          </a:p>
        </p:txBody>
      </p:sp>
    </p:spTree>
    <p:extLst>
      <p:ext uri="{BB962C8B-B14F-4D97-AF65-F5344CB8AC3E}">
        <p14:creationId xmlns:p14="http://schemas.microsoft.com/office/powerpoint/2010/main" val="19523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Unsigned and signed integers</a:t>
            </a:r>
          </a:p>
          <a:p>
            <a:r>
              <a:rPr lang="en-US" dirty="0" smtClean="0"/>
              <a:t>Overflow in integer operations</a:t>
            </a:r>
          </a:p>
          <a:p>
            <a:r>
              <a:rPr lang="en-US" dirty="0" smtClean="0"/>
              <a:t>Floating-point numbers</a:t>
            </a:r>
          </a:p>
          <a:p>
            <a:r>
              <a:rPr lang="en-US" dirty="0" smtClean="0"/>
              <a:t>Overflow in floating-point operations</a:t>
            </a:r>
          </a:p>
          <a:p>
            <a:r>
              <a:rPr lang="en-US" dirty="0" smtClean="0"/>
              <a:t>Underflow in floating-point operations</a:t>
            </a:r>
          </a:p>
          <a:p>
            <a:r>
              <a:rPr lang="en-US" dirty="0" smtClean="0"/>
              <a:t>Rounding modes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Normalized scientific representation</a:t>
            </a:r>
          </a:p>
          <a:p>
            <a:pPr lvl="1"/>
            <a:r>
              <a:rPr lang="en-US" dirty="0" smtClean="0"/>
              <a:t>IEEE 754 standard dictates the number of bits reserved for mantissa and exponent</a:t>
            </a:r>
          </a:p>
          <a:p>
            <a:pPr lvl="2"/>
            <a:r>
              <a:rPr lang="en-US" dirty="0" smtClean="0"/>
              <a:t>It is a standard format for representing floating-point numbers</a:t>
            </a:r>
          </a:p>
          <a:p>
            <a:pPr lvl="2"/>
            <a:r>
              <a:rPr lang="en-US" dirty="0" smtClean="0"/>
              <a:t>All computers are expected to follow this format</a:t>
            </a:r>
          </a:p>
          <a:p>
            <a:pPr lvl="1"/>
            <a:r>
              <a:rPr lang="en-US" dirty="0" smtClean="0"/>
              <a:t>A single-precision floating-point number is represented using 32 bits</a:t>
            </a:r>
          </a:p>
          <a:p>
            <a:pPr lvl="2"/>
            <a:r>
              <a:rPr lang="en-US" dirty="0" smtClean="0"/>
              <a:t>Sign magnitude representation</a:t>
            </a:r>
          </a:p>
          <a:p>
            <a:pPr lvl="2"/>
            <a:r>
              <a:rPr lang="en-US" dirty="0" smtClean="0"/>
              <a:t>MSB is sign bit</a:t>
            </a:r>
          </a:p>
          <a:p>
            <a:pPr lvl="2"/>
            <a:r>
              <a:rPr lang="en-US" dirty="0" smtClean="0"/>
              <a:t>Least significant 23 bits represent the mantissa</a:t>
            </a:r>
          </a:p>
          <a:p>
            <a:pPr lvl="3"/>
            <a:r>
              <a:rPr lang="en-US" dirty="0" smtClean="0"/>
              <a:t>24 bits of (1 + mantissa) represent the significand</a:t>
            </a:r>
          </a:p>
          <a:p>
            <a:pPr lvl="2"/>
            <a:r>
              <a:rPr lang="en-US" dirty="0" smtClean="0"/>
              <a:t>Middle eight bits represent the exponent</a:t>
            </a:r>
          </a:p>
        </p:txBody>
      </p:sp>
    </p:spTree>
    <p:extLst>
      <p:ext uri="{BB962C8B-B14F-4D97-AF65-F5344CB8AC3E}">
        <p14:creationId xmlns:p14="http://schemas.microsoft.com/office/powerpoint/2010/main" val="2570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IEEE 754 single-precision format</a:t>
            </a:r>
          </a:p>
          <a:p>
            <a:pPr lvl="1"/>
            <a:r>
              <a:rPr lang="en-US" dirty="0" smtClean="0"/>
              <a:t>Exponent field needs to encode both positive and negative exponents</a:t>
            </a:r>
          </a:p>
          <a:p>
            <a:pPr lvl="1"/>
            <a:r>
              <a:rPr lang="en-US" dirty="0" smtClean="0"/>
              <a:t>Necessary to choose an encoding such that the entire 31-bit magnitude field is monotonic in the value of the floating-point number</a:t>
            </a:r>
          </a:p>
          <a:p>
            <a:pPr lvl="2"/>
            <a:r>
              <a:rPr lang="en-US" dirty="0" smtClean="0"/>
              <a:t>A larger magnitude floating-point number should have a larger 31-bit magnitude field compared to a smaller magnitude floating-point number</a:t>
            </a:r>
          </a:p>
          <a:p>
            <a:pPr lvl="2"/>
            <a:r>
              <a:rPr lang="en-US" dirty="0" smtClean="0"/>
              <a:t>Helps to sort numbers quickly by magnitude</a:t>
            </a:r>
          </a:p>
          <a:p>
            <a:pPr lvl="2"/>
            <a:r>
              <a:rPr lang="en-US" dirty="0" smtClean="0"/>
              <a:t>Mantissa is already monotonic in the value of the fraction</a:t>
            </a:r>
          </a:p>
          <a:p>
            <a:pPr lvl="2"/>
            <a:r>
              <a:rPr lang="en-US" dirty="0" smtClean="0"/>
              <a:t>Cannot use two’s complement encoding for exponent</a:t>
            </a:r>
          </a:p>
          <a:p>
            <a:pPr lvl="3"/>
            <a:r>
              <a:rPr lang="en-US" dirty="0" smtClean="0"/>
              <a:t>Negative exponents will be represented by large numbers</a:t>
            </a:r>
          </a:p>
        </p:txBody>
      </p:sp>
    </p:spTree>
    <p:extLst>
      <p:ext uri="{BB962C8B-B14F-4D97-AF65-F5344CB8AC3E}">
        <p14:creationId xmlns:p14="http://schemas.microsoft.com/office/powerpoint/2010/main" val="33909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IEEE 754 single-precision format</a:t>
            </a:r>
          </a:p>
          <a:p>
            <a:pPr lvl="1"/>
            <a:r>
              <a:rPr lang="en-US" dirty="0" smtClean="0"/>
              <a:t>Biased encoding of exponent with bias set to 127</a:t>
            </a:r>
          </a:p>
          <a:p>
            <a:pPr lvl="2"/>
            <a:r>
              <a:rPr lang="en-US" dirty="0" smtClean="0"/>
              <a:t>Encoded exponent = 127 + actual exponent</a:t>
            </a:r>
          </a:p>
          <a:p>
            <a:pPr lvl="2"/>
            <a:r>
              <a:rPr lang="en-US" dirty="0" smtClean="0"/>
              <a:t>Actual exponent is allowed to range from -126 to 127 i.e., the encoded exponent can range from 00000001 to 11111110</a:t>
            </a:r>
          </a:p>
          <a:p>
            <a:pPr lvl="2"/>
            <a:r>
              <a:rPr lang="en-US" dirty="0" smtClean="0"/>
              <a:t>Encoded exponent cannot be 00000000 or 11111111 because these encodings are reserved to represent some special numbers</a:t>
            </a:r>
          </a:p>
          <a:p>
            <a:pPr lvl="2"/>
            <a:r>
              <a:rPr lang="en-US" dirty="0" smtClean="0"/>
              <a:t>Notice that larger encoded exponent now represents larger actual exponent because biased encoding preserves monotonicity</a:t>
            </a:r>
          </a:p>
          <a:p>
            <a:pPr lvl="3"/>
            <a:r>
              <a:rPr lang="en-US" dirty="0" smtClean="0"/>
              <a:t>Two’s complement encoding does not preserve monotonicity</a:t>
            </a:r>
          </a:p>
        </p:txBody>
      </p:sp>
    </p:spTree>
    <p:extLst>
      <p:ext uri="{BB962C8B-B14F-4D97-AF65-F5344CB8AC3E}">
        <p14:creationId xmlns:p14="http://schemas.microsoft.com/office/powerpoint/2010/main" val="41503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IEEE 754 single-precision format</a:t>
            </a:r>
          </a:p>
          <a:p>
            <a:pPr lvl="1"/>
            <a:r>
              <a:rPr lang="en-US" dirty="0" smtClean="0"/>
              <a:t>Largest non-negative number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+1.111…1 x 2</a:t>
            </a:r>
            <a:r>
              <a:rPr lang="en-US" baseline="30000" dirty="0" smtClean="0"/>
              <a:t>127</a:t>
            </a:r>
            <a:r>
              <a:rPr lang="en-US" dirty="0" smtClean="0"/>
              <a:t> = (2 – 2</a:t>
            </a:r>
            <a:r>
              <a:rPr lang="en-US" baseline="30000" dirty="0" smtClean="0"/>
              <a:t>-23</a:t>
            </a:r>
            <a:r>
              <a:rPr lang="en-US" dirty="0" smtClean="0"/>
              <a:t>) x 2</a:t>
            </a:r>
            <a:r>
              <a:rPr lang="en-US" baseline="30000" dirty="0" smtClean="0"/>
              <a:t>127</a:t>
            </a:r>
          </a:p>
          <a:p>
            <a:pPr lvl="1"/>
            <a:r>
              <a:rPr lang="en-US" dirty="0" smtClean="0"/>
              <a:t>Smallest positive number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+1.000…0 x 2</a:t>
            </a:r>
            <a:r>
              <a:rPr lang="en-US" baseline="30000" dirty="0" smtClean="0"/>
              <a:t>-126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egative number with smallest magnitude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-1.000…0 x 2</a:t>
            </a:r>
            <a:r>
              <a:rPr lang="en-US" baseline="30000" dirty="0" smtClean="0"/>
              <a:t>-126</a:t>
            </a:r>
          </a:p>
          <a:p>
            <a:pPr lvl="1"/>
            <a:r>
              <a:rPr lang="en-US" dirty="0" smtClean="0"/>
              <a:t>Negative number with largest magnitude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-1.111…1 x 2</a:t>
            </a:r>
            <a:r>
              <a:rPr lang="en-US" baseline="30000" dirty="0" smtClean="0"/>
              <a:t>127</a:t>
            </a:r>
            <a:r>
              <a:rPr lang="en-US" dirty="0" smtClean="0"/>
              <a:t> = -(2 – 2</a:t>
            </a:r>
            <a:r>
              <a:rPr lang="en-US" baseline="30000" dirty="0" smtClean="0"/>
              <a:t>-23</a:t>
            </a:r>
            <a:r>
              <a:rPr lang="en-US" dirty="0" smtClean="0"/>
              <a:t>) x 2</a:t>
            </a:r>
            <a:r>
              <a:rPr lang="en-US" baseline="30000" dirty="0" smtClean="0"/>
              <a:t>127</a:t>
            </a:r>
            <a:endParaRPr lang="en-US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990600" y="1600200"/>
            <a:ext cx="533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00200"/>
            <a:ext cx="2057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11111110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1600200"/>
            <a:ext cx="5486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11111111111111111111111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89560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2895600"/>
            <a:ext cx="20574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00000001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2895600"/>
            <a:ext cx="54864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00000000000000000000000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4267200"/>
            <a:ext cx="533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4267200"/>
            <a:ext cx="2057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00000001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4267200"/>
            <a:ext cx="5486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00000000000000000000000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638800"/>
            <a:ext cx="533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5638800"/>
            <a:ext cx="2057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11111110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5638800"/>
            <a:ext cx="5486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11111111111111111111111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81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IEEE 754 single-precision format</a:t>
            </a:r>
          </a:p>
          <a:p>
            <a:pPr lvl="1"/>
            <a:r>
              <a:rPr lang="en-US" dirty="0" smtClean="0"/>
              <a:t>Special numbers</a:t>
            </a:r>
          </a:p>
          <a:p>
            <a:pPr lvl="2"/>
            <a:r>
              <a:rPr lang="en-US" dirty="0" smtClean="0"/>
              <a:t>Encoding of zero (two possible representations):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Encoding of +infinity: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Encoding of –infinity: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Encoding of </a:t>
            </a:r>
            <a:r>
              <a:rPr lang="en-US" dirty="0" err="1" smtClean="0"/>
              <a:t>NaN</a:t>
            </a:r>
            <a:r>
              <a:rPr lang="en-US" dirty="0" smtClean="0"/>
              <a:t> (result of 0/0, </a:t>
            </a:r>
            <a:r>
              <a:rPr lang="en-US" dirty="0" err="1" smtClean="0"/>
              <a:t>sqrt</a:t>
            </a:r>
            <a:r>
              <a:rPr lang="en-US" dirty="0" smtClean="0"/>
              <a:t>(-n), 0*</a:t>
            </a:r>
            <a:r>
              <a:rPr lang="en-US" dirty="0" err="1" smtClean="0"/>
              <a:t>inf</a:t>
            </a:r>
            <a:r>
              <a:rPr lang="en-US" dirty="0" smtClean="0"/>
              <a:t>, etc.):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533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X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362200"/>
            <a:ext cx="2057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00000000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2362200"/>
            <a:ext cx="5486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00000000000000000000000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533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3200400"/>
            <a:ext cx="2057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11111111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3200400"/>
            <a:ext cx="5486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00000000000000000000000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4114800"/>
            <a:ext cx="533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114800"/>
            <a:ext cx="2057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11111111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5200" y="4114800"/>
            <a:ext cx="5486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00000000000000000000000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029200"/>
            <a:ext cx="533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X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7800" y="5029200"/>
            <a:ext cx="2057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11111111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200" y="5029200"/>
            <a:ext cx="5486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Anything non-zero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4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IEEE 754 single-precision format</a:t>
            </a:r>
          </a:p>
          <a:p>
            <a:pPr lvl="1"/>
            <a:r>
              <a:rPr lang="en-US" dirty="0" smtClean="0"/>
              <a:t>What about the numbers between 0 and ±N where N is the smallest representable magnitude (1.000…0 x 2</a:t>
            </a:r>
            <a:r>
              <a:rPr lang="en-US" baseline="30000" dirty="0" smtClean="0"/>
              <a:t>-126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These are called </a:t>
            </a:r>
            <a:r>
              <a:rPr lang="en-US" dirty="0" err="1" smtClean="0"/>
              <a:t>denormalized</a:t>
            </a:r>
            <a:r>
              <a:rPr lang="en-US" dirty="0" smtClean="0"/>
              <a:t> numbers because they are of the form ±0.b x 2</a:t>
            </a:r>
            <a:r>
              <a:rPr lang="en-US" baseline="30000" dirty="0" smtClean="0"/>
              <a:t>c</a:t>
            </a:r>
            <a:r>
              <a:rPr lang="en-US" dirty="0" smtClean="0"/>
              <a:t> where c=-126</a:t>
            </a:r>
            <a:endParaRPr lang="en-US" dirty="0"/>
          </a:p>
          <a:p>
            <a:pPr lvl="2"/>
            <a:r>
              <a:rPr lang="en-US" dirty="0" smtClean="0"/>
              <a:t>Largest non-negative </a:t>
            </a:r>
            <a:r>
              <a:rPr lang="en-US" dirty="0" err="1" smtClean="0"/>
              <a:t>denormalized</a:t>
            </a:r>
            <a:r>
              <a:rPr lang="en-US" dirty="0" smtClean="0"/>
              <a:t> number: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3"/>
            <a:r>
              <a:rPr lang="en-US" dirty="0" smtClean="0"/>
              <a:t>+0.111…1 x 2</a:t>
            </a:r>
            <a:r>
              <a:rPr lang="en-US" baseline="30000" dirty="0" smtClean="0"/>
              <a:t>-126</a:t>
            </a:r>
            <a:r>
              <a:rPr lang="en-US" dirty="0" smtClean="0"/>
              <a:t> = (1 – 2</a:t>
            </a:r>
            <a:r>
              <a:rPr lang="en-US" baseline="30000" dirty="0" smtClean="0"/>
              <a:t>-23</a:t>
            </a:r>
            <a:r>
              <a:rPr lang="en-US" dirty="0" smtClean="0"/>
              <a:t>) x 2</a:t>
            </a:r>
            <a:r>
              <a:rPr lang="en-US" baseline="30000" dirty="0" smtClean="0"/>
              <a:t>-126</a:t>
            </a:r>
          </a:p>
          <a:p>
            <a:pPr lvl="2"/>
            <a:r>
              <a:rPr lang="en-US" dirty="0" smtClean="0"/>
              <a:t>Smallest positive </a:t>
            </a:r>
            <a:r>
              <a:rPr lang="en-US" dirty="0" err="1" smtClean="0"/>
              <a:t>denormalized</a:t>
            </a:r>
            <a:r>
              <a:rPr lang="en-US" dirty="0" smtClean="0"/>
              <a:t> number: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3"/>
            <a:r>
              <a:rPr lang="en-US" dirty="0" smtClean="0"/>
              <a:t>+0.000…01 x 2</a:t>
            </a:r>
            <a:r>
              <a:rPr lang="en-US" baseline="30000" dirty="0" smtClean="0"/>
              <a:t>-126</a:t>
            </a:r>
            <a:r>
              <a:rPr lang="en-US" dirty="0" smtClean="0"/>
              <a:t> = 2</a:t>
            </a:r>
            <a:r>
              <a:rPr lang="en-US" baseline="30000" dirty="0" smtClean="0"/>
              <a:t>-149</a:t>
            </a:r>
          </a:p>
          <a:p>
            <a:pPr lvl="2"/>
            <a:r>
              <a:rPr lang="en-US" dirty="0" smtClean="0"/>
              <a:t>Negative </a:t>
            </a:r>
            <a:r>
              <a:rPr lang="en-US" dirty="0" err="1" smtClean="0"/>
              <a:t>denormalized</a:t>
            </a:r>
            <a:r>
              <a:rPr lang="en-US" dirty="0" smtClean="0"/>
              <a:t> range is similar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886200"/>
            <a:ext cx="5334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886200"/>
            <a:ext cx="2057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00000000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3886200"/>
            <a:ext cx="5486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11111111111111111111111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5105400"/>
            <a:ext cx="5334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5105400"/>
            <a:ext cx="2057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00000000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5105400"/>
            <a:ext cx="5486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00000000000000000000001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24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IEEE 754 single-precision format</a:t>
            </a:r>
          </a:p>
          <a:p>
            <a:pPr lvl="1"/>
            <a:r>
              <a:rPr lang="en-US" dirty="0" smtClean="0"/>
              <a:t>Representable magnitudes:</a:t>
            </a:r>
          </a:p>
          <a:p>
            <a:pPr lvl="2"/>
            <a:r>
              <a:rPr lang="en-US" dirty="0" smtClean="0"/>
              <a:t>0</a:t>
            </a:r>
          </a:p>
          <a:p>
            <a:pPr lvl="2"/>
            <a:r>
              <a:rPr lang="en-US" dirty="0" err="1" smtClean="0"/>
              <a:t>Denormalized</a:t>
            </a:r>
            <a:r>
              <a:rPr lang="en-US" dirty="0" smtClean="0"/>
              <a:t>: 2</a:t>
            </a:r>
            <a:r>
              <a:rPr lang="en-US" baseline="30000" dirty="0" smtClean="0"/>
              <a:t>-149</a:t>
            </a:r>
            <a:r>
              <a:rPr lang="en-US" dirty="0" smtClean="0"/>
              <a:t> to (1 – 2</a:t>
            </a:r>
            <a:r>
              <a:rPr lang="en-US" baseline="30000" dirty="0" smtClean="0"/>
              <a:t>-23</a:t>
            </a:r>
            <a:r>
              <a:rPr lang="en-US" dirty="0" smtClean="0"/>
              <a:t>) x 2</a:t>
            </a:r>
            <a:r>
              <a:rPr lang="en-US" baseline="30000" dirty="0" smtClean="0"/>
              <a:t>-126</a:t>
            </a:r>
          </a:p>
          <a:p>
            <a:pPr lvl="2"/>
            <a:r>
              <a:rPr lang="en-US" dirty="0" smtClean="0"/>
              <a:t>Normalized: 2</a:t>
            </a:r>
            <a:r>
              <a:rPr lang="en-US" baseline="30000" dirty="0" smtClean="0"/>
              <a:t>-126</a:t>
            </a:r>
            <a:r>
              <a:rPr lang="en-US" dirty="0" smtClean="0"/>
              <a:t> to (2 – 2</a:t>
            </a:r>
            <a:r>
              <a:rPr lang="en-US" baseline="30000" dirty="0" smtClean="0"/>
              <a:t>-23</a:t>
            </a:r>
            <a:r>
              <a:rPr lang="en-US" dirty="0" smtClean="0"/>
              <a:t>) x 2</a:t>
            </a:r>
            <a:r>
              <a:rPr lang="en-US" baseline="30000" dirty="0" smtClean="0"/>
              <a:t>127</a:t>
            </a:r>
          </a:p>
          <a:p>
            <a:pPr lvl="2"/>
            <a:r>
              <a:rPr lang="en-US" dirty="0" smtClean="0"/>
              <a:t>Infinity</a:t>
            </a:r>
          </a:p>
          <a:p>
            <a:pPr lvl="3"/>
            <a:r>
              <a:rPr lang="en-US" dirty="0" smtClean="0"/>
              <a:t>Anything with an exponent bigger than 127</a:t>
            </a:r>
          </a:p>
          <a:p>
            <a:pPr lvl="3"/>
            <a:r>
              <a:rPr lang="en-US" dirty="0" smtClean="0"/>
              <a:t>Note: a mantissa that is larger than the largest representable mantissa (i.e., 1111…1) does not make </a:t>
            </a:r>
            <a:r>
              <a:rPr lang="en-US" smtClean="0"/>
              <a:t>the magnitude </a:t>
            </a:r>
            <a:r>
              <a:rPr lang="en-US" dirty="0" smtClean="0"/>
              <a:t>infinity (will discuss </a:t>
            </a:r>
            <a:r>
              <a:rPr lang="en-US" smtClean="0"/>
              <a:t>this soon)</a:t>
            </a:r>
            <a:endParaRPr lang="en-US" dirty="0" smtClean="0"/>
          </a:p>
          <a:p>
            <a:pPr lvl="2"/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Use of IEEE 754 single-precision format</a:t>
            </a:r>
          </a:p>
          <a:p>
            <a:pPr lvl="1"/>
            <a:r>
              <a:rPr lang="en-US" dirty="0" smtClean="0"/>
              <a:t>The C data type “float” translates to 32-bit single-precision format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76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of IEEE 754 single-precision format</a:t>
            </a:r>
          </a:p>
          <a:p>
            <a:pPr lvl="1"/>
            <a:r>
              <a:rPr lang="en-US" dirty="0" smtClean="0"/>
              <a:t>You can verify that the computer uses IEEE 754 single-precision format for float through the following code</a:t>
            </a:r>
          </a:p>
          <a:p>
            <a:pPr marL="457200" lvl="1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loat x = -3.75;  // Can use any float value</a:t>
            </a:r>
          </a:p>
          <a:p>
            <a:pPr marL="457200" lvl="1" indent="0">
              <a:buNone/>
            </a:pPr>
            <a:r>
              <a:rPr lang="en-US" sz="2400" dirty="0" smtClean="0"/>
              <a:t>// -3.75 = -11.11 = -1.111 x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in binary</a:t>
            </a:r>
          </a:p>
          <a:p>
            <a:pPr marL="457200" lvl="1" indent="0">
              <a:buNone/>
            </a:pPr>
            <a:r>
              <a:rPr lang="en-US" sz="2400" dirty="0" smtClean="0"/>
              <a:t>// biased exponent = 128, mantissa = 111000…0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sbit</a:t>
            </a:r>
            <a:r>
              <a:rPr lang="en-US" sz="2400" dirty="0" smtClean="0"/>
              <a:t> = ((*((unsigned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*)&amp;x)) &gt;&gt; 31) &amp; 1;</a:t>
            </a:r>
          </a:p>
          <a:p>
            <a:pPr marL="457200" lvl="1" indent="0">
              <a:buNone/>
            </a:pPr>
            <a:r>
              <a:rPr lang="en-US" sz="2400" dirty="0"/>
              <a:t>u</a:t>
            </a:r>
            <a:r>
              <a:rPr lang="en-US" sz="2400" dirty="0" smtClean="0"/>
              <a:t>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exponent = ((*((unsigned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*)&amp;x)) &gt;&gt; 23)</a:t>
            </a:r>
          </a:p>
          <a:p>
            <a:pPr marL="457200" lvl="1" indent="0">
              <a:buNone/>
            </a:pPr>
            <a:r>
              <a:rPr lang="en-US" sz="2400"/>
              <a:t> </a:t>
            </a:r>
            <a:r>
              <a:rPr lang="en-US" sz="2400" smtClean="0"/>
              <a:t>                                                                         &amp; </a:t>
            </a:r>
            <a:r>
              <a:rPr lang="en-US" sz="2400" dirty="0" smtClean="0"/>
              <a:t>0xff;</a:t>
            </a:r>
          </a:p>
          <a:p>
            <a:pPr marL="457200" lvl="1" indent="0">
              <a:buNone/>
            </a:pPr>
            <a:r>
              <a:rPr lang="en-US" sz="2400" dirty="0"/>
              <a:t>u</a:t>
            </a:r>
            <a:r>
              <a:rPr lang="en-US" sz="2400" dirty="0" smtClean="0"/>
              <a:t>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fraction = (*((unsigned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*)&amp;</a:t>
            </a:r>
            <a:r>
              <a:rPr lang="en-US" sz="2400" dirty="0"/>
              <a:t>x)) </a:t>
            </a:r>
            <a:r>
              <a:rPr lang="en-US" sz="2400" dirty="0" smtClean="0"/>
              <a:t>&amp; 0x7fffff;</a:t>
            </a:r>
          </a:p>
          <a:p>
            <a:pPr marL="457200" lvl="1" indent="0">
              <a:buNone/>
            </a:pPr>
            <a:r>
              <a:rPr lang="en-US" sz="2400" dirty="0" err="1"/>
              <a:t>p</a:t>
            </a:r>
            <a:r>
              <a:rPr lang="en-US" sz="2400" dirty="0" err="1" smtClean="0"/>
              <a:t>rintf</a:t>
            </a:r>
            <a:r>
              <a:rPr lang="en-US" sz="2400" dirty="0" smtClean="0"/>
              <a:t>(“Sign bit: %u, biased exponent: %u, actual exponent: %d, mantissa: %#x\n”, </a:t>
            </a:r>
            <a:r>
              <a:rPr lang="en-US" sz="2400" dirty="0" err="1" smtClean="0"/>
              <a:t>sbit</a:t>
            </a:r>
            <a:r>
              <a:rPr lang="en-US" sz="2400" dirty="0" smtClean="0"/>
              <a:t>, exponent, exponent – 127, fraction);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3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IEEE 754 double-precision format</a:t>
            </a:r>
          </a:p>
          <a:p>
            <a:pPr lvl="1"/>
            <a:r>
              <a:rPr lang="en-US" dirty="0" smtClean="0"/>
              <a:t>Improves both precision and range over the single-precision format</a:t>
            </a:r>
          </a:p>
          <a:p>
            <a:pPr lvl="1"/>
            <a:r>
              <a:rPr lang="en-US" dirty="0" smtClean="0"/>
              <a:t>64-bit representation</a:t>
            </a:r>
          </a:p>
          <a:p>
            <a:pPr lvl="2"/>
            <a:r>
              <a:rPr lang="en-US" dirty="0" smtClean="0"/>
              <a:t>MSB is sign bit</a:t>
            </a:r>
          </a:p>
          <a:p>
            <a:pPr lvl="2"/>
            <a:r>
              <a:rPr lang="en-US" dirty="0" smtClean="0"/>
              <a:t>Least significant 52 bits represent mantissa</a:t>
            </a:r>
          </a:p>
          <a:p>
            <a:pPr lvl="2"/>
            <a:r>
              <a:rPr lang="en-US" dirty="0" smtClean="0"/>
              <a:t>The middle 11 bits represent biased exponent with a bias of 1023</a:t>
            </a:r>
          </a:p>
          <a:p>
            <a:pPr lvl="3"/>
            <a:r>
              <a:rPr lang="en-US" dirty="0" smtClean="0"/>
              <a:t>Actual exponent can range from -1022 to 1023</a:t>
            </a:r>
          </a:p>
          <a:p>
            <a:pPr lvl="1"/>
            <a:r>
              <a:rPr lang="en-US" dirty="0" smtClean="0"/>
              <a:t>Largest representable normalized magnitude</a:t>
            </a:r>
          </a:p>
          <a:p>
            <a:pPr lvl="2"/>
            <a:r>
              <a:rPr lang="en-US" dirty="0" smtClean="0"/>
              <a:t>1.111…1 x 2</a:t>
            </a:r>
            <a:r>
              <a:rPr lang="en-US" baseline="30000" dirty="0" smtClean="0"/>
              <a:t>1023</a:t>
            </a:r>
            <a:r>
              <a:rPr lang="en-US" dirty="0" smtClean="0"/>
              <a:t> = (2 – 2</a:t>
            </a:r>
            <a:r>
              <a:rPr lang="en-US" baseline="30000" dirty="0" smtClean="0"/>
              <a:t>-52</a:t>
            </a:r>
            <a:r>
              <a:rPr lang="en-US" dirty="0" smtClean="0"/>
              <a:t>) x 2</a:t>
            </a:r>
            <a:r>
              <a:rPr lang="en-US" baseline="30000" dirty="0" smtClean="0"/>
              <a:t>1023</a:t>
            </a:r>
          </a:p>
          <a:p>
            <a:pPr lvl="1"/>
            <a:r>
              <a:rPr lang="en-US" dirty="0" smtClean="0"/>
              <a:t>Smallest representable normalized magnitude</a:t>
            </a:r>
          </a:p>
          <a:p>
            <a:pPr lvl="2"/>
            <a:r>
              <a:rPr lang="en-US" dirty="0" smtClean="0"/>
              <a:t>1.000…0 x 2</a:t>
            </a:r>
            <a:r>
              <a:rPr lang="en-US" baseline="30000" dirty="0" smtClean="0"/>
              <a:t>-1022 </a:t>
            </a:r>
            <a:r>
              <a:rPr lang="en-US" dirty="0" smtClean="0"/>
              <a:t>= 2</a:t>
            </a:r>
            <a:r>
              <a:rPr lang="en-US" baseline="30000" dirty="0" smtClean="0"/>
              <a:t>-1022</a:t>
            </a:r>
          </a:p>
        </p:txBody>
      </p:sp>
    </p:spTree>
    <p:extLst>
      <p:ext uri="{BB962C8B-B14F-4D97-AF65-F5344CB8AC3E}">
        <p14:creationId xmlns:p14="http://schemas.microsoft.com/office/powerpoint/2010/main" val="13856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IEEE 754 double-precision format</a:t>
            </a:r>
            <a:endParaRPr lang="en-US" baseline="30000" dirty="0"/>
          </a:p>
          <a:p>
            <a:pPr lvl="1"/>
            <a:r>
              <a:rPr lang="en-US" dirty="0" smtClean="0"/>
              <a:t>Largest representable </a:t>
            </a:r>
            <a:r>
              <a:rPr lang="en-US" dirty="0" err="1" smtClean="0"/>
              <a:t>denormalized</a:t>
            </a:r>
            <a:r>
              <a:rPr lang="en-US" dirty="0" smtClean="0"/>
              <a:t> magnitude</a:t>
            </a:r>
          </a:p>
          <a:p>
            <a:pPr lvl="2"/>
            <a:r>
              <a:rPr lang="en-US" dirty="0" smtClean="0"/>
              <a:t>0.111…1 x 2</a:t>
            </a:r>
            <a:r>
              <a:rPr lang="en-US" baseline="30000" dirty="0" smtClean="0"/>
              <a:t>-1022</a:t>
            </a:r>
            <a:r>
              <a:rPr lang="en-US" dirty="0" smtClean="0"/>
              <a:t> = (1 – 2</a:t>
            </a:r>
            <a:r>
              <a:rPr lang="en-US" baseline="30000" dirty="0" smtClean="0"/>
              <a:t>-52</a:t>
            </a:r>
            <a:r>
              <a:rPr lang="en-US" dirty="0" smtClean="0"/>
              <a:t>) x 2</a:t>
            </a:r>
            <a:r>
              <a:rPr lang="en-US" baseline="30000" dirty="0" smtClean="0"/>
              <a:t>-1022</a:t>
            </a:r>
          </a:p>
          <a:p>
            <a:pPr lvl="1"/>
            <a:r>
              <a:rPr lang="en-US" dirty="0" smtClean="0"/>
              <a:t>Smallest representable </a:t>
            </a:r>
            <a:r>
              <a:rPr lang="en-US" dirty="0" err="1" smtClean="0"/>
              <a:t>denormalized</a:t>
            </a:r>
            <a:r>
              <a:rPr lang="en-US" dirty="0" smtClean="0"/>
              <a:t> magnitude</a:t>
            </a:r>
          </a:p>
          <a:p>
            <a:pPr lvl="2"/>
            <a:r>
              <a:rPr lang="en-US" dirty="0" smtClean="0"/>
              <a:t>0.000…01 x 2</a:t>
            </a:r>
            <a:r>
              <a:rPr lang="en-US" baseline="30000" dirty="0" smtClean="0"/>
              <a:t>-1022</a:t>
            </a:r>
            <a:r>
              <a:rPr lang="en-US" dirty="0" smtClean="0"/>
              <a:t> = 2</a:t>
            </a:r>
            <a:r>
              <a:rPr lang="en-US" baseline="30000" dirty="0" smtClean="0"/>
              <a:t>-1074</a:t>
            </a:r>
          </a:p>
          <a:p>
            <a:pPr lvl="1"/>
            <a:r>
              <a:rPr lang="en-US" dirty="0" smtClean="0"/>
              <a:t>Zero</a:t>
            </a:r>
          </a:p>
          <a:p>
            <a:pPr lvl="2"/>
            <a:r>
              <a:rPr lang="en-US" dirty="0" smtClean="0"/>
              <a:t>Exponent = 0, Mantissa = 0</a:t>
            </a:r>
          </a:p>
          <a:p>
            <a:pPr lvl="1"/>
            <a:r>
              <a:rPr lang="en-US" dirty="0" smtClean="0"/>
              <a:t>Infinity</a:t>
            </a:r>
          </a:p>
          <a:p>
            <a:pPr lvl="2"/>
            <a:r>
              <a:rPr lang="en-US" dirty="0" smtClean="0"/>
              <a:t>Exponent = 11111111111, Mantissa = 0</a:t>
            </a:r>
          </a:p>
          <a:p>
            <a:pPr lvl="1"/>
            <a:r>
              <a:rPr lang="en-US" dirty="0" err="1" smtClean="0"/>
              <a:t>NaN</a:t>
            </a:r>
            <a:endParaRPr lang="en-US" dirty="0" smtClean="0"/>
          </a:p>
          <a:p>
            <a:pPr lvl="2"/>
            <a:r>
              <a:rPr lang="en-US" dirty="0" smtClean="0"/>
              <a:t>Exponent = 11111111111, Mantissa = non-zero</a:t>
            </a:r>
          </a:p>
          <a:p>
            <a:r>
              <a:rPr lang="en-US" dirty="0"/>
              <a:t>Use of IEEE 754 </a:t>
            </a:r>
            <a:r>
              <a:rPr lang="en-US" dirty="0" smtClean="0"/>
              <a:t>double-precision </a:t>
            </a:r>
            <a:r>
              <a:rPr lang="en-US" dirty="0"/>
              <a:t>format</a:t>
            </a:r>
          </a:p>
          <a:p>
            <a:pPr lvl="1"/>
            <a:r>
              <a:rPr lang="en-US" dirty="0"/>
              <a:t>The C data type </a:t>
            </a:r>
            <a:r>
              <a:rPr lang="en-US" dirty="0" smtClean="0"/>
              <a:t>“double” </a:t>
            </a:r>
            <a:r>
              <a:rPr lang="en-US" dirty="0"/>
              <a:t>translates to </a:t>
            </a:r>
            <a:r>
              <a:rPr lang="en-US" dirty="0" smtClean="0"/>
              <a:t>64-bit double-precision </a:t>
            </a:r>
            <a:r>
              <a:rPr lang="en-US" dirty="0"/>
              <a:t>format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5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Unsigned and signed integers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Numbers in a computer (or a processor) are represented in binary</a:t>
            </a:r>
          </a:p>
          <a:p>
            <a:pPr lvl="1"/>
            <a:r>
              <a:rPr lang="en-US" dirty="0" smtClean="0"/>
              <a:t>Digital designs are realized using devices such as transistors which can be made to operate at two discrete voltage levels representing 0 and 1 conveniently</a:t>
            </a:r>
          </a:p>
          <a:p>
            <a:pPr lvl="1"/>
            <a:r>
              <a:rPr lang="en-US" dirty="0" smtClean="0"/>
              <a:t>Number of bits devoted to represent a number is fixed by the design and cannot be extended after the design is finished</a:t>
            </a:r>
          </a:p>
          <a:p>
            <a:pPr lvl="2"/>
            <a:r>
              <a:rPr lang="en-US" dirty="0" smtClean="0"/>
              <a:t>Puts an upper bound on the value of the largest representable number in a computer</a:t>
            </a:r>
          </a:p>
          <a:p>
            <a:pPr lvl="2"/>
            <a:r>
              <a:rPr lang="en-US" dirty="0" smtClean="0"/>
              <a:t>If a computation generates a number that cannot fit within these bits, an overflow is said to have occurred</a:t>
            </a:r>
          </a:p>
        </p:txBody>
      </p:sp>
    </p:spTree>
    <p:extLst>
      <p:ext uri="{BB962C8B-B14F-4D97-AF65-F5344CB8AC3E}">
        <p14:creationId xmlns:p14="http://schemas.microsoft.com/office/powerpoint/2010/main" val="39139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of IEEE 754 double-precision format</a:t>
            </a:r>
          </a:p>
          <a:p>
            <a:pPr lvl="1"/>
            <a:r>
              <a:rPr lang="en-US" dirty="0" smtClean="0"/>
              <a:t>You can verify that the computer uses IEEE 754 double-precision format for double through the following code</a:t>
            </a:r>
          </a:p>
          <a:p>
            <a:pPr marL="457200" lvl="1" indent="0">
              <a:buNone/>
            </a:pPr>
            <a:r>
              <a:rPr lang="en-US" dirty="0" smtClean="0"/>
              <a:t>double x = -3.75;  // Can use any float value</a:t>
            </a:r>
          </a:p>
          <a:p>
            <a:pPr marL="457200" lvl="1" indent="0"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sbit</a:t>
            </a:r>
            <a:r>
              <a:rPr lang="en-US" dirty="0" smtClean="0"/>
              <a:t> </a:t>
            </a:r>
            <a:r>
              <a:rPr lang="en-US" dirty="0" smtClean="0"/>
              <a:t>= ((*((unsigned long long*)&amp;x)) &gt;&gt; 63) &amp; 1;</a:t>
            </a:r>
          </a:p>
          <a:p>
            <a:pPr marL="457200" lvl="1" indent="0">
              <a:buNone/>
            </a:pPr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smtClean="0"/>
              <a:t> exponent </a:t>
            </a:r>
            <a:r>
              <a:rPr lang="en-US" dirty="0" smtClean="0"/>
              <a:t>= ((*((unsigned long long*)&amp;x)) &gt;&gt; 52) &amp; 0x7ff;</a:t>
            </a:r>
          </a:p>
          <a:p>
            <a:pPr marL="457200" lvl="1" indent="0">
              <a:buNone/>
            </a:pPr>
            <a:r>
              <a:rPr lang="en-US" dirty="0"/>
              <a:t>u</a:t>
            </a:r>
            <a:r>
              <a:rPr lang="en-US" dirty="0" smtClean="0"/>
              <a:t>nsigned long </a:t>
            </a:r>
            <a:r>
              <a:rPr lang="en-US" dirty="0" err="1" smtClean="0"/>
              <a:t>long</a:t>
            </a:r>
            <a:r>
              <a:rPr lang="en-US" dirty="0" smtClean="0"/>
              <a:t> fraction = (*((unsigned long long*)&amp;</a:t>
            </a:r>
            <a:r>
              <a:rPr lang="en-US" dirty="0"/>
              <a:t>x)) </a:t>
            </a:r>
            <a:r>
              <a:rPr lang="en-US" dirty="0" smtClean="0"/>
              <a:t>&amp; 0xfffffffffffff;</a:t>
            </a:r>
          </a:p>
          <a:p>
            <a:pPr marL="457200" lvl="1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(“Sign bit: %u, biased exponent: %u, actual exponent: %d, mantissa: %#</a:t>
            </a:r>
            <a:r>
              <a:rPr lang="en-US" dirty="0" err="1" smtClean="0"/>
              <a:t>llx</a:t>
            </a:r>
            <a:r>
              <a:rPr lang="en-US" dirty="0" smtClean="0"/>
              <a:t>\n”, </a:t>
            </a:r>
            <a:r>
              <a:rPr lang="en-US" dirty="0" err="1" smtClean="0"/>
              <a:t>sbit</a:t>
            </a:r>
            <a:r>
              <a:rPr lang="en-US" dirty="0" smtClean="0"/>
              <a:t>, exponent, exponent – 1023, fraction);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1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IEEE 754 half-precision format</a:t>
            </a:r>
            <a:endParaRPr lang="en-US" baseline="30000" dirty="0"/>
          </a:p>
          <a:p>
            <a:pPr lvl="1"/>
            <a:r>
              <a:rPr lang="en-US" dirty="0" smtClean="0"/>
              <a:t>Lower range and precision compared to single-precision for computers having narrow busses/operands</a:t>
            </a:r>
          </a:p>
          <a:p>
            <a:pPr lvl="1"/>
            <a:r>
              <a:rPr lang="en-US" dirty="0" smtClean="0"/>
              <a:t>16-bit representation</a:t>
            </a:r>
          </a:p>
          <a:p>
            <a:pPr lvl="2"/>
            <a:r>
              <a:rPr lang="en-US" dirty="0" smtClean="0"/>
              <a:t>MSB is sign bit</a:t>
            </a:r>
          </a:p>
          <a:p>
            <a:pPr lvl="2"/>
            <a:r>
              <a:rPr lang="en-US" dirty="0" smtClean="0"/>
              <a:t>Least significant ten bits represent mantissa</a:t>
            </a:r>
          </a:p>
          <a:p>
            <a:pPr lvl="2"/>
            <a:r>
              <a:rPr lang="en-US" dirty="0" smtClean="0"/>
              <a:t>The middle five bits represent the biased exponent with a bias of 15</a:t>
            </a:r>
          </a:p>
          <a:p>
            <a:pPr lvl="3"/>
            <a:r>
              <a:rPr lang="en-US" dirty="0" smtClean="0"/>
              <a:t>Actual exponent can range from -14 to 15</a:t>
            </a:r>
          </a:p>
          <a:p>
            <a:pPr lvl="1"/>
            <a:r>
              <a:rPr lang="en-US" dirty="0"/>
              <a:t>Largest representable normalized magnitude</a:t>
            </a:r>
          </a:p>
          <a:p>
            <a:pPr lvl="2"/>
            <a:r>
              <a:rPr lang="en-US" dirty="0" smtClean="0"/>
              <a:t>1.1111111111 </a:t>
            </a:r>
            <a:r>
              <a:rPr lang="en-US" dirty="0"/>
              <a:t>x </a:t>
            </a:r>
            <a:r>
              <a:rPr lang="en-US" dirty="0" smtClean="0"/>
              <a:t>2</a:t>
            </a:r>
            <a:r>
              <a:rPr lang="en-US" baseline="30000" dirty="0" smtClean="0"/>
              <a:t>15</a:t>
            </a:r>
            <a:r>
              <a:rPr lang="en-US" dirty="0" smtClean="0"/>
              <a:t> </a:t>
            </a:r>
            <a:r>
              <a:rPr lang="en-US" dirty="0"/>
              <a:t>= (2 – </a:t>
            </a:r>
            <a:r>
              <a:rPr lang="en-US" dirty="0" smtClean="0"/>
              <a:t>1/1024) </a:t>
            </a:r>
            <a:r>
              <a:rPr lang="en-US" dirty="0"/>
              <a:t>x </a:t>
            </a:r>
            <a:r>
              <a:rPr lang="en-US" dirty="0" smtClean="0"/>
              <a:t>2</a:t>
            </a:r>
            <a:r>
              <a:rPr lang="en-US" baseline="30000" dirty="0" smtClean="0"/>
              <a:t>15</a:t>
            </a:r>
            <a:endParaRPr lang="en-US" baseline="30000" dirty="0"/>
          </a:p>
          <a:p>
            <a:pPr lvl="1"/>
            <a:r>
              <a:rPr lang="en-US" dirty="0"/>
              <a:t>Smallest representable normalized magnitude</a:t>
            </a:r>
          </a:p>
          <a:p>
            <a:pPr lvl="2"/>
            <a:r>
              <a:rPr lang="en-US" dirty="0" smtClean="0"/>
              <a:t>1.0000000000 </a:t>
            </a:r>
            <a:r>
              <a:rPr lang="en-US" dirty="0"/>
              <a:t>x </a:t>
            </a:r>
            <a:r>
              <a:rPr lang="en-US" dirty="0" smtClean="0"/>
              <a:t>2</a:t>
            </a:r>
            <a:r>
              <a:rPr lang="en-US" baseline="30000" dirty="0" smtClean="0"/>
              <a:t>-14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-14</a:t>
            </a:r>
            <a:endParaRPr lang="en-US" baseline="30000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50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IEEE 754 half-precision format</a:t>
            </a:r>
            <a:endParaRPr lang="en-US" baseline="30000" dirty="0"/>
          </a:p>
          <a:p>
            <a:pPr lvl="1"/>
            <a:r>
              <a:rPr lang="en-US" dirty="0" smtClean="0"/>
              <a:t>Largest representable </a:t>
            </a:r>
            <a:r>
              <a:rPr lang="en-US" dirty="0" err="1" smtClean="0"/>
              <a:t>denormalized</a:t>
            </a:r>
            <a:r>
              <a:rPr lang="en-US" dirty="0" smtClean="0"/>
              <a:t> magnitude</a:t>
            </a:r>
          </a:p>
          <a:p>
            <a:pPr lvl="2"/>
            <a:r>
              <a:rPr lang="en-US" dirty="0" smtClean="0"/>
              <a:t>0.1111111111 x 2</a:t>
            </a:r>
            <a:r>
              <a:rPr lang="en-US" baseline="30000" dirty="0" smtClean="0"/>
              <a:t>-14</a:t>
            </a:r>
            <a:r>
              <a:rPr lang="en-US" dirty="0" smtClean="0"/>
              <a:t> = (1 – 1/1024) x 2</a:t>
            </a:r>
            <a:r>
              <a:rPr lang="en-US" baseline="30000" dirty="0" smtClean="0"/>
              <a:t>-14</a:t>
            </a:r>
          </a:p>
          <a:p>
            <a:pPr lvl="1"/>
            <a:r>
              <a:rPr lang="en-US" dirty="0" smtClean="0"/>
              <a:t>Smallest representable </a:t>
            </a:r>
            <a:r>
              <a:rPr lang="en-US" dirty="0" err="1" smtClean="0"/>
              <a:t>denormalized</a:t>
            </a:r>
            <a:r>
              <a:rPr lang="en-US" dirty="0" smtClean="0"/>
              <a:t> magnitude</a:t>
            </a:r>
          </a:p>
          <a:p>
            <a:pPr lvl="2"/>
            <a:r>
              <a:rPr lang="en-US" dirty="0" smtClean="0"/>
              <a:t>0.000…01 x 2</a:t>
            </a:r>
            <a:r>
              <a:rPr lang="en-US" baseline="30000" dirty="0" smtClean="0"/>
              <a:t>-14</a:t>
            </a:r>
            <a:r>
              <a:rPr lang="en-US" dirty="0" smtClean="0"/>
              <a:t> = 2</a:t>
            </a:r>
            <a:r>
              <a:rPr lang="en-US" baseline="30000" dirty="0" smtClean="0"/>
              <a:t>-24</a:t>
            </a:r>
          </a:p>
          <a:p>
            <a:pPr lvl="1"/>
            <a:r>
              <a:rPr lang="en-US" dirty="0" smtClean="0"/>
              <a:t>Zero</a:t>
            </a:r>
          </a:p>
          <a:p>
            <a:pPr lvl="2"/>
            <a:r>
              <a:rPr lang="en-US" dirty="0" smtClean="0"/>
              <a:t>Exponent = 0, Mantissa = 0</a:t>
            </a:r>
          </a:p>
          <a:p>
            <a:pPr lvl="1"/>
            <a:r>
              <a:rPr lang="en-US" dirty="0" smtClean="0"/>
              <a:t>Infinity</a:t>
            </a:r>
          </a:p>
          <a:p>
            <a:pPr lvl="2"/>
            <a:r>
              <a:rPr lang="en-US" dirty="0" smtClean="0"/>
              <a:t>Exponent = 11111, Mantissa = 0</a:t>
            </a:r>
          </a:p>
          <a:p>
            <a:pPr lvl="1"/>
            <a:r>
              <a:rPr lang="en-US" dirty="0" err="1" smtClean="0"/>
              <a:t>NaN</a:t>
            </a:r>
            <a:endParaRPr lang="en-US" dirty="0" smtClean="0"/>
          </a:p>
          <a:p>
            <a:pPr lvl="2"/>
            <a:r>
              <a:rPr lang="en-US" dirty="0" smtClean="0"/>
              <a:t>Exponent = 11111, Mantissa = non-zero</a:t>
            </a:r>
          </a:p>
        </p:txBody>
      </p:sp>
    </p:spTree>
    <p:extLst>
      <p:ext uri="{BB962C8B-B14F-4D97-AF65-F5344CB8AC3E}">
        <p14:creationId xmlns:p14="http://schemas.microsoft.com/office/powerpoint/2010/main" val="42033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IEEE 754 quadruple-precision format</a:t>
            </a:r>
            <a:endParaRPr lang="en-US" baseline="30000" dirty="0"/>
          </a:p>
          <a:p>
            <a:pPr lvl="1"/>
            <a:r>
              <a:rPr lang="en-US" dirty="0" smtClean="0"/>
              <a:t>Much higher range and precision compared to double-precision</a:t>
            </a:r>
          </a:p>
          <a:p>
            <a:pPr lvl="1"/>
            <a:r>
              <a:rPr lang="en-US" dirty="0" smtClean="0"/>
              <a:t>No computer supports it yet</a:t>
            </a:r>
          </a:p>
          <a:p>
            <a:pPr lvl="1"/>
            <a:r>
              <a:rPr lang="en-US" dirty="0" smtClean="0"/>
              <a:t>128-bit representation</a:t>
            </a:r>
          </a:p>
          <a:p>
            <a:pPr lvl="2"/>
            <a:r>
              <a:rPr lang="en-US" dirty="0" smtClean="0"/>
              <a:t>MSB is sign bit</a:t>
            </a:r>
          </a:p>
          <a:p>
            <a:pPr lvl="2"/>
            <a:r>
              <a:rPr lang="en-US" dirty="0" smtClean="0"/>
              <a:t>Least significant 112 bits represent mantissa</a:t>
            </a:r>
          </a:p>
          <a:p>
            <a:pPr lvl="2"/>
            <a:r>
              <a:rPr lang="en-US" dirty="0" smtClean="0"/>
              <a:t>The middle 15 bits represent the biased exponent with a bias of 16383</a:t>
            </a:r>
          </a:p>
          <a:p>
            <a:pPr lvl="3"/>
            <a:r>
              <a:rPr lang="en-US" dirty="0" smtClean="0"/>
              <a:t>Actual exponent can range from -16382 to 16383</a:t>
            </a:r>
          </a:p>
          <a:p>
            <a:pPr lvl="1"/>
            <a:r>
              <a:rPr lang="en-US" dirty="0"/>
              <a:t>Largest representable normalized magnitude</a:t>
            </a:r>
          </a:p>
          <a:p>
            <a:pPr lvl="2"/>
            <a:r>
              <a:rPr lang="en-US" dirty="0" smtClean="0"/>
              <a:t>1.111…1 </a:t>
            </a:r>
            <a:r>
              <a:rPr lang="en-US" dirty="0"/>
              <a:t>x </a:t>
            </a:r>
            <a:r>
              <a:rPr lang="en-US" dirty="0" smtClean="0"/>
              <a:t>2</a:t>
            </a:r>
            <a:r>
              <a:rPr lang="en-US" baseline="30000" dirty="0" smtClean="0"/>
              <a:t>16383</a:t>
            </a:r>
            <a:r>
              <a:rPr lang="en-US" dirty="0" smtClean="0"/>
              <a:t> </a:t>
            </a:r>
            <a:r>
              <a:rPr lang="en-US" dirty="0"/>
              <a:t>= (2 – </a:t>
            </a:r>
            <a:r>
              <a:rPr lang="en-US" dirty="0" smtClean="0"/>
              <a:t>2</a:t>
            </a:r>
            <a:r>
              <a:rPr lang="en-US" baseline="30000" dirty="0" smtClean="0"/>
              <a:t>-112</a:t>
            </a:r>
            <a:r>
              <a:rPr lang="en-US" dirty="0" smtClean="0"/>
              <a:t>) </a:t>
            </a:r>
            <a:r>
              <a:rPr lang="en-US" dirty="0"/>
              <a:t>x </a:t>
            </a:r>
            <a:r>
              <a:rPr lang="en-US" dirty="0" smtClean="0"/>
              <a:t>2</a:t>
            </a:r>
            <a:r>
              <a:rPr lang="en-US" baseline="30000" dirty="0" smtClean="0"/>
              <a:t>16383</a:t>
            </a:r>
            <a:endParaRPr lang="en-US" baseline="30000" dirty="0"/>
          </a:p>
          <a:p>
            <a:pPr lvl="1"/>
            <a:r>
              <a:rPr lang="en-US" dirty="0"/>
              <a:t>Smallest representable normalized magnitude</a:t>
            </a:r>
          </a:p>
          <a:p>
            <a:pPr lvl="2"/>
            <a:r>
              <a:rPr lang="en-US" dirty="0" smtClean="0"/>
              <a:t>1.000…0 </a:t>
            </a:r>
            <a:r>
              <a:rPr lang="en-US" dirty="0"/>
              <a:t>x </a:t>
            </a:r>
            <a:r>
              <a:rPr lang="en-US" dirty="0" smtClean="0"/>
              <a:t>2</a:t>
            </a:r>
            <a:r>
              <a:rPr lang="en-US" baseline="30000" dirty="0" smtClean="0"/>
              <a:t>-16382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-16382</a:t>
            </a:r>
            <a:endParaRPr lang="en-US" baseline="30000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2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IEEE 754 quadruple-precision format</a:t>
            </a:r>
            <a:endParaRPr lang="en-US" baseline="30000" dirty="0"/>
          </a:p>
          <a:p>
            <a:pPr lvl="1"/>
            <a:r>
              <a:rPr lang="en-US" dirty="0" smtClean="0"/>
              <a:t>Largest representable </a:t>
            </a:r>
            <a:r>
              <a:rPr lang="en-US" dirty="0" err="1" smtClean="0"/>
              <a:t>denormalized</a:t>
            </a:r>
            <a:r>
              <a:rPr lang="en-US" dirty="0" smtClean="0"/>
              <a:t> magnitude</a:t>
            </a:r>
          </a:p>
          <a:p>
            <a:pPr lvl="2"/>
            <a:r>
              <a:rPr lang="en-US" dirty="0" smtClean="0"/>
              <a:t>0.111…1 x 2</a:t>
            </a:r>
            <a:r>
              <a:rPr lang="en-US" baseline="30000" dirty="0" smtClean="0"/>
              <a:t>-16382</a:t>
            </a:r>
            <a:r>
              <a:rPr lang="en-US" dirty="0" smtClean="0"/>
              <a:t> = (1 – 2</a:t>
            </a:r>
            <a:r>
              <a:rPr lang="en-US" baseline="30000" dirty="0" smtClean="0"/>
              <a:t>-112</a:t>
            </a:r>
            <a:r>
              <a:rPr lang="en-US" dirty="0" smtClean="0"/>
              <a:t>) x 2</a:t>
            </a:r>
            <a:r>
              <a:rPr lang="en-US" baseline="30000" dirty="0" smtClean="0"/>
              <a:t>-16382</a:t>
            </a:r>
          </a:p>
          <a:p>
            <a:pPr lvl="1"/>
            <a:r>
              <a:rPr lang="en-US" dirty="0" smtClean="0"/>
              <a:t>Smallest representable </a:t>
            </a:r>
            <a:r>
              <a:rPr lang="en-US" dirty="0" err="1" smtClean="0"/>
              <a:t>denormalized</a:t>
            </a:r>
            <a:r>
              <a:rPr lang="en-US" dirty="0" smtClean="0"/>
              <a:t> magnitude</a:t>
            </a:r>
          </a:p>
          <a:p>
            <a:pPr lvl="2"/>
            <a:r>
              <a:rPr lang="en-US" dirty="0" smtClean="0"/>
              <a:t>0.000…01 x 2</a:t>
            </a:r>
            <a:r>
              <a:rPr lang="en-US" baseline="30000" dirty="0" smtClean="0"/>
              <a:t>-16382</a:t>
            </a:r>
            <a:r>
              <a:rPr lang="en-US" dirty="0" smtClean="0"/>
              <a:t> = 2</a:t>
            </a:r>
            <a:r>
              <a:rPr lang="en-US" baseline="30000" dirty="0" smtClean="0"/>
              <a:t>-16494</a:t>
            </a:r>
          </a:p>
          <a:p>
            <a:pPr lvl="1"/>
            <a:r>
              <a:rPr lang="en-US" dirty="0" smtClean="0"/>
              <a:t>Zero</a:t>
            </a:r>
          </a:p>
          <a:p>
            <a:pPr lvl="2"/>
            <a:r>
              <a:rPr lang="en-US" dirty="0" smtClean="0"/>
              <a:t>Exponent = 0, Mantissa = 0</a:t>
            </a:r>
          </a:p>
          <a:p>
            <a:pPr lvl="1"/>
            <a:r>
              <a:rPr lang="en-US" dirty="0" smtClean="0"/>
              <a:t>Infinity</a:t>
            </a:r>
          </a:p>
          <a:p>
            <a:pPr lvl="2"/>
            <a:r>
              <a:rPr lang="en-US" dirty="0" smtClean="0"/>
              <a:t>Exponent = 111…1, Mantissa = 0</a:t>
            </a:r>
          </a:p>
          <a:p>
            <a:pPr lvl="1"/>
            <a:r>
              <a:rPr lang="en-US" dirty="0" err="1" smtClean="0"/>
              <a:t>NaN</a:t>
            </a:r>
            <a:endParaRPr lang="en-US" dirty="0" smtClean="0"/>
          </a:p>
          <a:p>
            <a:pPr lvl="2"/>
            <a:r>
              <a:rPr lang="en-US" dirty="0" smtClean="0"/>
              <a:t>Exponent = 111…1, Mantissa = non-zero</a:t>
            </a:r>
          </a:p>
        </p:txBody>
      </p:sp>
    </p:spTree>
    <p:extLst>
      <p:ext uri="{BB962C8B-B14F-4D97-AF65-F5344CB8AC3E}">
        <p14:creationId xmlns:p14="http://schemas.microsoft.com/office/powerpoint/2010/main" val="31813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Overflow in floating-point 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happens if the magnitude of a floating-point number exceeds the largest representable by the corresponding format?</a:t>
            </a:r>
          </a:p>
          <a:p>
            <a:pPr lvl="1"/>
            <a:r>
              <a:rPr lang="en-US" dirty="0" smtClean="0"/>
              <a:t>E.g., float x &gt; </a:t>
            </a:r>
            <a:r>
              <a:rPr lang="en-US" dirty="0"/>
              <a:t>(2 – 2</a:t>
            </a:r>
            <a:r>
              <a:rPr lang="en-US" baseline="30000" dirty="0"/>
              <a:t>-23</a:t>
            </a:r>
            <a:r>
              <a:rPr lang="en-US" dirty="0"/>
              <a:t>) x </a:t>
            </a:r>
            <a:r>
              <a:rPr lang="en-US" dirty="0" smtClean="0"/>
              <a:t>2</a:t>
            </a:r>
            <a:r>
              <a:rPr lang="en-US" baseline="30000" dirty="0" smtClean="0"/>
              <a:t>127</a:t>
            </a:r>
          </a:p>
          <a:p>
            <a:pPr lvl="1"/>
            <a:r>
              <a:rPr lang="en-US" dirty="0" smtClean="0"/>
              <a:t>May cause an overflow if exponent is larger than maximum allowed (e.g., 127 in single-precision)</a:t>
            </a:r>
          </a:p>
          <a:p>
            <a:pPr lvl="2"/>
            <a:r>
              <a:rPr lang="en-US" dirty="0" smtClean="0"/>
              <a:t>The number is treated as +infinity or –infinity depending on the sign of the number</a:t>
            </a:r>
          </a:p>
          <a:p>
            <a:pPr lvl="1"/>
            <a:r>
              <a:rPr lang="en-US" dirty="0" smtClean="0"/>
              <a:t>What if the fraction cannot fit within the mantissa </a:t>
            </a:r>
            <a:r>
              <a:rPr lang="en-US" dirty="0" smtClean="0"/>
              <a:t>field, but the exponent is within range?</a:t>
            </a:r>
            <a:endParaRPr lang="en-US" dirty="0" smtClean="0"/>
          </a:p>
          <a:p>
            <a:pPr lvl="2"/>
            <a:r>
              <a:rPr lang="en-US" dirty="0" smtClean="0"/>
              <a:t>Not an overflow</a:t>
            </a:r>
          </a:p>
          <a:p>
            <a:pPr lvl="2"/>
            <a:r>
              <a:rPr lang="en-US" dirty="0" smtClean="0"/>
              <a:t>Handled by rounding the mantissa (default is round to </a:t>
            </a:r>
            <a:r>
              <a:rPr lang="en-US" dirty="0" smtClean="0"/>
              <a:t>nearest and round to nearest even for halfway round)</a:t>
            </a:r>
            <a:endParaRPr lang="en-US" dirty="0" smtClean="0"/>
          </a:p>
          <a:p>
            <a:pPr lvl="2"/>
            <a:r>
              <a:rPr lang="en-US" dirty="0" smtClean="0"/>
              <a:t>Loss of precision</a:t>
            </a:r>
          </a:p>
        </p:txBody>
      </p:sp>
    </p:spTree>
    <p:extLst>
      <p:ext uri="{BB962C8B-B14F-4D97-AF65-F5344CB8AC3E}">
        <p14:creationId xmlns:p14="http://schemas.microsoft.com/office/powerpoint/2010/main" val="38467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Underflow in floating-point 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happens if the magnitude of a floating-point number is less than the smallest representable by the corresponding format?</a:t>
            </a:r>
          </a:p>
          <a:p>
            <a:pPr lvl="1"/>
            <a:r>
              <a:rPr lang="en-US" dirty="0" smtClean="0"/>
              <a:t>E.g., float x &lt; 2</a:t>
            </a:r>
            <a:r>
              <a:rPr lang="en-US" baseline="30000" dirty="0" smtClean="0"/>
              <a:t>-149</a:t>
            </a:r>
          </a:p>
          <a:p>
            <a:pPr lvl="1"/>
            <a:r>
              <a:rPr lang="en-US" dirty="0" smtClean="0"/>
              <a:t>May cause an underflow if an exponent smaller than the minimum (e.g., -126 in single-precision) is required to represent the number</a:t>
            </a:r>
          </a:p>
          <a:p>
            <a:pPr lvl="2"/>
            <a:r>
              <a:rPr lang="en-US" dirty="0" smtClean="0"/>
              <a:t>E.g., 2</a:t>
            </a:r>
            <a:r>
              <a:rPr lang="en-US" baseline="30000" dirty="0" smtClean="0"/>
              <a:t>-150</a:t>
            </a:r>
            <a:r>
              <a:rPr lang="en-US" dirty="0" smtClean="0"/>
              <a:t> in single-precision or 2</a:t>
            </a:r>
            <a:r>
              <a:rPr lang="en-US" baseline="30000" dirty="0" smtClean="0"/>
              <a:t>-1075</a:t>
            </a:r>
            <a:r>
              <a:rPr lang="en-US" dirty="0" smtClean="0"/>
              <a:t> in double-precision</a:t>
            </a:r>
          </a:p>
          <a:p>
            <a:pPr lvl="2"/>
            <a:r>
              <a:rPr lang="en-US" dirty="0" smtClean="0"/>
              <a:t>The number is treated as zero in this case</a:t>
            </a:r>
          </a:p>
          <a:p>
            <a:pPr lvl="2"/>
            <a:r>
              <a:rPr lang="en-US" dirty="0" err="1" smtClean="0"/>
              <a:t>Denormalized</a:t>
            </a:r>
            <a:r>
              <a:rPr lang="en-US" dirty="0" smtClean="0"/>
              <a:t> numbers are said to undergo gradual underflow as more and more leading zeros appear on the right side of the binary point ultimately becoming zero below 2</a:t>
            </a:r>
            <a:r>
              <a:rPr lang="en-US" baseline="30000" dirty="0" smtClean="0"/>
              <a:t>-149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0140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Rounding modes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IEEE 754 rounding modes</a:t>
            </a:r>
          </a:p>
          <a:p>
            <a:pPr lvl="1"/>
            <a:r>
              <a:rPr lang="en-US" dirty="0" smtClean="0"/>
              <a:t>Round to nearest (default behavior)</a:t>
            </a:r>
          </a:p>
          <a:p>
            <a:pPr lvl="2"/>
            <a:r>
              <a:rPr lang="en-US" dirty="0" smtClean="0"/>
              <a:t>Round to </a:t>
            </a:r>
            <a:r>
              <a:rPr lang="en-US" dirty="0" smtClean="0"/>
              <a:t>nearest even for </a:t>
            </a:r>
            <a:r>
              <a:rPr lang="en-US" dirty="0" smtClean="0"/>
              <a:t>halfway </a:t>
            </a:r>
            <a:r>
              <a:rPr lang="en-US" dirty="0" smtClean="0"/>
              <a:t>rounding</a:t>
            </a:r>
          </a:p>
          <a:p>
            <a:pPr lvl="3"/>
            <a:r>
              <a:rPr lang="en-US" dirty="0" smtClean="0"/>
              <a:t>After rounding, the </a:t>
            </a:r>
            <a:r>
              <a:rPr lang="en-US" dirty="0"/>
              <a:t>least significant representable mantissa bit should be </a:t>
            </a:r>
            <a:r>
              <a:rPr lang="en-US" dirty="0" smtClean="0"/>
              <a:t>even (see following single-precision examples)</a:t>
            </a:r>
            <a:endParaRPr lang="en-US" dirty="0" smtClean="0"/>
          </a:p>
          <a:p>
            <a:pPr lvl="2"/>
            <a:r>
              <a:rPr lang="en-US" dirty="0" smtClean="0"/>
              <a:t>Example: 1.1111…1 (has 24 1s in mantissa) is rounded to 2.0 (in decimal) i.e., 1.0 x 2</a:t>
            </a:r>
            <a:r>
              <a:rPr lang="en-US" baseline="30000" dirty="0" smtClean="0"/>
              <a:t>1</a:t>
            </a:r>
            <a:r>
              <a:rPr lang="en-US" dirty="0" smtClean="0"/>
              <a:t> in binary</a:t>
            </a:r>
          </a:p>
          <a:p>
            <a:pPr lvl="2"/>
            <a:r>
              <a:rPr lang="en-US" dirty="0" smtClean="0"/>
              <a:t>Example: 1.111…101 (has 22 1s followed by a 0 and a 1 in mantissa) is rounded to 1.111…10 (has 22 1s followed by a 0 in mantissa)</a:t>
            </a:r>
            <a:endParaRPr lang="en-US" dirty="0"/>
          </a:p>
          <a:p>
            <a:pPr lvl="1"/>
            <a:r>
              <a:rPr lang="en-US" dirty="0" smtClean="0"/>
              <a:t>Round toward zero</a:t>
            </a:r>
          </a:p>
          <a:p>
            <a:pPr lvl="1"/>
            <a:r>
              <a:rPr lang="en-US" dirty="0" smtClean="0"/>
              <a:t>Round toward +infinity</a:t>
            </a:r>
          </a:p>
          <a:p>
            <a:pPr lvl="1"/>
            <a:r>
              <a:rPr lang="en-US" dirty="0" smtClean="0"/>
              <a:t>Round toward –infinity</a:t>
            </a:r>
          </a:p>
          <a:p>
            <a:r>
              <a:rPr lang="en-US" dirty="0" smtClean="0"/>
              <a:t>A computer can choose one of the </a:t>
            </a:r>
            <a:r>
              <a:rPr lang="en-US" dirty="0" smtClean="0"/>
              <a:t>modes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Unsigned and signed integers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Non-negative integers (often called unsigned integers) can be represented using standard binary</a:t>
            </a:r>
          </a:p>
          <a:p>
            <a:r>
              <a:rPr lang="en-US" dirty="0" smtClean="0"/>
              <a:t>Negative integers require the sign to be encoded appropriately</a:t>
            </a:r>
          </a:p>
          <a:p>
            <a:pPr lvl="1"/>
            <a:r>
              <a:rPr lang="en-US" dirty="0" smtClean="0"/>
              <a:t>Four possibilities have been tried: sign magnitude, two’s complement, one’s complement, biased</a:t>
            </a:r>
          </a:p>
          <a:p>
            <a:pPr lvl="1"/>
            <a:r>
              <a:rPr lang="en-US" dirty="0" smtClean="0"/>
              <a:t>Sign magnitude is the simplest: reserve the most significant bit to represent the sign of the integer</a:t>
            </a:r>
          </a:p>
          <a:p>
            <a:pPr lvl="2"/>
            <a:r>
              <a:rPr lang="en-US" dirty="0" smtClean="0"/>
              <a:t>Ambiguous representation of zero (00…0 and 100…0)</a:t>
            </a:r>
          </a:p>
          <a:p>
            <a:pPr lvl="2"/>
            <a:r>
              <a:rPr lang="en-US" dirty="0" smtClean="0"/>
              <a:t>Addition requires extra logic to set the result’s sign</a:t>
            </a:r>
          </a:p>
        </p:txBody>
      </p:sp>
    </p:spTree>
    <p:extLst>
      <p:ext uri="{BB962C8B-B14F-4D97-AF65-F5344CB8AC3E}">
        <p14:creationId xmlns:p14="http://schemas.microsoft.com/office/powerpoint/2010/main" val="11855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negative integers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Sign magnitude representation</a:t>
            </a:r>
          </a:p>
          <a:p>
            <a:pPr lvl="1"/>
            <a:r>
              <a:rPr lang="en-US" dirty="0" smtClean="0"/>
              <a:t>With n bits to represent a number, the representable range is -2</a:t>
            </a:r>
            <a:r>
              <a:rPr lang="en-US" baseline="30000" dirty="0" smtClean="0"/>
              <a:t>n-1</a:t>
            </a:r>
            <a:r>
              <a:rPr lang="en-US" dirty="0" smtClean="0"/>
              <a:t>+1 to 2</a:t>
            </a:r>
            <a:r>
              <a:rPr lang="en-US" baseline="30000" dirty="0" smtClean="0"/>
              <a:t>n-1</a:t>
            </a:r>
            <a:r>
              <a:rPr lang="en-US" dirty="0" smtClean="0"/>
              <a:t>-1</a:t>
            </a:r>
          </a:p>
          <a:p>
            <a:r>
              <a:rPr lang="en-US" dirty="0" smtClean="0"/>
              <a:t>Two’s complement representation</a:t>
            </a:r>
          </a:p>
          <a:p>
            <a:pPr lvl="1"/>
            <a:r>
              <a:rPr lang="en-US" dirty="0" smtClean="0"/>
              <a:t>Non-negative integers are represented as in sign magnitude representation</a:t>
            </a:r>
          </a:p>
          <a:p>
            <a:pPr lvl="2"/>
            <a:r>
              <a:rPr lang="en-US" dirty="0" smtClean="0"/>
              <a:t>MSB is 0 followed by the magnitude in n-1 bits</a:t>
            </a:r>
          </a:p>
          <a:p>
            <a:pPr lvl="1"/>
            <a:r>
              <a:rPr lang="en-US" dirty="0" smtClean="0"/>
              <a:t>An integer x and its negative add up to 2</a:t>
            </a:r>
            <a:r>
              <a:rPr lang="en-US" baseline="30000" dirty="0" smtClean="0"/>
              <a:t>n</a:t>
            </a:r>
          </a:p>
          <a:p>
            <a:pPr lvl="2"/>
            <a:r>
              <a:rPr lang="en-US" dirty="0" smtClean="0"/>
              <a:t>x+(-x) = (2</a:t>
            </a:r>
            <a:r>
              <a:rPr lang="en-US" baseline="30000" dirty="0" smtClean="0"/>
              <a:t>n</a:t>
            </a:r>
            <a:r>
              <a:rPr lang="en-US" dirty="0" smtClean="0"/>
              <a:t> – 1) + 1 or (-x) = (2</a:t>
            </a:r>
            <a:r>
              <a:rPr lang="en-US" baseline="30000" dirty="0" smtClean="0"/>
              <a:t>n</a:t>
            </a:r>
            <a:r>
              <a:rPr lang="en-US" dirty="0" smtClean="0"/>
              <a:t> – 1) – x + 1</a:t>
            </a:r>
          </a:p>
          <a:p>
            <a:pPr lvl="2"/>
            <a:r>
              <a:rPr lang="en-US" dirty="0" smtClean="0"/>
              <a:t>Observe: (2</a:t>
            </a:r>
            <a:r>
              <a:rPr lang="en-US" baseline="30000" dirty="0" smtClean="0"/>
              <a:t>n</a:t>
            </a:r>
            <a:r>
              <a:rPr lang="en-US" dirty="0" smtClean="0"/>
              <a:t> – 1) – x is same as bitwise inversion of x</a:t>
            </a:r>
          </a:p>
          <a:p>
            <a:pPr lvl="2"/>
            <a:r>
              <a:rPr lang="en-US" dirty="0" smtClean="0"/>
              <a:t>Offers an easy implementation to derive –x from x</a:t>
            </a:r>
          </a:p>
          <a:p>
            <a:pPr lvl="3"/>
            <a:r>
              <a:rPr lang="en-US" dirty="0" smtClean="0"/>
              <a:t>Invert bits of x to get y; add 1 to y; ignore carry out of MSB</a:t>
            </a:r>
          </a:p>
        </p:txBody>
      </p:sp>
    </p:spTree>
    <p:extLst>
      <p:ext uri="{BB962C8B-B14F-4D97-AF65-F5344CB8AC3E}">
        <p14:creationId xmlns:p14="http://schemas.microsoft.com/office/powerpoint/2010/main" val="25221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negative integers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686800" cy="6248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Two’s complement representation</a:t>
                </a:r>
              </a:p>
              <a:p>
                <a:pPr lvl="1"/>
                <a:r>
                  <a:rPr lang="en-US" dirty="0" smtClean="0"/>
                  <a:t>Unambiguous representation of zero (00…0)</a:t>
                </a:r>
              </a:p>
              <a:p>
                <a:pPr lvl="1"/>
                <a:r>
                  <a:rPr lang="en-US" dirty="0" smtClean="0"/>
                  <a:t>No special treatment needed by the sign bit</a:t>
                </a:r>
              </a:p>
              <a:p>
                <a:pPr lvl="2"/>
                <a:r>
                  <a:rPr lang="en-US" dirty="0" smtClean="0"/>
                  <a:t>To convert a two’s complement binary number to decimal use -2</a:t>
                </a:r>
                <a:r>
                  <a:rPr lang="en-US" baseline="30000" dirty="0" smtClean="0"/>
                  <a:t>n-1</a:t>
                </a:r>
                <a:r>
                  <a:rPr lang="en-US" dirty="0" smtClean="0"/>
                  <a:t> as the coefficient for the MSB and the rest is same as regular binary numbers</a:t>
                </a:r>
              </a:p>
              <a:p>
                <a:pPr lvl="3"/>
                <a:r>
                  <a:rPr lang="en-US" dirty="0" smtClean="0"/>
                  <a:t>Proof outline below:</a:t>
                </a:r>
                <a:endParaRPr lang="en-US" dirty="0"/>
              </a:p>
              <a:p>
                <a:pPr lvl="3"/>
                <a:r>
                  <a:rPr lang="en-US" dirty="0" smtClean="0"/>
                  <a:t>Consider an n-bit negative integer x in two’s complement representation: x=1b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0</a:t>
                </a:r>
              </a:p>
              <a:p>
                <a:pPr lvl="3"/>
                <a:r>
                  <a:rPr lang="en-US" dirty="0" smtClean="0"/>
                  <a:t>Therefore, -x in two’s complement representation is 0a</a:t>
                </a:r>
                <a:r>
                  <a:rPr lang="en-US" baseline="-25000" dirty="0" smtClean="0"/>
                  <a:t>n-2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n-3</a:t>
                </a:r>
                <a:r>
                  <a:rPr lang="en-US" dirty="0" smtClean="0"/>
                  <a:t>…a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+ 1 where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= 1 – b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(follows from the definition of two’s complement)</a:t>
                </a:r>
              </a:p>
              <a:p>
                <a:pPr lvl="3"/>
                <a:r>
                  <a:rPr lang="en-US" dirty="0" smtClean="0"/>
                  <a:t>The decimal equivalent of –x is 1+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= 1+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Therefore, the decimal equivalent of x is -1-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_1+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686800" cy="6248400"/>
              </a:xfrm>
              <a:blipFill rotWithShape="0">
                <a:blip r:embed="rId2"/>
                <a:stretch>
                  <a:fillRect l="-1614" t="-1268" b="-10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negative integers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Two’s complement representation</a:t>
            </a:r>
          </a:p>
          <a:p>
            <a:pPr lvl="1"/>
            <a:r>
              <a:rPr lang="en-US" dirty="0" smtClean="0"/>
              <a:t>No special hardware or step required in binary addition and subtraction (A+B or A-B)</a:t>
            </a:r>
          </a:p>
          <a:p>
            <a:pPr lvl="2"/>
            <a:r>
              <a:rPr lang="en-US" dirty="0" smtClean="0"/>
              <a:t>A and B are in two’s complement representation</a:t>
            </a:r>
          </a:p>
          <a:p>
            <a:pPr lvl="2"/>
            <a:r>
              <a:rPr lang="en-US" dirty="0" smtClean="0"/>
              <a:t>An extra array of </a:t>
            </a:r>
            <a:r>
              <a:rPr lang="en-US" dirty="0" err="1" smtClean="0"/>
              <a:t>xor</a:t>
            </a:r>
            <a:r>
              <a:rPr lang="en-US" dirty="0" smtClean="0"/>
              <a:t> gates to implement A-B</a:t>
            </a:r>
          </a:p>
          <a:p>
            <a:pPr lvl="2"/>
            <a:r>
              <a:rPr lang="en-US" dirty="0" smtClean="0"/>
              <a:t>Ignore carry out of MSB position</a:t>
            </a:r>
          </a:p>
          <a:p>
            <a:pPr lvl="2"/>
            <a:r>
              <a:rPr lang="en-US" dirty="0" smtClean="0"/>
              <a:t>Basic binary addition algorithm remains unchanged</a:t>
            </a:r>
            <a:endParaRPr lang="en-US" dirty="0"/>
          </a:p>
          <a:p>
            <a:pPr lvl="1"/>
            <a:r>
              <a:rPr lang="en-US" dirty="0" smtClean="0"/>
              <a:t>Only drawback is an imbalanced range on positive and negative sides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epresentable range: -2</a:t>
            </a:r>
            <a:r>
              <a:rPr lang="en-US" baseline="30000" dirty="0" smtClean="0"/>
              <a:t>n-1</a:t>
            </a:r>
            <a:r>
              <a:rPr lang="en-US" dirty="0" smtClean="0"/>
              <a:t> to 2</a:t>
            </a:r>
            <a:r>
              <a:rPr lang="en-US" baseline="30000" dirty="0" smtClean="0"/>
              <a:t>n-1</a:t>
            </a:r>
            <a:r>
              <a:rPr lang="en-US" dirty="0" smtClean="0"/>
              <a:t>-1</a:t>
            </a:r>
          </a:p>
          <a:p>
            <a:r>
              <a:rPr lang="en-US" dirty="0" smtClean="0"/>
              <a:t>Two’s complement representation is used in all computers today for </a:t>
            </a:r>
            <a:r>
              <a:rPr lang="en-US" smtClean="0"/>
              <a:t>handling integers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9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negative integers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Two’s complement adder/</a:t>
            </a:r>
            <a:r>
              <a:rPr lang="en-US" dirty="0" err="1" smtClean="0"/>
              <a:t>subtractor</a:t>
            </a:r>
            <a:endParaRPr lang="en-US" dirty="0" smtClean="0"/>
          </a:p>
          <a:p>
            <a:pPr lvl="1"/>
            <a:r>
              <a:rPr lang="en-US" dirty="0" smtClean="0"/>
              <a:t>For A+B, the add/sub input wire is set to 0 and for A-B, the add/sub input wire is set to 1</a:t>
            </a:r>
          </a:p>
          <a:p>
            <a:pPr lvl="1"/>
            <a:r>
              <a:rPr lang="en-US" dirty="0" smtClean="0"/>
              <a:t>Both A and B must be in two’s complement representation (assumes n=4)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out</a:t>
            </a:r>
            <a:r>
              <a:rPr lang="en-US" dirty="0" smtClean="0"/>
              <a:t> is usually ignored</a:t>
            </a:r>
          </a:p>
          <a:p>
            <a:pPr lvl="2"/>
            <a:r>
              <a:rPr lang="en-US" dirty="0" smtClean="0"/>
              <a:t>Actually used to detect overflows (will discuss later)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5334000"/>
            <a:ext cx="9144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FA3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5334000"/>
            <a:ext cx="9144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FA2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5334000"/>
            <a:ext cx="9144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FA1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200" y="5334000"/>
            <a:ext cx="9144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FA0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599" y="4724400"/>
            <a:ext cx="762001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XOR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9999" y="4724400"/>
            <a:ext cx="761999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XOR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199" y="4724400"/>
            <a:ext cx="761997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XOR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399" y="4724400"/>
            <a:ext cx="761995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XOR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Connector 12"/>
          <p:cNvCxnSpPr>
            <a:stCxn id="54" idx="3"/>
          </p:cNvCxnSpPr>
          <p:nvPr/>
        </p:nvCxnSpPr>
        <p:spPr>
          <a:xfrm flipV="1">
            <a:off x="1281120" y="4262735"/>
            <a:ext cx="7634280" cy="22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15400" y="4267200"/>
            <a:ext cx="0" cy="152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229600" y="5791200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09800" y="42672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4495800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71600" y="4572000"/>
            <a:ext cx="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</p:cNvCxnSpPr>
          <p:nvPr/>
        </p:nvCxnSpPr>
        <p:spPr>
          <a:xfrm>
            <a:off x="1752600" y="62484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1"/>
            <a:endCxn id="6" idx="3"/>
          </p:cNvCxnSpPr>
          <p:nvPr/>
        </p:nvCxnSpPr>
        <p:spPr>
          <a:xfrm flipH="1">
            <a:off x="6248400" y="5791200"/>
            <a:ext cx="1066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67200" y="42672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48400" y="42672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229600" y="42672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62400" y="4495800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43600" y="4495800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4800" y="4495800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429000" y="4572000"/>
            <a:ext cx="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486400" y="4572000"/>
            <a:ext cx="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467600" y="4572000"/>
            <a:ext cx="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267200" y="5791200"/>
            <a:ext cx="1066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1"/>
          </p:cNvCxnSpPr>
          <p:nvPr/>
        </p:nvCxnSpPr>
        <p:spPr>
          <a:xfrm flipH="1">
            <a:off x="2209800" y="5791200"/>
            <a:ext cx="114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38200" y="5791200"/>
            <a:ext cx="457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10000" y="62484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91200" y="62484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772400" y="62484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133600" y="5105400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91000" y="5105400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172200" y="5105400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53400" y="5105400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403413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dd/sub</a:t>
            </a:r>
            <a:endParaRPr lang="en-US" sz="24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0" y="555813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out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22582" y="5710535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in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06136" y="6324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</a:t>
            </a:r>
            <a:r>
              <a:rPr lang="en-US" sz="2400" baseline="-25000" dirty="0">
                <a:latin typeface="+mj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63536" y="6324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</a:t>
            </a:r>
            <a:r>
              <a:rPr lang="en-US" sz="2400" baseline="-25000" dirty="0">
                <a:latin typeface="+mj-lt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44736" y="6324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</a:t>
            </a:r>
            <a:r>
              <a:rPr lang="en-US" sz="2400" baseline="-25000" dirty="0" smtClean="0">
                <a:latin typeface="+mj-lt"/>
              </a:rPr>
              <a:t>1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25936" y="6324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</a:t>
            </a:r>
            <a:r>
              <a:rPr lang="en-US" sz="2400" baseline="-25000" dirty="0" smtClean="0">
                <a:latin typeface="+mj-lt"/>
              </a:rPr>
              <a:t>0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600" y="433893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a</a:t>
            </a:r>
            <a:r>
              <a:rPr lang="en-US" sz="2400" baseline="-25000" dirty="0">
                <a:latin typeface="+mj-lt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35200" y="434340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a</a:t>
            </a:r>
            <a:r>
              <a:rPr lang="en-US" sz="2400" baseline="-25000" dirty="0" smtClean="0">
                <a:latin typeface="+mj-lt"/>
              </a:rPr>
              <a:t>2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92600" y="434340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a</a:t>
            </a:r>
            <a:r>
              <a:rPr lang="en-US" sz="2400" baseline="-25000" dirty="0" smtClean="0">
                <a:latin typeface="+mj-lt"/>
              </a:rPr>
              <a:t>1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73800" y="434340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a</a:t>
            </a:r>
            <a:r>
              <a:rPr lang="en-US" sz="2400" baseline="-25000" dirty="0" smtClean="0">
                <a:latin typeface="+mj-lt"/>
              </a:rPr>
              <a:t>0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24000" y="419100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</a:t>
            </a:r>
            <a:r>
              <a:rPr lang="en-US" sz="2400" baseline="-25000" dirty="0" smtClean="0">
                <a:latin typeface="+mj-lt"/>
              </a:rPr>
              <a:t>3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68600" y="419100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b</a:t>
            </a:r>
            <a:r>
              <a:rPr lang="en-US" sz="2400" baseline="-25000" dirty="0">
                <a:latin typeface="+mj-lt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49800" y="419100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b</a:t>
            </a:r>
            <a:r>
              <a:rPr lang="en-US" sz="2400" baseline="-25000" dirty="0">
                <a:latin typeface="+mj-lt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31000" y="419100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b</a:t>
            </a:r>
            <a:r>
              <a:rPr lang="en-US" sz="2400" baseline="-25000" dirty="0">
                <a:latin typeface="+mj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574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negative integers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One’s complement representation</a:t>
            </a:r>
          </a:p>
          <a:p>
            <a:pPr lvl="1"/>
            <a:r>
              <a:rPr lang="en-US" dirty="0" smtClean="0"/>
              <a:t>An integer x and its negative add up to 2</a:t>
            </a:r>
            <a:r>
              <a:rPr lang="en-US" baseline="30000" dirty="0" smtClean="0"/>
              <a:t>n</a:t>
            </a:r>
            <a:r>
              <a:rPr lang="en-US" dirty="0" smtClean="0"/>
              <a:t> – 1</a:t>
            </a:r>
          </a:p>
          <a:p>
            <a:pPr lvl="2"/>
            <a:r>
              <a:rPr lang="en-US" dirty="0" smtClean="0"/>
              <a:t>x+(-x) = 2</a:t>
            </a:r>
            <a:r>
              <a:rPr lang="en-US" baseline="30000" dirty="0" smtClean="0"/>
              <a:t>n</a:t>
            </a:r>
            <a:r>
              <a:rPr lang="en-US" dirty="0" smtClean="0"/>
              <a:t> – 1 or (-x) = 2</a:t>
            </a:r>
            <a:r>
              <a:rPr lang="en-US" baseline="30000" dirty="0" smtClean="0"/>
              <a:t>n</a:t>
            </a:r>
            <a:r>
              <a:rPr lang="en-US" dirty="0" smtClean="0"/>
              <a:t> – 1 – x</a:t>
            </a:r>
          </a:p>
          <a:p>
            <a:pPr lvl="2"/>
            <a:r>
              <a:rPr lang="en-US" dirty="0" smtClean="0"/>
              <a:t>Just bitwise inversion of x is –x</a:t>
            </a:r>
          </a:p>
          <a:p>
            <a:pPr lvl="1"/>
            <a:r>
              <a:rPr lang="en-US" dirty="0" smtClean="0"/>
              <a:t>Ambiguous representation of zero</a:t>
            </a:r>
          </a:p>
          <a:p>
            <a:pPr lvl="2"/>
            <a:r>
              <a:rPr lang="en-US" dirty="0" smtClean="0"/>
              <a:t>00…0 and 11…1</a:t>
            </a:r>
          </a:p>
          <a:p>
            <a:pPr lvl="1"/>
            <a:r>
              <a:rPr lang="en-US" dirty="0" smtClean="0"/>
              <a:t>How easy is addition or subtraction?</a:t>
            </a:r>
          </a:p>
          <a:p>
            <a:pPr lvl="2"/>
            <a:r>
              <a:rPr lang="en-US" dirty="0" smtClean="0"/>
              <a:t>Various cases have different treatments</a:t>
            </a:r>
          </a:p>
          <a:p>
            <a:pPr lvl="2"/>
            <a:r>
              <a:rPr lang="en-US" dirty="0" smtClean="0"/>
              <a:t>Not as easy as two’s complement addition/subtraction</a:t>
            </a:r>
          </a:p>
          <a:p>
            <a:pPr lvl="1"/>
            <a:r>
              <a:rPr lang="en-US" dirty="0" smtClean="0"/>
              <a:t>Balanced ranges on positive and negative sides</a:t>
            </a:r>
          </a:p>
          <a:p>
            <a:pPr lvl="2"/>
            <a:r>
              <a:rPr lang="en-US" dirty="0" smtClean="0"/>
              <a:t>-2</a:t>
            </a:r>
            <a:r>
              <a:rPr lang="en-US" baseline="30000" dirty="0" smtClean="0"/>
              <a:t>n-1</a:t>
            </a:r>
            <a:r>
              <a:rPr lang="en-US" dirty="0" smtClean="0"/>
              <a:t>+1 to 2</a:t>
            </a:r>
            <a:r>
              <a:rPr lang="en-US" baseline="30000" dirty="0" smtClean="0"/>
              <a:t>n-1</a:t>
            </a:r>
            <a:r>
              <a:rPr lang="en-US" dirty="0" smtClean="0"/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19639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32839</TotalTime>
  <Words>3002</Words>
  <Application>Microsoft Office PowerPoint</Application>
  <PresentationFormat>On-screen Show (4:3)</PresentationFormat>
  <Paragraphs>420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Tahoma</vt:lpstr>
      <vt:lpstr>Times New Roman</vt:lpstr>
      <vt:lpstr>Office Theme</vt:lpstr>
      <vt:lpstr>Number Representation</vt:lpstr>
      <vt:lpstr>Sketch</vt:lpstr>
      <vt:lpstr>Unsigned and signed integers</vt:lpstr>
      <vt:lpstr>Unsigned and signed integers</vt:lpstr>
      <vt:lpstr>Representing negative integers</vt:lpstr>
      <vt:lpstr>Representing negative integers</vt:lpstr>
      <vt:lpstr>Representing negative integers</vt:lpstr>
      <vt:lpstr>Representing negative integers</vt:lpstr>
      <vt:lpstr>Representing negative integers</vt:lpstr>
      <vt:lpstr>Representing negative integers</vt:lpstr>
      <vt:lpstr>Representing negative integers</vt:lpstr>
      <vt:lpstr>Overflow in integer operations</vt:lpstr>
      <vt:lpstr>Overflow in integer operations</vt:lpstr>
      <vt:lpstr>Overflow in integer operations</vt:lpstr>
      <vt:lpstr>Overflow in integer operations</vt:lpstr>
      <vt:lpstr>Overflow in integer operations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Floating-point numbers</vt:lpstr>
      <vt:lpstr>Overflow in floating-point ops</vt:lpstr>
      <vt:lpstr>Underflow in floating-point ops</vt:lpstr>
      <vt:lpstr>Rounding modes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</dc:title>
  <dc:creator>M Chowdhury</dc:creator>
  <cp:lastModifiedBy>Chaudhuri, MainakX</cp:lastModifiedBy>
  <cp:revision>1034</cp:revision>
  <cp:lastPrinted>2018-02-09T06:45:34Z</cp:lastPrinted>
  <dcterms:created xsi:type="dcterms:W3CDTF">2009-12-03T08:56:43Z</dcterms:created>
  <dcterms:modified xsi:type="dcterms:W3CDTF">2018-02-09T06:52:20Z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e4637547-bb2d-44a9-b280-f0c7f35c28fb</vt:lpwstr>
  </property>
</Properties>
</file>