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7"/>
  </p:notesMasterIdLst>
  <p:handoutMasterIdLst>
    <p:handoutMasterId r:id="rId168"/>
  </p:handoutMasterIdLst>
  <p:sldIdLst>
    <p:sldId id="328" r:id="rId2"/>
    <p:sldId id="327" r:id="rId3"/>
    <p:sldId id="329"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9" r:id="rId29"/>
    <p:sldId id="390" r:id="rId30"/>
    <p:sldId id="391" r:id="rId31"/>
    <p:sldId id="392" r:id="rId32"/>
    <p:sldId id="393" r:id="rId33"/>
    <p:sldId id="394" r:id="rId34"/>
    <p:sldId id="388"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8" r:id="rId53"/>
    <p:sldId id="412" r:id="rId54"/>
    <p:sldId id="416" r:id="rId55"/>
    <p:sldId id="417" r:id="rId56"/>
    <p:sldId id="419" r:id="rId57"/>
    <p:sldId id="420" r:id="rId58"/>
    <p:sldId id="421" r:id="rId59"/>
    <p:sldId id="422" r:id="rId60"/>
    <p:sldId id="423" r:id="rId61"/>
    <p:sldId id="424" r:id="rId62"/>
    <p:sldId id="425" r:id="rId63"/>
    <p:sldId id="427" r:id="rId64"/>
    <p:sldId id="426" r:id="rId65"/>
    <p:sldId id="428" r:id="rId66"/>
    <p:sldId id="429" r:id="rId67"/>
    <p:sldId id="430" r:id="rId68"/>
    <p:sldId id="431" r:id="rId69"/>
    <p:sldId id="432" r:id="rId70"/>
    <p:sldId id="433" r:id="rId71"/>
    <p:sldId id="437" r:id="rId72"/>
    <p:sldId id="435" r:id="rId73"/>
    <p:sldId id="445" r:id="rId74"/>
    <p:sldId id="436" r:id="rId75"/>
    <p:sldId id="444" r:id="rId76"/>
    <p:sldId id="446" r:id="rId77"/>
    <p:sldId id="448" r:id="rId78"/>
    <p:sldId id="449" r:id="rId79"/>
    <p:sldId id="450" r:id="rId80"/>
    <p:sldId id="451" r:id="rId81"/>
    <p:sldId id="438" r:id="rId82"/>
    <p:sldId id="439" r:id="rId83"/>
    <p:sldId id="440" r:id="rId84"/>
    <p:sldId id="441" r:id="rId85"/>
    <p:sldId id="442" r:id="rId86"/>
    <p:sldId id="447" r:id="rId87"/>
    <p:sldId id="452" r:id="rId88"/>
    <p:sldId id="453" r:id="rId89"/>
    <p:sldId id="457" r:id="rId90"/>
    <p:sldId id="454" r:id="rId91"/>
    <p:sldId id="455" r:id="rId92"/>
    <p:sldId id="463" r:id="rId93"/>
    <p:sldId id="456" r:id="rId94"/>
    <p:sldId id="458" r:id="rId95"/>
    <p:sldId id="459" r:id="rId96"/>
    <p:sldId id="460" r:id="rId97"/>
    <p:sldId id="461" r:id="rId98"/>
    <p:sldId id="462" r:id="rId99"/>
    <p:sldId id="464" r:id="rId100"/>
    <p:sldId id="465" r:id="rId101"/>
    <p:sldId id="466" r:id="rId102"/>
    <p:sldId id="467" r:id="rId103"/>
    <p:sldId id="468" r:id="rId104"/>
    <p:sldId id="469" r:id="rId105"/>
    <p:sldId id="470" r:id="rId106"/>
    <p:sldId id="471" r:id="rId107"/>
    <p:sldId id="472" r:id="rId108"/>
    <p:sldId id="473" r:id="rId109"/>
    <p:sldId id="474" r:id="rId110"/>
    <p:sldId id="475" r:id="rId111"/>
    <p:sldId id="476" r:id="rId112"/>
    <p:sldId id="477" r:id="rId113"/>
    <p:sldId id="478" r:id="rId114"/>
    <p:sldId id="479" r:id="rId115"/>
    <p:sldId id="480" r:id="rId116"/>
    <p:sldId id="481" r:id="rId117"/>
    <p:sldId id="482" r:id="rId118"/>
    <p:sldId id="483" r:id="rId119"/>
    <p:sldId id="484" r:id="rId120"/>
    <p:sldId id="485" r:id="rId121"/>
    <p:sldId id="486" r:id="rId122"/>
    <p:sldId id="491" r:id="rId123"/>
    <p:sldId id="492" r:id="rId124"/>
    <p:sldId id="493" r:id="rId125"/>
    <p:sldId id="494" r:id="rId126"/>
    <p:sldId id="487" r:id="rId127"/>
    <p:sldId id="488" r:id="rId128"/>
    <p:sldId id="489" r:id="rId129"/>
    <p:sldId id="413" r:id="rId130"/>
    <p:sldId id="414" r:id="rId131"/>
    <p:sldId id="415" r:id="rId132"/>
    <p:sldId id="490" r:id="rId133"/>
    <p:sldId id="495" r:id="rId134"/>
    <p:sldId id="496" r:id="rId135"/>
    <p:sldId id="497" r:id="rId136"/>
    <p:sldId id="499" r:id="rId137"/>
    <p:sldId id="498" r:id="rId138"/>
    <p:sldId id="505" r:id="rId139"/>
    <p:sldId id="500" r:id="rId140"/>
    <p:sldId id="501" r:id="rId141"/>
    <p:sldId id="502" r:id="rId142"/>
    <p:sldId id="503" r:id="rId143"/>
    <p:sldId id="504" r:id="rId144"/>
    <p:sldId id="506" r:id="rId145"/>
    <p:sldId id="507" r:id="rId146"/>
    <p:sldId id="508" r:id="rId147"/>
    <p:sldId id="509" r:id="rId148"/>
    <p:sldId id="510" r:id="rId149"/>
    <p:sldId id="511" r:id="rId150"/>
    <p:sldId id="512" r:id="rId151"/>
    <p:sldId id="513" r:id="rId152"/>
    <p:sldId id="514" r:id="rId153"/>
    <p:sldId id="515" r:id="rId154"/>
    <p:sldId id="516" r:id="rId155"/>
    <p:sldId id="517" r:id="rId156"/>
    <p:sldId id="518" r:id="rId157"/>
    <p:sldId id="519" r:id="rId158"/>
    <p:sldId id="520" r:id="rId159"/>
    <p:sldId id="521" r:id="rId160"/>
    <p:sldId id="522" r:id="rId161"/>
    <p:sldId id="523" r:id="rId162"/>
    <p:sldId id="526" r:id="rId163"/>
    <p:sldId id="527" r:id="rId164"/>
    <p:sldId id="528" r:id="rId165"/>
    <p:sldId id="529" r:id="rId1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udhuri, MainakX" initials="CM" lastIdx="0" clrIdx="0">
    <p:extLst>
      <p:ext uri="{19B8F6BF-5375-455C-9EA6-DF929625EA0E}">
        <p15:presenceInfo xmlns="" xmlns:p15="http://schemas.microsoft.com/office/powerpoint/2012/main" userId="S-1-5-21-1004336348-1383384898-1417001333-8316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A0207B"/>
    <a:srgbClr val="2A20EC"/>
    <a:srgbClr val="A23E2A"/>
    <a:srgbClr val="AE5F1E"/>
    <a:srgbClr val="E14C23"/>
    <a:srgbClr val="AC1422"/>
    <a:srgbClr val="673105"/>
    <a:srgbClr val="005426"/>
    <a:srgbClr val="9900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20"/>
    <p:restoredTop sz="94660"/>
  </p:normalViewPr>
  <p:slideViewPr>
    <p:cSldViewPr>
      <p:cViewPr varScale="1">
        <p:scale>
          <a:sx n="78" d="100"/>
          <a:sy n="78" d="100"/>
        </p:scale>
        <p:origin x="-1542" y="-144"/>
      </p:cViewPr>
      <p:guideLst>
        <p:guide orient="horz" pos="2160"/>
        <p:guide pos="288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0EBDB90E-4473-4464-860C-B720EDC8A778}" type="datetimeFigureOut">
              <a:rPr lang="en-US" smtClean="0"/>
              <a:pPr/>
              <a:t>4/3/2019</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F921C64-C402-41A9-A6D9-D25D0C8279EA}" type="slidenum">
              <a:rPr lang="en-US" smtClean="0"/>
              <a:pPr/>
              <a:t>‹#›</a:t>
            </a:fld>
            <a:endParaRPr lang="en-US"/>
          </a:p>
        </p:txBody>
      </p:sp>
    </p:spTree>
    <p:extLst>
      <p:ext uri="{BB962C8B-B14F-4D97-AF65-F5344CB8AC3E}">
        <p14:creationId xmlns="" xmlns:p14="http://schemas.microsoft.com/office/powerpoint/2010/main" val="295213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C837CE5-EEBD-4B82-B155-BA1DBF67C8CF}" type="datetimeFigureOut">
              <a:rPr lang="en-US" smtClean="0"/>
              <a:pPr/>
              <a:t>4/3/2019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D985FA7-9A21-4F92-A827-786028AD0C7F}" type="slidenum">
              <a:rPr lang="en-US" smtClean="0"/>
              <a:pPr/>
              <a:t>‹#›</a:t>
            </a:fld>
            <a:endParaRPr lang="en-US"/>
          </a:p>
        </p:txBody>
      </p:sp>
    </p:spTree>
    <p:extLst>
      <p:ext uri="{BB962C8B-B14F-4D97-AF65-F5344CB8AC3E}">
        <p14:creationId xmlns="" xmlns:p14="http://schemas.microsoft.com/office/powerpoint/2010/main" val="111707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a:t>
            </a:fld>
            <a:endParaRPr lang="en-US"/>
          </a:p>
        </p:txBody>
      </p:sp>
    </p:spTree>
    <p:extLst>
      <p:ext uri="{BB962C8B-B14F-4D97-AF65-F5344CB8AC3E}">
        <p14:creationId xmlns="" xmlns:p14="http://schemas.microsoft.com/office/powerpoint/2010/main" val="1581989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a:t>
            </a:fld>
            <a:endParaRPr lang="en-US"/>
          </a:p>
        </p:txBody>
      </p:sp>
    </p:spTree>
    <p:extLst>
      <p:ext uri="{BB962C8B-B14F-4D97-AF65-F5344CB8AC3E}">
        <p14:creationId xmlns="" xmlns:p14="http://schemas.microsoft.com/office/powerpoint/2010/main" val="7806808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103</a:t>
            </a:fld>
            <a:endParaRPr lang="en-US"/>
          </a:p>
        </p:txBody>
      </p:sp>
    </p:spTree>
    <p:extLst>
      <p:ext uri="{BB962C8B-B14F-4D97-AF65-F5344CB8AC3E}">
        <p14:creationId xmlns="" xmlns:p14="http://schemas.microsoft.com/office/powerpoint/2010/main" val="28480927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104</a:t>
            </a:fld>
            <a:endParaRPr lang="en-US"/>
          </a:p>
        </p:txBody>
      </p:sp>
    </p:spTree>
    <p:extLst>
      <p:ext uri="{BB962C8B-B14F-4D97-AF65-F5344CB8AC3E}">
        <p14:creationId xmlns="" xmlns:p14="http://schemas.microsoft.com/office/powerpoint/2010/main" val="594836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105</a:t>
            </a:fld>
            <a:endParaRPr lang="en-US"/>
          </a:p>
        </p:txBody>
      </p:sp>
    </p:spTree>
    <p:extLst>
      <p:ext uri="{BB962C8B-B14F-4D97-AF65-F5344CB8AC3E}">
        <p14:creationId xmlns="" xmlns:p14="http://schemas.microsoft.com/office/powerpoint/2010/main" val="2615656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106</a:t>
            </a:fld>
            <a:endParaRPr lang="en-US"/>
          </a:p>
        </p:txBody>
      </p:sp>
    </p:spTree>
    <p:extLst>
      <p:ext uri="{BB962C8B-B14F-4D97-AF65-F5344CB8AC3E}">
        <p14:creationId xmlns="" xmlns:p14="http://schemas.microsoft.com/office/powerpoint/2010/main" val="107287645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107</a:t>
            </a:fld>
            <a:endParaRPr lang="en-US"/>
          </a:p>
        </p:txBody>
      </p:sp>
    </p:spTree>
    <p:extLst>
      <p:ext uri="{BB962C8B-B14F-4D97-AF65-F5344CB8AC3E}">
        <p14:creationId xmlns="" xmlns:p14="http://schemas.microsoft.com/office/powerpoint/2010/main" val="22681334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108</a:t>
            </a:fld>
            <a:endParaRPr lang="en-US"/>
          </a:p>
        </p:txBody>
      </p:sp>
    </p:spTree>
    <p:extLst>
      <p:ext uri="{BB962C8B-B14F-4D97-AF65-F5344CB8AC3E}">
        <p14:creationId xmlns="" xmlns:p14="http://schemas.microsoft.com/office/powerpoint/2010/main" val="25003833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109</a:t>
            </a:fld>
            <a:endParaRPr lang="en-US"/>
          </a:p>
        </p:txBody>
      </p:sp>
    </p:spTree>
    <p:extLst>
      <p:ext uri="{BB962C8B-B14F-4D97-AF65-F5344CB8AC3E}">
        <p14:creationId xmlns="" xmlns:p14="http://schemas.microsoft.com/office/powerpoint/2010/main" val="16610490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110</a:t>
            </a:fld>
            <a:endParaRPr lang="en-US"/>
          </a:p>
        </p:txBody>
      </p:sp>
    </p:spTree>
    <p:extLst>
      <p:ext uri="{BB962C8B-B14F-4D97-AF65-F5344CB8AC3E}">
        <p14:creationId xmlns="" xmlns:p14="http://schemas.microsoft.com/office/powerpoint/2010/main" val="25872498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111</a:t>
            </a:fld>
            <a:endParaRPr lang="en-US"/>
          </a:p>
        </p:txBody>
      </p:sp>
    </p:spTree>
    <p:extLst>
      <p:ext uri="{BB962C8B-B14F-4D97-AF65-F5344CB8AC3E}">
        <p14:creationId xmlns="" xmlns:p14="http://schemas.microsoft.com/office/powerpoint/2010/main" val="232709448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112</a:t>
            </a:fld>
            <a:endParaRPr lang="en-US"/>
          </a:p>
        </p:txBody>
      </p:sp>
    </p:spTree>
    <p:extLst>
      <p:ext uri="{BB962C8B-B14F-4D97-AF65-F5344CB8AC3E}">
        <p14:creationId xmlns="" xmlns:p14="http://schemas.microsoft.com/office/powerpoint/2010/main" val="3432275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a:t>
            </a:fld>
            <a:endParaRPr lang="en-US"/>
          </a:p>
        </p:txBody>
      </p:sp>
    </p:spTree>
    <p:extLst>
      <p:ext uri="{BB962C8B-B14F-4D97-AF65-F5344CB8AC3E}">
        <p14:creationId xmlns="" xmlns:p14="http://schemas.microsoft.com/office/powerpoint/2010/main" val="20573320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113</a:t>
            </a:fld>
            <a:endParaRPr lang="en-US"/>
          </a:p>
        </p:txBody>
      </p:sp>
    </p:spTree>
    <p:extLst>
      <p:ext uri="{BB962C8B-B14F-4D97-AF65-F5344CB8AC3E}">
        <p14:creationId xmlns="" xmlns:p14="http://schemas.microsoft.com/office/powerpoint/2010/main" val="225235935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114</a:t>
            </a:fld>
            <a:endParaRPr lang="en-US"/>
          </a:p>
        </p:txBody>
      </p:sp>
    </p:spTree>
    <p:extLst>
      <p:ext uri="{BB962C8B-B14F-4D97-AF65-F5344CB8AC3E}">
        <p14:creationId xmlns="" xmlns:p14="http://schemas.microsoft.com/office/powerpoint/2010/main" val="322472508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115</a:t>
            </a:fld>
            <a:endParaRPr lang="en-US"/>
          </a:p>
        </p:txBody>
      </p:sp>
    </p:spTree>
    <p:extLst>
      <p:ext uri="{BB962C8B-B14F-4D97-AF65-F5344CB8AC3E}">
        <p14:creationId xmlns="" xmlns:p14="http://schemas.microsoft.com/office/powerpoint/2010/main" val="356491776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116</a:t>
            </a:fld>
            <a:endParaRPr lang="en-US"/>
          </a:p>
        </p:txBody>
      </p:sp>
    </p:spTree>
    <p:extLst>
      <p:ext uri="{BB962C8B-B14F-4D97-AF65-F5344CB8AC3E}">
        <p14:creationId xmlns="" xmlns:p14="http://schemas.microsoft.com/office/powerpoint/2010/main" val="90506838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117</a:t>
            </a:fld>
            <a:endParaRPr lang="en-US"/>
          </a:p>
        </p:txBody>
      </p:sp>
    </p:spTree>
    <p:extLst>
      <p:ext uri="{BB962C8B-B14F-4D97-AF65-F5344CB8AC3E}">
        <p14:creationId xmlns="" xmlns:p14="http://schemas.microsoft.com/office/powerpoint/2010/main" val="26816565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118</a:t>
            </a:fld>
            <a:endParaRPr lang="en-US"/>
          </a:p>
        </p:txBody>
      </p:sp>
    </p:spTree>
    <p:extLst>
      <p:ext uri="{BB962C8B-B14F-4D97-AF65-F5344CB8AC3E}">
        <p14:creationId xmlns="" xmlns:p14="http://schemas.microsoft.com/office/powerpoint/2010/main" val="105829446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119</a:t>
            </a:fld>
            <a:endParaRPr lang="en-US"/>
          </a:p>
        </p:txBody>
      </p:sp>
    </p:spTree>
    <p:extLst>
      <p:ext uri="{BB962C8B-B14F-4D97-AF65-F5344CB8AC3E}">
        <p14:creationId xmlns="" xmlns:p14="http://schemas.microsoft.com/office/powerpoint/2010/main" val="12090175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120</a:t>
            </a:fld>
            <a:endParaRPr lang="en-US"/>
          </a:p>
        </p:txBody>
      </p:sp>
    </p:spTree>
    <p:extLst>
      <p:ext uri="{BB962C8B-B14F-4D97-AF65-F5344CB8AC3E}">
        <p14:creationId xmlns="" xmlns:p14="http://schemas.microsoft.com/office/powerpoint/2010/main" val="24472637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121</a:t>
            </a:fld>
            <a:endParaRPr lang="en-US"/>
          </a:p>
        </p:txBody>
      </p:sp>
    </p:spTree>
    <p:extLst>
      <p:ext uri="{BB962C8B-B14F-4D97-AF65-F5344CB8AC3E}">
        <p14:creationId xmlns="" xmlns:p14="http://schemas.microsoft.com/office/powerpoint/2010/main" val="21190460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122</a:t>
            </a:fld>
            <a:endParaRPr lang="en-US"/>
          </a:p>
        </p:txBody>
      </p:sp>
    </p:spTree>
    <p:extLst>
      <p:ext uri="{BB962C8B-B14F-4D97-AF65-F5344CB8AC3E}">
        <p14:creationId xmlns="" xmlns:p14="http://schemas.microsoft.com/office/powerpoint/2010/main" val="170889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a:t>
            </a:fld>
            <a:endParaRPr lang="en-US"/>
          </a:p>
        </p:txBody>
      </p:sp>
    </p:spTree>
    <p:extLst>
      <p:ext uri="{BB962C8B-B14F-4D97-AF65-F5344CB8AC3E}">
        <p14:creationId xmlns="" xmlns:p14="http://schemas.microsoft.com/office/powerpoint/2010/main" val="26671599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123</a:t>
            </a:fld>
            <a:endParaRPr lang="en-US"/>
          </a:p>
        </p:txBody>
      </p:sp>
    </p:spTree>
    <p:extLst>
      <p:ext uri="{BB962C8B-B14F-4D97-AF65-F5344CB8AC3E}">
        <p14:creationId xmlns="" xmlns:p14="http://schemas.microsoft.com/office/powerpoint/2010/main" val="332772302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124</a:t>
            </a:fld>
            <a:endParaRPr lang="en-US"/>
          </a:p>
        </p:txBody>
      </p:sp>
    </p:spTree>
    <p:extLst>
      <p:ext uri="{BB962C8B-B14F-4D97-AF65-F5344CB8AC3E}">
        <p14:creationId xmlns="" xmlns:p14="http://schemas.microsoft.com/office/powerpoint/2010/main" val="372256575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125</a:t>
            </a:fld>
            <a:endParaRPr lang="en-US"/>
          </a:p>
        </p:txBody>
      </p:sp>
    </p:spTree>
    <p:extLst>
      <p:ext uri="{BB962C8B-B14F-4D97-AF65-F5344CB8AC3E}">
        <p14:creationId xmlns="" xmlns:p14="http://schemas.microsoft.com/office/powerpoint/2010/main" val="101745305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126</a:t>
            </a:fld>
            <a:endParaRPr lang="en-US"/>
          </a:p>
        </p:txBody>
      </p:sp>
    </p:spTree>
    <p:extLst>
      <p:ext uri="{BB962C8B-B14F-4D97-AF65-F5344CB8AC3E}">
        <p14:creationId xmlns="" xmlns:p14="http://schemas.microsoft.com/office/powerpoint/2010/main" val="42474891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127</a:t>
            </a:fld>
            <a:endParaRPr lang="en-US"/>
          </a:p>
        </p:txBody>
      </p:sp>
    </p:spTree>
    <p:extLst>
      <p:ext uri="{BB962C8B-B14F-4D97-AF65-F5344CB8AC3E}">
        <p14:creationId xmlns="" xmlns:p14="http://schemas.microsoft.com/office/powerpoint/2010/main" val="37519586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128</a:t>
            </a:fld>
            <a:endParaRPr lang="en-US"/>
          </a:p>
        </p:txBody>
      </p:sp>
    </p:spTree>
    <p:extLst>
      <p:ext uri="{BB962C8B-B14F-4D97-AF65-F5344CB8AC3E}">
        <p14:creationId xmlns="" xmlns:p14="http://schemas.microsoft.com/office/powerpoint/2010/main" val="12706654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129</a:t>
            </a:fld>
            <a:endParaRPr lang="en-US"/>
          </a:p>
        </p:txBody>
      </p:sp>
    </p:spTree>
    <p:extLst>
      <p:ext uri="{BB962C8B-B14F-4D97-AF65-F5344CB8AC3E}">
        <p14:creationId xmlns="" xmlns:p14="http://schemas.microsoft.com/office/powerpoint/2010/main" val="17147146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130</a:t>
            </a:fld>
            <a:endParaRPr lang="en-US"/>
          </a:p>
        </p:txBody>
      </p:sp>
    </p:spTree>
    <p:extLst>
      <p:ext uri="{BB962C8B-B14F-4D97-AF65-F5344CB8AC3E}">
        <p14:creationId xmlns="" xmlns:p14="http://schemas.microsoft.com/office/powerpoint/2010/main" val="376746481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131</a:t>
            </a:fld>
            <a:endParaRPr lang="en-US"/>
          </a:p>
        </p:txBody>
      </p:sp>
    </p:spTree>
    <p:extLst>
      <p:ext uri="{BB962C8B-B14F-4D97-AF65-F5344CB8AC3E}">
        <p14:creationId xmlns="" xmlns:p14="http://schemas.microsoft.com/office/powerpoint/2010/main" val="161318535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132</a:t>
            </a:fld>
            <a:endParaRPr lang="en-US"/>
          </a:p>
        </p:txBody>
      </p:sp>
    </p:spTree>
    <p:extLst>
      <p:ext uri="{BB962C8B-B14F-4D97-AF65-F5344CB8AC3E}">
        <p14:creationId xmlns="" xmlns:p14="http://schemas.microsoft.com/office/powerpoint/2010/main" val="2930773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a:t>
            </a:fld>
            <a:endParaRPr lang="en-US"/>
          </a:p>
        </p:txBody>
      </p:sp>
    </p:spTree>
    <p:extLst>
      <p:ext uri="{BB962C8B-B14F-4D97-AF65-F5344CB8AC3E}">
        <p14:creationId xmlns="" xmlns:p14="http://schemas.microsoft.com/office/powerpoint/2010/main" val="24604685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133</a:t>
            </a:fld>
            <a:endParaRPr lang="en-US"/>
          </a:p>
        </p:txBody>
      </p:sp>
    </p:spTree>
    <p:extLst>
      <p:ext uri="{BB962C8B-B14F-4D97-AF65-F5344CB8AC3E}">
        <p14:creationId xmlns="" xmlns:p14="http://schemas.microsoft.com/office/powerpoint/2010/main" val="63853555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134</a:t>
            </a:fld>
            <a:endParaRPr lang="en-US"/>
          </a:p>
        </p:txBody>
      </p:sp>
    </p:spTree>
    <p:extLst>
      <p:ext uri="{BB962C8B-B14F-4D97-AF65-F5344CB8AC3E}">
        <p14:creationId xmlns="" xmlns:p14="http://schemas.microsoft.com/office/powerpoint/2010/main" val="185484097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135</a:t>
            </a:fld>
            <a:endParaRPr lang="en-US"/>
          </a:p>
        </p:txBody>
      </p:sp>
    </p:spTree>
    <p:extLst>
      <p:ext uri="{BB962C8B-B14F-4D97-AF65-F5344CB8AC3E}">
        <p14:creationId xmlns="" xmlns:p14="http://schemas.microsoft.com/office/powerpoint/2010/main" val="392068085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136</a:t>
            </a:fld>
            <a:endParaRPr lang="en-US"/>
          </a:p>
        </p:txBody>
      </p:sp>
    </p:spTree>
    <p:extLst>
      <p:ext uri="{BB962C8B-B14F-4D97-AF65-F5344CB8AC3E}">
        <p14:creationId xmlns="" xmlns:p14="http://schemas.microsoft.com/office/powerpoint/2010/main" val="117850806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137</a:t>
            </a:fld>
            <a:endParaRPr lang="en-US"/>
          </a:p>
        </p:txBody>
      </p:sp>
    </p:spTree>
    <p:extLst>
      <p:ext uri="{BB962C8B-B14F-4D97-AF65-F5344CB8AC3E}">
        <p14:creationId xmlns="" xmlns:p14="http://schemas.microsoft.com/office/powerpoint/2010/main" val="118010722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138</a:t>
            </a:fld>
            <a:endParaRPr lang="en-US"/>
          </a:p>
        </p:txBody>
      </p:sp>
    </p:spTree>
    <p:extLst>
      <p:ext uri="{BB962C8B-B14F-4D97-AF65-F5344CB8AC3E}">
        <p14:creationId xmlns="" xmlns:p14="http://schemas.microsoft.com/office/powerpoint/2010/main" val="4694593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139</a:t>
            </a:fld>
            <a:endParaRPr lang="en-US"/>
          </a:p>
        </p:txBody>
      </p:sp>
    </p:spTree>
    <p:extLst>
      <p:ext uri="{BB962C8B-B14F-4D97-AF65-F5344CB8AC3E}">
        <p14:creationId xmlns="" xmlns:p14="http://schemas.microsoft.com/office/powerpoint/2010/main" val="44933588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140</a:t>
            </a:fld>
            <a:endParaRPr lang="en-US"/>
          </a:p>
        </p:txBody>
      </p:sp>
    </p:spTree>
    <p:extLst>
      <p:ext uri="{BB962C8B-B14F-4D97-AF65-F5344CB8AC3E}">
        <p14:creationId xmlns="" xmlns:p14="http://schemas.microsoft.com/office/powerpoint/2010/main" val="426110978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141</a:t>
            </a:fld>
            <a:endParaRPr lang="en-US"/>
          </a:p>
        </p:txBody>
      </p:sp>
    </p:spTree>
    <p:extLst>
      <p:ext uri="{BB962C8B-B14F-4D97-AF65-F5344CB8AC3E}">
        <p14:creationId xmlns="" xmlns:p14="http://schemas.microsoft.com/office/powerpoint/2010/main" val="29578566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142</a:t>
            </a:fld>
            <a:endParaRPr lang="en-US"/>
          </a:p>
        </p:txBody>
      </p:sp>
    </p:spTree>
    <p:extLst>
      <p:ext uri="{BB962C8B-B14F-4D97-AF65-F5344CB8AC3E}">
        <p14:creationId xmlns="" xmlns:p14="http://schemas.microsoft.com/office/powerpoint/2010/main" val="11182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17</a:t>
            </a:fld>
            <a:endParaRPr lang="en-US"/>
          </a:p>
        </p:txBody>
      </p:sp>
    </p:spTree>
    <p:extLst>
      <p:ext uri="{BB962C8B-B14F-4D97-AF65-F5344CB8AC3E}">
        <p14:creationId xmlns="" xmlns:p14="http://schemas.microsoft.com/office/powerpoint/2010/main" val="299665867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143</a:t>
            </a:fld>
            <a:endParaRPr lang="en-US"/>
          </a:p>
        </p:txBody>
      </p:sp>
    </p:spTree>
    <p:extLst>
      <p:ext uri="{BB962C8B-B14F-4D97-AF65-F5344CB8AC3E}">
        <p14:creationId xmlns="" xmlns:p14="http://schemas.microsoft.com/office/powerpoint/2010/main" val="151825926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144</a:t>
            </a:fld>
            <a:endParaRPr lang="en-US"/>
          </a:p>
        </p:txBody>
      </p:sp>
    </p:spTree>
    <p:extLst>
      <p:ext uri="{BB962C8B-B14F-4D97-AF65-F5344CB8AC3E}">
        <p14:creationId xmlns="" xmlns:p14="http://schemas.microsoft.com/office/powerpoint/2010/main" val="139489431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145</a:t>
            </a:fld>
            <a:endParaRPr lang="en-US"/>
          </a:p>
        </p:txBody>
      </p:sp>
    </p:spTree>
    <p:extLst>
      <p:ext uri="{BB962C8B-B14F-4D97-AF65-F5344CB8AC3E}">
        <p14:creationId xmlns="" xmlns:p14="http://schemas.microsoft.com/office/powerpoint/2010/main" val="193718522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146</a:t>
            </a:fld>
            <a:endParaRPr lang="en-US"/>
          </a:p>
        </p:txBody>
      </p:sp>
    </p:spTree>
    <p:extLst>
      <p:ext uri="{BB962C8B-B14F-4D97-AF65-F5344CB8AC3E}">
        <p14:creationId xmlns="" xmlns:p14="http://schemas.microsoft.com/office/powerpoint/2010/main" val="158237348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147</a:t>
            </a:fld>
            <a:endParaRPr lang="en-US"/>
          </a:p>
        </p:txBody>
      </p:sp>
    </p:spTree>
    <p:extLst>
      <p:ext uri="{BB962C8B-B14F-4D97-AF65-F5344CB8AC3E}">
        <p14:creationId xmlns="" xmlns:p14="http://schemas.microsoft.com/office/powerpoint/2010/main" val="21494891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148</a:t>
            </a:fld>
            <a:endParaRPr lang="en-US"/>
          </a:p>
        </p:txBody>
      </p:sp>
    </p:spTree>
    <p:extLst>
      <p:ext uri="{BB962C8B-B14F-4D97-AF65-F5344CB8AC3E}">
        <p14:creationId xmlns="" xmlns:p14="http://schemas.microsoft.com/office/powerpoint/2010/main" val="401991382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149</a:t>
            </a:fld>
            <a:endParaRPr lang="en-US"/>
          </a:p>
        </p:txBody>
      </p:sp>
    </p:spTree>
    <p:extLst>
      <p:ext uri="{BB962C8B-B14F-4D97-AF65-F5344CB8AC3E}">
        <p14:creationId xmlns="" xmlns:p14="http://schemas.microsoft.com/office/powerpoint/2010/main" val="316358440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150</a:t>
            </a:fld>
            <a:endParaRPr lang="en-US"/>
          </a:p>
        </p:txBody>
      </p:sp>
    </p:spTree>
    <p:extLst>
      <p:ext uri="{BB962C8B-B14F-4D97-AF65-F5344CB8AC3E}">
        <p14:creationId xmlns="" xmlns:p14="http://schemas.microsoft.com/office/powerpoint/2010/main" val="206484370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151</a:t>
            </a:fld>
            <a:endParaRPr lang="en-US"/>
          </a:p>
        </p:txBody>
      </p:sp>
    </p:spTree>
    <p:extLst>
      <p:ext uri="{BB962C8B-B14F-4D97-AF65-F5344CB8AC3E}">
        <p14:creationId xmlns="" xmlns:p14="http://schemas.microsoft.com/office/powerpoint/2010/main" val="164818707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152</a:t>
            </a:fld>
            <a:endParaRPr lang="en-US"/>
          </a:p>
        </p:txBody>
      </p:sp>
    </p:spTree>
    <p:extLst>
      <p:ext uri="{BB962C8B-B14F-4D97-AF65-F5344CB8AC3E}">
        <p14:creationId xmlns="" xmlns:p14="http://schemas.microsoft.com/office/powerpoint/2010/main" val="278816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18</a:t>
            </a:fld>
            <a:endParaRPr lang="en-US"/>
          </a:p>
        </p:txBody>
      </p:sp>
    </p:spTree>
    <p:extLst>
      <p:ext uri="{BB962C8B-B14F-4D97-AF65-F5344CB8AC3E}">
        <p14:creationId xmlns="" xmlns:p14="http://schemas.microsoft.com/office/powerpoint/2010/main" val="310234421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153</a:t>
            </a:fld>
            <a:endParaRPr lang="en-US"/>
          </a:p>
        </p:txBody>
      </p:sp>
    </p:spTree>
    <p:extLst>
      <p:ext uri="{BB962C8B-B14F-4D97-AF65-F5344CB8AC3E}">
        <p14:creationId xmlns="" xmlns:p14="http://schemas.microsoft.com/office/powerpoint/2010/main" val="260060889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154</a:t>
            </a:fld>
            <a:endParaRPr lang="en-US"/>
          </a:p>
        </p:txBody>
      </p:sp>
    </p:spTree>
    <p:extLst>
      <p:ext uri="{BB962C8B-B14F-4D97-AF65-F5344CB8AC3E}">
        <p14:creationId xmlns="" xmlns:p14="http://schemas.microsoft.com/office/powerpoint/2010/main" val="240507362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155</a:t>
            </a:fld>
            <a:endParaRPr lang="en-US"/>
          </a:p>
        </p:txBody>
      </p:sp>
    </p:spTree>
    <p:extLst>
      <p:ext uri="{BB962C8B-B14F-4D97-AF65-F5344CB8AC3E}">
        <p14:creationId xmlns="" xmlns:p14="http://schemas.microsoft.com/office/powerpoint/2010/main" val="16324881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156</a:t>
            </a:fld>
            <a:endParaRPr lang="en-US"/>
          </a:p>
        </p:txBody>
      </p:sp>
    </p:spTree>
    <p:extLst>
      <p:ext uri="{BB962C8B-B14F-4D97-AF65-F5344CB8AC3E}">
        <p14:creationId xmlns="" xmlns:p14="http://schemas.microsoft.com/office/powerpoint/2010/main" val="33935300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157</a:t>
            </a:fld>
            <a:endParaRPr lang="en-US"/>
          </a:p>
        </p:txBody>
      </p:sp>
    </p:spTree>
    <p:extLst>
      <p:ext uri="{BB962C8B-B14F-4D97-AF65-F5344CB8AC3E}">
        <p14:creationId xmlns="" xmlns:p14="http://schemas.microsoft.com/office/powerpoint/2010/main" val="308750208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158</a:t>
            </a:fld>
            <a:endParaRPr lang="en-US"/>
          </a:p>
        </p:txBody>
      </p:sp>
    </p:spTree>
    <p:extLst>
      <p:ext uri="{BB962C8B-B14F-4D97-AF65-F5344CB8AC3E}">
        <p14:creationId xmlns="" xmlns:p14="http://schemas.microsoft.com/office/powerpoint/2010/main" val="52201608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159</a:t>
            </a:fld>
            <a:endParaRPr lang="en-US"/>
          </a:p>
        </p:txBody>
      </p:sp>
    </p:spTree>
    <p:extLst>
      <p:ext uri="{BB962C8B-B14F-4D97-AF65-F5344CB8AC3E}">
        <p14:creationId xmlns="" xmlns:p14="http://schemas.microsoft.com/office/powerpoint/2010/main" val="342727674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160</a:t>
            </a:fld>
            <a:endParaRPr lang="en-US"/>
          </a:p>
        </p:txBody>
      </p:sp>
    </p:spTree>
    <p:extLst>
      <p:ext uri="{BB962C8B-B14F-4D97-AF65-F5344CB8AC3E}">
        <p14:creationId xmlns="" xmlns:p14="http://schemas.microsoft.com/office/powerpoint/2010/main" val="205842081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161</a:t>
            </a:fld>
            <a:endParaRPr lang="en-US"/>
          </a:p>
        </p:txBody>
      </p:sp>
    </p:spTree>
    <p:extLst>
      <p:ext uri="{BB962C8B-B14F-4D97-AF65-F5344CB8AC3E}">
        <p14:creationId xmlns="" xmlns:p14="http://schemas.microsoft.com/office/powerpoint/2010/main" val="214183705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162</a:t>
            </a:fld>
            <a:endParaRPr lang="en-US"/>
          </a:p>
        </p:txBody>
      </p:sp>
    </p:spTree>
    <p:extLst>
      <p:ext uri="{BB962C8B-B14F-4D97-AF65-F5344CB8AC3E}">
        <p14:creationId xmlns="" xmlns:p14="http://schemas.microsoft.com/office/powerpoint/2010/main" val="596800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19</a:t>
            </a:fld>
            <a:endParaRPr lang="en-US"/>
          </a:p>
        </p:txBody>
      </p:sp>
    </p:spTree>
    <p:extLst>
      <p:ext uri="{BB962C8B-B14F-4D97-AF65-F5344CB8AC3E}">
        <p14:creationId xmlns="" xmlns:p14="http://schemas.microsoft.com/office/powerpoint/2010/main" val="245261075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163</a:t>
            </a:fld>
            <a:endParaRPr lang="en-US"/>
          </a:p>
        </p:txBody>
      </p:sp>
    </p:spTree>
    <p:extLst>
      <p:ext uri="{BB962C8B-B14F-4D97-AF65-F5344CB8AC3E}">
        <p14:creationId xmlns="" xmlns:p14="http://schemas.microsoft.com/office/powerpoint/2010/main" val="193558251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164</a:t>
            </a:fld>
            <a:endParaRPr lang="en-US"/>
          </a:p>
        </p:txBody>
      </p:sp>
    </p:spTree>
    <p:extLst>
      <p:ext uri="{BB962C8B-B14F-4D97-AF65-F5344CB8AC3E}">
        <p14:creationId xmlns="" xmlns:p14="http://schemas.microsoft.com/office/powerpoint/2010/main" val="101100887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165</a:t>
            </a:fld>
            <a:endParaRPr lang="en-US"/>
          </a:p>
        </p:txBody>
      </p:sp>
    </p:spTree>
    <p:extLst>
      <p:ext uri="{BB962C8B-B14F-4D97-AF65-F5344CB8AC3E}">
        <p14:creationId xmlns="" xmlns:p14="http://schemas.microsoft.com/office/powerpoint/2010/main" val="80547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20</a:t>
            </a:fld>
            <a:endParaRPr lang="en-US"/>
          </a:p>
        </p:txBody>
      </p:sp>
    </p:spTree>
    <p:extLst>
      <p:ext uri="{BB962C8B-B14F-4D97-AF65-F5344CB8AC3E}">
        <p14:creationId xmlns="" xmlns:p14="http://schemas.microsoft.com/office/powerpoint/2010/main" val="288629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21</a:t>
            </a:fld>
            <a:endParaRPr lang="en-US"/>
          </a:p>
        </p:txBody>
      </p:sp>
    </p:spTree>
    <p:extLst>
      <p:ext uri="{BB962C8B-B14F-4D97-AF65-F5344CB8AC3E}">
        <p14:creationId xmlns="" xmlns:p14="http://schemas.microsoft.com/office/powerpoint/2010/main" val="82896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22</a:t>
            </a:fld>
            <a:endParaRPr lang="en-US"/>
          </a:p>
        </p:txBody>
      </p:sp>
    </p:spTree>
    <p:extLst>
      <p:ext uri="{BB962C8B-B14F-4D97-AF65-F5344CB8AC3E}">
        <p14:creationId xmlns="" xmlns:p14="http://schemas.microsoft.com/office/powerpoint/2010/main" val="305682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a:t>
            </a:fld>
            <a:endParaRPr lang="en-US"/>
          </a:p>
        </p:txBody>
      </p:sp>
    </p:spTree>
    <p:extLst>
      <p:ext uri="{BB962C8B-B14F-4D97-AF65-F5344CB8AC3E}">
        <p14:creationId xmlns="" xmlns:p14="http://schemas.microsoft.com/office/powerpoint/2010/main" val="1419002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23</a:t>
            </a:fld>
            <a:endParaRPr lang="en-US"/>
          </a:p>
        </p:txBody>
      </p:sp>
    </p:spTree>
    <p:extLst>
      <p:ext uri="{BB962C8B-B14F-4D97-AF65-F5344CB8AC3E}">
        <p14:creationId xmlns="" xmlns:p14="http://schemas.microsoft.com/office/powerpoint/2010/main" val="2130276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24</a:t>
            </a:fld>
            <a:endParaRPr lang="en-US"/>
          </a:p>
        </p:txBody>
      </p:sp>
    </p:spTree>
    <p:extLst>
      <p:ext uri="{BB962C8B-B14F-4D97-AF65-F5344CB8AC3E}">
        <p14:creationId xmlns="" xmlns:p14="http://schemas.microsoft.com/office/powerpoint/2010/main" val="145801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25</a:t>
            </a:fld>
            <a:endParaRPr lang="en-US"/>
          </a:p>
        </p:txBody>
      </p:sp>
    </p:spTree>
    <p:extLst>
      <p:ext uri="{BB962C8B-B14F-4D97-AF65-F5344CB8AC3E}">
        <p14:creationId xmlns="" xmlns:p14="http://schemas.microsoft.com/office/powerpoint/2010/main" val="3398698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26</a:t>
            </a:fld>
            <a:endParaRPr lang="en-US"/>
          </a:p>
        </p:txBody>
      </p:sp>
    </p:spTree>
    <p:extLst>
      <p:ext uri="{BB962C8B-B14F-4D97-AF65-F5344CB8AC3E}">
        <p14:creationId xmlns="" xmlns:p14="http://schemas.microsoft.com/office/powerpoint/2010/main" val="2515620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27</a:t>
            </a:fld>
            <a:endParaRPr lang="en-US"/>
          </a:p>
        </p:txBody>
      </p:sp>
    </p:spTree>
    <p:extLst>
      <p:ext uri="{BB962C8B-B14F-4D97-AF65-F5344CB8AC3E}">
        <p14:creationId xmlns="" xmlns:p14="http://schemas.microsoft.com/office/powerpoint/2010/main" val="2868025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28</a:t>
            </a:fld>
            <a:endParaRPr lang="en-US"/>
          </a:p>
        </p:txBody>
      </p:sp>
    </p:spTree>
    <p:extLst>
      <p:ext uri="{BB962C8B-B14F-4D97-AF65-F5344CB8AC3E}">
        <p14:creationId xmlns="" xmlns:p14="http://schemas.microsoft.com/office/powerpoint/2010/main" val="416055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29</a:t>
            </a:fld>
            <a:endParaRPr lang="en-US"/>
          </a:p>
        </p:txBody>
      </p:sp>
    </p:spTree>
    <p:extLst>
      <p:ext uri="{BB962C8B-B14F-4D97-AF65-F5344CB8AC3E}">
        <p14:creationId xmlns="" xmlns:p14="http://schemas.microsoft.com/office/powerpoint/2010/main" val="275361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30</a:t>
            </a:fld>
            <a:endParaRPr lang="en-US"/>
          </a:p>
        </p:txBody>
      </p:sp>
    </p:spTree>
    <p:extLst>
      <p:ext uri="{BB962C8B-B14F-4D97-AF65-F5344CB8AC3E}">
        <p14:creationId xmlns="" xmlns:p14="http://schemas.microsoft.com/office/powerpoint/2010/main" val="1537257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31</a:t>
            </a:fld>
            <a:endParaRPr lang="en-US"/>
          </a:p>
        </p:txBody>
      </p:sp>
    </p:spTree>
    <p:extLst>
      <p:ext uri="{BB962C8B-B14F-4D97-AF65-F5344CB8AC3E}">
        <p14:creationId xmlns="" xmlns:p14="http://schemas.microsoft.com/office/powerpoint/2010/main" val="1645159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32</a:t>
            </a:fld>
            <a:endParaRPr lang="en-US"/>
          </a:p>
        </p:txBody>
      </p:sp>
    </p:spTree>
    <p:extLst>
      <p:ext uri="{BB962C8B-B14F-4D97-AF65-F5344CB8AC3E}">
        <p14:creationId xmlns="" xmlns:p14="http://schemas.microsoft.com/office/powerpoint/2010/main" val="141878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a:t>
            </a:fld>
            <a:endParaRPr lang="en-US"/>
          </a:p>
        </p:txBody>
      </p:sp>
    </p:spTree>
    <p:extLst>
      <p:ext uri="{BB962C8B-B14F-4D97-AF65-F5344CB8AC3E}">
        <p14:creationId xmlns="" xmlns:p14="http://schemas.microsoft.com/office/powerpoint/2010/main" val="526882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33</a:t>
            </a:fld>
            <a:endParaRPr lang="en-US"/>
          </a:p>
        </p:txBody>
      </p:sp>
    </p:spTree>
    <p:extLst>
      <p:ext uri="{BB962C8B-B14F-4D97-AF65-F5344CB8AC3E}">
        <p14:creationId xmlns="" xmlns:p14="http://schemas.microsoft.com/office/powerpoint/2010/main" val="2427754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34</a:t>
            </a:fld>
            <a:endParaRPr lang="en-US"/>
          </a:p>
        </p:txBody>
      </p:sp>
    </p:spTree>
    <p:extLst>
      <p:ext uri="{BB962C8B-B14F-4D97-AF65-F5344CB8AC3E}">
        <p14:creationId xmlns="" xmlns:p14="http://schemas.microsoft.com/office/powerpoint/2010/main" val="294356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35</a:t>
            </a:fld>
            <a:endParaRPr lang="en-US"/>
          </a:p>
        </p:txBody>
      </p:sp>
    </p:spTree>
    <p:extLst>
      <p:ext uri="{BB962C8B-B14F-4D97-AF65-F5344CB8AC3E}">
        <p14:creationId xmlns="" xmlns:p14="http://schemas.microsoft.com/office/powerpoint/2010/main" val="2504308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36</a:t>
            </a:fld>
            <a:endParaRPr lang="en-US"/>
          </a:p>
        </p:txBody>
      </p:sp>
    </p:spTree>
    <p:extLst>
      <p:ext uri="{BB962C8B-B14F-4D97-AF65-F5344CB8AC3E}">
        <p14:creationId xmlns="" xmlns:p14="http://schemas.microsoft.com/office/powerpoint/2010/main" val="246398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37</a:t>
            </a:fld>
            <a:endParaRPr lang="en-US"/>
          </a:p>
        </p:txBody>
      </p:sp>
    </p:spTree>
    <p:extLst>
      <p:ext uri="{BB962C8B-B14F-4D97-AF65-F5344CB8AC3E}">
        <p14:creationId xmlns="" xmlns:p14="http://schemas.microsoft.com/office/powerpoint/2010/main" val="3185024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38</a:t>
            </a:fld>
            <a:endParaRPr lang="en-US"/>
          </a:p>
        </p:txBody>
      </p:sp>
    </p:spTree>
    <p:extLst>
      <p:ext uri="{BB962C8B-B14F-4D97-AF65-F5344CB8AC3E}">
        <p14:creationId xmlns="" xmlns:p14="http://schemas.microsoft.com/office/powerpoint/2010/main" val="3730729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39</a:t>
            </a:fld>
            <a:endParaRPr lang="en-US"/>
          </a:p>
        </p:txBody>
      </p:sp>
    </p:spTree>
    <p:extLst>
      <p:ext uri="{BB962C8B-B14F-4D97-AF65-F5344CB8AC3E}">
        <p14:creationId xmlns="" xmlns:p14="http://schemas.microsoft.com/office/powerpoint/2010/main" val="87036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40</a:t>
            </a:fld>
            <a:endParaRPr lang="en-US"/>
          </a:p>
        </p:txBody>
      </p:sp>
    </p:spTree>
    <p:extLst>
      <p:ext uri="{BB962C8B-B14F-4D97-AF65-F5344CB8AC3E}">
        <p14:creationId xmlns="" xmlns:p14="http://schemas.microsoft.com/office/powerpoint/2010/main" val="2993106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41</a:t>
            </a:fld>
            <a:endParaRPr lang="en-US"/>
          </a:p>
        </p:txBody>
      </p:sp>
    </p:spTree>
    <p:extLst>
      <p:ext uri="{BB962C8B-B14F-4D97-AF65-F5344CB8AC3E}">
        <p14:creationId xmlns="" xmlns:p14="http://schemas.microsoft.com/office/powerpoint/2010/main" val="256701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42</a:t>
            </a:fld>
            <a:endParaRPr lang="en-US"/>
          </a:p>
        </p:txBody>
      </p:sp>
    </p:spTree>
    <p:extLst>
      <p:ext uri="{BB962C8B-B14F-4D97-AF65-F5344CB8AC3E}">
        <p14:creationId xmlns="" xmlns:p14="http://schemas.microsoft.com/office/powerpoint/2010/main" val="223158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a:t>
            </a:fld>
            <a:endParaRPr lang="en-US"/>
          </a:p>
        </p:txBody>
      </p:sp>
    </p:spTree>
    <p:extLst>
      <p:ext uri="{BB962C8B-B14F-4D97-AF65-F5344CB8AC3E}">
        <p14:creationId xmlns="" xmlns:p14="http://schemas.microsoft.com/office/powerpoint/2010/main" val="1744737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43</a:t>
            </a:fld>
            <a:endParaRPr lang="en-US"/>
          </a:p>
        </p:txBody>
      </p:sp>
    </p:spTree>
    <p:extLst>
      <p:ext uri="{BB962C8B-B14F-4D97-AF65-F5344CB8AC3E}">
        <p14:creationId xmlns="" xmlns:p14="http://schemas.microsoft.com/office/powerpoint/2010/main" val="1445619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44</a:t>
            </a:fld>
            <a:endParaRPr lang="en-US"/>
          </a:p>
        </p:txBody>
      </p:sp>
    </p:spTree>
    <p:extLst>
      <p:ext uri="{BB962C8B-B14F-4D97-AF65-F5344CB8AC3E}">
        <p14:creationId xmlns="" xmlns:p14="http://schemas.microsoft.com/office/powerpoint/2010/main" val="3418754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45</a:t>
            </a:fld>
            <a:endParaRPr lang="en-US"/>
          </a:p>
        </p:txBody>
      </p:sp>
    </p:spTree>
    <p:extLst>
      <p:ext uri="{BB962C8B-B14F-4D97-AF65-F5344CB8AC3E}">
        <p14:creationId xmlns="" xmlns:p14="http://schemas.microsoft.com/office/powerpoint/2010/main" val="140369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46</a:t>
            </a:fld>
            <a:endParaRPr lang="en-US"/>
          </a:p>
        </p:txBody>
      </p:sp>
    </p:spTree>
    <p:extLst>
      <p:ext uri="{BB962C8B-B14F-4D97-AF65-F5344CB8AC3E}">
        <p14:creationId xmlns="" xmlns:p14="http://schemas.microsoft.com/office/powerpoint/2010/main" val="1534271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47</a:t>
            </a:fld>
            <a:endParaRPr lang="en-US"/>
          </a:p>
        </p:txBody>
      </p:sp>
    </p:spTree>
    <p:extLst>
      <p:ext uri="{BB962C8B-B14F-4D97-AF65-F5344CB8AC3E}">
        <p14:creationId xmlns="" xmlns:p14="http://schemas.microsoft.com/office/powerpoint/2010/main" val="852480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48</a:t>
            </a:fld>
            <a:endParaRPr lang="en-US"/>
          </a:p>
        </p:txBody>
      </p:sp>
    </p:spTree>
    <p:extLst>
      <p:ext uri="{BB962C8B-B14F-4D97-AF65-F5344CB8AC3E}">
        <p14:creationId xmlns="" xmlns:p14="http://schemas.microsoft.com/office/powerpoint/2010/main" val="3527886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49</a:t>
            </a:fld>
            <a:endParaRPr lang="en-US"/>
          </a:p>
        </p:txBody>
      </p:sp>
    </p:spTree>
    <p:extLst>
      <p:ext uri="{BB962C8B-B14F-4D97-AF65-F5344CB8AC3E}">
        <p14:creationId xmlns="" xmlns:p14="http://schemas.microsoft.com/office/powerpoint/2010/main" val="3353785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50</a:t>
            </a:fld>
            <a:endParaRPr lang="en-US"/>
          </a:p>
        </p:txBody>
      </p:sp>
    </p:spTree>
    <p:extLst>
      <p:ext uri="{BB962C8B-B14F-4D97-AF65-F5344CB8AC3E}">
        <p14:creationId xmlns="" xmlns:p14="http://schemas.microsoft.com/office/powerpoint/2010/main" val="660673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51</a:t>
            </a:fld>
            <a:endParaRPr lang="en-US"/>
          </a:p>
        </p:txBody>
      </p:sp>
    </p:spTree>
    <p:extLst>
      <p:ext uri="{BB962C8B-B14F-4D97-AF65-F5344CB8AC3E}">
        <p14:creationId xmlns="" xmlns:p14="http://schemas.microsoft.com/office/powerpoint/2010/main" val="7203350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52</a:t>
            </a:fld>
            <a:endParaRPr lang="en-US"/>
          </a:p>
        </p:txBody>
      </p:sp>
    </p:spTree>
    <p:extLst>
      <p:ext uri="{BB962C8B-B14F-4D97-AF65-F5344CB8AC3E}">
        <p14:creationId xmlns="" xmlns:p14="http://schemas.microsoft.com/office/powerpoint/2010/main" val="263756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a:t>
            </a:fld>
            <a:endParaRPr lang="en-US"/>
          </a:p>
        </p:txBody>
      </p:sp>
    </p:spTree>
    <p:extLst>
      <p:ext uri="{BB962C8B-B14F-4D97-AF65-F5344CB8AC3E}">
        <p14:creationId xmlns="" xmlns:p14="http://schemas.microsoft.com/office/powerpoint/2010/main" val="3292373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53</a:t>
            </a:fld>
            <a:endParaRPr lang="en-US"/>
          </a:p>
        </p:txBody>
      </p:sp>
    </p:spTree>
    <p:extLst>
      <p:ext uri="{BB962C8B-B14F-4D97-AF65-F5344CB8AC3E}">
        <p14:creationId xmlns="" xmlns:p14="http://schemas.microsoft.com/office/powerpoint/2010/main" val="409803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54</a:t>
            </a:fld>
            <a:endParaRPr lang="en-US"/>
          </a:p>
        </p:txBody>
      </p:sp>
    </p:spTree>
    <p:extLst>
      <p:ext uri="{BB962C8B-B14F-4D97-AF65-F5344CB8AC3E}">
        <p14:creationId xmlns="" xmlns:p14="http://schemas.microsoft.com/office/powerpoint/2010/main" val="3429174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55</a:t>
            </a:fld>
            <a:endParaRPr lang="en-US"/>
          </a:p>
        </p:txBody>
      </p:sp>
    </p:spTree>
    <p:extLst>
      <p:ext uri="{BB962C8B-B14F-4D97-AF65-F5344CB8AC3E}">
        <p14:creationId xmlns="" xmlns:p14="http://schemas.microsoft.com/office/powerpoint/2010/main" val="3366535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56</a:t>
            </a:fld>
            <a:endParaRPr lang="en-US"/>
          </a:p>
        </p:txBody>
      </p:sp>
    </p:spTree>
    <p:extLst>
      <p:ext uri="{BB962C8B-B14F-4D97-AF65-F5344CB8AC3E}">
        <p14:creationId xmlns="" xmlns:p14="http://schemas.microsoft.com/office/powerpoint/2010/main" val="471403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57</a:t>
            </a:fld>
            <a:endParaRPr lang="en-US"/>
          </a:p>
        </p:txBody>
      </p:sp>
    </p:spTree>
    <p:extLst>
      <p:ext uri="{BB962C8B-B14F-4D97-AF65-F5344CB8AC3E}">
        <p14:creationId xmlns="" xmlns:p14="http://schemas.microsoft.com/office/powerpoint/2010/main" val="31963964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58</a:t>
            </a:fld>
            <a:endParaRPr lang="en-US"/>
          </a:p>
        </p:txBody>
      </p:sp>
    </p:spTree>
    <p:extLst>
      <p:ext uri="{BB962C8B-B14F-4D97-AF65-F5344CB8AC3E}">
        <p14:creationId xmlns="" xmlns:p14="http://schemas.microsoft.com/office/powerpoint/2010/main" val="3489581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59</a:t>
            </a:fld>
            <a:endParaRPr lang="en-US"/>
          </a:p>
        </p:txBody>
      </p:sp>
    </p:spTree>
    <p:extLst>
      <p:ext uri="{BB962C8B-B14F-4D97-AF65-F5344CB8AC3E}">
        <p14:creationId xmlns="" xmlns:p14="http://schemas.microsoft.com/office/powerpoint/2010/main" val="3918185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60</a:t>
            </a:fld>
            <a:endParaRPr lang="en-US"/>
          </a:p>
        </p:txBody>
      </p:sp>
    </p:spTree>
    <p:extLst>
      <p:ext uri="{BB962C8B-B14F-4D97-AF65-F5344CB8AC3E}">
        <p14:creationId xmlns="" xmlns:p14="http://schemas.microsoft.com/office/powerpoint/2010/main" val="2159339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61</a:t>
            </a:fld>
            <a:endParaRPr lang="en-US"/>
          </a:p>
        </p:txBody>
      </p:sp>
    </p:spTree>
    <p:extLst>
      <p:ext uri="{BB962C8B-B14F-4D97-AF65-F5344CB8AC3E}">
        <p14:creationId xmlns="" xmlns:p14="http://schemas.microsoft.com/office/powerpoint/2010/main" val="34567154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62</a:t>
            </a:fld>
            <a:endParaRPr lang="en-US"/>
          </a:p>
        </p:txBody>
      </p:sp>
    </p:spTree>
    <p:extLst>
      <p:ext uri="{BB962C8B-B14F-4D97-AF65-F5344CB8AC3E}">
        <p14:creationId xmlns="" xmlns:p14="http://schemas.microsoft.com/office/powerpoint/2010/main" val="11546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a:t>
            </a:fld>
            <a:endParaRPr lang="en-US"/>
          </a:p>
        </p:txBody>
      </p:sp>
    </p:spTree>
    <p:extLst>
      <p:ext uri="{BB962C8B-B14F-4D97-AF65-F5344CB8AC3E}">
        <p14:creationId xmlns="" xmlns:p14="http://schemas.microsoft.com/office/powerpoint/2010/main" val="1313104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63</a:t>
            </a:fld>
            <a:endParaRPr lang="en-US"/>
          </a:p>
        </p:txBody>
      </p:sp>
    </p:spTree>
    <p:extLst>
      <p:ext uri="{BB962C8B-B14F-4D97-AF65-F5344CB8AC3E}">
        <p14:creationId xmlns="" xmlns:p14="http://schemas.microsoft.com/office/powerpoint/2010/main" val="22485409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64</a:t>
            </a:fld>
            <a:endParaRPr lang="en-US"/>
          </a:p>
        </p:txBody>
      </p:sp>
    </p:spTree>
    <p:extLst>
      <p:ext uri="{BB962C8B-B14F-4D97-AF65-F5344CB8AC3E}">
        <p14:creationId xmlns="" xmlns:p14="http://schemas.microsoft.com/office/powerpoint/2010/main" val="6063675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65</a:t>
            </a:fld>
            <a:endParaRPr lang="en-US"/>
          </a:p>
        </p:txBody>
      </p:sp>
    </p:spTree>
    <p:extLst>
      <p:ext uri="{BB962C8B-B14F-4D97-AF65-F5344CB8AC3E}">
        <p14:creationId xmlns="" xmlns:p14="http://schemas.microsoft.com/office/powerpoint/2010/main" val="37635894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66</a:t>
            </a:fld>
            <a:endParaRPr lang="en-US"/>
          </a:p>
        </p:txBody>
      </p:sp>
    </p:spTree>
    <p:extLst>
      <p:ext uri="{BB962C8B-B14F-4D97-AF65-F5344CB8AC3E}">
        <p14:creationId xmlns="" xmlns:p14="http://schemas.microsoft.com/office/powerpoint/2010/main" val="7012349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67</a:t>
            </a:fld>
            <a:endParaRPr lang="en-US"/>
          </a:p>
        </p:txBody>
      </p:sp>
    </p:spTree>
    <p:extLst>
      <p:ext uri="{BB962C8B-B14F-4D97-AF65-F5344CB8AC3E}">
        <p14:creationId xmlns="" xmlns:p14="http://schemas.microsoft.com/office/powerpoint/2010/main" val="41789975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68</a:t>
            </a:fld>
            <a:endParaRPr lang="en-US"/>
          </a:p>
        </p:txBody>
      </p:sp>
    </p:spTree>
    <p:extLst>
      <p:ext uri="{BB962C8B-B14F-4D97-AF65-F5344CB8AC3E}">
        <p14:creationId xmlns="" xmlns:p14="http://schemas.microsoft.com/office/powerpoint/2010/main" val="5572074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69</a:t>
            </a:fld>
            <a:endParaRPr lang="en-US"/>
          </a:p>
        </p:txBody>
      </p:sp>
    </p:spTree>
    <p:extLst>
      <p:ext uri="{BB962C8B-B14F-4D97-AF65-F5344CB8AC3E}">
        <p14:creationId xmlns="" xmlns:p14="http://schemas.microsoft.com/office/powerpoint/2010/main" val="20334808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70</a:t>
            </a:fld>
            <a:endParaRPr lang="en-US"/>
          </a:p>
        </p:txBody>
      </p:sp>
    </p:spTree>
    <p:extLst>
      <p:ext uri="{BB962C8B-B14F-4D97-AF65-F5344CB8AC3E}">
        <p14:creationId xmlns="" xmlns:p14="http://schemas.microsoft.com/office/powerpoint/2010/main" val="22447719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71</a:t>
            </a:fld>
            <a:endParaRPr lang="en-US"/>
          </a:p>
        </p:txBody>
      </p:sp>
    </p:spTree>
    <p:extLst>
      <p:ext uri="{BB962C8B-B14F-4D97-AF65-F5344CB8AC3E}">
        <p14:creationId xmlns="" xmlns:p14="http://schemas.microsoft.com/office/powerpoint/2010/main" val="25831560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72</a:t>
            </a:fld>
            <a:endParaRPr lang="en-US"/>
          </a:p>
        </p:txBody>
      </p:sp>
    </p:spTree>
    <p:extLst>
      <p:ext uri="{BB962C8B-B14F-4D97-AF65-F5344CB8AC3E}">
        <p14:creationId xmlns="" xmlns:p14="http://schemas.microsoft.com/office/powerpoint/2010/main" val="3930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a:t>
            </a:fld>
            <a:endParaRPr lang="en-US"/>
          </a:p>
        </p:txBody>
      </p:sp>
    </p:spTree>
    <p:extLst>
      <p:ext uri="{BB962C8B-B14F-4D97-AF65-F5344CB8AC3E}">
        <p14:creationId xmlns="" xmlns:p14="http://schemas.microsoft.com/office/powerpoint/2010/main" val="12802447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73</a:t>
            </a:fld>
            <a:endParaRPr lang="en-US"/>
          </a:p>
        </p:txBody>
      </p:sp>
    </p:spTree>
    <p:extLst>
      <p:ext uri="{BB962C8B-B14F-4D97-AF65-F5344CB8AC3E}">
        <p14:creationId xmlns="" xmlns:p14="http://schemas.microsoft.com/office/powerpoint/2010/main" val="1308881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74</a:t>
            </a:fld>
            <a:endParaRPr lang="en-US"/>
          </a:p>
        </p:txBody>
      </p:sp>
    </p:spTree>
    <p:extLst>
      <p:ext uri="{BB962C8B-B14F-4D97-AF65-F5344CB8AC3E}">
        <p14:creationId xmlns="" xmlns:p14="http://schemas.microsoft.com/office/powerpoint/2010/main" val="234500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75</a:t>
            </a:fld>
            <a:endParaRPr lang="en-US"/>
          </a:p>
        </p:txBody>
      </p:sp>
    </p:spTree>
    <p:extLst>
      <p:ext uri="{BB962C8B-B14F-4D97-AF65-F5344CB8AC3E}">
        <p14:creationId xmlns="" xmlns:p14="http://schemas.microsoft.com/office/powerpoint/2010/main" val="28999985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76</a:t>
            </a:fld>
            <a:endParaRPr lang="en-US"/>
          </a:p>
        </p:txBody>
      </p:sp>
    </p:spTree>
    <p:extLst>
      <p:ext uri="{BB962C8B-B14F-4D97-AF65-F5344CB8AC3E}">
        <p14:creationId xmlns="" xmlns:p14="http://schemas.microsoft.com/office/powerpoint/2010/main" val="13423913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77</a:t>
            </a:fld>
            <a:endParaRPr lang="en-US"/>
          </a:p>
        </p:txBody>
      </p:sp>
    </p:spTree>
    <p:extLst>
      <p:ext uri="{BB962C8B-B14F-4D97-AF65-F5344CB8AC3E}">
        <p14:creationId xmlns="" xmlns:p14="http://schemas.microsoft.com/office/powerpoint/2010/main" val="30355399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78</a:t>
            </a:fld>
            <a:endParaRPr lang="en-US"/>
          </a:p>
        </p:txBody>
      </p:sp>
    </p:spTree>
    <p:extLst>
      <p:ext uri="{BB962C8B-B14F-4D97-AF65-F5344CB8AC3E}">
        <p14:creationId xmlns="" xmlns:p14="http://schemas.microsoft.com/office/powerpoint/2010/main" val="15482075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79</a:t>
            </a:fld>
            <a:endParaRPr lang="en-US"/>
          </a:p>
        </p:txBody>
      </p:sp>
    </p:spTree>
    <p:extLst>
      <p:ext uri="{BB962C8B-B14F-4D97-AF65-F5344CB8AC3E}">
        <p14:creationId xmlns="" xmlns:p14="http://schemas.microsoft.com/office/powerpoint/2010/main" val="22815935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80</a:t>
            </a:fld>
            <a:endParaRPr lang="en-US"/>
          </a:p>
        </p:txBody>
      </p:sp>
    </p:spTree>
    <p:extLst>
      <p:ext uri="{BB962C8B-B14F-4D97-AF65-F5344CB8AC3E}">
        <p14:creationId xmlns="" xmlns:p14="http://schemas.microsoft.com/office/powerpoint/2010/main" val="16252350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81</a:t>
            </a:fld>
            <a:endParaRPr lang="en-US"/>
          </a:p>
        </p:txBody>
      </p:sp>
    </p:spTree>
    <p:extLst>
      <p:ext uri="{BB962C8B-B14F-4D97-AF65-F5344CB8AC3E}">
        <p14:creationId xmlns="" xmlns:p14="http://schemas.microsoft.com/office/powerpoint/2010/main" val="17503304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82</a:t>
            </a:fld>
            <a:endParaRPr lang="en-US"/>
          </a:p>
        </p:txBody>
      </p:sp>
    </p:spTree>
    <p:extLst>
      <p:ext uri="{BB962C8B-B14F-4D97-AF65-F5344CB8AC3E}">
        <p14:creationId xmlns="" xmlns:p14="http://schemas.microsoft.com/office/powerpoint/2010/main" val="141717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11</a:t>
            </a:fld>
            <a:endParaRPr lang="en-US"/>
          </a:p>
        </p:txBody>
      </p:sp>
    </p:spTree>
    <p:extLst>
      <p:ext uri="{BB962C8B-B14F-4D97-AF65-F5344CB8AC3E}">
        <p14:creationId xmlns="" xmlns:p14="http://schemas.microsoft.com/office/powerpoint/2010/main" val="1221636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83</a:t>
            </a:fld>
            <a:endParaRPr lang="en-US"/>
          </a:p>
        </p:txBody>
      </p:sp>
    </p:spTree>
    <p:extLst>
      <p:ext uri="{BB962C8B-B14F-4D97-AF65-F5344CB8AC3E}">
        <p14:creationId xmlns="" xmlns:p14="http://schemas.microsoft.com/office/powerpoint/2010/main" val="40308777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84</a:t>
            </a:fld>
            <a:endParaRPr lang="en-US"/>
          </a:p>
        </p:txBody>
      </p:sp>
    </p:spTree>
    <p:extLst>
      <p:ext uri="{BB962C8B-B14F-4D97-AF65-F5344CB8AC3E}">
        <p14:creationId xmlns="" xmlns:p14="http://schemas.microsoft.com/office/powerpoint/2010/main" val="10135753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85</a:t>
            </a:fld>
            <a:endParaRPr lang="en-US"/>
          </a:p>
        </p:txBody>
      </p:sp>
    </p:spTree>
    <p:extLst>
      <p:ext uri="{BB962C8B-B14F-4D97-AF65-F5344CB8AC3E}">
        <p14:creationId xmlns="" xmlns:p14="http://schemas.microsoft.com/office/powerpoint/2010/main" val="18520874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86</a:t>
            </a:fld>
            <a:endParaRPr lang="en-US"/>
          </a:p>
        </p:txBody>
      </p:sp>
    </p:spTree>
    <p:extLst>
      <p:ext uri="{BB962C8B-B14F-4D97-AF65-F5344CB8AC3E}">
        <p14:creationId xmlns="" xmlns:p14="http://schemas.microsoft.com/office/powerpoint/2010/main" val="27007747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87</a:t>
            </a:fld>
            <a:endParaRPr lang="en-US"/>
          </a:p>
        </p:txBody>
      </p:sp>
    </p:spTree>
    <p:extLst>
      <p:ext uri="{BB962C8B-B14F-4D97-AF65-F5344CB8AC3E}">
        <p14:creationId xmlns="" xmlns:p14="http://schemas.microsoft.com/office/powerpoint/2010/main" val="18821521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88</a:t>
            </a:fld>
            <a:endParaRPr lang="en-US"/>
          </a:p>
        </p:txBody>
      </p:sp>
    </p:spTree>
    <p:extLst>
      <p:ext uri="{BB962C8B-B14F-4D97-AF65-F5344CB8AC3E}">
        <p14:creationId xmlns="" xmlns:p14="http://schemas.microsoft.com/office/powerpoint/2010/main" val="9474185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89</a:t>
            </a:fld>
            <a:endParaRPr lang="en-US"/>
          </a:p>
        </p:txBody>
      </p:sp>
    </p:spTree>
    <p:extLst>
      <p:ext uri="{BB962C8B-B14F-4D97-AF65-F5344CB8AC3E}">
        <p14:creationId xmlns="" xmlns:p14="http://schemas.microsoft.com/office/powerpoint/2010/main" val="29114336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90</a:t>
            </a:fld>
            <a:endParaRPr lang="en-US"/>
          </a:p>
        </p:txBody>
      </p:sp>
    </p:spTree>
    <p:extLst>
      <p:ext uri="{BB962C8B-B14F-4D97-AF65-F5344CB8AC3E}">
        <p14:creationId xmlns="" xmlns:p14="http://schemas.microsoft.com/office/powerpoint/2010/main" val="18098841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91</a:t>
            </a:fld>
            <a:endParaRPr lang="en-US"/>
          </a:p>
        </p:txBody>
      </p:sp>
    </p:spTree>
    <p:extLst>
      <p:ext uri="{BB962C8B-B14F-4D97-AF65-F5344CB8AC3E}">
        <p14:creationId xmlns="" xmlns:p14="http://schemas.microsoft.com/office/powerpoint/2010/main" val="3242867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92</a:t>
            </a:fld>
            <a:endParaRPr lang="en-US"/>
          </a:p>
        </p:txBody>
      </p:sp>
    </p:spTree>
    <p:extLst>
      <p:ext uri="{BB962C8B-B14F-4D97-AF65-F5344CB8AC3E}">
        <p14:creationId xmlns="" xmlns:p14="http://schemas.microsoft.com/office/powerpoint/2010/main" val="253214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12</a:t>
            </a:fld>
            <a:endParaRPr lang="en-US"/>
          </a:p>
        </p:txBody>
      </p:sp>
    </p:spTree>
    <p:extLst>
      <p:ext uri="{BB962C8B-B14F-4D97-AF65-F5344CB8AC3E}">
        <p14:creationId xmlns="" xmlns:p14="http://schemas.microsoft.com/office/powerpoint/2010/main" val="26482096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93</a:t>
            </a:fld>
            <a:endParaRPr lang="en-US"/>
          </a:p>
        </p:txBody>
      </p:sp>
    </p:spTree>
    <p:extLst>
      <p:ext uri="{BB962C8B-B14F-4D97-AF65-F5344CB8AC3E}">
        <p14:creationId xmlns="" xmlns:p14="http://schemas.microsoft.com/office/powerpoint/2010/main" val="13957398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94</a:t>
            </a:fld>
            <a:endParaRPr lang="en-US"/>
          </a:p>
        </p:txBody>
      </p:sp>
    </p:spTree>
    <p:extLst>
      <p:ext uri="{BB962C8B-B14F-4D97-AF65-F5344CB8AC3E}">
        <p14:creationId xmlns="" xmlns:p14="http://schemas.microsoft.com/office/powerpoint/2010/main" val="6980253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95</a:t>
            </a:fld>
            <a:endParaRPr lang="en-US"/>
          </a:p>
        </p:txBody>
      </p:sp>
    </p:spTree>
    <p:extLst>
      <p:ext uri="{BB962C8B-B14F-4D97-AF65-F5344CB8AC3E}">
        <p14:creationId xmlns="" xmlns:p14="http://schemas.microsoft.com/office/powerpoint/2010/main" val="17105232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96</a:t>
            </a:fld>
            <a:endParaRPr lang="en-US"/>
          </a:p>
        </p:txBody>
      </p:sp>
    </p:spTree>
    <p:extLst>
      <p:ext uri="{BB962C8B-B14F-4D97-AF65-F5344CB8AC3E}">
        <p14:creationId xmlns="" xmlns:p14="http://schemas.microsoft.com/office/powerpoint/2010/main" val="23317702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97</a:t>
            </a:fld>
            <a:endParaRPr lang="en-US"/>
          </a:p>
        </p:txBody>
      </p:sp>
    </p:spTree>
    <p:extLst>
      <p:ext uri="{BB962C8B-B14F-4D97-AF65-F5344CB8AC3E}">
        <p14:creationId xmlns="" xmlns:p14="http://schemas.microsoft.com/office/powerpoint/2010/main" val="42797692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98</a:t>
            </a:fld>
            <a:endParaRPr lang="en-US"/>
          </a:p>
        </p:txBody>
      </p:sp>
    </p:spTree>
    <p:extLst>
      <p:ext uri="{BB962C8B-B14F-4D97-AF65-F5344CB8AC3E}">
        <p14:creationId xmlns="" xmlns:p14="http://schemas.microsoft.com/office/powerpoint/2010/main" val="1003446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99</a:t>
            </a:fld>
            <a:endParaRPr lang="en-US"/>
          </a:p>
        </p:txBody>
      </p:sp>
    </p:spTree>
    <p:extLst>
      <p:ext uri="{BB962C8B-B14F-4D97-AF65-F5344CB8AC3E}">
        <p14:creationId xmlns="" xmlns:p14="http://schemas.microsoft.com/office/powerpoint/2010/main" val="3555501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100</a:t>
            </a:fld>
            <a:endParaRPr lang="en-US"/>
          </a:p>
        </p:txBody>
      </p:sp>
    </p:spTree>
    <p:extLst>
      <p:ext uri="{BB962C8B-B14F-4D97-AF65-F5344CB8AC3E}">
        <p14:creationId xmlns="" xmlns:p14="http://schemas.microsoft.com/office/powerpoint/2010/main" val="36018608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101</a:t>
            </a:fld>
            <a:endParaRPr lang="en-US"/>
          </a:p>
        </p:txBody>
      </p:sp>
    </p:spTree>
    <p:extLst>
      <p:ext uri="{BB962C8B-B14F-4D97-AF65-F5344CB8AC3E}">
        <p14:creationId xmlns="" xmlns:p14="http://schemas.microsoft.com/office/powerpoint/2010/main" val="65074288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102</a:t>
            </a:fld>
            <a:endParaRPr lang="en-US"/>
          </a:p>
        </p:txBody>
      </p:sp>
    </p:spTree>
    <p:extLst>
      <p:ext uri="{BB962C8B-B14F-4D97-AF65-F5344CB8AC3E}">
        <p14:creationId xmlns="" xmlns:p14="http://schemas.microsoft.com/office/powerpoint/2010/main" val="224951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C15CAA-C234-43DD-AD77-2C0D65D9BA80}" type="datetime1">
              <a:rPr lang="en-US" smtClean="0"/>
              <a:pPr/>
              <a:t>4/3/2019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DFA76-84AE-4FEC-8F7A-E6225394ED90}" type="datetime1">
              <a:rPr lang="en-US" smtClean="0"/>
              <a:pPr/>
              <a:t>4/3/2019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5B041-EE31-4AAD-97B0-45D42789506E}" type="datetime1">
              <a:rPr lang="en-US" smtClean="0"/>
              <a:pPr/>
              <a:t>4/3/2019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b="1">
                <a:solidFill>
                  <a:srgbClr val="0070C0"/>
                </a:solidFill>
                <a:effectLst>
                  <a:outerShdw blurRad="50800" dist="38100" dir="10800000" algn="r"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latin typeface="Tahoma" pitchFamily="34" charset="0"/>
                <a:ea typeface="Tahoma" pitchFamily="34" charset="0"/>
                <a:cs typeface="Tahoma" pitchFamily="34" charset="0"/>
              </a:defRPr>
            </a:lvl1pPr>
            <a:lvl2pPr>
              <a:defRPr b="0">
                <a:solidFill>
                  <a:schemeClr val="tx1"/>
                </a:solidFill>
                <a:latin typeface="Tahoma" pitchFamily="34" charset="0"/>
                <a:ea typeface="Tahoma" pitchFamily="34" charset="0"/>
                <a:cs typeface="Tahoma" pitchFamily="34" charset="0"/>
              </a:defRPr>
            </a:lvl2pPr>
            <a:lvl3pPr>
              <a:defRPr b="0">
                <a:solidFill>
                  <a:schemeClr val="tx1"/>
                </a:solidFill>
                <a:latin typeface="Tahoma" pitchFamily="34" charset="0"/>
                <a:ea typeface="Tahoma" pitchFamily="34" charset="0"/>
                <a:cs typeface="Tahoma" pitchFamily="34" charset="0"/>
              </a:defRPr>
            </a:lvl3pPr>
            <a:lvl4pPr>
              <a:defRPr b="0">
                <a:solidFill>
                  <a:schemeClr val="tx1"/>
                </a:solidFill>
                <a:latin typeface="Tahoma" pitchFamily="34" charset="0"/>
                <a:ea typeface="Tahoma" pitchFamily="34" charset="0"/>
                <a:cs typeface="Tahoma" pitchFamily="34" charset="0"/>
              </a:defRPr>
            </a:lvl4pPr>
            <a:lvl5pPr>
              <a:defRPr b="0">
                <a:solidFill>
                  <a:schemeClr val="tx1"/>
                </a:solidFill>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F30C25-D46C-4849-A95F-C56A3A0AC3CE}" type="datetime1">
              <a:rPr lang="en-US" smtClean="0"/>
              <a:pPr/>
              <a:t>4/3/2019</a:t>
            </a:fld>
            <a:endParaRPr lang="en-US"/>
          </a:p>
        </p:txBody>
      </p:sp>
      <p:sp>
        <p:nvSpPr>
          <p:cNvPr id="5" name="Footer Placeholder 4"/>
          <p:cNvSpPr>
            <a:spLocks noGrp="1"/>
          </p:cNvSpPr>
          <p:nvPr>
            <p:ph type="ftr" sz="quarter" idx="11"/>
          </p:nvPr>
        </p:nvSpPr>
        <p:spPr>
          <a:xfrm>
            <a:off x="1371600" y="6356350"/>
            <a:ext cx="6781800" cy="365125"/>
          </a:xfrm>
        </p:spPr>
        <p:txBody>
          <a:bodyPr/>
          <a:lstStyle>
            <a:lvl1pPr>
              <a:defRPr b="1">
                <a:solidFill>
                  <a:srgbClr val="00B050"/>
                </a:solidFill>
                <a:latin typeface="+mj-lt"/>
              </a:defRPr>
            </a:lvl1pPr>
          </a:lstStyle>
          <a:p>
            <a:r>
              <a:rPr lang="fi-FI" smtClean="0"/>
              <a:t>PageNUCA (IIT, Kanpur)</a:t>
            </a:r>
            <a:endParaRPr lang="en-US" dirty="0"/>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A37CC-8796-46C8-BC8D-DB05663D3056}" type="datetime1">
              <a:rPr lang="en-US" smtClean="0"/>
              <a:pPr/>
              <a:t>4/3/2019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15032-BF3F-41EA-B3C3-CBEBACE69C71}" type="datetime1">
              <a:rPr lang="en-US" smtClean="0"/>
              <a:pPr/>
              <a:t>4/3/2019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062E7-0D2C-443E-BD17-8CAAA7CB4CA3}" type="datetime1">
              <a:rPr lang="en-US" smtClean="0"/>
              <a:pPr/>
              <a:t>4/3/2019</a:t>
            </a:fld>
            <a:endParaRPr lang="en-US"/>
          </a:p>
        </p:txBody>
      </p:sp>
      <p:sp>
        <p:nvSpPr>
          <p:cNvPr id="8" name="Footer Placeholder 7"/>
          <p:cNvSpPr>
            <a:spLocks noGrp="1"/>
          </p:cNvSpPr>
          <p:nvPr>
            <p:ph type="ftr" sz="quarter" idx="11"/>
          </p:nvPr>
        </p:nvSpPr>
        <p:spPr/>
        <p:txBody>
          <a:bodyPr/>
          <a:lstStyle/>
          <a:p>
            <a:r>
              <a:rPr lang="fi-FI" smtClean="0"/>
              <a:t>PageNUCA (IIT, Kanpur)</a:t>
            </a:r>
            <a:endParaRPr lang="en-US"/>
          </a:p>
        </p:txBody>
      </p:sp>
      <p:sp>
        <p:nvSpPr>
          <p:cNvPr id="9" name="Slide Number Placeholder 8"/>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0ED7A5-8B21-4300-B7D7-CDEEDBCE3745}" type="datetime1">
              <a:rPr lang="en-US" smtClean="0"/>
              <a:pPr/>
              <a:t>4/3/2019</a:t>
            </a:fld>
            <a:endParaRPr lang="en-US"/>
          </a:p>
        </p:txBody>
      </p:sp>
      <p:sp>
        <p:nvSpPr>
          <p:cNvPr id="4" name="Footer Placeholder 3"/>
          <p:cNvSpPr>
            <a:spLocks noGrp="1"/>
          </p:cNvSpPr>
          <p:nvPr>
            <p:ph type="ftr" sz="quarter" idx="11"/>
          </p:nvPr>
        </p:nvSpPr>
        <p:spPr/>
        <p:txBody>
          <a:bodyPr/>
          <a:lstStyle/>
          <a:p>
            <a:r>
              <a:rPr lang="fi-FI" smtClean="0"/>
              <a:t>PageNUCA (IIT, Kanpur)</a:t>
            </a:r>
            <a:endParaRPr lang="en-US"/>
          </a:p>
        </p:txBody>
      </p:sp>
      <p:sp>
        <p:nvSpPr>
          <p:cNvPr id="5" name="Slide Number Placeholder 4"/>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E57AF-38AF-4F66-978A-82F6BC37D9FC}" type="datetime1">
              <a:rPr lang="en-US" smtClean="0"/>
              <a:pPr/>
              <a:t>4/3/2019</a:t>
            </a:fld>
            <a:endParaRPr lang="en-US"/>
          </a:p>
        </p:txBody>
      </p:sp>
      <p:sp>
        <p:nvSpPr>
          <p:cNvPr id="3" name="Footer Placeholder 2"/>
          <p:cNvSpPr>
            <a:spLocks noGrp="1"/>
          </p:cNvSpPr>
          <p:nvPr>
            <p:ph type="ftr" sz="quarter" idx="11"/>
          </p:nvPr>
        </p:nvSpPr>
        <p:spPr/>
        <p:txBody>
          <a:bodyPr/>
          <a:lstStyle/>
          <a:p>
            <a:r>
              <a:rPr lang="fi-FI" smtClean="0"/>
              <a:t>PageNUCA (IIT, Kanpur)</a:t>
            </a:r>
            <a:endParaRPr lang="en-US"/>
          </a:p>
        </p:txBody>
      </p:sp>
      <p:sp>
        <p:nvSpPr>
          <p:cNvPr id="4" name="Slide Number Placeholder 3"/>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5A0FD-E26D-40CB-91CD-3DD1A2B9D480}" type="datetime1">
              <a:rPr lang="en-US" smtClean="0"/>
              <a:pPr/>
              <a:t>4/3/2019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6831-68D3-490A-BA6F-6A1F8E4E929B}" type="datetime1">
              <a:rPr lang="en-US" smtClean="0"/>
              <a:pPr/>
              <a:t>4/3/2019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E0FB1-EB43-4E62-82BE-E3961EFE505F}" type="datetime1">
              <a:rPr lang="en-US" smtClean="0"/>
              <a:pPr/>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PageNUCA (IIT, Kanpur)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4D58C-7421-4009-8D1C-8225D62801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124200"/>
          </a:xfrm>
        </p:spPr>
        <p:txBody>
          <a:bodyPr>
            <a:noAutofit/>
          </a:bodyPr>
          <a:lstStyle/>
          <a:p>
            <a:r>
              <a:rPr lang="en-US" sz="4800" b="1" dirty="0" smtClean="0">
                <a:solidFill>
                  <a:srgbClr val="0070C0"/>
                </a:solidFill>
                <a:effectLst>
                  <a:outerShdw blurRad="50800" dist="38100" dir="10800000" algn="r" rotWithShape="0">
                    <a:prstClr val="black">
                      <a:alpha val="40000"/>
                    </a:prstClr>
                  </a:outerShdw>
                </a:effectLst>
              </a:rPr>
              <a:t>Instruction Set Architecture</a:t>
            </a:r>
            <a:endParaRPr lang="en-US" sz="4800" b="1" dirty="0">
              <a:solidFill>
                <a:srgbClr val="0070C0"/>
              </a:solidFill>
              <a:effectLst>
                <a:outerShdw blurRad="50800" dist="38100" dir="10800000" algn="r" rotWithShape="0">
                  <a:prstClr val="black">
                    <a:alpha val="40000"/>
                  </a:prstClr>
                </a:outerShdw>
              </a:effectLst>
            </a:endParaRPr>
          </a:p>
        </p:txBody>
      </p:sp>
      <p:sp>
        <p:nvSpPr>
          <p:cNvPr id="3" name="Subtitle 2"/>
          <p:cNvSpPr>
            <a:spLocks noGrp="1"/>
          </p:cNvSpPr>
          <p:nvPr>
            <p:ph type="subTitle" idx="1"/>
          </p:nvPr>
        </p:nvSpPr>
        <p:spPr>
          <a:xfrm>
            <a:off x="0" y="3048000"/>
            <a:ext cx="9144000" cy="3581400"/>
          </a:xfrm>
        </p:spPr>
        <p:txBody>
          <a:bodyPr>
            <a:normAutofit/>
          </a:bodyPr>
          <a:lstStyle/>
          <a:p>
            <a:endParaRPr lang="en-US" sz="3600" dirty="0" smtClean="0">
              <a:solidFill>
                <a:schemeClr val="tx1"/>
              </a:solidFill>
              <a:latin typeface="Tahoma" pitchFamily="34" charset="0"/>
              <a:ea typeface="Tahoma" pitchFamily="34" charset="0"/>
              <a:cs typeface="Tahoma" pitchFamily="34" charset="0"/>
            </a:endParaRPr>
          </a:p>
          <a:p>
            <a:endParaRPr lang="en-US" sz="3600" dirty="0">
              <a:solidFill>
                <a:schemeClr val="tx1"/>
              </a:solidFill>
              <a:latin typeface="Tahoma" pitchFamily="34" charset="0"/>
              <a:ea typeface="Tahoma" pitchFamily="34" charset="0"/>
              <a:cs typeface="Tahoma" pitchFamily="34" charset="0"/>
            </a:endParaRPr>
          </a:p>
          <a:p>
            <a:r>
              <a:rPr lang="en-US" sz="3600" dirty="0" err="1" smtClean="0">
                <a:solidFill>
                  <a:schemeClr val="tx1"/>
                </a:solidFill>
                <a:latin typeface="Tahoma" pitchFamily="34" charset="0"/>
                <a:ea typeface="Tahoma" pitchFamily="34" charset="0"/>
                <a:cs typeface="Tahoma" pitchFamily="34" charset="0"/>
              </a:rPr>
              <a:t>Mainak</a:t>
            </a:r>
            <a:r>
              <a:rPr lang="en-US" sz="3600" dirty="0" smtClean="0">
                <a:solidFill>
                  <a:schemeClr val="tx1"/>
                </a:solidFill>
                <a:latin typeface="Tahoma" pitchFamily="34" charset="0"/>
                <a:ea typeface="Tahoma" pitchFamily="34" charset="0"/>
                <a:cs typeface="Tahoma" pitchFamily="34" charset="0"/>
              </a:rPr>
              <a:t> </a:t>
            </a:r>
            <a:r>
              <a:rPr lang="en-US" sz="3600" dirty="0" err="1" smtClean="0">
                <a:solidFill>
                  <a:schemeClr val="tx1"/>
                </a:solidFill>
                <a:latin typeface="Tahoma" pitchFamily="34" charset="0"/>
                <a:ea typeface="Tahoma" pitchFamily="34" charset="0"/>
                <a:cs typeface="Tahoma" pitchFamily="34" charset="0"/>
              </a:rPr>
              <a:t>Chaudhuri</a:t>
            </a:r>
            <a:endParaRPr lang="en-US" sz="3600" dirty="0" smtClean="0">
              <a:solidFill>
                <a:schemeClr val="tx1"/>
              </a:solidFill>
              <a:latin typeface="Tahoma" pitchFamily="34" charset="0"/>
              <a:ea typeface="Tahoma" pitchFamily="34" charset="0"/>
              <a:cs typeface="Tahoma" pitchFamily="34" charset="0"/>
            </a:endParaRPr>
          </a:p>
          <a:p>
            <a:r>
              <a:rPr lang="en-US" sz="3600" dirty="0" smtClean="0">
                <a:solidFill>
                  <a:schemeClr val="tx1"/>
                </a:solidFill>
                <a:latin typeface="Tahoma" pitchFamily="34" charset="0"/>
                <a:ea typeface="Tahoma" pitchFamily="34" charset="0"/>
                <a:cs typeface="Tahoma" pitchFamily="34" charset="0"/>
              </a:rPr>
              <a:t>Indian Institute of Technology Kanpur</a:t>
            </a:r>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733261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So far we have assumed that instruction operands are same as HLL program variables</a:t>
            </a:r>
          </a:p>
          <a:p>
            <a:pPr lvl="1"/>
            <a:r>
              <a:rPr lang="en-US" dirty="0" smtClean="0"/>
              <a:t>This assumption is incorrect</a:t>
            </a:r>
          </a:p>
          <a:p>
            <a:pPr lvl="1"/>
            <a:r>
              <a:rPr lang="en-US" dirty="0" smtClean="0"/>
              <a:t>Each hardware operation reads its source operands from some storage and writes its destination operand to some storage</a:t>
            </a:r>
          </a:p>
          <a:p>
            <a:pPr lvl="2"/>
            <a:r>
              <a:rPr lang="en-US" dirty="0" smtClean="0"/>
              <a:t>This storage can be either a register from the register file inside the processor or a memory location</a:t>
            </a:r>
          </a:p>
          <a:p>
            <a:pPr lvl="3"/>
            <a:r>
              <a:rPr lang="en-US" dirty="0" smtClean="0"/>
              <a:t>By memory we usually mean RAM of the computer (DRAM)</a:t>
            </a:r>
          </a:p>
          <a:p>
            <a:pPr lvl="3"/>
            <a:r>
              <a:rPr lang="en-US" dirty="0" smtClean="0"/>
              <a:t>Recall that anything that is accessed from DRAM is also copied into SRAM cache inside the processor</a:t>
            </a:r>
            <a:r>
              <a:rPr lang="en-US" dirty="0"/>
              <a:t> </a:t>
            </a:r>
            <a:r>
              <a:rPr lang="en-US" dirty="0" smtClean="0"/>
              <a:t>replacing something if the SRAM cache is already full</a:t>
            </a:r>
          </a:p>
          <a:p>
            <a:pPr lvl="3"/>
            <a:r>
              <a:rPr lang="en-US" dirty="0" smtClean="0"/>
              <a:t>So, at any point in time, the SRAM cache stores a subset of the DRAM contents</a:t>
            </a:r>
          </a:p>
          <a:p>
            <a:pPr lvl="3"/>
            <a:r>
              <a:rPr lang="en-US" dirty="0" smtClean="0"/>
              <a:t>The data in a memory location can be found in SRAM cache or in DRAM (DRAM is accessed only if SRAM cache does not have the data)</a:t>
            </a:r>
            <a:endParaRPr lang="en-US" dirty="0"/>
          </a:p>
        </p:txBody>
      </p:sp>
    </p:spTree>
    <p:extLst>
      <p:ext uri="{BB962C8B-B14F-4D97-AF65-F5344CB8AC3E}">
        <p14:creationId xmlns="" xmlns:p14="http://schemas.microsoft.com/office/powerpoint/2010/main" val="35430620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Instruction addresses have a special name</a:t>
            </a:r>
          </a:p>
          <a:p>
            <a:pPr lvl="1"/>
            <a:r>
              <a:rPr lang="en-US" dirty="0" smtClean="0"/>
              <a:t>Called program counter (PC)</a:t>
            </a:r>
          </a:p>
          <a:p>
            <a:pPr lvl="1"/>
            <a:r>
              <a:rPr lang="en-US" dirty="0" smtClean="0"/>
              <a:t>Every instruction has a unique PC</a:t>
            </a:r>
            <a:endParaRPr lang="en-US" dirty="0"/>
          </a:p>
          <a:p>
            <a:pPr lvl="1"/>
            <a:r>
              <a:rPr lang="en-US" dirty="0" smtClean="0"/>
              <a:t>If an instruction K has the PC equal to x, the next instruction would have PC </a:t>
            </a:r>
            <a:r>
              <a:rPr lang="en-US" dirty="0" err="1" smtClean="0"/>
              <a:t>x+s</a:t>
            </a:r>
            <a:r>
              <a:rPr lang="en-US" dirty="0" smtClean="0"/>
              <a:t> where s is the size of the instruction K in bytes</a:t>
            </a:r>
          </a:p>
          <a:p>
            <a:pPr lvl="1"/>
            <a:r>
              <a:rPr lang="en-US" dirty="0" smtClean="0"/>
              <a:t>In MIPS, s=4 for all instructions</a:t>
            </a:r>
          </a:p>
          <a:p>
            <a:pPr lvl="2"/>
            <a:r>
              <a:rPr lang="en-US" dirty="0" smtClean="0"/>
              <a:t>PC increases in steps of four</a:t>
            </a:r>
          </a:p>
          <a:p>
            <a:r>
              <a:rPr lang="en-US" dirty="0" smtClean="0"/>
              <a:t>Suppose the PC of a </a:t>
            </a:r>
            <a:r>
              <a:rPr lang="en-US" dirty="0" err="1" smtClean="0"/>
              <a:t>jal</a:t>
            </a:r>
            <a:r>
              <a:rPr lang="en-US" dirty="0" smtClean="0"/>
              <a:t> instruction is x</a:t>
            </a:r>
          </a:p>
          <a:p>
            <a:pPr lvl="1"/>
            <a:r>
              <a:rPr lang="en-US" dirty="0" smtClean="0"/>
              <a:t>The PC of the instruction where the function should return to is x+4</a:t>
            </a:r>
          </a:p>
          <a:p>
            <a:pPr lvl="1"/>
            <a:r>
              <a:rPr lang="en-US" dirty="0" smtClean="0"/>
              <a:t>The </a:t>
            </a:r>
            <a:r>
              <a:rPr lang="en-US" dirty="0" err="1" smtClean="0"/>
              <a:t>jal</a:t>
            </a:r>
            <a:r>
              <a:rPr lang="en-US" dirty="0" smtClean="0"/>
              <a:t> instruction will store x+4 in $31</a:t>
            </a:r>
          </a:p>
        </p:txBody>
      </p:sp>
    </p:spTree>
    <p:extLst>
      <p:ext uri="{BB962C8B-B14F-4D97-AF65-F5344CB8AC3E}">
        <p14:creationId xmlns="" xmlns:p14="http://schemas.microsoft.com/office/powerpoint/2010/main" val="40452330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jump to a function?</a:t>
            </a:r>
          </a:p>
          <a:p>
            <a:pPr lvl="1"/>
            <a:r>
              <a:rPr lang="en-US" dirty="0" smtClean="0"/>
              <a:t>Assume that the PC of the first instruction of the function is y</a:t>
            </a:r>
          </a:p>
          <a:p>
            <a:pPr lvl="1"/>
            <a:r>
              <a:rPr lang="en-US" dirty="0" smtClean="0"/>
              <a:t>The generated instruction for jumping to the function is “</a:t>
            </a:r>
            <a:r>
              <a:rPr lang="en-US" dirty="0" err="1" smtClean="0"/>
              <a:t>jal</a:t>
            </a:r>
            <a:r>
              <a:rPr lang="en-US" dirty="0" smtClean="0"/>
              <a:t> y”</a:t>
            </a:r>
          </a:p>
          <a:p>
            <a:pPr lvl="2"/>
            <a:r>
              <a:rPr lang="en-US" dirty="0" smtClean="0"/>
              <a:t>The target is not exactly y, but for now we will assume that</a:t>
            </a:r>
          </a:p>
          <a:p>
            <a:pPr lvl="2"/>
            <a:r>
              <a:rPr lang="en-US" dirty="0" smtClean="0"/>
              <a:t>Assume that the PC of the </a:t>
            </a:r>
            <a:r>
              <a:rPr lang="en-US" dirty="0" err="1" smtClean="0"/>
              <a:t>jal</a:t>
            </a:r>
            <a:r>
              <a:rPr lang="en-US" dirty="0" smtClean="0"/>
              <a:t> instruction is x</a:t>
            </a:r>
          </a:p>
          <a:p>
            <a:pPr lvl="2"/>
            <a:r>
              <a:rPr lang="en-US" dirty="0" smtClean="0"/>
              <a:t>Stores x+4 in $31</a:t>
            </a:r>
          </a:p>
          <a:p>
            <a:pPr lvl="1"/>
            <a:r>
              <a:rPr lang="en-US" dirty="0" smtClean="0"/>
              <a:t>The same function can be called from different places in the program</a:t>
            </a:r>
          </a:p>
          <a:p>
            <a:pPr lvl="2"/>
            <a:r>
              <a:rPr lang="en-US" dirty="0" smtClean="0"/>
              <a:t>Each call will be translated to a corresponding </a:t>
            </a:r>
            <a:r>
              <a:rPr lang="en-US" dirty="0" err="1" smtClean="0"/>
              <a:t>jal</a:t>
            </a:r>
            <a:r>
              <a:rPr lang="en-US" dirty="0" smtClean="0"/>
              <a:t> instruction</a:t>
            </a:r>
          </a:p>
          <a:p>
            <a:pPr lvl="2"/>
            <a:r>
              <a:rPr lang="en-US" dirty="0" smtClean="0"/>
              <a:t>Each </a:t>
            </a:r>
            <a:r>
              <a:rPr lang="en-US" dirty="0" err="1" smtClean="0"/>
              <a:t>jal</a:t>
            </a:r>
            <a:r>
              <a:rPr lang="en-US" dirty="0" smtClean="0"/>
              <a:t> instruction will store a different return address in $31</a:t>
            </a:r>
          </a:p>
        </p:txBody>
      </p:sp>
    </p:spTree>
    <p:extLst>
      <p:ext uri="{BB962C8B-B14F-4D97-AF65-F5344CB8AC3E}">
        <p14:creationId xmlns="" xmlns:p14="http://schemas.microsoft.com/office/powerpoint/2010/main" val="12354934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jump to a function?</a:t>
            </a:r>
            <a:endParaRPr lang="en-US" dirty="0"/>
          </a:p>
          <a:p>
            <a:pPr marL="1371600" lvl="3" indent="0">
              <a:buNone/>
            </a:pPr>
            <a:r>
              <a:rPr lang="en-US" dirty="0"/>
              <a:t>a</a:t>
            </a:r>
            <a:r>
              <a:rPr lang="en-US" dirty="0" smtClean="0"/>
              <a:t>: f() </a:t>
            </a:r>
            <a:r>
              <a:rPr lang="en-US" dirty="0" smtClean="0">
                <a:sym typeface="Wingdings" panose="05000000000000000000" pitchFamily="2" charset="2"/>
              </a:rPr>
              <a:t> </a:t>
            </a:r>
            <a:r>
              <a:rPr lang="en-US" dirty="0" err="1" smtClean="0">
                <a:sym typeface="Wingdings" panose="05000000000000000000" pitchFamily="2" charset="2"/>
              </a:rPr>
              <a:t>jal</a:t>
            </a:r>
            <a:r>
              <a:rPr lang="en-US" dirty="0" smtClean="0">
                <a:sym typeface="Wingdings" panose="05000000000000000000" pitchFamily="2" charset="2"/>
              </a:rPr>
              <a:t> x ($</a:t>
            </a:r>
            <a:r>
              <a:rPr lang="en-US" dirty="0" err="1" smtClean="0">
                <a:sym typeface="Wingdings" panose="05000000000000000000" pitchFamily="2" charset="2"/>
              </a:rPr>
              <a:t>ra</a:t>
            </a:r>
            <a:r>
              <a:rPr lang="en-US" dirty="0" smtClean="0">
                <a:sym typeface="Wingdings" panose="05000000000000000000" pitchFamily="2" charset="2"/>
              </a:rPr>
              <a:t> is filled with a+4)</a:t>
            </a:r>
          </a:p>
          <a:p>
            <a:pPr marL="1371600" lvl="3" indent="0">
              <a:buNone/>
            </a:pPr>
            <a:r>
              <a:rPr lang="en-US" dirty="0" smtClean="0">
                <a:sym typeface="Wingdings" panose="05000000000000000000" pitchFamily="2" charset="2"/>
              </a:rPr>
              <a:t>…</a:t>
            </a:r>
          </a:p>
          <a:p>
            <a:pPr marL="1371600" lvl="3" indent="0">
              <a:buNone/>
            </a:pPr>
            <a:r>
              <a:rPr lang="en-US" dirty="0">
                <a:sym typeface="Wingdings" panose="05000000000000000000" pitchFamily="2" charset="2"/>
              </a:rPr>
              <a:t>b</a:t>
            </a:r>
            <a:r>
              <a:rPr lang="en-US" dirty="0" smtClean="0">
                <a:sym typeface="Wingdings" panose="05000000000000000000" pitchFamily="2" charset="2"/>
              </a:rPr>
              <a:t>: f()  </a:t>
            </a:r>
            <a:r>
              <a:rPr lang="en-US" dirty="0" err="1" smtClean="0">
                <a:sym typeface="Wingdings" panose="05000000000000000000" pitchFamily="2" charset="2"/>
              </a:rPr>
              <a:t>jal</a:t>
            </a:r>
            <a:r>
              <a:rPr lang="en-US" dirty="0" smtClean="0">
                <a:sym typeface="Wingdings" panose="05000000000000000000" pitchFamily="2" charset="2"/>
              </a:rPr>
              <a:t> x ($</a:t>
            </a:r>
            <a:r>
              <a:rPr lang="en-US" dirty="0" err="1" smtClean="0">
                <a:sym typeface="Wingdings" panose="05000000000000000000" pitchFamily="2" charset="2"/>
              </a:rPr>
              <a:t>ra</a:t>
            </a:r>
            <a:r>
              <a:rPr lang="en-US" dirty="0" smtClean="0">
                <a:sym typeface="Wingdings" panose="05000000000000000000" pitchFamily="2" charset="2"/>
              </a:rPr>
              <a:t> is filled with b+4)</a:t>
            </a:r>
          </a:p>
          <a:p>
            <a:pPr marL="1371600" lvl="3" indent="0">
              <a:buNone/>
            </a:pPr>
            <a:r>
              <a:rPr lang="en-US" dirty="0" smtClean="0">
                <a:sym typeface="Wingdings" panose="05000000000000000000" pitchFamily="2" charset="2"/>
              </a:rPr>
              <a:t>…</a:t>
            </a:r>
          </a:p>
          <a:p>
            <a:pPr marL="1371600" lvl="3" indent="0">
              <a:buNone/>
            </a:pPr>
            <a:r>
              <a:rPr lang="en-US" dirty="0" smtClean="0">
                <a:sym typeface="Wingdings" panose="05000000000000000000" pitchFamily="2" charset="2"/>
              </a:rPr>
              <a:t>…</a:t>
            </a:r>
          </a:p>
          <a:p>
            <a:pPr marL="1371600" lvl="3" indent="0">
              <a:buNone/>
            </a:pPr>
            <a:r>
              <a:rPr lang="en-US" dirty="0">
                <a:sym typeface="Wingdings" panose="05000000000000000000" pitchFamily="2" charset="2"/>
              </a:rPr>
              <a:t>c</a:t>
            </a:r>
            <a:r>
              <a:rPr lang="en-US" dirty="0" smtClean="0">
                <a:sym typeface="Wingdings" panose="05000000000000000000" pitchFamily="2" charset="2"/>
              </a:rPr>
              <a:t>: f()  </a:t>
            </a:r>
            <a:r>
              <a:rPr lang="en-US" dirty="0" err="1" smtClean="0">
                <a:sym typeface="Wingdings" panose="05000000000000000000" pitchFamily="2" charset="2"/>
              </a:rPr>
              <a:t>jal</a:t>
            </a:r>
            <a:r>
              <a:rPr lang="en-US" dirty="0" smtClean="0">
                <a:sym typeface="Wingdings" panose="05000000000000000000" pitchFamily="2" charset="2"/>
              </a:rPr>
              <a:t> x ($</a:t>
            </a:r>
            <a:r>
              <a:rPr lang="en-US" dirty="0" err="1" smtClean="0">
                <a:sym typeface="Wingdings" panose="05000000000000000000" pitchFamily="2" charset="2"/>
              </a:rPr>
              <a:t>ra</a:t>
            </a:r>
            <a:r>
              <a:rPr lang="en-US" dirty="0" smtClean="0">
                <a:sym typeface="Wingdings" panose="05000000000000000000" pitchFamily="2" charset="2"/>
              </a:rPr>
              <a:t> is filled with c+4)</a:t>
            </a:r>
          </a:p>
          <a:p>
            <a:pPr marL="1371600" lvl="3" indent="0">
              <a:buNone/>
            </a:pPr>
            <a:endParaRPr lang="en-US" dirty="0">
              <a:sym typeface="Wingdings" panose="05000000000000000000" pitchFamily="2" charset="2"/>
            </a:endParaRPr>
          </a:p>
          <a:p>
            <a:pPr marL="1371600" lvl="3" indent="0">
              <a:buNone/>
            </a:pPr>
            <a:endParaRPr lang="en-US" dirty="0" smtClean="0">
              <a:sym typeface="Wingdings" panose="05000000000000000000" pitchFamily="2" charset="2"/>
            </a:endParaRPr>
          </a:p>
          <a:p>
            <a:pPr marL="1371600" lvl="3" indent="0">
              <a:buNone/>
            </a:pPr>
            <a:r>
              <a:rPr lang="en-US" dirty="0">
                <a:sym typeface="Wingdings" panose="05000000000000000000" pitchFamily="2" charset="2"/>
              </a:rPr>
              <a:t>x</a:t>
            </a:r>
            <a:r>
              <a:rPr lang="en-US" dirty="0" smtClean="0">
                <a:sym typeface="Wingdings" panose="05000000000000000000" pitchFamily="2" charset="2"/>
              </a:rPr>
              <a:t>: f() {</a:t>
            </a:r>
          </a:p>
          <a:p>
            <a:pPr marL="1371600" lvl="3" indent="0">
              <a:buNone/>
            </a:pPr>
            <a:r>
              <a:rPr lang="en-US" dirty="0">
                <a:sym typeface="Wingdings" panose="05000000000000000000" pitchFamily="2" charset="2"/>
              </a:rPr>
              <a:t> </a:t>
            </a:r>
            <a:r>
              <a:rPr lang="en-US" dirty="0" smtClean="0">
                <a:sym typeface="Wingdings" panose="05000000000000000000" pitchFamily="2" charset="2"/>
              </a:rPr>
              <a:t>   …</a:t>
            </a:r>
          </a:p>
          <a:p>
            <a:pPr marL="1371600" lvl="3" indent="0">
              <a:buNone/>
            </a:pPr>
            <a:r>
              <a:rPr lang="en-US" dirty="0">
                <a:sym typeface="Wingdings" panose="05000000000000000000" pitchFamily="2" charset="2"/>
              </a:rPr>
              <a:t> </a:t>
            </a:r>
            <a:r>
              <a:rPr lang="en-US" dirty="0" smtClean="0">
                <a:sym typeface="Wingdings" panose="05000000000000000000" pitchFamily="2" charset="2"/>
              </a:rPr>
              <a:t>   …</a:t>
            </a:r>
          </a:p>
          <a:p>
            <a:pPr marL="1371600" lvl="3" indent="0">
              <a:buNone/>
            </a:pPr>
            <a:r>
              <a:rPr lang="en-US" dirty="0">
                <a:sym typeface="Wingdings" panose="05000000000000000000" pitchFamily="2" charset="2"/>
              </a:rPr>
              <a:t> </a:t>
            </a:r>
            <a:r>
              <a:rPr lang="en-US" dirty="0" smtClean="0">
                <a:sym typeface="Wingdings" panose="05000000000000000000" pitchFamily="2" charset="2"/>
              </a:rPr>
              <a:t>   }</a:t>
            </a:r>
          </a:p>
          <a:p>
            <a:pPr lvl="1"/>
            <a:r>
              <a:rPr lang="en-US" dirty="0" smtClean="0">
                <a:sym typeface="Wingdings" panose="05000000000000000000" pitchFamily="2" charset="2"/>
              </a:rPr>
              <a:t>The </a:t>
            </a:r>
            <a:r>
              <a:rPr lang="en-US" dirty="0" err="1" smtClean="0">
                <a:sym typeface="Wingdings" panose="05000000000000000000" pitchFamily="2" charset="2"/>
              </a:rPr>
              <a:t>jal</a:t>
            </a:r>
            <a:r>
              <a:rPr lang="en-US" dirty="0" smtClean="0">
                <a:sym typeface="Wingdings" panose="05000000000000000000" pitchFamily="2" charset="2"/>
              </a:rPr>
              <a:t> instruction not only jumps to the function, but also establishes a link between the function and the caller by saving the return address</a:t>
            </a:r>
            <a:endParaRPr lang="en-US" dirty="0" smtClean="0"/>
          </a:p>
          <a:p>
            <a:pPr marL="1371600" lvl="3" indent="0">
              <a:buNone/>
            </a:pPr>
            <a:endParaRPr lang="en-US" dirty="0" smtClean="0"/>
          </a:p>
        </p:txBody>
      </p:sp>
    </p:spTree>
    <p:extLst>
      <p:ext uri="{BB962C8B-B14F-4D97-AF65-F5344CB8AC3E}">
        <p14:creationId xmlns="" xmlns:p14="http://schemas.microsoft.com/office/powerpoint/2010/main" val="28009848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Where to put the return value of the function?</a:t>
            </a:r>
          </a:p>
          <a:p>
            <a:pPr lvl="1"/>
            <a:r>
              <a:rPr lang="en-US" dirty="0" smtClean="0"/>
              <a:t>This needs to be fixed so that the caller can access and use the return value</a:t>
            </a:r>
          </a:p>
          <a:p>
            <a:pPr lvl="1"/>
            <a:r>
              <a:rPr lang="en-US" dirty="0" smtClean="0"/>
              <a:t>Before the function returns, the return values are stored in $v0 and $v1 (same as $2 and $3)</a:t>
            </a:r>
          </a:p>
          <a:p>
            <a:pPr lvl="1"/>
            <a:r>
              <a:rPr lang="en-US" dirty="0" smtClean="0"/>
              <a:t>Usually, $v0 would be used only since only one value can be returned from a function</a:t>
            </a:r>
          </a:p>
          <a:p>
            <a:pPr lvl="1"/>
            <a:r>
              <a:rPr lang="en-US" dirty="0" smtClean="0"/>
              <a:t>In 32-bit MIPS, if a function returns a 64-bit value, the return value is split into two 32-bit values and placed in $v0 and $v1</a:t>
            </a:r>
            <a:endParaRPr lang="en-US" dirty="0"/>
          </a:p>
          <a:p>
            <a:pPr lvl="2"/>
            <a:r>
              <a:rPr lang="en-US" dirty="0" smtClean="0"/>
              <a:t>The caller can figure out whether both registers contain the return value or only $v0 contains the return value by looking at the type of the return value</a:t>
            </a:r>
          </a:p>
          <a:p>
            <a:pPr lvl="2"/>
            <a:r>
              <a:rPr lang="en-US" dirty="0" smtClean="0"/>
              <a:t>$v0 contains the most significant word for 64-bit value</a:t>
            </a:r>
          </a:p>
        </p:txBody>
      </p:sp>
    </p:spTree>
    <p:extLst>
      <p:ext uri="{BB962C8B-B14F-4D97-AF65-F5344CB8AC3E}">
        <p14:creationId xmlns="" xmlns:p14="http://schemas.microsoft.com/office/powerpoint/2010/main" val="9514454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jump back to the origin of the call?</a:t>
            </a:r>
          </a:p>
          <a:p>
            <a:pPr lvl="1"/>
            <a:r>
              <a:rPr lang="en-US" dirty="0" smtClean="0"/>
              <a:t>Recall that the </a:t>
            </a:r>
            <a:r>
              <a:rPr lang="en-US" dirty="0" err="1" smtClean="0"/>
              <a:t>jal</a:t>
            </a:r>
            <a:r>
              <a:rPr lang="en-US" dirty="0" smtClean="0"/>
              <a:t> instruction before jumping to the function saved the return address in $31</a:t>
            </a:r>
          </a:p>
          <a:p>
            <a:pPr lvl="1"/>
            <a:r>
              <a:rPr lang="en-US" dirty="0" smtClean="0"/>
              <a:t>Jumping back to the call site is accomplished with a single instruction: </a:t>
            </a:r>
            <a:r>
              <a:rPr lang="en-US" dirty="0" err="1" smtClean="0"/>
              <a:t>jr</a:t>
            </a:r>
            <a:r>
              <a:rPr lang="en-US" dirty="0" smtClean="0"/>
              <a:t> $31</a:t>
            </a:r>
            <a:endParaRPr lang="en-US" dirty="0"/>
          </a:p>
          <a:p>
            <a:pPr lvl="2"/>
            <a:r>
              <a:rPr lang="en-US" dirty="0" smtClean="0"/>
              <a:t>This instruction ends the function</a:t>
            </a:r>
          </a:p>
          <a:p>
            <a:pPr lvl="1"/>
            <a:r>
              <a:rPr lang="en-US" dirty="0" smtClean="0"/>
              <a:t>Inside the processor, a register stores the next instruction’s program counter</a:t>
            </a:r>
          </a:p>
          <a:p>
            <a:pPr lvl="2"/>
            <a:r>
              <a:rPr lang="en-US" dirty="0" smtClean="0"/>
              <a:t>The content of this register is used to fetch the next instruction from memory</a:t>
            </a:r>
          </a:p>
          <a:p>
            <a:pPr lvl="1"/>
            <a:r>
              <a:rPr lang="en-US" dirty="0" smtClean="0"/>
              <a:t>The “</a:t>
            </a:r>
            <a:r>
              <a:rPr lang="en-US" dirty="0" err="1" smtClean="0"/>
              <a:t>jr</a:t>
            </a:r>
            <a:r>
              <a:rPr lang="en-US" dirty="0" smtClean="0"/>
              <a:t> $31” instruction copies the contents of $31 into the program counter register</a:t>
            </a:r>
          </a:p>
          <a:p>
            <a:pPr lvl="1"/>
            <a:r>
              <a:rPr lang="en-US" dirty="0" smtClean="0"/>
              <a:t>In general, all branch and jump instructions copy the target into the program counter register</a:t>
            </a:r>
          </a:p>
        </p:txBody>
      </p:sp>
    </p:spTree>
    <p:extLst>
      <p:ext uri="{BB962C8B-B14F-4D97-AF65-F5344CB8AC3E}">
        <p14:creationId xmlns="" xmlns:p14="http://schemas.microsoft.com/office/powerpoint/2010/main" val="12170867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533400"/>
            <a:ext cx="8686800" cy="6400800"/>
          </a:xfrm>
        </p:spPr>
        <p:txBody>
          <a:bodyPr>
            <a:normAutofit lnSpcReduction="10000"/>
          </a:bodyPr>
          <a:lstStyle/>
          <a:p>
            <a:r>
              <a:rPr lang="en-US" dirty="0" smtClean="0"/>
              <a:t>How to acquire and release memory required by a function?</a:t>
            </a:r>
          </a:p>
          <a:p>
            <a:pPr lvl="1"/>
            <a:r>
              <a:rPr lang="en-US" dirty="0" smtClean="0"/>
              <a:t>A function receives its first four parameters in four registers</a:t>
            </a:r>
          </a:p>
          <a:p>
            <a:pPr lvl="1"/>
            <a:r>
              <a:rPr lang="en-US" dirty="0" smtClean="0"/>
              <a:t>The remaining parameters are spilled into memory</a:t>
            </a:r>
          </a:p>
          <a:p>
            <a:pPr lvl="1"/>
            <a:r>
              <a:rPr lang="en-US" dirty="0" smtClean="0"/>
              <a:t>Additionally, the function may require some memory space for spilling registers</a:t>
            </a:r>
          </a:p>
          <a:p>
            <a:pPr lvl="2"/>
            <a:r>
              <a:rPr lang="en-US" dirty="0" smtClean="0"/>
              <a:t>Happens when the compiler runs out of registers while compiling the function</a:t>
            </a:r>
          </a:p>
          <a:p>
            <a:pPr lvl="2"/>
            <a:r>
              <a:rPr lang="en-US" dirty="0" smtClean="0"/>
              <a:t>In such situations, it must free up some registers, but it cannot just overwrite these registers</a:t>
            </a:r>
          </a:p>
          <a:p>
            <a:pPr lvl="2"/>
            <a:r>
              <a:rPr lang="en-US" dirty="0" smtClean="0"/>
              <a:t>These registers are first saved in memory and later before returning, these registers are restored by copying them back from memory</a:t>
            </a:r>
            <a:r>
              <a:rPr lang="en-US" dirty="0"/>
              <a:t> </a:t>
            </a:r>
            <a:r>
              <a:rPr lang="en-US" dirty="0" smtClean="0"/>
              <a:t>(caller may need the old values)</a:t>
            </a:r>
          </a:p>
        </p:txBody>
      </p:sp>
    </p:spTree>
    <p:extLst>
      <p:ext uri="{BB962C8B-B14F-4D97-AF65-F5344CB8AC3E}">
        <p14:creationId xmlns="" xmlns:p14="http://schemas.microsoft.com/office/powerpoint/2010/main" val="32724507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acquire and release memory required by a function?</a:t>
            </a:r>
          </a:p>
          <a:p>
            <a:pPr lvl="1"/>
            <a:r>
              <a:rPr lang="en-US" dirty="0" smtClean="0"/>
              <a:t>The memory region usable by a function for spilling registers or function parameters belongs to a larger memory region known as the stack</a:t>
            </a:r>
          </a:p>
          <a:p>
            <a:pPr lvl="1"/>
            <a:r>
              <a:rPr lang="en-US" dirty="0" smtClean="0"/>
              <a:t>After compiling a function, the compiler estimates how much stack area the function will require</a:t>
            </a:r>
          </a:p>
          <a:p>
            <a:pPr lvl="2"/>
            <a:r>
              <a:rPr lang="en-US" dirty="0" smtClean="0"/>
              <a:t>This much stack area is reserved for the function</a:t>
            </a:r>
          </a:p>
          <a:p>
            <a:pPr lvl="1"/>
            <a:r>
              <a:rPr lang="en-US" dirty="0" smtClean="0"/>
              <a:t>Spilling on to the stack is called pushing on the stack</a:t>
            </a:r>
            <a:endParaRPr lang="en-US" dirty="0"/>
          </a:p>
          <a:p>
            <a:pPr lvl="2"/>
            <a:r>
              <a:rPr lang="en-US" dirty="0" smtClean="0"/>
              <a:t>Requires adjusting the top of stack pointer (or simply stack pointer) so that the next push doesn’t overwrite the value at the top of stack</a:t>
            </a:r>
          </a:p>
          <a:p>
            <a:pPr lvl="2"/>
            <a:r>
              <a:rPr lang="en-US" dirty="0" smtClean="0"/>
              <a:t>The stack pointer is maintained in $</a:t>
            </a:r>
            <a:r>
              <a:rPr lang="en-US" dirty="0" err="1" smtClean="0"/>
              <a:t>sp</a:t>
            </a:r>
            <a:r>
              <a:rPr lang="en-US" dirty="0" smtClean="0"/>
              <a:t> (same as $29)</a:t>
            </a:r>
          </a:p>
        </p:txBody>
      </p:sp>
    </p:spTree>
    <p:extLst>
      <p:ext uri="{BB962C8B-B14F-4D97-AF65-F5344CB8AC3E}">
        <p14:creationId xmlns="" xmlns:p14="http://schemas.microsoft.com/office/powerpoint/2010/main" val="182148309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How to acquire and release memory required by a function?</a:t>
            </a:r>
          </a:p>
          <a:p>
            <a:pPr lvl="1"/>
            <a:r>
              <a:rPr lang="en-US" dirty="0"/>
              <a:t>T</a:t>
            </a:r>
            <a:r>
              <a:rPr lang="en-US" dirty="0" smtClean="0"/>
              <a:t>he stack grows downward meaning from higher address toward lower address</a:t>
            </a:r>
          </a:p>
          <a:p>
            <a:pPr lvl="2"/>
            <a:r>
              <a:rPr lang="en-US" dirty="0" smtClean="0"/>
              <a:t>Pushing a 32-bit register requires decreasing $</a:t>
            </a:r>
            <a:r>
              <a:rPr lang="en-US" dirty="0" err="1" smtClean="0"/>
              <a:t>sp</a:t>
            </a:r>
            <a:r>
              <a:rPr lang="en-US" dirty="0" smtClean="0"/>
              <a:t> by four so that $</a:t>
            </a:r>
            <a:r>
              <a:rPr lang="en-US" dirty="0" err="1" smtClean="0"/>
              <a:t>sp</a:t>
            </a:r>
            <a:r>
              <a:rPr lang="en-US" dirty="0" smtClean="0"/>
              <a:t> now holds the address of the top of the stack</a:t>
            </a:r>
          </a:p>
          <a:p>
            <a:pPr lvl="2"/>
            <a:r>
              <a:rPr lang="en-US" dirty="0" smtClean="0"/>
              <a:t>Initially, $</a:t>
            </a:r>
            <a:r>
              <a:rPr lang="en-US" dirty="0" err="1" smtClean="0"/>
              <a:t>sp</a:t>
            </a:r>
            <a:r>
              <a:rPr lang="en-US" dirty="0" smtClean="0"/>
              <a:t> holds the address of the bottom of the stack</a:t>
            </a:r>
          </a:p>
        </p:txBody>
      </p:sp>
      <p:sp>
        <p:nvSpPr>
          <p:cNvPr id="4" name="Rectangle 3"/>
          <p:cNvSpPr/>
          <p:nvPr/>
        </p:nvSpPr>
        <p:spPr>
          <a:xfrm>
            <a:off x="3429000" y="4953000"/>
            <a:ext cx="990600" cy="914400"/>
          </a:xfrm>
          <a:prstGeom prst="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mj-lt"/>
              </a:rPr>
              <a:t>s bytes</a:t>
            </a:r>
            <a:endParaRPr lang="en-US" sz="2000" dirty="0">
              <a:solidFill>
                <a:schemeClr val="tx1"/>
              </a:solidFill>
              <a:latin typeface="+mj-lt"/>
            </a:endParaRPr>
          </a:p>
        </p:txBody>
      </p:sp>
      <p:cxnSp>
        <p:nvCxnSpPr>
          <p:cNvPr id="6" name="Straight Connector 5"/>
          <p:cNvCxnSpPr/>
          <p:nvPr/>
        </p:nvCxnSpPr>
        <p:spPr>
          <a:xfrm>
            <a:off x="3429000" y="4953000"/>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19600" y="4953000"/>
            <a:ext cx="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29000" y="4953000"/>
            <a:ext cx="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72243" y="4724400"/>
            <a:ext cx="2392001" cy="461665"/>
          </a:xfrm>
          <a:prstGeom prst="rect">
            <a:avLst/>
          </a:prstGeom>
          <a:noFill/>
        </p:spPr>
        <p:txBody>
          <a:bodyPr wrap="none" rtlCol="0">
            <a:spAutoFit/>
          </a:bodyPr>
          <a:lstStyle/>
          <a:p>
            <a:r>
              <a:rPr lang="en-US" sz="2400" dirty="0" err="1" smtClean="0">
                <a:latin typeface="+mj-lt"/>
              </a:rPr>
              <a:t>BoS</a:t>
            </a:r>
            <a:r>
              <a:rPr lang="en-US" sz="2400" dirty="0" smtClean="0">
                <a:latin typeface="+mj-lt"/>
              </a:rPr>
              <a:t> (address x)</a:t>
            </a:r>
            <a:endParaRPr lang="en-US" sz="2400" dirty="0">
              <a:latin typeface="+mj-lt"/>
            </a:endParaRPr>
          </a:p>
        </p:txBody>
      </p:sp>
      <p:sp>
        <p:nvSpPr>
          <p:cNvPr id="12" name="TextBox 11"/>
          <p:cNvSpPr txBox="1"/>
          <p:nvPr/>
        </p:nvSpPr>
        <p:spPr>
          <a:xfrm>
            <a:off x="5000189" y="5634335"/>
            <a:ext cx="2596737" cy="461665"/>
          </a:xfrm>
          <a:prstGeom prst="rect">
            <a:avLst/>
          </a:prstGeom>
          <a:noFill/>
        </p:spPr>
        <p:txBody>
          <a:bodyPr wrap="none" rtlCol="0">
            <a:spAutoFit/>
          </a:bodyPr>
          <a:lstStyle/>
          <a:p>
            <a:r>
              <a:rPr lang="en-US" sz="2400" dirty="0" err="1" smtClean="0">
                <a:latin typeface="+mj-lt"/>
              </a:rPr>
              <a:t>ToS</a:t>
            </a:r>
            <a:r>
              <a:rPr lang="en-US" sz="2400" dirty="0" smtClean="0">
                <a:latin typeface="+mj-lt"/>
              </a:rPr>
              <a:t> (address x-s)</a:t>
            </a:r>
            <a:endParaRPr lang="en-US" sz="2400" dirty="0">
              <a:latin typeface="+mj-lt"/>
            </a:endParaRPr>
          </a:p>
        </p:txBody>
      </p:sp>
      <p:sp>
        <p:nvSpPr>
          <p:cNvPr id="13" name="TextBox 12"/>
          <p:cNvSpPr txBox="1"/>
          <p:nvPr/>
        </p:nvSpPr>
        <p:spPr>
          <a:xfrm>
            <a:off x="2057400" y="5493603"/>
            <a:ext cx="946093" cy="830997"/>
          </a:xfrm>
          <a:prstGeom prst="rect">
            <a:avLst/>
          </a:prstGeom>
          <a:noFill/>
        </p:spPr>
        <p:txBody>
          <a:bodyPr wrap="none" rtlCol="0">
            <a:spAutoFit/>
          </a:bodyPr>
          <a:lstStyle/>
          <a:p>
            <a:r>
              <a:rPr lang="en-US" sz="2400" dirty="0" smtClean="0">
                <a:latin typeface="+mj-lt"/>
              </a:rPr>
              <a:t>$</a:t>
            </a:r>
            <a:r>
              <a:rPr lang="en-US" sz="2400" dirty="0" err="1" smtClean="0">
                <a:latin typeface="+mj-lt"/>
              </a:rPr>
              <a:t>sp</a:t>
            </a:r>
            <a:r>
              <a:rPr lang="en-US" sz="2400" dirty="0" smtClean="0">
                <a:latin typeface="+mj-lt"/>
              </a:rPr>
              <a:t> =</a:t>
            </a:r>
          </a:p>
          <a:p>
            <a:r>
              <a:rPr lang="en-US" sz="2400" dirty="0">
                <a:latin typeface="+mj-lt"/>
              </a:rPr>
              <a:t>x</a:t>
            </a:r>
            <a:r>
              <a:rPr lang="en-US" sz="2400" dirty="0" smtClean="0">
                <a:latin typeface="+mj-lt"/>
              </a:rPr>
              <a:t> - s</a:t>
            </a:r>
            <a:endParaRPr lang="en-US" sz="2400" dirty="0">
              <a:latin typeface="+mj-lt"/>
            </a:endParaRPr>
          </a:p>
        </p:txBody>
      </p:sp>
      <p:cxnSp>
        <p:nvCxnSpPr>
          <p:cNvPr id="15" name="Straight Arrow Connector 14"/>
          <p:cNvCxnSpPr/>
          <p:nvPr/>
        </p:nvCxnSpPr>
        <p:spPr>
          <a:xfrm flipH="1" flipV="1">
            <a:off x="4424158" y="4953001"/>
            <a:ext cx="528842" cy="22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419600" y="5865168"/>
            <a:ext cx="656788" cy="22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003493" y="5865167"/>
            <a:ext cx="425507" cy="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0086068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acquire and release memory required by a function?</a:t>
            </a:r>
          </a:p>
          <a:p>
            <a:pPr lvl="1"/>
            <a:r>
              <a:rPr lang="en-US" dirty="0" smtClean="0"/>
              <a:t>No special instruction for pushing on to the stack</a:t>
            </a:r>
          </a:p>
          <a:p>
            <a:pPr lvl="2"/>
            <a:r>
              <a:rPr lang="en-US" dirty="0" smtClean="0"/>
              <a:t>Spilling to stack is accomplished through a store instruction to 0($</a:t>
            </a:r>
            <a:r>
              <a:rPr lang="en-US" dirty="0" err="1" smtClean="0"/>
              <a:t>sp</a:t>
            </a:r>
            <a:r>
              <a:rPr lang="en-US" dirty="0" smtClean="0"/>
              <a:t>)</a:t>
            </a:r>
          </a:p>
          <a:p>
            <a:pPr marL="1371600" lvl="3" indent="0">
              <a:buNone/>
            </a:pPr>
            <a:r>
              <a:rPr lang="en-US" dirty="0" err="1" smtClean="0"/>
              <a:t>sw</a:t>
            </a:r>
            <a:r>
              <a:rPr lang="en-US" dirty="0" smtClean="0"/>
              <a:t> $4, -4($</a:t>
            </a:r>
            <a:r>
              <a:rPr lang="en-US" dirty="0" err="1" smtClean="0"/>
              <a:t>sp</a:t>
            </a:r>
            <a:r>
              <a:rPr lang="en-US" dirty="0" smtClean="0"/>
              <a:t>)  // Spills $4 to stack</a:t>
            </a:r>
          </a:p>
          <a:p>
            <a:pPr marL="1371600" lvl="3" indent="0">
              <a:buNone/>
            </a:pPr>
            <a:r>
              <a:rPr lang="en-US" dirty="0" err="1"/>
              <a:t>a</a:t>
            </a:r>
            <a:r>
              <a:rPr lang="en-US" dirty="0" err="1" smtClean="0"/>
              <a:t>ddi</a:t>
            </a:r>
            <a:r>
              <a:rPr lang="en-US" dirty="0" smtClean="0"/>
              <a:t> $</a:t>
            </a:r>
            <a:r>
              <a:rPr lang="en-US" dirty="0" err="1" smtClean="0"/>
              <a:t>sp</a:t>
            </a:r>
            <a:r>
              <a:rPr lang="en-US" dirty="0" smtClean="0"/>
              <a:t>, $</a:t>
            </a:r>
            <a:r>
              <a:rPr lang="en-US" dirty="0" err="1" smtClean="0"/>
              <a:t>sp</a:t>
            </a:r>
            <a:r>
              <a:rPr lang="en-US" dirty="0" smtClean="0"/>
              <a:t>, -4  // Adjusts $</a:t>
            </a:r>
            <a:r>
              <a:rPr lang="en-US" dirty="0" err="1" smtClean="0"/>
              <a:t>sp</a:t>
            </a:r>
            <a:endParaRPr lang="en-US" dirty="0" smtClean="0"/>
          </a:p>
          <a:p>
            <a:pPr marL="1371600" lvl="3" indent="0">
              <a:buNone/>
            </a:pPr>
            <a:r>
              <a:rPr lang="en-US" dirty="0" err="1"/>
              <a:t>s</a:t>
            </a:r>
            <a:r>
              <a:rPr lang="en-US" dirty="0" err="1" smtClean="0"/>
              <a:t>b</a:t>
            </a:r>
            <a:r>
              <a:rPr lang="en-US" dirty="0" smtClean="0"/>
              <a:t> $5, -1($</a:t>
            </a:r>
            <a:r>
              <a:rPr lang="en-US" dirty="0" err="1" smtClean="0"/>
              <a:t>sp</a:t>
            </a:r>
            <a:r>
              <a:rPr lang="en-US" dirty="0" smtClean="0"/>
              <a:t>)  // Spills only the least significant byte of $5</a:t>
            </a:r>
          </a:p>
          <a:p>
            <a:pPr marL="1371600" lvl="3" indent="0">
              <a:buNone/>
            </a:pPr>
            <a:r>
              <a:rPr lang="en-US" dirty="0" err="1"/>
              <a:t>a</a:t>
            </a:r>
            <a:r>
              <a:rPr lang="en-US" dirty="0" err="1" smtClean="0"/>
              <a:t>ddi</a:t>
            </a:r>
            <a:r>
              <a:rPr lang="en-US" dirty="0" smtClean="0"/>
              <a:t> $</a:t>
            </a:r>
            <a:r>
              <a:rPr lang="en-US" dirty="0" err="1" smtClean="0"/>
              <a:t>sp</a:t>
            </a:r>
            <a:r>
              <a:rPr lang="en-US" dirty="0" smtClean="0"/>
              <a:t>, $</a:t>
            </a:r>
            <a:r>
              <a:rPr lang="en-US" dirty="0" err="1" smtClean="0"/>
              <a:t>sp</a:t>
            </a:r>
            <a:r>
              <a:rPr lang="en-US" dirty="0" smtClean="0"/>
              <a:t>, -1 // Adjusts $</a:t>
            </a:r>
            <a:r>
              <a:rPr lang="en-US" dirty="0" err="1" smtClean="0"/>
              <a:t>sp</a:t>
            </a:r>
            <a:endParaRPr lang="en-US" dirty="0" smtClean="0"/>
          </a:p>
          <a:p>
            <a:pPr lvl="2"/>
            <a:r>
              <a:rPr lang="en-US" dirty="0" smtClean="0"/>
              <a:t>Filling from stack is accomplished through load instructions</a:t>
            </a:r>
            <a:endParaRPr lang="en-US" dirty="0"/>
          </a:p>
          <a:p>
            <a:pPr marL="1371600" lvl="3" indent="0">
              <a:buNone/>
            </a:pPr>
            <a:r>
              <a:rPr lang="en-US" dirty="0" err="1"/>
              <a:t>l</a:t>
            </a:r>
            <a:r>
              <a:rPr lang="en-US" dirty="0" err="1" smtClean="0"/>
              <a:t>b</a:t>
            </a:r>
            <a:r>
              <a:rPr lang="en-US" dirty="0" smtClean="0"/>
              <a:t> $5, 0($</a:t>
            </a:r>
            <a:r>
              <a:rPr lang="en-US" dirty="0" err="1" smtClean="0"/>
              <a:t>sp</a:t>
            </a:r>
            <a:r>
              <a:rPr lang="en-US" dirty="0" smtClean="0"/>
              <a:t>)   // Restores $5</a:t>
            </a:r>
          </a:p>
          <a:p>
            <a:pPr marL="1371600" lvl="3" indent="0">
              <a:buNone/>
            </a:pPr>
            <a:r>
              <a:rPr lang="en-US" dirty="0" err="1" smtClean="0"/>
              <a:t>l</a:t>
            </a:r>
            <a:r>
              <a:rPr lang="en-US" dirty="0" err="1"/>
              <a:t>w</a:t>
            </a:r>
            <a:r>
              <a:rPr lang="en-US" dirty="0" smtClean="0"/>
              <a:t> $4, 1($</a:t>
            </a:r>
            <a:r>
              <a:rPr lang="en-US" dirty="0" err="1" smtClean="0"/>
              <a:t>sp</a:t>
            </a:r>
            <a:r>
              <a:rPr lang="en-US" dirty="0" smtClean="0"/>
              <a:t>)   // Restores $4</a:t>
            </a:r>
          </a:p>
          <a:p>
            <a:pPr marL="971550" lvl="1" indent="-457200"/>
            <a:r>
              <a:rPr lang="en-US" dirty="0" smtClean="0"/>
              <a:t>Freeing a portion of the stack is accomplished by increasing $</a:t>
            </a:r>
            <a:r>
              <a:rPr lang="en-US" dirty="0" err="1" smtClean="0"/>
              <a:t>sp</a:t>
            </a:r>
            <a:r>
              <a:rPr lang="en-US" dirty="0" smtClean="0"/>
              <a:t> by an appropriate amount</a:t>
            </a:r>
          </a:p>
          <a:p>
            <a:pPr marL="1371600" lvl="2" indent="-457200"/>
            <a:r>
              <a:rPr lang="en-US" dirty="0" smtClean="0"/>
              <a:t>Known as popping the stack</a:t>
            </a:r>
          </a:p>
        </p:txBody>
      </p:sp>
    </p:spTree>
    <p:extLst>
      <p:ext uri="{BB962C8B-B14F-4D97-AF65-F5344CB8AC3E}">
        <p14:creationId xmlns="" xmlns:p14="http://schemas.microsoft.com/office/powerpoint/2010/main" val="12389631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How to acquire and release memory required by a function?</a:t>
            </a:r>
          </a:p>
          <a:p>
            <a:pPr lvl="1"/>
            <a:r>
              <a:rPr lang="en-US" dirty="0" smtClean="0"/>
              <a:t>The stack region allocated to a function is popped at the end of the function</a:t>
            </a:r>
          </a:p>
          <a:p>
            <a:pPr marL="1371600" lvl="3" indent="0">
              <a:buNone/>
            </a:pPr>
            <a:r>
              <a:rPr lang="en-US" dirty="0" err="1"/>
              <a:t>a</a:t>
            </a:r>
            <a:r>
              <a:rPr lang="en-US" dirty="0" err="1" smtClean="0"/>
              <a:t>ddi</a:t>
            </a:r>
            <a:r>
              <a:rPr lang="en-US" dirty="0" smtClean="0"/>
              <a:t> $</a:t>
            </a:r>
            <a:r>
              <a:rPr lang="en-US" dirty="0" err="1" smtClean="0"/>
              <a:t>sp</a:t>
            </a:r>
            <a:r>
              <a:rPr lang="en-US" dirty="0" smtClean="0"/>
              <a:t>, $</a:t>
            </a:r>
            <a:r>
              <a:rPr lang="en-US" dirty="0" err="1" smtClean="0"/>
              <a:t>sp</a:t>
            </a:r>
            <a:r>
              <a:rPr lang="en-US" dirty="0" smtClean="0"/>
              <a:t>, </a:t>
            </a:r>
            <a:r>
              <a:rPr lang="en-US" dirty="0" err="1" smtClean="0"/>
              <a:t>positive_constant</a:t>
            </a:r>
            <a:r>
              <a:rPr lang="en-US" dirty="0" smtClean="0"/>
              <a:t>  // compiler knows the value</a:t>
            </a:r>
          </a:p>
          <a:p>
            <a:pPr marL="1371600" lvl="2" indent="-457200"/>
            <a:r>
              <a:rPr lang="en-US" dirty="0" smtClean="0"/>
              <a:t>This restores $</a:t>
            </a:r>
            <a:r>
              <a:rPr lang="en-US" dirty="0" err="1" smtClean="0"/>
              <a:t>sp</a:t>
            </a:r>
            <a:r>
              <a:rPr lang="en-US" dirty="0" smtClean="0"/>
              <a:t> to the point where it was before the function is called</a:t>
            </a:r>
            <a:endParaRPr lang="en-US" dirty="0"/>
          </a:p>
          <a:p>
            <a:pPr marL="1371600" lvl="2" indent="-457200"/>
            <a:r>
              <a:rPr lang="en-US" dirty="0" smtClean="0"/>
              <a:t>This is important for the caller function to work correctly after the </a:t>
            </a:r>
            <a:r>
              <a:rPr lang="en-US" dirty="0" err="1" smtClean="0"/>
              <a:t>callee</a:t>
            </a:r>
            <a:r>
              <a:rPr lang="en-US" dirty="0" smtClean="0"/>
              <a:t> function returns</a:t>
            </a:r>
          </a:p>
          <a:p>
            <a:pPr marL="1828800" lvl="3" indent="-457200"/>
            <a:r>
              <a:rPr lang="en-US" dirty="0" smtClean="0"/>
              <a:t>In C programming language, a function can be called only by a function, except for the main function which is called by a startup code that is attached with every program during linking</a:t>
            </a:r>
          </a:p>
        </p:txBody>
      </p:sp>
    </p:spTree>
    <p:extLst>
      <p:ext uri="{BB962C8B-B14F-4D97-AF65-F5344CB8AC3E}">
        <p14:creationId xmlns="" xmlns:p14="http://schemas.microsoft.com/office/powerpoint/2010/main" val="20782978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Translating an HLL program to an assembly language program involves two basic steps</a:t>
            </a:r>
          </a:p>
          <a:p>
            <a:pPr lvl="1"/>
            <a:r>
              <a:rPr lang="en-US" dirty="0" smtClean="0"/>
              <a:t>Mapping HLL operators to computer instructions</a:t>
            </a:r>
          </a:p>
          <a:p>
            <a:pPr lvl="2"/>
            <a:r>
              <a:rPr lang="en-US" dirty="0" smtClean="0"/>
              <a:t>Exact instruction names differ from one computer to another, but the operations done by the instructions are largely same</a:t>
            </a:r>
          </a:p>
          <a:p>
            <a:pPr lvl="1"/>
            <a:r>
              <a:rPr lang="en-US" dirty="0" smtClean="0"/>
              <a:t>Mapping HLL operands (or variables) to computer instruction operands</a:t>
            </a:r>
            <a:endParaRPr lang="en-US" dirty="0"/>
          </a:p>
          <a:p>
            <a:pPr lvl="2"/>
            <a:r>
              <a:rPr lang="en-US" dirty="0" smtClean="0"/>
              <a:t>Requires deciding which variable is stored where and when</a:t>
            </a:r>
          </a:p>
          <a:p>
            <a:pPr lvl="2"/>
            <a:r>
              <a:rPr lang="en-US" dirty="0" smtClean="0"/>
              <a:t>Every variable gets a fixed memory location</a:t>
            </a:r>
          </a:p>
          <a:p>
            <a:pPr lvl="3"/>
            <a:r>
              <a:rPr lang="en-US" dirty="0" smtClean="0"/>
              <a:t>However, this forces every computer instruction to operate on memory operands only and obviates the need for a register file</a:t>
            </a:r>
          </a:p>
          <a:p>
            <a:pPr lvl="3"/>
            <a:r>
              <a:rPr lang="en-US" dirty="0" smtClean="0"/>
              <a:t>But accessing a register is faster than accessing memory (faster than even SRAM cache)</a:t>
            </a:r>
          </a:p>
        </p:txBody>
      </p:sp>
    </p:spTree>
    <p:extLst>
      <p:ext uri="{BB962C8B-B14F-4D97-AF65-F5344CB8AC3E}">
        <p14:creationId xmlns="" xmlns:p14="http://schemas.microsoft.com/office/powerpoint/2010/main" val="39444815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762000"/>
            <a:ext cx="8686800" cy="6172200"/>
          </a:xfrm>
        </p:spPr>
        <p:txBody>
          <a:bodyPr>
            <a:normAutofit fontScale="77500" lnSpcReduction="20000"/>
          </a:bodyPr>
          <a:lstStyle/>
          <a:p>
            <a:r>
              <a:rPr lang="en-US" dirty="0" smtClean="0"/>
              <a:t>Example</a:t>
            </a:r>
            <a:endParaRPr lang="en-US" dirty="0"/>
          </a:p>
          <a:p>
            <a:pPr marL="1371600" lvl="3" indent="0">
              <a:buNone/>
            </a:pPr>
            <a:r>
              <a:rPr lang="en-US" dirty="0" err="1"/>
              <a:t>i</a:t>
            </a:r>
            <a:r>
              <a:rPr lang="en-US" dirty="0" err="1" smtClean="0"/>
              <a:t>nt</a:t>
            </a:r>
            <a:r>
              <a:rPr lang="en-US" dirty="0" smtClean="0"/>
              <a:t> example (</a:t>
            </a:r>
            <a:r>
              <a:rPr lang="en-US" dirty="0" err="1" smtClean="0"/>
              <a:t>int</a:t>
            </a:r>
            <a:r>
              <a:rPr lang="en-US" dirty="0" smtClean="0"/>
              <a:t> g, </a:t>
            </a:r>
            <a:r>
              <a:rPr lang="en-US" dirty="0" err="1" smtClean="0"/>
              <a:t>int</a:t>
            </a:r>
            <a:r>
              <a:rPr lang="en-US" dirty="0" smtClean="0"/>
              <a:t> h, </a:t>
            </a:r>
            <a:r>
              <a:rPr lang="en-US" dirty="0" err="1" smtClean="0"/>
              <a:t>int</a:t>
            </a:r>
            <a:r>
              <a:rPr lang="en-US" dirty="0" smtClean="0"/>
              <a:t> </a:t>
            </a:r>
            <a:r>
              <a:rPr lang="en-US" dirty="0" err="1" smtClean="0"/>
              <a:t>i</a:t>
            </a:r>
            <a:r>
              <a:rPr lang="en-US" dirty="0" smtClean="0"/>
              <a:t>, </a:t>
            </a:r>
            <a:r>
              <a:rPr lang="en-US" dirty="0" err="1" smtClean="0"/>
              <a:t>int</a:t>
            </a:r>
            <a:r>
              <a:rPr lang="en-US" dirty="0" smtClean="0"/>
              <a:t> j) {</a:t>
            </a:r>
          </a:p>
          <a:p>
            <a:pPr marL="1371600" lvl="3" indent="0">
              <a:buNone/>
            </a:pPr>
            <a:r>
              <a:rPr lang="en-US" dirty="0" smtClean="0"/>
              <a:t>   return ((</a:t>
            </a:r>
            <a:r>
              <a:rPr lang="en-US" dirty="0" err="1" smtClean="0"/>
              <a:t>g+h</a:t>
            </a:r>
            <a:r>
              <a:rPr lang="en-US" dirty="0" smtClean="0"/>
              <a:t>) – (</a:t>
            </a:r>
            <a:r>
              <a:rPr lang="en-US" dirty="0" err="1" smtClean="0"/>
              <a:t>i+j</a:t>
            </a:r>
            <a:r>
              <a:rPr lang="en-US" dirty="0" smtClean="0"/>
              <a:t>));</a:t>
            </a:r>
          </a:p>
          <a:p>
            <a:pPr marL="1371600" lvl="3" indent="0">
              <a:buNone/>
            </a:pPr>
            <a:r>
              <a:rPr lang="en-US" dirty="0" smtClean="0"/>
              <a:t>}</a:t>
            </a:r>
          </a:p>
          <a:p>
            <a:pPr marL="1371600" lvl="3" indent="0">
              <a:buNone/>
            </a:pPr>
            <a:r>
              <a:rPr lang="en-US" dirty="0" err="1"/>
              <a:t>i</a:t>
            </a:r>
            <a:r>
              <a:rPr lang="en-US" dirty="0" err="1" smtClean="0"/>
              <a:t>nt</a:t>
            </a:r>
            <a:r>
              <a:rPr lang="en-US" dirty="0" smtClean="0"/>
              <a:t> main (void) {</a:t>
            </a:r>
          </a:p>
          <a:p>
            <a:pPr marL="1371600" lvl="3" indent="0">
              <a:buNone/>
            </a:pPr>
            <a:r>
              <a:rPr lang="en-US" dirty="0"/>
              <a:t> </a:t>
            </a:r>
            <a:r>
              <a:rPr lang="en-US" dirty="0" smtClean="0"/>
              <a:t>  </a:t>
            </a:r>
            <a:r>
              <a:rPr lang="en-US" dirty="0" err="1" smtClean="0"/>
              <a:t>int</a:t>
            </a:r>
            <a:r>
              <a:rPr lang="en-US" dirty="0" smtClean="0"/>
              <a:t> x = example (12, </a:t>
            </a:r>
            <a:r>
              <a:rPr lang="en-US" dirty="0"/>
              <a:t>1</a:t>
            </a:r>
            <a:r>
              <a:rPr lang="en-US" dirty="0" smtClean="0"/>
              <a:t>, 34, 42);</a:t>
            </a:r>
          </a:p>
          <a:p>
            <a:pPr marL="1371600" lvl="3" indent="0">
              <a:buNone/>
            </a:pPr>
            <a:r>
              <a:rPr lang="en-US" dirty="0"/>
              <a:t> </a:t>
            </a:r>
            <a:r>
              <a:rPr lang="en-US" dirty="0" smtClean="0"/>
              <a:t>  return 0;</a:t>
            </a:r>
          </a:p>
          <a:p>
            <a:pPr marL="1371600" lvl="3" indent="0">
              <a:buNone/>
            </a:pPr>
            <a:r>
              <a:rPr lang="en-US" dirty="0" smtClean="0"/>
              <a:t>}</a:t>
            </a:r>
          </a:p>
          <a:p>
            <a:pPr lvl="2"/>
            <a:r>
              <a:rPr lang="en-US" dirty="0" smtClean="0"/>
              <a:t>MIPS translation</a:t>
            </a:r>
          </a:p>
          <a:p>
            <a:pPr marL="1371600" lvl="3" indent="0">
              <a:buNone/>
            </a:pPr>
            <a:r>
              <a:rPr lang="en-US" dirty="0"/>
              <a:t>e</a:t>
            </a:r>
            <a:r>
              <a:rPr lang="en-US" dirty="0" smtClean="0"/>
              <a:t>xample: add $a0, $a0, $a1   // </a:t>
            </a:r>
            <a:r>
              <a:rPr lang="en-US" dirty="0" err="1" smtClean="0"/>
              <a:t>g+h</a:t>
            </a:r>
            <a:endParaRPr lang="en-US" dirty="0" smtClean="0"/>
          </a:p>
          <a:p>
            <a:pPr marL="1371600" lvl="3" indent="0">
              <a:buNone/>
            </a:pPr>
            <a:r>
              <a:rPr lang="en-US" dirty="0"/>
              <a:t> </a:t>
            </a:r>
            <a:r>
              <a:rPr lang="en-US" dirty="0" smtClean="0"/>
              <a:t>             add $v0, $a2, $a3   // </a:t>
            </a:r>
            <a:r>
              <a:rPr lang="en-US" dirty="0" err="1" smtClean="0"/>
              <a:t>i+j</a:t>
            </a:r>
            <a:endParaRPr lang="en-US" dirty="0" smtClean="0"/>
          </a:p>
          <a:p>
            <a:pPr marL="1371600" lvl="3" indent="0">
              <a:buNone/>
            </a:pPr>
            <a:r>
              <a:rPr lang="en-US" dirty="0"/>
              <a:t>	 </a:t>
            </a:r>
            <a:r>
              <a:rPr lang="en-US" dirty="0" smtClean="0"/>
              <a:t>      sub $v0, $a0, $v0</a:t>
            </a:r>
          </a:p>
          <a:p>
            <a:pPr marL="1371600" lvl="3" indent="0">
              <a:buNone/>
            </a:pPr>
            <a:r>
              <a:rPr lang="en-US" dirty="0"/>
              <a:t> </a:t>
            </a:r>
            <a:r>
              <a:rPr lang="en-US" dirty="0" smtClean="0"/>
              <a:t>             </a:t>
            </a:r>
            <a:r>
              <a:rPr lang="en-US" dirty="0" err="1" smtClean="0"/>
              <a:t>jr</a:t>
            </a:r>
            <a:r>
              <a:rPr lang="en-US" dirty="0" smtClean="0"/>
              <a:t> $</a:t>
            </a:r>
            <a:r>
              <a:rPr lang="en-US" dirty="0" err="1" smtClean="0"/>
              <a:t>ra</a:t>
            </a:r>
            <a:endParaRPr lang="en-US" dirty="0" smtClean="0"/>
          </a:p>
          <a:p>
            <a:pPr marL="1371600" lvl="3" indent="0">
              <a:buNone/>
            </a:pPr>
            <a:r>
              <a:rPr lang="en-US" dirty="0"/>
              <a:t>m</a:t>
            </a:r>
            <a:r>
              <a:rPr lang="en-US" dirty="0" smtClean="0"/>
              <a:t>ain:      </a:t>
            </a:r>
            <a:r>
              <a:rPr lang="en-US" dirty="0" err="1" smtClean="0"/>
              <a:t>addi</a:t>
            </a:r>
            <a:r>
              <a:rPr lang="en-US" dirty="0" smtClean="0"/>
              <a:t> $</a:t>
            </a:r>
            <a:r>
              <a:rPr lang="en-US" dirty="0" err="1" smtClean="0"/>
              <a:t>sp</a:t>
            </a:r>
            <a:r>
              <a:rPr lang="en-US" dirty="0" smtClean="0"/>
              <a:t>, $</a:t>
            </a:r>
            <a:r>
              <a:rPr lang="en-US" dirty="0" err="1" smtClean="0"/>
              <a:t>sp</a:t>
            </a:r>
            <a:r>
              <a:rPr lang="en-US" dirty="0" smtClean="0"/>
              <a:t>, -4  // creates space for 32 bits on stack (used later)</a:t>
            </a:r>
          </a:p>
          <a:p>
            <a:pPr marL="1371600" lvl="3" indent="0">
              <a:buNone/>
            </a:pPr>
            <a:r>
              <a:rPr lang="en-US" dirty="0"/>
              <a:t> </a:t>
            </a:r>
            <a:r>
              <a:rPr lang="en-US" dirty="0" smtClean="0"/>
              <a:t>             </a:t>
            </a:r>
            <a:r>
              <a:rPr lang="en-US" dirty="0" err="1" smtClean="0"/>
              <a:t>addi</a:t>
            </a:r>
            <a:r>
              <a:rPr lang="en-US" dirty="0" smtClean="0"/>
              <a:t> $a0, $0, 12</a:t>
            </a:r>
          </a:p>
          <a:p>
            <a:pPr marL="1371600" lvl="3" indent="0">
              <a:buNone/>
            </a:pPr>
            <a:r>
              <a:rPr lang="en-US" dirty="0"/>
              <a:t> </a:t>
            </a:r>
            <a:r>
              <a:rPr lang="en-US" dirty="0" smtClean="0"/>
              <a:t>             </a:t>
            </a:r>
            <a:r>
              <a:rPr lang="en-US" dirty="0" err="1" smtClean="0"/>
              <a:t>addi</a:t>
            </a:r>
            <a:r>
              <a:rPr lang="en-US" dirty="0" smtClean="0"/>
              <a:t> $a1, $0, 1</a:t>
            </a:r>
          </a:p>
          <a:p>
            <a:pPr marL="1371600" lvl="3" indent="0">
              <a:buNone/>
            </a:pPr>
            <a:r>
              <a:rPr lang="en-US" dirty="0"/>
              <a:t> </a:t>
            </a:r>
            <a:r>
              <a:rPr lang="en-US" dirty="0" smtClean="0"/>
              <a:t>             </a:t>
            </a:r>
            <a:r>
              <a:rPr lang="en-US" dirty="0" err="1" smtClean="0"/>
              <a:t>addi</a:t>
            </a:r>
            <a:r>
              <a:rPr lang="en-US" dirty="0" smtClean="0"/>
              <a:t> $a2, $0, 34</a:t>
            </a:r>
          </a:p>
          <a:p>
            <a:pPr marL="1371600" lvl="3" indent="0">
              <a:buNone/>
            </a:pPr>
            <a:r>
              <a:rPr lang="en-US" dirty="0"/>
              <a:t> </a:t>
            </a:r>
            <a:r>
              <a:rPr lang="en-US" dirty="0" smtClean="0"/>
              <a:t>             </a:t>
            </a:r>
            <a:r>
              <a:rPr lang="en-US" dirty="0" err="1" smtClean="0"/>
              <a:t>addi</a:t>
            </a:r>
            <a:r>
              <a:rPr lang="en-US" dirty="0" smtClean="0"/>
              <a:t> $a3, $0, 42</a:t>
            </a:r>
          </a:p>
          <a:p>
            <a:pPr marL="1371600" lvl="3" indent="0">
              <a:buNone/>
            </a:pPr>
            <a:r>
              <a:rPr lang="en-US" dirty="0"/>
              <a:t> </a:t>
            </a:r>
            <a:r>
              <a:rPr lang="en-US" dirty="0" smtClean="0"/>
              <a:t>             </a:t>
            </a:r>
            <a:r>
              <a:rPr lang="en-US" dirty="0" err="1" smtClean="0"/>
              <a:t>sw</a:t>
            </a:r>
            <a:r>
              <a:rPr lang="en-US" dirty="0" smtClean="0"/>
              <a:t>   $</a:t>
            </a:r>
            <a:r>
              <a:rPr lang="en-US" dirty="0" err="1" smtClean="0"/>
              <a:t>ra</a:t>
            </a:r>
            <a:r>
              <a:rPr lang="en-US" dirty="0" smtClean="0"/>
              <a:t>, 0($</a:t>
            </a:r>
            <a:r>
              <a:rPr lang="en-US" dirty="0" err="1" smtClean="0"/>
              <a:t>sp</a:t>
            </a:r>
            <a:r>
              <a:rPr lang="en-US" dirty="0" smtClean="0"/>
              <a:t>)  // Use the created stack space for saving $</a:t>
            </a:r>
            <a:r>
              <a:rPr lang="en-US" dirty="0" err="1" smtClean="0"/>
              <a:t>ra</a:t>
            </a:r>
            <a:endParaRPr lang="en-US" dirty="0" smtClean="0"/>
          </a:p>
          <a:p>
            <a:pPr marL="1371600" lvl="3" indent="0">
              <a:buNone/>
            </a:pPr>
            <a:r>
              <a:rPr lang="en-US" dirty="0"/>
              <a:t> </a:t>
            </a:r>
            <a:r>
              <a:rPr lang="en-US" dirty="0" smtClean="0"/>
              <a:t>             </a:t>
            </a:r>
            <a:r>
              <a:rPr lang="en-US" dirty="0" err="1" smtClean="0"/>
              <a:t>jal</a:t>
            </a:r>
            <a:r>
              <a:rPr lang="en-US" dirty="0" smtClean="0"/>
              <a:t> example        // This instruction overwrites $</a:t>
            </a:r>
            <a:r>
              <a:rPr lang="en-US" dirty="0" err="1" smtClean="0"/>
              <a:t>ra</a:t>
            </a:r>
            <a:endParaRPr lang="en-US" dirty="0" smtClean="0"/>
          </a:p>
          <a:p>
            <a:pPr marL="1371600" lvl="3" indent="0">
              <a:buNone/>
            </a:pPr>
            <a:r>
              <a:rPr lang="en-US" dirty="0"/>
              <a:t> </a:t>
            </a:r>
            <a:r>
              <a:rPr lang="en-US" dirty="0" smtClean="0"/>
              <a:t>             add $v0, $0, $0</a:t>
            </a:r>
          </a:p>
          <a:p>
            <a:pPr marL="1371600" lvl="3" indent="0">
              <a:buNone/>
            </a:pPr>
            <a:r>
              <a:rPr lang="en-US" dirty="0"/>
              <a:t> </a:t>
            </a:r>
            <a:r>
              <a:rPr lang="en-US" dirty="0" smtClean="0"/>
              <a:t>             </a:t>
            </a:r>
            <a:r>
              <a:rPr lang="en-US" dirty="0" err="1" smtClean="0"/>
              <a:t>lw</a:t>
            </a:r>
            <a:r>
              <a:rPr lang="en-US" dirty="0" smtClean="0"/>
              <a:t> $</a:t>
            </a:r>
            <a:r>
              <a:rPr lang="en-US" dirty="0" err="1" smtClean="0"/>
              <a:t>ra</a:t>
            </a:r>
            <a:r>
              <a:rPr lang="en-US" dirty="0" smtClean="0"/>
              <a:t>, 0($</a:t>
            </a:r>
            <a:r>
              <a:rPr lang="en-US" dirty="0" err="1" smtClean="0"/>
              <a:t>sp</a:t>
            </a:r>
            <a:r>
              <a:rPr lang="en-US" dirty="0" smtClean="0"/>
              <a:t>)</a:t>
            </a:r>
          </a:p>
          <a:p>
            <a:pPr marL="1371600" lvl="3" indent="0">
              <a:buNone/>
            </a:pPr>
            <a:r>
              <a:rPr lang="en-US" dirty="0"/>
              <a:t> </a:t>
            </a:r>
            <a:r>
              <a:rPr lang="en-US" dirty="0" smtClean="0"/>
              <a:t>             </a:t>
            </a:r>
            <a:r>
              <a:rPr lang="en-US" dirty="0" err="1" smtClean="0"/>
              <a:t>addi</a:t>
            </a:r>
            <a:r>
              <a:rPr lang="en-US" dirty="0" smtClean="0"/>
              <a:t> $</a:t>
            </a:r>
            <a:r>
              <a:rPr lang="en-US" dirty="0" err="1" smtClean="0"/>
              <a:t>sp</a:t>
            </a:r>
            <a:r>
              <a:rPr lang="en-US" dirty="0" smtClean="0"/>
              <a:t>, $</a:t>
            </a:r>
            <a:r>
              <a:rPr lang="en-US" dirty="0" err="1" smtClean="0"/>
              <a:t>sp</a:t>
            </a:r>
            <a:r>
              <a:rPr lang="en-US" dirty="0" smtClean="0"/>
              <a:t>, 4</a:t>
            </a:r>
          </a:p>
          <a:p>
            <a:pPr marL="1371600" lvl="3" indent="0">
              <a:buNone/>
            </a:pPr>
            <a:r>
              <a:rPr lang="en-US" dirty="0"/>
              <a:t> </a:t>
            </a:r>
            <a:r>
              <a:rPr lang="en-US" dirty="0" smtClean="0"/>
              <a:t>             </a:t>
            </a:r>
            <a:r>
              <a:rPr lang="en-US" dirty="0" err="1" smtClean="0"/>
              <a:t>jr</a:t>
            </a:r>
            <a:r>
              <a:rPr lang="en-US" dirty="0" smtClean="0"/>
              <a:t> $</a:t>
            </a:r>
            <a:r>
              <a:rPr lang="en-US" dirty="0" err="1" smtClean="0"/>
              <a:t>ra</a:t>
            </a:r>
            <a:endParaRPr lang="en-US" dirty="0" smtClean="0"/>
          </a:p>
        </p:txBody>
      </p:sp>
    </p:spTree>
    <p:extLst>
      <p:ext uri="{BB962C8B-B14F-4D97-AF65-F5344CB8AC3E}">
        <p14:creationId xmlns="" xmlns:p14="http://schemas.microsoft.com/office/powerpoint/2010/main" val="29269977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Example</a:t>
            </a:r>
          </a:p>
          <a:p>
            <a:pPr lvl="1"/>
            <a:r>
              <a:rPr lang="en-US" dirty="0" smtClean="0"/>
              <a:t>In this example, the “example” function does not require any stack space</a:t>
            </a:r>
            <a:r>
              <a:rPr lang="en-US" dirty="0"/>
              <a:t> </a:t>
            </a:r>
            <a:r>
              <a:rPr lang="en-US" dirty="0" smtClean="0"/>
              <a:t>and the “main” function requires just four bytes on stack to save $</a:t>
            </a:r>
            <a:r>
              <a:rPr lang="en-US" dirty="0" err="1" smtClean="0"/>
              <a:t>ra</a:t>
            </a:r>
            <a:r>
              <a:rPr lang="en-US" dirty="0" smtClean="0"/>
              <a:t> before calling “example”</a:t>
            </a:r>
          </a:p>
          <a:p>
            <a:pPr lvl="1"/>
            <a:r>
              <a:rPr lang="en-US" dirty="0" smtClean="0"/>
              <a:t>More complex functions may require more space on the stack if they use a lot of variables</a:t>
            </a:r>
          </a:p>
          <a:p>
            <a:pPr lvl="2"/>
            <a:r>
              <a:rPr lang="en-US" dirty="0" smtClean="0"/>
              <a:t>For example, if the “example” function has five parameters and if the fifth parameter is an integer, the main function would reserve eight bytes on stack for it</a:t>
            </a:r>
          </a:p>
          <a:p>
            <a:pPr lvl="3"/>
            <a:r>
              <a:rPr lang="en-US" dirty="0" smtClean="0"/>
              <a:t>Four bytes would be used to save $</a:t>
            </a:r>
            <a:r>
              <a:rPr lang="en-US" dirty="0" err="1" smtClean="0"/>
              <a:t>ra</a:t>
            </a:r>
            <a:r>
              <a:rPr lang="en-US" dirty="0" smtClean="0"/>
              <a:t> before calling “example”</a:t>
            </a:r>
          </a:p>
          <a:p>
            <a:pPr lvl="3"/>
            <a:r>
              <a:rPr lang="en-US" dirty="0" smtClean="0"/>
              <a:t>Four bytes would be used to store the fifth parameter of “example”</a:t>
            </a:r>
          </a:p>
        </p:txBody>
      </p:sp>
    </p:spTree>
    <p:extLst>
      <p:ext uri="{BB962C8B-B14F-4D97-AF65-F5344CB8AC3E}">
        <p14:creationId xmlns="" xmlns:p14="http://schemas.microsoft.com/office/powerpoint/2010/main" val="10617751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762000"/>
            <a:ext cx="8686800" cy="6172200"/>
          </a:xfrm>
        </p:spPr>
        <p:txBody>
          <a:bodyPr>
            <a:normAutofit fontScale="92500" lnSpcReduction="10000"/>
          </a:bodyPr>
          <a:lstStyle/>
          <a:p>
            <a:r>
              <a:rPr lang="en-US" dirty="0" smtClean="0"/>
              <a:t>Example (assume that “example” has five parameters all of integer type)</a:t>
            </a:r>
            <a:endParaRPr lang="en-US" dirty="0"/>
          </a:p>
          <a:p>
            <a:pPr lvl="2"/>
            <a:r>
              <a:rPr lang="en-US" dirty="0" smtClean="0"/>
              <a:t>MIPS translation</a:t>
            </a:r>
          </a:p>
          <a:p>
            <a:pPr marL="1371600" lvl="3" indent="0">
              <a:buNone/>
            </a:pPr>
            <a:r>
              <a:rPr lang="en-US" dirty="0"/>
              <a:t>m</a:t>
            </a:r>
            <a:r>
              <a:rPr lang="en-US" dirty="0" smtClean="0"/>
              <a:t>ain:      </a:t>
            </a:r>
            <a:r>
              <a:rPr lang="en-US" dirty="0" err="1" smtClean="0"/>
              <a:t>addi</a:t>
            </a:r>
            <a:r>
              <a:rPr lang="en-US" dirty="0" smtClean="0"/>
              <a:t> $</a:t>
            </a:r>
            <a:r>
              <a:rPr lang="en-US" dirty="0" err="1" smtClean="0"/>
              <a:t>sp</a:t>
            </a:r>
            <a:r>
              <a:rPr lang="en-US" dirty="0" smtClean="0"/>
              <a:t>, $</a:t>
            </a:r>
            <a:r>
              <a:rPr lang="en-US" dirty="0" err="1" smtClean="0"/>
              <a:t>sp</a:t>
            </a:r>
            <a:r>
              <a:rPr lang="en-US" dirty="0" smtClean="0"/>
              <a:t>, -8  // Just one instruction to adjust $</a:t>
            </a:r>
            <a:r>
              <a:rPr lang="en-US" dirty="0" err="1" smtClean="0"/>
              <a:t>sp</a:t>
            </a:r>
            <a:endParaRPr lang="en-US" dirty="0" smtClean="0"/>
          </a:p>
          <a:p>
            <a:pPr marL="1371600" lvl="3" indent="0">
              <a:buNone/>
            </a:pPr>
            <a:r>
              <a:rPr lang="en-US" dirty="0"/>
              <a:t> </a:t>
            </a:r>
            <a:r>
              <a:rPr lang="en-US" dirty="0" smtClean="0"/>
              <a:t>             </a:t>
            </a:r>
            <a:r>
              <a:rPr lang="en-US" dirty="0" err="1" smtClean="0"/>
              <a:t>addi</a:t>
            </a:r>
            <a:r>
              <a:rPr lang="en-US" dirty="0" smtClean="0"/>
              <a:t> $a0, $0, 12</a:t>
            </a:r>
          </a:p>
          <a:p>
            <a:pPr marL="1371600" lvl="3" indent="0">
              <a:buNone/>
            </a:pPr>
            <a:r>
              <a:rPr lang="en-US" dirty="0"/>
              <a:t> </a:t>
            </a:r>
            <a:r>
              <a:rPr lang="en-US" dirty="0" smtClean="0"/>
              <a:t>             </a:t>
            </a:r>
            <a:r>
              <a:rPr lang="en-US" dirty="0" err="1" smtClean="0"/>
              <a:t>addi</a:t>
            </a:r>
            <a:r>
              <a:rPr lang="en-US" dirty="0" smtClean="0"/>
              <a:t> $a1, $0, 1</a:t>
            </a:r>
          </a:p>
          <a:p>
            <a:pPr marL="1371600" lvl="3" indent="0">
              <a:buNone/>
            </a:pPr>
            <a:r>
              <a:rPr lang="en-US" dirty="0"/>
              <a:t> </a:t>
            </a:r>
            <a:r>
              <a:rPr lang="en-US" dirty="0" smtClean="0"/>
              <a:t>             </a:t>
            </a:r>
            <a:r>
              <a:rPr lang="en-US" dirty="0" err="1" smtClean="0"/>
              <a:t>addi</a:t>
            </a:r>
            <a:r>
              <a:rPr lang="en-US" dirty="0" smtClean="0"/>
              <a:t> $a2, $0, 34</a:t>
            </a:r>
          </a:p>
          <a:p>
            <a:pPr marL="1371600" lvl="3" indent="0">
              <a:buNone/>
            </a:pPr>
            <a:r>
              <a:rPr lang="en-US" dirty="0"/>
              <a:t> </a:t>
            </a:r>
            <a:r>
              <a:rPr lang="en-US" dirty="0" smtClean="0"/>
              <a:t>             </a:t>
            </a:r>
            <a:r>
              <a:rPr lang="en-US" dirty="0" err="1" smtClean="0"/>
              <a:t>addi</a:t>
            </a:r>
            <a:r>
              <a:rPr lang="en-US" dirty="0" smtClean="0"/>
              <a:t> $a3, $0, 42</a:t>
            </a:r>
          </a:p>
          <a:p>
            <a:pPr marL="1371600" lvl="3" indent="0">
              <a:buNone/>
            </a:pPr>
            <a:r>
              <a:rPr lang="en-US" dirty="0"/>
              <a:t>	 </a:t>
            </a:r>
            <a:r>
              <a:rPr lang="en-US" dirty="0" smtClean="0"/>
              <a:t>       </a:t>
            </a:r>
            <a:r>
              <a:rPr lang="en-US" dirty="0" err="1" smtClean="0"/>
              <a:t>addi</a:t>
            </a:r>
            <a:r>
              <a:rPr lang="en-US" dirty="0" smtClean="0"/>
              <a:t> $v0, $0, 9    // Fifth parameter value is 9</a:t>
            </a:r>
          </a:p>
          <a:p>
            <a:pPr marL="1371600" lvl="3" indent="0">
              <a:buNone/>
            </a:pPr>
            <a:r>
              <a:rPr lang="en-US" dirty="0"/>
              <a:t> </a:t>
            </a:r>
            <a:r>
              <a:rPr lang="en-US" dirty="0" smtClean="0"/>
              <a:t>             </a:t>
            </a:r>
            <a:r>
              <a:rPr lang="en-US" dirty="0" err="1" smtClean="0"/>
              <a:t>sw</a:t>
            </a:r>
            <a:r>
              <a:rPr lang="en-US" dirty="0" smtClean="0"/>
              <a:t>   $</a:t>
            </a:r>
            <a:r>
              <a:rPr lang="en-US" dirty="0" err="1" smtClean="0"/>
              <a:t>ra</a:t>
            </a:r>
            <a:r>
              <a:rPr lang="en-US" dirty="0" smtClean="0"/>
              <a:t>, 4($</a:t>
            </a:r>
            <a:r>
              <a:rPr lang="en-US" dirty="0" err="1" smtClean="0"/>
              <a:t>sp</a:t>
            </a:r>
            <a:r>
              <a:rPr lang="en-US" dirty="0" smtClean="0"/>
              <a:t>)</a:t>
            </a:r>
          </a:p>
          <a:p>
            <a:pPr marL="1371600" lvl="3" indent="0">
              <a:buNone/>
            </a:pPr>
            <a:r>
              <a:rPr lang="en-US" dirty="0"/>
              <a:t> </a:t>
            </a:r>
            <a:r>
              <a:rPr lang="en-US" dirty="0" smtClean="0"/>
              <a:t>             </a:t>
            </a:r>
            <a:r>
              <a:rPr lang="en-US" dirty="0" err="1" smtClean="0"/>
              <a:t>sw</a:t>
            </a:r>
            <a:r>
              <a:rPr lang="en-US" dirty="0" smtClean="0"/>
              <a:t>   $v0, 0($</a:t>
            </a:r>
            <a:r>
              <a:rPr lang="en-US" dirty="0" err="1" smtClean="0"/>
              <a:t>sp</a:t>
            </a:r>
            <a:r>
              <a:rPr lang="en-US" dirty="0" smtClean="0"/>
              <a:t>)</a:t>
            </a:r>
          </a:p>
          <a:p>
            <a:pPr marL="1371600" lvl="3" indent="0">
              <a:buNone/>
            </a:pPr>
            <a:r>
              <a:rPr lang="en-US" dirty="0"/>
              <a:t> </a:t>
            </a:r>
            <a:r>
              <a:rPr lang="en-US" dirty="0" smtClean="0"/>
              <a:t>             </a:t>
            </a:r>
            <a:r>
              <a:rPr lang="en-US" dirty="0" err="1" smtClean="0"/>
              <a:t>jal</a:t>
            </a:r>
            <a:r>
              <a:rPr lang="en-US" dirty="0" smtClean="0"/>
              <a:t> example</a:t>
            </a:r>
          </a:p>
          <a:p>
            <a:pPr marL="1371600" lvl="3" indent="0">
              <a:buNone/>
            </a:pPr>
            <a:r>
              <a:rPr lang="en-US" dirty="0"/>
              <a:t> </a:t>
            </a:r>
            <a:r>
              <a:rPr lang="en-US" dirty="0" smtClean="0"/>
              <a:t>             add $v0, $0, $0</a:t>
            </a:r>
          </a:p>
          <a:p>
            <a:pPr marL="1371600" lvl="3" indent="0">
              <a:buNone/>
            </a:pPr>
            <a:r>
              <a:rPr lang="en-US" dirty="0"/>
              <a:t> </a:t>
            </a:r>
            <a:r>
              <a:rPr lang="en-US" dirty="0" smtClean="0"/>
              <a:t>             </a:t>
            </a:r>
            <a:r>
              <a:rPr lang="en-US" dirty="0" err="1" smtClean="0"/>
              <a:t>lw</a:t>
            </a:r>
            <a:r>
              <a:rPr lang="en-US" dirty="0" smtClean="0"/>
              <a:t> $</a:t>
            </a:r>
            <a:r>
              <a:rPr lang="en-US" dirty="0" err="1" smtClean="0"/>
              <a:t>ra</a:t>
            </a:r>
            <a:r>
              <a:rPr lang="en-US" dirty="0" smtClean="0"/>
              <a:t>, </a:t>
            </a:r>
            <a:r>
              <a:rPr lang="en-US" dirty="0"/>
              <a:t>4</a:t>
            </a:r>
            <a:r>
              <a:rPr lang="en-US" dirty="0" smtClean="0"/>
              <a:t>($</a:t>
            </a:r>
            <a:r>
              <a:rPr lang="en-US" dirty="0" err="1" smtClean="0"/>
              <a:t>sp</a:t>
            </a:r>
            <a:r>
              <a:rPr lang="en-US" dirty="0" smtClean="0"/>
              <a:t>)</a:t>
            </a:r>
          </a:p>
          <a:p>
            <a:pPr marL="1371600" lvl="3" indent="0">
              <a:buNone/>
            </a:pPr>
            <a:r>
              <a:rPr lang="en-US" dirty="0"/>
              <a:t>	 </a:t>
            </a:r>
            <a:r>
              <a:rPr lang="en-US" dirty="0" smtClean="0"/>
              <a:t>       </a:t>
            </a:r>
            <a:r>
              <a:rPr lang="en-US" dirty="0" err="1" smtClean="0"/>
              <a:t>addi</a:t>
            </a:r>
            <a:r>
              <a:rPr lang="en-US" dirty="0" smtClean="0"/>
              <a:t> $</a:t>
            </a:r>
            <a:r>
              <a:rPr lang="en-US" dirty="0" err="1" smtClean="0"/>
              <a:t>sp</a:t>
            </a:r>
            <a:r>
              <a:rPr lang="en-US" dirty="0" smtClean="0"/>
              <a:t>, $</a:t>
            </a:r>
            <a:r>
              <a:rPr lang="en-US" dirty="0" err="1" smtClean="0"/>
              <a:t>sp</a:t>
            </a:r>
            <a:r>
              <a:rPr lang="en-US" dirty="0" smtClean="0"/>
              <a:t>, 8</a:t>
            </a:r>
          </a:p>
          <a:p>
            <a:pPr marL="1371600" lvl="3" indent="0">
              <a:buNone/>
            </a:pPr>
            <a:r>
              <a:rPr lang="en-US" dirty="0"/>
              <a:t> </a:t>
            </a:r>
            <a:r>
              <a:rPr lang="en-US" dirty="0" smtClean="0"/>
              <a:t>             </a:t>
            </a:r>
            <a:r>
              <a:rPr lang="en-US" dirty="0" err="1" smtClean="0"/>
              <a:t>jr</a:t>
            </a:r>
            <a:r>
              <a:rPr lang="en-US" dirty="0" smtClean="0"/>
              <a:t> $</a:t>
            </a:r>
            <a:r>
              <a:rPr lang="en-US" dirty="0" err="1" smtClean="0"/>
              <a:t>ra</a:t>
            </a:r>
            <a:endParaRPr lang="en-US" dirty="0" smtClean="0"/>
          </a:p>
          <a:p>
            <a:pPr marL="1371600" lvl="3" indent="0">
              <a:buNone/>
            </a:pPr>
            <a:r>
              <a:rPr lang="en-US" dirty="0"/>
              <a:t>e</a:t>
            </a:r>
            <a:r>
              <a:rPr lang="en-US" dirty="0" smtClean="0"/>
              <a:t>xample: </a:t>
            </a:r>
            <a:r>
              <a:rPr lang="en-US" dirty="0" err="1" smtClean="0"/>
              <a:t>lw</a:t>
            </a:r>
            <a:r>
              <a:rPr lang="en-US" dirty="0" smtClean="0"/>
              <a:t> $1, 0($</a:t>
            </a:r>
            <a:r>
              <a:rPr lang="en-US" dirty="0" err="1" smtClean="0"/>
              <a:t>sp</a:t>
            </a:r>
            <a:r>
              <a:rPr lang="en-US" dirty="0" smtClean="0"/>
              <a:t>)</a:t>
            </a:r>
          </a:p>
          <a:p>
            <a:pPr marL="1371600" lvl="3" indent="0">
              <a:buNone/>
            </a:pPr>
            <a:r>
              <a:rPr lang="en-US" dirty="0"/>
              <a:t> </a:t>
            </a:r>
            <a:r>
              <a:rPr lang="en-US" dirty="0" smtClean="0"/>
              <a:t>             …</a:t>
            </a:r>
          </a:p>
        </p:txBody>
      </p:sp>
    </p:spTree>
    <p:extLst>
      <p:ext uri="{BB962C8B-B14F-4D97-AF65-F5344CB8AC3E}">
        <p14:creationId xmlns="" xmlns:p14="http://schemas.microsoft.com/office/powerpoint/2010/main" val="8395390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MIPS register saving convention</a:t>
            </a:r>
          </a:p>
          <a:p>
            <a:pPr lvl="1"/>
            <a:r>
              <a:rPr lang="en-US" dirty="0" smtClean="0"/>
              <a:t>A function can use $8 to $25 for allocating variables</a:t>
            </a:r>
          </a:p>
          <a:p>
            <a:pPr lvl="2"/>
            <a:r>
              <a:rPr lang="en-US" dirty="0" smtClean="0"/>
              <a:t>$8 to $15 and $24 and $25 are referred to as temporary registers ($t0 to $t7 and $t8 and $t9)</a:t>
            </a:r>
          </a:p>
          <a:p>
            <a:pPr lvl="2"/>
            <a:r>
              <a:rPr lang="en-US" dirty="0" smtClean="0"/>
              <a:t>$16 to $23 are referred to as saved registers ($s0 to $s7) meaning that the function is supposed to save the contents of these registers on stack before using them and restore them after using them</a:t>
            </a:r>
          </a:p>
          <a:p>
            <a:pPr lvl="3"/>
            <a:r>
              <a:rPr lang="en-US" dirty="0" smtClean="0"/>
              <a:t>Also referred to as </a:t>
            </a:r>
            <a:r>
              <a:rPr lang="en-US" dirty="0" err="1" smtClean="0"/>
              <a:t>callee</a:t>
            </a:r>
            <a:r>
              <a:rPr lang="en-US" dirty="0" smtClean="0"/>
              <a:t> saved registers</a:t>
            </a:r>
          </a:p>
          <a:p>
            <a:pPr lvl="3"/>
            <a:r>
              <a:rPr lang="en-US" dirty="0" smtClean="0"/>
              <a:t>$</a:t>
            </a:r>
            <a:r>
              <a:rPr lang="en-US" dirty="0" err="1" smtClean="0"/>
              <a:t>sp</a:t>
            </a:r>
            <a:r>
              <a:rPr lang="en-US" dirty="0" smtClean="0"/>
              <a:t> and $</a:t>
            </a:r>
            <a:r>
              <a:rPr lang="en-US" dirty="0" err="1" smtClean="0"/>
              <a:t>ra</a:t>
            </a:r>
            <a:r>
              <a:rPr lang="en-US" dirty="0" smtClean="0"/>
              <a:t> are also </a:t>
            </a:r>
            <a:r>
              <a:rPr lang="en-US" dirty="0" err="1" smtClean="0"/>
              <a:t>callee</a:t>
            </a:r>
            <a:r>
              <a:rPr lang="en-US" dirty="0" smtClean="0"/>
              <a:t> saved registers</a:t>
            </a:r>
          </a:p>
          <a:p>
            <a:pPr lvl="3"/>
            <a:r>
              <a:rPr lang="en-US" dirty="0" smtClean="0"/>
              <a:t>The contents of </a:t>
            </a:r>
            <a:r>
              <a:rPr lang="en-US" dirty="0" err="1" smtClean="0"/>
              <a:t>callee</a:t>
            </a:r>
            <a:r>
              <a:rPr lang="en-US" dirty="0" smtClean="0"/>
              <a:t> saved registers are preserved across calls because the called function saves and restores them</a:t>
            </a:r>
          </a:p>
          <a:p>
            <a:pPr lvl="2"/>
            <a:r>
              <a:rPr lang="en-US" dirty="0" smtClean="0"/>
              <a:t>$t0 to $t9 are not preserved across calls</a:t>
            </a:r>
          </a:p>
          <a:p>
            <a:pPr lvl="3"/>
            <a:r>
              <a:rPr lang="en-US" dirty="0" smtClean="0"/>
              <a:t>Caller must save them on stack before calling a function if the caller wants the contents of any of these to be preserved</a:t>
            </a:r>
          </a:p>
          <a:p>
            <a:pPr lvl="3"/>
            <a:r>
              <a:rPr lang="en-US" dirty="0" smtClean="0"/>
              <a:t>Referred to as caller saved registers</a:t>
            </a:r>
          </a:p>
        </p:txBody>
      </p:sp>
    </p:spTree>
    <p:extLst>
      <p:ext uri="{BB962C8B-B14F-4D97-AF65-F5344CB8AC3E}">
        <p14:creationId xmlns="" xmlns:p14="http://schemas.microsoft.com/office/powerpoint/2010/main" val="10647611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fontScale="92500" lnSpcReduction="10000"/>
          </a:bodyPr>
          <a:lstStyle/>
          <a:p>
            <a:r>
              <a:rPr lang="en-US" dirty="0" smtClean="0"/>
              <a:t>MIPS register saving convention</a:t>
            </a:r>
            <a:r>
              <a:rPr lang="en-US" dirty="0"/>
              <a:t> </a:t>
            </a:r>
            <a:r>
              <a:rPr lang="en-US" dirty="0" smtClean="0"/>
              <a:t>clearly specifies which registers are saved by the caller and which are saved by the </a:t>
            </a:r>
            <a:r>
              <a:rPr lang="en-US" dirty="0" err="1" smtClean="0"/>
              <a:t>callee</a:t>
            </a:r>
            <a:endParaRPr lang="en-US" dirty="0" smtClean="0"/>
          </a:p>
          <a:p>
            <a:pPr lvl="1"/>
            <a:r>
              <a:rPr lang="en-US" dirty="0" smtClean="0"/>
              <a:t>Helps minimize the number of spills and fills</a:t>
            </a:r>
          </a:p>
          <a:p>
            <a:pPr lvl="1"/>
            <a:r>
              <a:rPr lang="en-US" dirty="0" smtClean="0"/>
              <a:t>If the caller wants the contents of any of the caller saved registers to be preserved, it must spill them to stack before calling a function</a:t>
            </a:r>
          </a:p>
          <a:p>
            <a:pPr lvl="2"/>
            <a:r>
              <a:rPr lang="en-US" dirty="0" smtClean="0"/>
              <a:t>$t0 to $t9, $a0 to $a3, $v0, $v1</a:t>
            </a:r>
            <a:endParaRPr lang="en-US" dirty="0"/>
          </a:p>
          <a:p>
            <a:pPr lvl="2"/>
            <a:r>
              <a:rPr lang="en-US" dirty="0" smtClean="0"/>
              <a:t>The </a:t>
            </a:r>
            <a:r>
              <a:rPr lang="en-US" dirty="0" err="1" smtClean="0"/>
              <a:t>callee</a:t>
            </a:r>
            <a:r>
              <a:rPr lang="en-US" dirty="0" smtClean="0"/>
              <a:t> does not worry about saving any of these registers; it can directly use them</a:t>
            </a:r>
          </a:p>
          <a:p>
            <a:pPr lvl="1"/>
            <a:r>
              <a:rPr lang="en-US" dirty="0" smtClean="0"/>
              <a:t>If the </a:t>
            </a:r>
            <a:r>
              <a:rPr lang="en-US" dirty="0" err="1" smtClean="0"/>
              <a:t>callee</a:t>
            </a:r>
            <a:r>
              <a:rPr lang="en-US" dirty="0" smtClean="0"/>
              <a:t> wants to use any of the </a:t>
            </a:r>
            <a:r>
              <a:rPr lang="en-US" dirty="0" err="1" smtClean="0"/>
              <a:t>callee</a:t>
            </a:r>
            <a:r>
              <a:rPr lang="en-US" dirty="0" smtClean="0"/>
              <a:t> saved registers, it must save them to stack before using them and restore them from stack after using them</a:t>
            </a:r>
          </a:p>
          <a:p>
            <a:pPr lvl="2"/>
            <a:r>
              <a:rPr lang="en-US" dirty="0" smtClean="0"/>
              <a:t>$s0 to $s7, $</a:t>
            </a:r>
            <a:r>
              <a:rPr lang="en-US" dirty="0" err="1" smtClean="0"/>
              <a:t>sp</a:t>
            </a:r>
            <a:r>
              <a:rPr lang="en-US" dirty="0" smtClean="0"/>
              <a:t>, $</a:t>
            </a:r>
            <a:r>
              <a:rPr lang="en-US" dirty="0" err="1" smtClean="0"/>
              <a:t>ra</a:t>
            </a:r>
            <a:endParaRPr lang="en-US" dirty="0" smtClean="0"/>
          </a:p>
          <a:p>
            <a:pPr lvl="2"/>
            <a:r>
              <a:rPr lang="en-US" dirty="0" smtClean="0"/>
              <a:t>The caller does not worry about saving any of these before calling a function</a:t>
            </a:r>
          </a:p>
        </p:txBody>
      </p:sp>
    </p:spTree>
    <p:extLst>
      <p:ext uri="{BB962C8B-B14F-4D97-AF65-F5344CB8AC3E}">
        <p14:creationId xmlns="" xmlns:p14="http://schemas.microsoft.com/office/powerpoint/2010/main" val="2534431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MIPS register saving convention</a:t>
            </a:r>
            <a:r>
              <a:rPr lang="en-US" dirty="0"/>
              <a:t> </a:t>
            </a:r>
            <a:r>
              <a:rPr lang="en-US" dirty="0" smtClean="0"/>
              <a:t>clearly specifies which registers are saved by the caller and which are saved by the </a:t>
            </a:r>
            <a:r>
              <a:rPr lang="en-US" dirty="0" err="1" smtClean="0"/>
              <a:t>callee</a:t>
            </a:r>
            <a:endParaRPr lang="en-US" dirty="0" smtClean="0"/>
          </a:p>
          <a:p>
            <a:pPr lvl="1"/>
            <a:r>
              <a:rPr lang="en-US" dirty="0" smtClean="0"/>
              <a:t>A function first uses $t0 to $t9, $a0 to $a3, $v0, $v1 for allocating its variables before trying to use $s0 to $s7</a:t>
            </a:r>
          </a:p>
          <a:p>
            <a:pPr lvl="2"/>
            <a:r>
              <a:rPr lang="en-US" dirty="0" smtClean="0"/>
              <a:t>Using $s0 to $s7 requires spilling them to stack and restoring them back</a:t>
            </a:r>
          </a:p>
          <a:p>
            <a:pPr lvl="2"/>
            <a:r>
              <a:rPr lang="en-US" dirty="0" smtClean="0"/>
              <a:t>To minimize spills, it is always better to first exhaust the caller saved register set i.e., $t0 to $t9, $a0 to $a3, $v0, $v1</a:t>
            </a:r>
          </a:p>
        </p:txBody>
      </p:sp>
    </p:spTree>
    <p:extLst>
      <p:ext uri="{BB962C8B-B14F-4D97-AF65-F5344CB8AC3E}">
        <p14:creationId xmlns="" xmlns:p14="http://schemas.microsoft.com/office/powerpoint/2010/main" val="1545446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fontScale="92500" lnSpcReduction="20000"/>
          </a:bodyPr>
          <a:lstStyle/>
          <a:p>
            <a:r>
              <a:rPr lang="en-US" dirty="0" smtClean="0"/>
              <a:t>Example: compiling recursive function</a:t>
            </a:r>
          </a:p>
          <a:p>
            <a:pPr marL="1828800" lvl="4" indent="0">
              <a:buNone/>
            </a:pPr>
            <a:r>
              <a:rPr lang="en-US" dirty="0" err="1"/>
              <a:t>i</a:t>
            </a:r>
            <a:r>
              <a:rPr lang="en-US" dirty="0" err="1" smtClean="0"/>
              <a:t>nt</a:t>
            </a:r>
            <a:r>
              <a:rPr lang="en-US" dirty="0" smtClean="0"/>
              <a:t> factorial (</a:t>
            </a:r>
            <a:r>
              <a:rPr lang="en-US" dirty="0" err="1" smtClean="0"/>
              <a:t>int</a:t>
            </a:r>
            <a:r>
              <a:rPr lang="en-US" dirty="0" smtClean="0"/>
              <a:t> n) {</a:t>
            </a:r>
          </a:p>
          <a:p>
            <a:pPr marL="1828800" lvl="4" indent="0">
              <a:buNone/>
            </a:pPr>
            <a:r>
              <a:rPr lang="en-US" dirty="0"/>
              <a:t> </a:t>
            </a:r>
            <a:r>
              <a:rPr lang="en-US" dirty="0" smtClean="0"/>
              <a:t>  if (n &lt; 1) return 1;</a:t>
            </a:r>
          </a:p>
          <a:p>
            <a:pPr marL="1828800" lvl="4" indent="0">
              <a:buNone/>
            </a:pPr>
            <a:r>
              <a:rPr lang="en-US" dirty="0"/>
              <a:t> </a:t>
            </a:r>
            <a:r>
              <a:rPr lang="en-US" dirty="0" smtClean="0"/>
              <a:t>  else return n*factorial(n-1);</a:t>
            </a:r>
          </a:p>
          <a:p>
            <a:pPr marL="1828800" lvl="4" indent="0">
              <a:buNone/>
            </a:pPr>
            <a:r>
              <a:rPr lang="en-US" dirty="0" smtClean="0"/>
              <a:t>}</a:t>
            </a:r>
          </a:p>
          <a:p>
            <a:pPr lvl="2"/>
            <a:r>
              <a:rPr lang="en-US" dirty="0" smtClean="0"/>
              <a:t>MIPS translation:</a:t>
            </a:r>
          </a:p>
          <a:p>
            <a:pPr marL="1828800" lvl="4" indent="0">
              <a:buNone/>
            </a:pPr>
            <a:r>
              <a:rPr lang="en-US" dirty="0" smtClean="0"/>
              <a:t>factorial: </a:t>
            </a:r>
            <a:r>
              <a:rPr lang="en-US" dirty="0" err="1" smtClean="0"/>
              <a:t>slti</a:t>
            </a:r>
            <a:r>
              <a:rPr lang="en-US" dirty="0" smtClean="0"/>
              <a:t> $t0, $a0, 1</a:t>
            </a:r>
          </a:p>
          <a:p>
            <a:pPr marL="1828800" lvl="4" indent="0">
              <a:buNone/>
            </a:pPr>
            <a:r>
              <a:rPr lang="en-US" dirty="0" smtClean="0"/>
              <a:t>             </a:t>
            </a:r>
            <a:r>
              <a:rPr lang="en-US" dirty="0" err="1" smtClean="0"/>
              <a:t>beq</a:t>
            </a:r>
            <a:r>
              <a:rPr lang="en-US" dirty="0" smtClean="0"/>
              <a:t> $t0, $0, Label</a:t>
            </a:r>
          </a:p>
          <a:p>
            <a:pPr marL="1828800" lvl="4" indent="0">
              <a:buNone/>
            </a:pPr>
            <a:r>
              <a:rPr lang="en-US" dirty="0" smtClean="0"/>
              <a:t>             </a:t>
            </a:r>
            <a:r>
              <a:rPr lang="en-US" dirty="0" err="1" smtClean="0"/>
              <a:t>addi</a:t>
            </a:r>
            <a:r>
              <a:rPr lang="en-US" dirty="0" smtClean="0"/>
              <a:t> $v0, $0, 1</a:t>
            </a:r>
          </a:p>
          <a:p>
            <a:pPr marL="1828800" lvl="4" indent="0">
              <a:buNone/>
            </a:pPr>
            <a:r>
              <a:rPr lang="en-US" dirty="0" smtClean="0"/>
              <a:t>             </a:t>
            </a:r>
            <a:r>
              <a:rPr lang="en-US" dirty="0" err="1" smtClean="0"/>
              <a:t>jr</a:t>
            </a:r>
            <a:r>
              <a:rPr lang="en-US" dirty="0" smtClean="0"/>
              <a:t> $</a:t>
            </a:r>
            <a:r>
              <a:rPr lang="en-US" dirty="0" err="1" smtClean="0"/>
              <a:t>ra</a:t>
            </a:r>
            <a:endParaRPr lang="en-US" dirty="0" smtClean="0"/>
          </a:p>
          <a:p>
            <a:pPr marL="1828800" lvl="4" indent="0">
              <a:buNone/>
            </a:pPr>
            <a:r>
              <a:rPr lang="en-US" dirty="0" smtClean="0"/>
              <a:t>   Label: </a:t>
            </a:r>
            <a:r>
              <a:rPr lang="en-US" dirty="0" err="1" smtClean="0"/>
              <a:t>addi</a:t>
            </a:r>
            <a:r>
              <a:rPr lang="en-US" dirty="0" smtClean="0"/>
              <a:t> $</a:t>
            </a:r>
            <a:r>
              <a:rPr lang="en-US" dirty="0" err="1" smtClean="0"/>
              <a:t>sp</a:t>
            </a:r>
            <a:r>
              <a:rPr lang="en-US" dirty="0" smtClean="0"/>
              <a:t>, $</a:t>
            </a:r>
            <a:r>
              <a:rPr lang="en-US" dirty="0" err="1" smtClean="0"/>
              <a:t>sp</a:t>
            </a:r>
            <a:r>
              <a:rPr lang="en-US" dirty="0" smtClean="0"/>
              <a:t>, -8</a:t>
            </a:r>
          </a:p>
          <a:p>
            <a:pPr marL="1828800" lvl="4" indent="0">
              <a:buNone/>
            </a:pPr>
            <a:r>
              <a:rPr lang="en-US" dirty="0"/>
              <a:t> </a:t>
            </a:r>
            <a:r>
              <a:rPr lang="en-US" dirty="0" smtClean="0"/>
              <a:t>            </a:t>
            </a:r>
            <a:r>
              <a:rPr lang="en-US" dirty="0" err="1" smtClean="0"/>
              <a:t>sw</a:t>
            </a:r>
            <a:r>
              <a:rPr lang="en-US" dirty="0" smtClean="0"/>
              <a:t> $</a:t>
            </a:r>
            <a:r>
              <a:rPr lang="en-US" dirty="0" err="1" smtClean="0"/>
              <a:t>ra</a:t>
            </a:r>
            <a:r>
              <a:rPr lang="en-US" dirty="0" smtClean="0"/>
              <a:t>, 4($</a:t>
            </a:r>
            <a:r>
              <a:rPr lang="en-US" dirty="0" err="1" smtClean="0"/>
              <a:t>sp</a:t>
            </a:r>
            <a:r>
              <a:rPr lang="en-US" dirty="0" smtClean="0"/>
              <a:t>)</a:t>
            </a:r>
          </a:p>
          <a:p>
            <a:pPr marL="1828800" lvl="4" indent="0">
              <a:buNone/>
            </a:pPr>
            <a:r>
              <a:rPr lang="en-US" dirty="0" smtClean="0"/>
              <a:t>             </a:t>
            </a:r>
            <a:r>
              <a:rPr lang="en-US" dirty="0" err="1" smtClean="0"/>
              <a:t>sw</a:t>
            </a:r>
            <a:r>
              <a:rPr lang="en-US" dirty="0" smtClean="0"/>
              <a:t> $a0, 0($</a:t>
            </a:r>
            <a:r>
              <a:rPr lang="en-US" dirty="0" err="1" smtClean="0"/>
              <a:t>sp</a:t>
            </a:r>
            <a:r>
              <a:rPr lang="en-US" dirty="0" smtClean="0"/>
              <a:t>)</a:t>
            </a:r>
          </a:p>
          <a:p>
            <a:pPr marL="1828800" lvl="4" indent="0">
              <a:buNone/>
            </a:pPr>
            <a:r>
              <a:rPr lang="en-US" dirty="0"/>
              <a:t> </a:t>
            </a:r>
            <a:r>
              <a:rPr lang="en-US" dirty="0" smtClean="0"/>
              <a:t>            </a:t>
            </a:r>
            <a:r>
              <a:rPr lang="en-US" dirty="0" err="1" smtClean="0"/>
              <a:t>addi</a:t>
            </a:r>
            <a:r>
              <a:rPr lang="en-US" dirty="0" smtClean="0"/>
              <a:t> $a0, $a0, -1</a:t>
            </a:r>
          </a:p>
          <a:p>
            <a:pPr marL="1828800" lvl="4" indent="0">
              <a:buNone/>
            </a:pPr>
            <a:r>
              <a:rPr lang="en-US" dirty="0"/>
              <a:t> </a:t>
            </a:r>
            <a:r>
              <a:rPr lang="en-US" dirty="0" smtClean="0"/>
              <a:t>            </a:t>
            </a:r>
            <a:r>
              <a:rPr lang="en-US" dirty="0" err="1" smtClean="0"/>
              <a:t>jal</a:t>
            </a:r>
            <a:r>
              <a:rPr lang="en-US" dirty="0" smtClean="0"/>
              <a:t> factorial</a:t>
            </a:r>
          </a:p>
          <a:p>
            <a:pPr marL="1828800" lvl="4" indent="0">
              <a:buNone/>
            </a:pPr>
            <a:r>
              <a:rPr lang="en-US" dirty="0"/>
              <a:t> </a:t>
            </a:r>
            <a:r>
              <a:rPr lang="en-US" dirty="0" smtClean="0"/>
              <a:t>            </a:t>
            </a:r>
            <a:r>
              <a:rPr lang="en-US" dirty="0" err="1" smtClean="0"/>
              <a:t>lw</a:t>
            </a:r>
            <a:r>
              <a:rPr lang="en-US" dirty="0" smtClean="0"/>
              <a:t> $a0, 0($</a:t>
            </a:r>
            <a:r>
              <a:rPr lang="en-US" dirty="0" err="1" smtClean="0"/>
              <a:t>sp</a:t>
            </a:r>
            <a:r>
              <a:rPr lang="en-US" dirty="0" smtClean="0"/>
              <a:t>)</a:t>
            </a:r>
          </a:p>
          <a:p>
            <a:pPr marL="1828800" lvl="4" indent="0">
              <a:buNone/>
            </a:pPr>
            <a:r>
              <a:rPr lang="en-US" dirty="0"/>
              <a:t> </a:t>
            </a:r>
            <a:r>
              <a:rPr lang="en-US" dirty="0" smtClean="0"/>
              <a:t>            </a:t>
            </a:r>
            <a:r>
              <a:rPr lang="en-US" dirty="0" err="1" smtClean="0"/>
              <a:t>mult</a:t>
            </a:r>
            <a:r>
              <a:rPr lang="en-US" dirty="0" smtClean="0"/>
              <a:t> $v0, $a0, $v0  // Not a correct MIPS instruction</a:t>
            </a:r>
          </a:p>
          <a:p>
            <a:pPr marL="1828800" lvl="4" indent="0">
              <a:buNone/>
            </a:pPr>
            <a:r>
              <a:rPr lang="en-US" dirty="0"/>
              <a:t> </a:t>
            </a:r>
            <a:r>
              <a:rPr lang="en-US" dirty="0" smtClean="0"/>
              <a:t>            </a:t>
            </a:r>
            <a:r>
              <a:rPr lang="en-US" dirty="0" err="1" smtClean="0"/>
              <a:t>lw</a:t>
            </a:r>
            <a:r>
              <a:rPr lang="en-US" dirty="0" smtClean="0"/>
              <a:t> $</a:t>
            </a:r>
            <a:r>
              <a:rPr lang="en-US" dirty="0" err="1" smtClean="0"/>
              <a:t>ra</a:t>
            </a:r>
            <a:r>
              <a:rPr lang="en-US" dirty="0" smtClean="0"/>
              <a:t>, 4($</a:t>
            </a:r>
            <a:r>
              <a:rPr lang="en-US" dirty="0" err="1" smtClean="0"/>
              <a:t>sp</a:t>
            </a:r>
            <a:r>
              <a:rPr lang="en-US" dirty="0" smtClean="0"/>
              <a:t>)</a:t>
            </a:r>
          </a:p>
          <a:p>
            <a:pPr marL="1828800" lvl="4" indent="0">
              <a:buNone/>
            </a:pPr>
            <a:r>
              <a:rPr lang="en-US" dirty="0"/>
              <a:t> </a:t>
            </a:r>
            <a:r>
              <a:rPr lang="en-US" dirty="0" smtClean="0"/>
              <a:t>            </a:t>
            </a:r>
            <a:r>
              <a:rPr lang="en-US" dirty="0" err="1" smtClean="0"/>
              <a:t>addi</a:t>
            </a:r>
            <a:r>
              <a:rPr lang="en-US" dirty="0" smtClean="0"/>
              <a:t> $</a:t>
            </a:r>
            <a:r>
              <a:rPr lang="en-US" dirty="0" err="1" smtClean="0"/>
              <a:t>sp</a:t>
            </a:r>
            <a:r>
              <a:rPr lang="en-US" dirty="0" smtClean="0"/>
              <a:t>, $</a:t>
            </a:r>
            <a:r>
              <a:rPr lang="en-US" dirty="0" err="1" smtClean="0"/>
              <a:t>sp</a:t>
            </a:r>
            <a:r>
              <a:rPr lang="en-US" dirty="0" smtClean="0"/>
              <a:t>, 8</a:t>
            </a:r>
          </a:p>
          <a:p>
            <a:pPr marL="1828800" lvl="4" indent="0">
              <a:buNone/>
            </a:pPr>
            <a:r>
              <a:rPr lang="en-US" dirty="0"/>
              <a:t> </a:t>
            </a:r>
            <a:r>
              <a:rPr lang="en-US" dirty="0" smtClean="0"/>
              <a:t>            </a:t>
            </a:r>
            <a:r>
              <a:rPr lang="en-US" dirty="0" err="1" smtClean="0"/>
              <a:t>jr</a:t>
            </a:r>
            <a:r>
              <a:rPr lang="en-US" dirty="0" smtClean="0"/>
              <a:t> $</a:t>
            </a:r>
            <a:r>
              <a:rPr lang="en-US" dirty="0" err="1" smtClean="0"/>
              <a:t>ra</a:t>
            </a:r>
            <a:endParaRPr lang="en-US" dirty="0" smtClean="0"/>
          </a:p>
        </p:txBody>
      </p:sp>
    </p:spTree>
    <p:extLst>
      <p:ext uri="{BB962C8B-B14F-4D97-AF65-F5344CB8AC3E}">
        <p14:creationId xmlns="" xmlns:p14="http://schemas.microsoft.com/office/powerpoint/2010/main" val="427510209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Functions in C access two types of variables</a:t>
            </a:r>
          </a:p>
          <a:p>
            <a:pPr lvl="1"/>
            <a:r>
              <a:rPr lang="en-US" dirty="0" smtClean="0"/>
              <a:t>Automatic: local to function and discarded when the function returns</a:t>
            </a:r>
          </a:p>
          <a:p>
            <a:pPr lvl="1"/>
            <a:r>
              <a:rPr lang="en-US" dirty="0" smtClean="0"/>
              <a:t>Static: global variables and anything declared as static; persist across calls and returns</a:t>
            </a:r>
          </a:p>
          <a:p>
            <a:pPr lvl="1"/>
            <a:r>
              <a:rPr lang="en-US" dirty="0" smtClean="0"/>
              <a:t>All automatic variables are allocated on stack</a:t>
            </a:r>
          </a:p>
          <a:p>
            <a:pPr lvl="2"/>
            <a:r>
              <a:rPr lang="en-US" dirty="0" smtClean="0"/>
              <a:t>Accessed using appropriate offsets relative to $</a:t>
            </a:r>
            <a:r>
              <a:rPr lang="en-US" dirty="0" err="1" smtClean="0"/>
              <a:t>sp</a:t>
            </a:r>
            <a:endParaRPr lang="en-US" dirty="0" smtClean="0"/>
          </a:p>
          <a:p>
            <a:pPr lvl="2"/>
            <a:r>
              <a:rPr lang="en-US" dirty="0" smtClean="0"/>
              <a:t>When a function returns, $</a:t>
            </a:r>
            <a:r>
              <a:rPr lang="en-US" dirty="0" err="1" smtClean="0"/>
              <a:t>sp</a:t>
            </a:r>
            <a:r>
              <a:rPr lang="en-US" dirty="0" smtClean="0"/>
              <a:t> is incremented so that all automatic variables of that function are popped</a:t>
            </a:r>
          </a:p>
          <a:p>
            <a:pPr lvl="1"/>
            <a:r>
              <a:rPr lang="en-US" dirty="0" smtClean="0"/>
              <a:t>All static variables are allocated to the static or global region of memory</a:t>
            </a:r>
          </a:p>
          <a:p>
            <a:pPr lvl="2"/>
            <a:r>
              <a:rPr lang="en-US" dirty="0" smtClean="0"/>
              <a:t>Accessed using appropriate offsets relative to $</a:t>
            </a:r>
            <a:r>
              <a:rPr lang="en-US" dirty="0" err="1" smtClean="0"/>
              <a:t>gp</a:t>
            </a:r>
            <a:r>
              <a:rPr lang="en-US" dirty="0" smtClean="0"/>
              <a:t> (same as $28)</a:t>
            </a:r>
          </a:p>
          <a:p>
            <a:pPr lvl="2"/>
            <a:r>
              <a:rPr lang="en-US" dirty="0" smtClean="0"/>
              <a:t>$</a:t>
            </a:r>
            <a:r>
              <a:rPr lang="en-US" dirty="0" err="1" smtClean="0"/>
              <a:t>gp</a:t>
            </a:r>
            <a:r>
              <a:rPr lang="en-US" dirty="0" smtClean="0"/>
              <a:t> is a </a:t>
            </a:r>
            <a:r>
              <a:rPr lang="en-US" dirty="0" err="1" smtClean="0"/>
              <a:t>callee</a:t>
            </a:r>
            <a:r>
              <a:rPr lang="en-US" dirty="0" smtClean="0"/>
              <a:t> saved register</a:t>
            </a:r>
          </a:p>
        </p:txBody>
      </p:sp>
    </p:spTree>
    <p:extLst>
      <p:ext uri="{BB962C8B-B14F-4D97-AF65-F5344CB8AC3E}">
        <p14:creationId xmlns="" xmlns:p14="http://schemas.microsoft.com/office/powerpoint/2010/main" val="33769221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Stack portion created for a function’s automatic variables is called a procedure frame or activation record</a:t>
            </a:r>
          </a:p>
          <a:p>
            <a:pPr lvl="1"/>
            <a:r>
              <a:rPr lang="en-US" dirty="0" smtClean="0"/>
              <a:t>MIPS ISA defines a register known as frame pointer ($</a:t>
            </a:r>
            <a:r>
              <a:rPr lang="en-US" dirty="0" err="1" smtClean="0"/>
              <a:t>fp</a:t>
            </a:r>
            <a:r>
              <a:rPr lang="en-US" dirty="0" smtClean="0"/>
              <a:t> or $30) which can be used to record the bottom of the procedure frame</a:t>
            </a:r>
          </a:p>
          <a:p>
            <a:pPr lvl="2"/>
            <a:r>
              <a:rPr lang="en-US" dirty="0" smtClean="0"/>
              <a:t>$</a:t>
            </a:r>
            <a:r>
              <a:rPr lang="en-US" dirty="0" err="1" smtClean="0"/>
              <a:t>sp</a:t>
            </a:r>
            <a:r>
              <a:rPr lang="en-US" dirty="0" smtClean="0"/>
              <a:t> points to the top of the stack</a:t>
            </a:r>
          </a:p>
        </p:txBody>
      </p:sp>
      <p:sp>
        <p:nvSpPr>
          <p:cNvPr id="4" name="Rectangle 3"/>
          <p:cNvSpPr/>
          <p:nvPr/>
        </p:nvSpPr>
        <p:spPr>
          <a:xfrm>
            <a:off x="990600" y="4572000"/>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mj-lt"/>
              </a:rPr>
              <a:t>Caller</a:t>
            </a:r>
            <a:endParaRPr lang="en-US" sz="2200" dirty="0">
              <a:solidFill>
                <a:schemeClr val="tx1"/>
              </a:solidFill>
              <a:latin typeface="+mj-lt"/>
            </a:endParaRPr>
          </a:p>
        </p:txBody>
      </p:sp>
      <p:cxnSp>
        <p:nvCxnSpPr>
          <p:cNvPr id="6" name="Straight Connector 5"/>
          <p:cNvCxnSpPr/>
          <p:nvPr/>
        </p:nvCxnSpPr>
        <p:spPr>
          <a:xfrm>
            <a:off x="9906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050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267200" y="4572000"/>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mj-lt"/>
              </a:rPr>
              <a:t>Caller</a:t>
            </a:r>
            <a:endParaRPr lang="en-US" sz="2200" dirty="0">
              <a:solidFill>
                <a:schemeClr val="tx1"/>
              </a:solidFill>
              <a:latin typeface="+mj-lt"/>
            </a:endParaRPr>
          </a:p>
        </p:txBody>
      </p:sp>
      <p:sp>
        <p:nvSpPr>
          <p:cNvPr id="9" name="Rectangle 8"/>
          <p:cNvSpPr/>
          <p:nvPr/>
        </p:nvSpPr>
        <p:spPr>
          <a:xfrm>
            <a:off x="4267200" y="5334000"/>
            <a:ext cx="914400"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mj-lt"/>
              </a:rPr>
              <a:t>Callee</a:t>
            </a:r>
            <a:endParaRPr lang="en-US" sz="2000" dirty="0">
              <a:solidFill>
                <a:schemeClr val="tx1"/>
              </a:solidFill>
              <a:latin typeface="+mj-lt"/>
            </a:endParaRPr>
          </a:p>
        </p:txBody>
      </p:sp>
      <p:cxnSp>
        <p:nvCxnSpPr>
          <p:cNvPr id="10" name="Straight Connector 9"/>
          <p:cNvCxnSpPr/>
          <p:nvPr/>
        </p:nvCxnSpPr>
        <p:spPr>
          <a:xfrm>
            <a:off x="42672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816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96200" y="4572000"/>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mj-lt"/>
              </a:rPr>
              <a:t>Caller</a:t>
            </a:r>
            <a:endParaRPr lang="en-US" sz="2200" dirty="0">
              <a:solidFill>
                <a:schemeClr val="tx1"/>
              </a:solidFill>
              <a:latin typeface="+mj-lt"/>
            </a:endParaRPr>
          </a:p>
        </p:txBody>
      </p:sp>
      <p:cxnSp>
        <p:nvCxnSpPr>
          <p:cNvPr id="13" name="Straight Connector 12"/>
          <p:cNvCxnSpPr/>
          <p:nvPr/>
        </p:nvCxnSpPr>
        <p:spPr>
          <a:xfrm>
            <a:off x="76962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610600" y="41148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3790890"/>
            <a:ext cx="1297150" cy="400110"/>
          </a:xfrm>
          <a:prstGeom prst="rect">
            <a:avLst/>
          </a:prstGeom>
          <a:noFill/>
        </p:spPr>
        <p:txBody>
          <a:bodyPr wrap="none" rtlCol="0">
            <a:spAutoFit/>
          </a:bodyPr>
          <a:lstStyle/>
          <a:p>
            <a:r>
              <a:rPr lang="en-US" sz="2000" dirty="0" smtClean="0">
                <a:latin typeface="+mj-lt"/>
              </a:rPr>
              <a:t>High </a:t>
            </a:r>
            <a:r>
              <a:rPr lang="en-US" sz="2000" dirty="0" err="1" smtClean="0">
                <a:latin typeface="+mj-lt"/>
              </a:rPr>
              <a:t>addr</a:t>
            </a:r>
            <a:endParaRPr lang="en-US" sz="2000" dirty="0">
              <a:latin typeface="+mj-lt"/>
            </a:endParaRPr>
          </a:p>
        </p:txBody>
      </p:sp>
      <p:sp>
        <p:nvSpPr>
          <p:cNvPr id="16" name="TextBox 15"/>
          <p:cNvSpPr txBox="1"/>
          <p:nvPr/>
        </p:nvSpPr>
        <p:spPr>
          <a:xfrm>
            <a:off x="3046250" y="3962400"/>
            <a:ext cx="1297150" cy="400110"/>
          </a:xfrm>
          <a:prstGeom prst="rect">
            <a:avLst/>
          </a:prstGeom>
          <a:noFill/>
        </p:spPr>
        <p:txBody>
          <a:bodyPr wrap="none" rtlCol="0">
            <a:spAutoFit/>
          </a:bodyPr>
          <a:lstStyle/>
          <a:p>
            <a:r>
              <a:rPr lang="en-US" sz="2000" dirty="0" smtClean="0">
                <a:latin typeface="+mj-lt"/>
              </a:rPr>
              <a:t>High </a:t>
            </a:r>
            <a:r>
              <a:rPr lang="en-US" sz="2000" dirty="0" err="1" smtClean="0">
                <a:latin typeface="+mj-lt"/>
              </a:rPr>
              <a:t>addr</a:t>
            </a:r>
            <a:endParaRPr lang="en-US" sz="2000" dirty="0">
              <a:latin typeface="+mj-lt"/>
            </a:endParaRPr>
          </a:p>
        </p:txBody>
      </p:sp>
      <p:sp>
        <p:nvSpPr>
          <p:cNvPr id="17" name="TextBox 16"/>
          <p:cNvSpPr txBox="1"/>
          <p:nvPr/>
        </p:nvSpPr>
        <p:spPr>
          <a:xfrm>
            <a:off x="6858000" y="3733800"/>
            <a:ext cx="1297150" cy="400110"/>
          </a:xfrm>
          <a:prstGeom prst="rect">
            <a:avLst/>
          </a:prstGeom>
          <a:noFill/>
        </p:spPr>
        <p:txBody>
          <a:bodyPr wrap="none" rtlCol="0">
            <a:spAutoFit/>
          </a:bodyPr>
          <a:lstStyle/>
          <a:p>
            <a:r>
              <a:rPr lang="en-US" sz="2000" dirty="0" smtClean="0">
                <a:latin typeface="+mj-lt"/>
              </a:rPr>
              <a:t>High </a:t>
            </a:r>
            <a:r>
              <a:rPr lang="en-US" sz="2000" dirty="0" err="1" smtClean="0">
                <a:latin typeface="+mj-lt"/>
              </a:rPr>
              <a:t>addr</a:t>
            </a:r>
            <a:endParaRPr lang="en-US" sz="2000" dirty="0">
              <a:latin typeface="+mj-lt"/>
            </a:endParaRPr>
          </a:p>
        </p:txBody>
      </p:sp>
      <p:sp>
        <p:nvSpPr>
          <p:cNvPr id="18" name="TextBox 17"/>
          <p:cNvSpPr txBox="1"/>
          <p:nvPr/>
        </p:nvSpPr>
        <p:spPr>
          <a:xfrm>
            <a:off x="1884758" y="5924490"/>
            <a:ext cx="1239442" cy="400110"/>
          </a:xfrm>
          <a:prstGeom prst="rect">
            <a:avLst/>
          </a:prstGeom>
          <a:noFill/>
        </p:spPr>
        <p:txBody>
          <a:bodyPr wrap="none" rtlCol="0">
            <a:spAutoFit/>
          </a:bodyPr>
          <a:lstStyle/>
          <a:p>
            <a:r>
              <a:rPr lang="en-US" sz="2000" dirty="0" smtClean="0">
                <a:latin typeface="+mj-lt"/>
              </a:rPr>
              <a:t>Low </a:t>
            </a:r>
            <a:r>
              <a:rPr lang="en-US" sz="2000" dirty="0" err="1" smtClean="0">
                <a:latin typeface="+mj-lt"/>
              </a:rPr>
              <a:t>addr</a:t>
            </a:r>
            <a:endParaRPr lang="en-US" sz="2000" dirty="0">
              <a:latin typeface="+mj-lt"/>
            </a:endParaRPr>
          </a:p>
        </p:txBody>
      </p:sp>
      <p:sp>
        <p:nvSpPr>
          <p:cNvPr id="19" name="TextBox 18"/>
          <p:cNvSpPr txBox="1"/>
          <p:nvPr/>
        </p:nvSpPr>
        <p:spPr>
          <a:xfrm>
            <a:off x="5161358" y="5924490"/>
            <a:ext cx="1239442" cy="400110"/>
          </a:xfrm>
          <a:prstGeom prst="rect">
            <a:avLst/>
          </a:prstGeom>
          <a:noFill/>
        </p:spPr>
        <p:txBody>
          <a:bodyPr wrap="none" rtlCol="0">
            <a:spAutoFit/>
          </a:bodyPr>
          <a:lstStyle/>
          <a:p>
            <a:r>
              <a:rPr lang="en-US" sz="2000" dirty="0" smtClean="0">
                <a:latin typeface="+mj-lt"/>
              </a:rPr>
              <a:t>Low </a:t>
            </a:r>
            <a:r>
              <a:rPr lang="en-US" sz="2000" dirty="0" err="1" smtClean="0">
                <a:latin typeface="+mj-lt"/>
              </a:rPr>
              <a:t>addr</a:t>
            </a:r>
            <a:endParaRPr lang="en-US" sz="2000" dirty="0">
              <a:latin typeface="+mj-lt"/>
            </a:endParaRPr>
          </a:p>
        </p:txBody>
      </p:sp>
      <p:sp>
        <p:nvSpPr>
          <p:cNvPr id="20" name="TextBox 19"/>
          <p:cNvSpPr txBox="1"/>
          <p:nvPr/>
        </p:nvSpPr>
        <p:spPr>
          <a:xfrm>
            <a:off x="6532958" y="5924490"/>
            <a:ext cx="1239442" cy="400110"/>
          </a:xfrm>
          <a:prstGeom prst="rect">
            <a:avLst/>
          </a:prstGeom>
          <a:noFill/>
        </p:spPr>
        <p:txBody>
          <a:bodyPr wrap="none" rtlCol="0">
            <a:spAutoFit/>
          </a:bodyPr>
          <a:lstStyle/>
          <a:p>
            <a:r>
              <a:rPr lang="en-US" sz="2000" dirty="0" smtClean="0">
                <a:latin typeface="+mj-lt"/>
              </a:rPr>
              <a:t>Low </a:t>
            </a:r>
            <a:r>
              <a:rPr lang="en-US" sz="2000" dirty="0" err="1" smtClean="0">
                <a:latin typeface="+mj-lt"/>
              </a:rPr>
              <a:t>addr</a:t>
            </a:r>
            <a:endParaRPr lang="en-US" sz="2000" dirty="0">
              <a:latin typeface="+mj-lt"/>
            </a:endParaRPr>
          </a:p>
        </p:txBody>
      </p:sp>
      <p:sp>
        <p:nvSpPr>
          <p:cNvPr id="21" name="TextBox 20"/>
          <p:cNvSpPr txBox="1"/>
          <p:nvPr/>
        </p:nvSpPr>
        <p:spPr>
          <a:xfrm>
            <a:off x="789104" y="6457890"/>
            <a:ext cx="1268296" cy="400110"/>
          </a:xfrm>
          <a:prstGeom prst="rect">
            <a:avLst/>
          </a:prstGeom>
          <a:noFill/>
        </p:spPr>
        <p:txBody>
          <a:bodyPr wrap="none" rtlCol="0">
            <a:spAutoFit/>
          </a:bodyPr>
          <a:lstStyle/>
          <a:p>
            <a:r>
              <a:rPr lang="en-US" sz="2000" dirty="0" smtClean="0">
                <a:latin typeface="+mj-lt"/>
              </a:rPr>
              <a:t>Before </a:t>
            </a:r>
            <a:r>
              <a:rPr lang="en-US" sz="2000" dirty="0" err="1" smtClean="0">
                <a:latin typeface="+mj-lt"/>
              </a:rPr>
              <a:t>jal</a:t>
            </a:r>
            <a:endParaRPr lang="en-US" sz="2000" dirty="0">
              <a:latin typeface="+mj-lt"/>
            </a:endParaRPr>
          </a:p>
        </p:txBody>
      </p:sp>
      <p:sp>
        <p:nvSpPr>
          <p:cNvPr id="22" name="TextBox 21"/>
          <p:cNvSpPr txBox="1"/>
          <p:nvPr/>
        </p:nvSpPr>
        <p:spPr>
          <a:xfrm>
            <a:off x="3810000" y="6457890"/>
            <a:ext cx="1909497" cy="400110"/>
          </a:xfrm>
          <a:prstGeom prst="rect">
            <a:avLst/>
          </a:prstGeom>
          <a:noFill/>
        </p:spPr>
        <p:txBody>
          <a:bodyPr wrap="none" rtlCol="0">
            <a:spAutoFit/>
          </a:bodyPr>
          <a:lstStyle/>
          <a:p>
            <a:r>
              <a:rPr lang="en-US" sz="2000" dirty="0" smtClean="0">
                <a:latin typeface="+mj-lt"/>
              </a:rPr>
              <a:t>During function</a:t>
            </a:r>
            <a:endParaRPr lang="en-US" sz="2000" dirty="0">
              <a:latin typeface="+mj-lt"/>
            </a:endParaRPr>
          </a:p>
        </p:txBody>
      </p:sp>
      <p:sp>
        <p:nvSpPr>
          <p:cNvPr id="23" name="TextBox 22"/>
          <p:cNvSpPr txBox="1"/>
          <p:nvPr/>
        </p:nvSpPr>
        <p:spPr>
          <a:xfrm>
            <a:off x="7467600" y="6457890"/>
            <a:ext cx="1463862" cy="400110"/>
          </a:xfrm>
          <a:prstGeom prst="rect">
            <a:avLst/>
          </a:prstGeom>
          <a:noFill/>
        </p:spPr>
        <p:txBody>
          <a:bodyPr wrap="none" rtlCol="0">
            <a:spAutoFit/>
          </a:bodyPr>
          <a:lstStyle/>
          <a:p>
            <a:r>
              <a:rPr lang="en-US" sz="2000" dirty="0" smtClean="0">
                <a:latin typeface="+mj-lt"/>
              </a:rPr>
              <a:t>After return</a:t>
            </a:r>
            <a:endParaRPr lang="en-US" sz="2000" dirty="0">
              <a:latin typeface="+mj-lt"/>
            </a:endParaRPr>
          </a:p>
        </p:txBody>
      </p:sp>
      <p:sp>
        <p:nvSpPr>
          <p:cNvPr id="24" name="TextBox 23"/>
          <p:cNvSpPr txBox="1"/>
          <p:nvPr/>
        </p:nvSpPr>
        <p:spPr>
          <a:xfrm>
            <a:off x="0" y="4343400"/>
            <a:ext cx="540533" cy="400110"/>
          </a:xfrm>
          <a:prstGeom prst="rect">
            <a:avLst/>
          </a:prstGeom>
          <a:noFill/>
        </p:spPr>
        <p:txBody>
          <a:bodyPr wrap="none" rtlCol="0">
            <a:spAutoFit/>
          </a:bodyPr>
          <a:lstStyle/>
          <a:p>
            <a:r>
              <a:rPr lang="en-US" sz="2000" dirty="0" smtClean="0">
                <a:latin typeface="+mj-lt"/>
              </a:rPr>
              <a:t>$</a:t>
            </a:r>
            <a:r>
              <a:rPr lang="en-US" sz="2000" dirty="0" err="1" smtClean="0">
                <a:latin typeface="+mj-lt"/>
              </a:rPr>
              <a:t>fp</a:t>
            </a:r>
            <a:endParaRPr lang="en-US" sz="2000" dirty="0">
              <a:latin typeface="+mj-lt"/>
            </a:endParaRPr>
          </a:p>
        </p:txBody>
      </p:sp>
      <p:sp>
        <p:nvSpPr>
          <p:cNvPr id="25" name="TextBox 24"/>
          <p:cNvSpPr txBox="1"/>
          <p:nvPr/>
        </p:nvSpPr>
        <p:spPr>
          <a:xfrm>
            <a:off x="3276600" y="5162490"/>
            <a:ext cx="540533" cy="400110"/>
          </a:xfrm>
          <a:prstGeom prst="rect">
            <a:avLst/>
          </a:prstGeom>
          <a:noFill/>
        </p:spPr>
        <p:txBody>
          <a:bodyPr wrap="none" rtlCol="0">
            <a:spAutoFit/>
          </a:bodyPr>
          <a:lstStyle/>
          <a:p>
            <a:r>
              <a:rPr lang="en-US" sz="2000" dirty="0" smtClean="0">
                <a:latin typeface="+mj-lt"/>
              </a:rPr>
              <a:t>$</a:t>
            </a:r>
            <a:r>
              <a:rPr lang="en-US" sz="2000" dirty="0" err="1" smtClean="0">
                <a:latin typeface="+mj-lt"/>
              </a:rPr>
              <a:t>fp</a:t>
            </a:r>
            <a:endParaRPr lang="en-US" sz="2000" dirty="0">
              <a:latin typeface="+mj-lt"/>
            </a:endParaRPr>
          </a:p>
        </p:txBody>
      </p:sp>
      <p:sp>
        <p:nvSpPr>
          <p:cNvPr id="26" name="TextBox 25"/>
          <p:cNvSpPr txBox="1"/>
          <p:nvPr/>
        </p:nvSpPr>
        <p:spPr>
          <a:xfrm>
            <a:off x="6774667" y="4343400"/>
            <a:ext cx="540533" cy="400110"/>
          </a:xfrm>
          <a:prstGeom prst="rect">
            <a:avLst/>
          </a:prstGeom>
          <a:noFill/>
        </p:spPr>
        <p:txBody>
          <a:bodyPr wrap="none" rtlCol="0">
            <a:spAutoFit/>
          </a:bodyPr>
          <a:lstStyle/>
          <a:p>
            <a:r>
              <a:rPr lang="en-US" sz="2000" dirty="0" smtClean="0">
                <a:latin typeface="+mj-lt"/>
              </a:rPr>
              <a:t>$</a:t>
            </a:r>
            <a:r>
              <a:rPr lang="en-US" sz="2000" dirty="0" err="1" smtClean="0">
                <a:latin typeface="+mj-lt"/>
              </a:rPr>
              <a:t>fp</a:t>
            </a:r>
            <a:endParaRPr lang="en-US" sz="2000" dirty="0">
              <a:latin typeface="+mj-lt"/>
            </a:endParaRPr>
          </a:p>
        </p:txBody>
      </p:sp>
      <p:sp>
        <p:nvSpPr>
          <p:cNvPr id="27" name="TextBox 26"/>
          <p:cNvSpPr txBox="1"/>
          <p:nvPr/>
        </p:nvSpPr>
        <p:spPr>
          <a:xfrm>
            <a:off x="0" y="5086290"/>
            <a:ext cx="598241" cy="400110"/>
          </a:xfrm>
          <a:prstGeom prst="rect">
            <a:avLst/>
          </a:prstGeom>
          <a:noFill/>
        </p:spPr>
        <p:txBody>
          <a:bodyPr wrap="none" rtlCol="0">
            <a:spAutoFit/>
          </a:bodyPr>
          <a:lstStyle/>
          <a:p>
            <a:r>
              <a:rPr lang="en-US" sz="2000" dirty="0" smtClean="0">
                <a:latin typeface="+mj-lt"/>
              </a:rPr>
              <a:t>$</a:t>
            </a:r>
            <a:r>
              <a:rPr lang="en-US" sz="2000" dirty="0" err="1">
                <a:latin typeface="+mj-lt"/>
              </a:rPr>
              <a:t>s</a:t>
            </a:r>
            <a:r>
              <a:rPr lang="en-US" sz="2000" dirty="0" err="1" smtClean="0">
                <a:latin typeface="+mj-lt"/>
              </a:rPr>
              <a:t>p</a:t>
            </a:r>
            <a:endParaRPr lang="en-US" sz="2000" dirty="0">
              <a:latin typeface="+mj-lt"/>
            </a:endParaRPr>
          </a:p>
        </p:txBody>
      </p:sp>
      <p:sp>
        <p:nvSpPr>
          <p:cNvPr id="28" name="TextBox 27"/>
          <p:cNvSpPr txBox="1"/>
          <p:nvPr/>
        </p:nvSpPr>
        <p:spPr>
          <a:xfrm>
            <a:off x="3269467" y="5638800"/>
            <a:ext cx="598241" cy="400110"/>
          </a:xfrm>
          <a:prstGeom prst="rect">
            <a:avLst/>
          </a:prstGeom>
          <a:noFill/>
        </p:spPr>
        <p:txBody>
          <a:bodyPr wrap="none" rtlCol="0">
            <a:spAutoFit/>
          </a:bodyPr>
          <a:lstStyle/>
          <a:p>
            <a:r>
              <a:rPr lang="en-US" sz="2000" dirty="0" smtClean="0">
                <a:latin typeface="+mj-lt"/>
              </a:rPr>
              <a:t>$</a:t>
            </a:r>
            <a:r>
              <a:rPr lang="en-US" sz="2000" dirty="0" err="1">
                <a:latin typeface="+mj-lt"/>
              </a:rPr>
              <a:t>s</a:t>
            </a:r>
            <a:r>
              <a:rPr lang="en-US" sz="2000" dirty="0" err="1" smtClean="0">
                <a:latin typeface="+mj-lt"/>
              </a:rPr>
              <a:t>p</a:t>
            </a:r>
            <a:endParaRPr lang="en-US" sz="2000" dirty="0">
              <a:latin typeface="+mj-lt"/>
            </a:endParaRPr>
          </a:p>
        </p:txBody>
      </p:sp>
      <p:sp>
        <p:nvSpPr>
          <p:cNvPr id="29" name="TextBox 28"/>
          <p:cNvSpPr txBox="1"/>
          <p:nvPr/>
        </p:nvSpPr>
        <p:spPr>
          <a:xfrm>
            <a:off x="6716959" y="5105400"/>
            <a:ext cx="598241" cy="400110"/>
          </a:xfrm>
          <a:prstGeom prst="rect">
            <a:avLst/>
          </a:prstGeom>
          <a:noFill/>
        </p:spPr>
        <p:txBody>
          <a:bodyPr wrap="none" rtlCol="0">
            <a:spAutoFit/>
          </a:bodyPr>
          <a:lstStyle/>
          <a:p>
            <a:r>
              <a:rPr lang="en-US" sz="2000" dirty="0" smtClean="0">
                <a:latin typeface="+mj-lt"/>
              </a:rPr>
              <a:t>$</a:t>
            </a:r>
            <a:r>
              <a:rPr lang="en-US" sz="2000" dirty="0" err="1">
                <a:latin typeface="+mj-lt"/>
              </a:rPr>
              <a:t>s</a:t>
            </a:r>
            <a:r>
              <a:rPr lang="en-US" sz="2000" dirty="0" err="1" smtClean="0">
                <a:latin typeface="+mj-lt"/>
              </a:rPr>
              <a:t>p</a:t>
            </a:r>
            <a:endParaRPr lang="en-US" sz="2000" dirty="0">
              <a:latin typeface="+mj-lt"/>
            </a:endParaRPr>
          </a:p>
        </p:txBody>
      </p:sp>
      <p:cxnSp>
        <p:nvCxnSpPr>
          <p:cNvPr id="31" name="Straight Arrow Connector 30"/>
          <p:cNvCxnSpPr/>
          <p:nvPr/>
        </p:nvCxnSpPr>
        <p:spPr>
          <a:xfrm flipV="1">
            <a:off x="533401" y="4562446"/>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33401" y="5334000"/>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810001" y="5324446"/>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810001" y="5857846"/>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239000" y="4572000"/>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239001" y="5324446"/>
            <a:ext cx="457199" cy="9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408370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Why frame pointer is needed?</a:t>
            </a:r>
          </a:p>
          <a:p>
            <a:pPr lvl="1"/>
            <a:r>
              <a:rPr lang="en-US" dirty="0" smtClean="0"/>
              <a:t>All automatic variables can already be accessed using displacements relative to $</a:t>
            </a:r>
            <a:r>
              <a:rPr lang="en-US" dirty="0" err="1" smtClean="0"/>
              <a:t>sp</a:t>
            </a:r>
            <a:endParaRPr lang="en-US" dirty="0" smtClean="0"/>
          </a:p>
          <a:p>
            <a:pPr lvl="1"/>
            <a:r>
              <a:rPr lang="en-US" dirty="0" smtClean="0"/>
              <a:t>$</a:t>
            </a:r>
            <a:r>
              <a:rPr lang="en-US" dirty="0" err="1" smtClean="0"/>
              <a:t>fp</a:t>
            </a:r>
            <a:r>
              <a:rPr lang="en-US" dirty="0" smtClean="0"/>
              <a:t> offers another alternative where all automatic variables can be accessed using displacements relative to $</a:t>
            </a:r>
            <a:r>
              <a:rPr lang="en-US" dirty="0" err="1" smtClean="0"/>
              <a:t>fp</a:t>
            </a:r>
            <a:endParaRPr lang="en-US" dirty="0" smtClean="0"/>
          </a:p>
          <a:p>
            <a:pPr lvl="2"/>
            <a:r>
              <a:rPr lang="en-US" dirty="0" smtClean="0"/>
              <a:t>Advantage is that $</a:t>
            </a:r>
            <a:r>
              <a:rPr lang="en-US" dirty="0" err="1" smtClean="0"/>
              <a:t>fp</a:t>
            </a:r>
            <a:r>
              <a:rPr lang="en-US" dirty="0" smtClean="0"/>
              <a:t> does not change during the function, but $</a:t>
            </a:r>
            <a:r>
              <a:rPr lang="en-US" dirty="0" err="1" smtClean="0"/>
              <a:t>sp</a:t>
            </a:r>
            <a:r>
              <a:rPr lang="en-US" dirty="0" smtClean="0"/>
              <a:t> can be adjusted from time to time during the function to push or pop variables</a:t>
            </a:r>
          </a:p>
          <a:p>
            <a:pPr lvl="2"/>
            <a:r>
              <a:rPr lang="en-US" dirty="0" smtClean="0"/>
              <a:t>Assembly language functions written using $</a:t>
            </a:r>
            <a:r>
              <a:rPr lang="en-US" dirty="0" err="1" smtClean="0"/>
              <a:t>sp</a:t>
            </a:r>
            <a:r>
              <a:rPr lang="en-US" dirty="0" smtClean="0"/>
              <a:t> can be hard to understand due to the changing values in $</a:t>
            </a:r>
            <a:r>
              <a:rPr lang="en-US" dirty="0" err="1" smtClean="0"/>
              <a:t>sp</a:t>
            </a:r>
            <a:endParaRPr lang="en-US" dirty="0" smtClean="0"/>
          </a:p>
          <a:p>
            <a:pPr lvl="3"/>
            <a:r>
              <a:rPr lang="en-US" dirty="0" smtClean="0"/>
              <a:t>The same variable pushed on the stack at the beginning of a function can be referred to as d($</a:t>
            </a:r>
            <a:r>
              <a:rPr lang="en-US" dirty="0" err="1" smtClean="0"/>
              <a:t>sp</a:t>
            </a:r>
            <a:r>
              <a:rPr lang="en-US" dirty="0" smtClean="0"/>
              <a:t>) at one point in the function and as d’($</a:t>
            </a:r>
            <a:r>
              <a:rPr lang="en-US" dirty="0" err="1" smtClean="0"/>
              <a:t>sp</a:t>
            </a:r>
            <a:r>
              <a:rPr lang="en-US" dirty="0" smtClean="0"/>
              <a:t>) at another point in the function</a:t>
            </a:r>
          </a:p>
          <a:p>
            <a:pPr lvl="3"/>
            <a:r>
              <a:rPr lang="en-US" dirty="0" smtClean="0"/>
              <a:t>This variable referred to relative to $</a:t>
            </a:r>
            <a:r>
              <a:rPr lang="en-US" dirty="0" err="1" smtClean="0"/>
              <a:t>fp</a:t>
            </a:r>
            <a:r>
              <a:rPr lang="en-US" dirty="0" smtClean="0"/>
              <a:t> will have the same displacement throughout the function because $</a:t>
            </a:r>
            <a:r>
              <a:rPr lang="en-US" dirty="0" err="1" smtClean="0"/>
              <a:t>fp</a:t>
            </a:r>
            <a:r>
              <a:rPr lang="en-US" dirty="0" smtClean="0"/>
              <a:t> always points to the bottom of the procedure frame</a:t>
            </a:r>
          </a:p>
        </p:txBody>
      </p:sp>
    </p:spTree>
    <p:extLst>
      <p:ext uri="{BB962C8B-B14F-4D97-AF65-F5344CB8AC3E}">
        <p14:creationId xmlns="" xmlns:p14="http://schemas.microsoft.com/office/powerpoint/2010/main" val="39737399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Mapping variables to operands</a:t>
            </a:r>
          </a:p>
          <a:p>
            <a:pPr lvl="1"/>
            <a:r>
              <a:rPr lang="en-US" dirty="0" smtClean="0"/>
              <a:t>Fast access to registers motivates mapping variables to register operands</a:t>
            </a:r>
            <a:endParaRPr lang="en-US" dirty="0"/>
          </a:p>
          <a:p>
            <a:pPr lvl="1"/>
            <a:r>
              <a:rPr lang="en-US" dirty="0" smtClean="0"/>
              <a:t>Simplicity of design also motivates restricting the operands of certain instructions to registers only</a:t>
            </a:r>
          </a:p>
          <a:p>
            <a:pPr lvl="2"/>
            <a:r>
              <a:rPr lang="en-US" dirty="0" smtClean="0"/>
              <a:t>Consistent latency of these operations (recall that accessing memory can have variable latency)</a:t>
            </a:r>
          </a:p>
          <a:p>
            <a:pPr lvl="2"/>
            <a:r>
              <a:rPr lang="en-US" dirty="0" smtClean="0"/>
              <a:t>In MIPS, many instructions (including arithmetic) allow only register operands</a:t>
            </a:r>
          </a:p>
          <a:p>
            <a:pPr lvl="2"/>
            <a:r>
              <a:rPr lang="en-US" dirty="0" smtClean="0"/>
              <a:t>In x86, both register and memory operands are allowed</a:t>
            </a:r>
          </a:p>
          <a:p>
            <a:pPr lvl="3"/>
            <a:r>
              <a:rPr lang="en-US" dirty="0" smtClean="0"/>
              <a:t>Makes instruction latency variable</a:t>
            </a:r>
          </a:p>
          <a:p>
            <a:pPr lvl="1"/>
            <a:r>
              <a:rPr lang="en-US" dirty="0" smtClean="0"/>
              <a:t>Width of register file dictates the width of a register operand (usually 32 or 64 bits)</a:t>
            </a:r>
          </a:p>
          <a:p>
            <a:pPr lvl="2"/>
            <a:r>
              <a:rPr lang="en-US" dirty="0"/>
              <a:t>D</a:t>
            </a:r>
            <a:r>
              <a:rPr lang="en-US" dirty="0" smtClean="0"/>
              <a:t>ictates the width of </a:t>
            </a:r>
            <a:r>
              <a:rPr lang="en-US" dirty="0" err="1" smtClean="0"/>
              <a:t>datapath</a:t>
            </a:r>
            <a:r>
              <a:rPr lang="en-US" dirty="0" smtClean="0"/>
              <a:t> used in computation</a:t>
            </a:r>
          </a:p>
        </p:txBody>
      </p:sp>
    </p:spTree>
    <p:extLst>
      <p:ext uri="{BB962C8B-B14F-4D97-AF65-F5344CB8AC3E}">
        <p14:creationId xmlns="" xmlns:p14="http://schemas.microsoft.com/office/powerpoint/2010/main" val="17354243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Structure of procedure stack frame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endParaRPr lang="en-US" dirty="0" smtClean="0"/>
          </a:p>
          <a:p>
            <a:pPr lvl="1"/>
            <a:r>
              <a:rPr lang="en-US" dirty="0" smtClean="0"/>
              <a:t>Before $</a:t>
            </a:r>
            <a:r>
              <a:rPr lang="en-US" dirty="0" err="1" smtClean="0"/>
              <a:t>sp</a:t>
            </a:r>
            <a:r>
              <a:rPr lang="en-US" dirty="0" smtClean="0"/>
              <a:t> is decremented by frame size, $</a:t>
            </a:r>
            <a:r>
              <a:rPr lang="en-US" dirty="0" err="1" smtClean="0"/>
              <a:t>fp</a:t>
            </a:r>
            <a:r>
              <a:rPr lang="en-US" dirty="0" smtClean="0"/>
              <a:t> is saved at 0($</a:t>
            </a:r>
            <a:r>
              <a:rPr lang="en-US" dirty="0" err="1" smtClean="0"/>
              <a:t>sp</a:t>
            </a:r>
            <a:r>
              <a:rPr lang="en-US" dirty="0" smtClean="0"/>
              <a:t>) and then $</a:t>
            </a:r>
            <a:r>
              <a:rPr lang="en-US" dirty="0" err="1" smtClean="0"/>
              <a:t>fp</a:t>
            </a:r>
            <a:r>
              <a:rPr lang="en-US" dirty="0" smtClean="0"/>
              <a:t> is set to $sp-4</a:t>
            </a:r>
          </a:p>
        </p:txBody>
      </p:sp>
      <p:sp>
        <p:nvSpPr>
          <p:cNvPr id="4" name="Rectangle 3"/>
          <p:cNvSpPr/>
          <p:nvPr/>
        </p:nvSpPr>
        <p:spPr>
          <a:xfrm>
            <a:off x="2209800" y="2209800"/>
            <a:ext cx="4876800" cy="37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Saved $</a:t>
            </a:r>
            <a:r>
              <a:rPr lang="en-US" sz="2400" dirty="0" err="1" smtClean="0">
                <a:solidFill>
                  <a:schemeClr val="tx1"/>
                </a:solidFill>
                <a:latin typeface="+mj-lt"/>
              </a:rPr>
              <a:t>fp</a:t>
            </a:r>
            <a:endParaRPr lang="en-US" sz="2400" dirty="0">
              <a:solidFill>
                <a:schemeClr val="tx1"/>
              </a:solidFill>
              <a:latin typeface="+mj-lt"/>
            </a:endParaRPr>
          </a:p>
        </p:txBody>
      </p:sp>
      <p:sp>
        <p:nvSpPr>
          <p:cNvPr id="5" name="Rectangle 4"/>
          <p:cNvSpPr/>
          <p:nvPr/>
        </p:nvSpPr>
        <p:spPr>
          <a:xfrm>
            <a:off x="2209800" y="2590800"/>
            <a:ext cx="4876800" cy="37916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Spilled arguments (if any)</a:t>
            </a:r>
            <a:endParaRPr lang="en-US" sz="2400" dirty="0">
              <a:solidFill>
                <a:schemeClr val="tx1"/>
              </a:solidFill>
              <a:latin typeface="+mj-lt"/>
            </a:endParaRPr>
          </a:p>
        </p:txBody>
      </p:sp>
      <p:sp>
        <p:nvSpPr>
          <p:cNvPr id="6" name="Rectangle 5"/>
          <p:cNvSpPr/>
          <p:nvPr/>
        </p:nvSpPr>
        <p:spPr>
          <a:xfrm>
            <a:off x="2209800" y="2971800"/>
            <a:ext cx="4876800" cy="379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mj-lt"/>
              </a:rPr>
              <a:t>Callee</a:t>
            </a:r>
            <a:r>
              <a:rPr lang="en-US" sz="2400" dirty="0" smtClean="0">
                <a:solidFill>
                  <a:schemeClr val="tx1"/>
                </a:solidFill>
                <a:latin typeface="+mj-lt"/>
              </a:rPr>
              <a:t> saved registers (if any)</a:t>
            </a:r>
            <a:endParaRPr lang="en-US" sz="2400" dirty="0">
              <a:solidFill>
                <a:schemeClr val="tx1"/>
              </a:solidFill>
              <a:latin typeface="+mj-lt"/>
            </a:endParaRPr>
          </a:p>
        </p:txBody>
      </p:sp>
      <p:sp>
        <p:nvSpPr>
          <p:cNvPr id="7" name="Rectangle 6"/>
          <p:cNvSpPr/>
          <p:nvPr/>
        </p:nvSpPr>
        <p:spPr>
          <a:xfrm>
            <a:off x="2209800" y="3352800"/>
            <a:ext cx="4876800" cy="3791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Local arrays and structures</a:t>
            </a:r>
            <a:endParaRPr lang="en-US" sz="2400" dirty="0">
              <a:solidFill>
                <a:schemeClr val="tx1"/>
              </a:solidFill>
              <a:latin typeface="+mj-lt"/>
            </a:endParaRPr>
          </a:p>
        </p:txBody>
      </p:sp>
      <p:cxnSp>
        <p:nvCxnSpPr>
          <p:cNvPr id="9" name="Straight Connector 8"/>
          <p:cNvCxnSpPr/>
          <p:nvPr/>
        </p:nvCxnSpPr>
        <p:spPr>
          <a:xfrm>
            <a:off x="2209800" y="1676400"/>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1676400"/>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0597" y="2296180"/>
            <a:ext cx="684803" cy="523220"/>
          </a:xfrm>
          <a:prstGeom prst="rect">
            <a:avLst/>
          </a:prstGeom>
          <a:noFill/>
        </p:spPr>
        <p:txBody>
          <a:bodyPr wrap="none" rtlCol="0">
            <a:spAutoFit/>
          </a:bodyPr>
          <a:lstStyle/>
          <a:p>
            <a:r>
              <a:rPr lang="en-US" sz="2800" dirty="0" smtClean="0">
                <a:latin typeface="+mj-lt"/>
              </a:rPr>
              <a:t>$</a:t>
            </a:r>
            <a:r>
              <a:rPr lang="en-US" sz="2800" dirty="0" err="1" smtClean="0">
                <a:latin typeface="+mj-lt"/>
              </a:rPr>
              <a:t>fp</a:t>
            </a:r>
            <a:endParaRPr lang="en-US" sz="2800" dirty="0">
              <a:latin typeface="+mj-lt"/>
            </a:endParaRPr>
          </a:p>
        </p:txBody>
      </p:sp>
      <p:sp>
        <p:nvSpPr>
          <p:cNvPr id="12" name="TextBox 11"/>
          <p:cNvSpPr txBox="1"/>
          <p:nvPr/>
        </p:nvSpPr>
        <p:spPr>
          <a:xfrm>
            <a:off x="530447" y="3429000"/>
            <a:ext cx="764953" cy="523220"/>
          </a:xfrm>
          <a:prstGeom prst="rect">
            <a:avLst/>
          </a:prstGeom>
          <a:noFill/>
        </p:spPr>
        <p:txBody>
          <a:bodyPr wrap="none" rtlCol="0">
            <a:spAutoFit/>
          </a:bodyPr>
          <a:lstStyle/>
          <a:p>
            <a:r>
              <a:rPr lang="en-US" sz="2800" dirty="0" smtClean="0">
                <a:latin typeface="+mj-lt"/>
              </a:rPr>
              <a:t>$</a:t>
            </a:r>
            <a:r>
              <a:rPr lang="en-US" sz="2800" dirty="0" err="1">
                <a:latin typeface="+mj-lt"/>
              </a:rPr>
              <a:t>s</a:t>
            </a:r>
            <a:r>
              <a:rPr lang="en-US" sz="2800" dirty="0" err="1" smtClean="0">
                <a:latin typeface="+mj-lt"/>
              </a:rPr>
              <a:t>p</a:t>
            </a:r>
            <a:endParaRPr lang="en-US" sz="2800" dirty="0">
              <a:latin typeface="+mj-lt"/>
            </a:endParaRPr>
          </a:p>
        </p:txBody>
      </p:sp>
      <p:cxnSp>
        <p:nvCxnSpPr>
          <p:cNvPr id="16" name="Straight Arrow Connector 15"/>
          <p:cNvCxnSpPr/>
          <p:nvPr/>
        </p:nvCxnSpPr>
        <p:spPr>
          <a:xfrm>
            <a:off x="1222153" y="2590800"/>
            <a:ext cx="9876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19200" y="3733800"/>
            <a:ext cx="9876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93999" y="4643735"/>
            <a:ext cx="2925801" cy="461665"/>
          </a:xfrm>
          <a:prstGeom prst="rect">
            <a:avLst/>
          </a:prstGeom>
          <a:noFill/>
        </p:spPr>
        <p:txBody>
          <a:bodyPr wrap="none" rtlCol="0">
            <a:spAutoFit/>
          </a:bodyPr>
          <a:lstStyle/>
          <a:p>
            <a:r>
              <a:rPr lang="en-US" sz="2400" dirty="0" smtClean="0">
                <a:latin typeface="+mj-lt"/>
              </a:rPr>
              <a:t>Decreasing address</a:t>
            </a:r>
            <a:endParaRPr lang="en-US" sz="2400" dirty="0">
              <a:latin typeface="+mj-lt"/>
            </a:endParaRPr>
          </a:p>
        </p:txBody>
      </p:sp>
      <p:cxnSp>
        <p:nvCxnSpPr>
          <p:cNvPr id="22" name="Straight Arrow Connector 21"/>
          <p:cNvCxnSpPr/>
          <p:nvPr/>
        </p:nvCxnSpPr>
        <p:spPr>
          <a:xfrm>
            <a:off x="4343400" y="3952220"/>
            <a:ext cx="0" cy="7721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95028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Frame pointer is not used by some compilers</a:t>
            </a:r>
          </a:p>
          <a:p>
            <a:pPr lvl="1"/>
            <a:r>
              <a:rPr lang="en-US" dirty="0" smtClean="0"/>
              <a:t>MIPS C compiler does not use $</a:t>
            </a:r>
            <a:r>
              <a:rPr lang="en-US" dirty="0" err="1" smtClean="0"/>
              <a:t>fp</a:t>
            </a:r>
            <a:r>
              <a:rPr lang="en-US" dirty="0" smtClean="0"/>
              <a:t> for pointing to the bottom of the procedure frame</a:t>
            </a:r>
          </a:p>
          <a:p>
            <a:pPr lvl="2"/>
            <a:r>
              <a:rPr lang="en-US" dirty="0" smtClean="0"/>
              <a:t>Sacrifices readability of code</a:t>
            </a:r>
          </a:p>
          <a:p>
            <a:pPr lvl="1"/>
            <a:r>
              <a:rPr lang="en-US" dirty="0" smtClean="0"/>
              <a:t>Instead, $</a:t>
            </a:r>
            <a:r>
              <a:rPr lang="en-US" dirty="0" err="1" smtClean="0"/>
              <a:t>fp</a:t>
            </a:r>
            <a:r>
              <a:rPr lang="en-US" dirty="0" smtClean="0"/>
              <a:t> is used as a regular </a:t>
            </a:r>
            <a:r>
              <a:rPr lang="en-US" dirty="0" err="1" smtClean="0"/>
              <a:t>callee</a:t>
            </a:r>
            <a:r>
              <a:rPr lang="en-US" dirty="0" smtClean="0"/>
              <a:t> saved register to expand the set of registers that can be used for allocating variables</a:t>
            </a:r>
          </a:p>
          <a:p>
            <a:pPr lvl="2"/>
            <a:r>
              <a:rPr lang="en-US" dirty="0" smtClean="0"/>
              <a:t>Reduces number of spills to improve performance</a:t>
            </a:r>
          </a:p>
        </p:txBody>
      </p:sp>
    </p:spTree>
    <p:extLst>
      <p:ext uri="{BB962C8B-B14F-4D97-AF65-F5344CB8AC3E}">
        <p14:creationId xmlns="" xmlns:p14="http://schemas.microsoft.com/office/powerpoint/2010/main" val="27709578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So far we have assumed that a function call has a constant target known to the compiler</a:t>
            </a:r>
            <a:endParaRPr lang="en-US" dirty="0"/>
          </a:p>
          <a:p>
            <a:pPr lvl="1"/>
            <a:r>
              <a:rPr lang="en-US" dirty="0" smtClean="0"/>
              <a:t>These are known as direct calls</a:t>
            </a:r>
          </a:p>
          <a:p>
            <a:r>
              <a:rPr lang="en-US" dirty="0" smtClean="0"/>
              <a:t>C programming language allows function pointers</a:t>
            </a:r>
          </a:p>
          <a:p>
            <a:pPr lvl="1"/>
            <a:r>
              <a:rPr lang="en-US" dirty="0" smtClean="0"/>
              <a:t>A function pointer can point to any legitimate function</a:t>
            </a:r>
          </a:p>
          <a:p>
            <a:pPr lvl="1"/>
            <a:r>
              <a:rPr lang="en-US" dirty="0" smtClean="0"/>
              <a:t>The value of a function pointer is the PC of the first instruction of the function it points to</a:t>
            </a:r>
          </a:p>
          <a:p>
            <a:pPr lvl="1"/>
            <a:r>
              <a:rPr lang="en-US" dirty="0" smtClean="0"/>
              <a:t>During the execution of a program, a function pointer can be assigned different values</a:t>
            </a:r>
          </a:p>
          <a:p>
            <a:pPr lvl="2"/>
            <a:r>
              <a:rPr lang="en-US" dirty="0" smtClean="0"/>
              <a:t>Just like any other pointer variable</a:t>
            </a:r>
          </a:p>
        </p:txBody>
      </p:sp>
    </p:spTree>
    <p:extLst>
      <p:ext uri="{BB962C8B-B14F-4D97-AF65-F5344CB8AC3E}">
        <p14:creationId xmlns="" xmlns:p14="http://schemas.microsoft.com/office/powerpoint/2010/main" val="35480475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Example use of function pointer</a:t>
            </a:r>
          </a:p>
          <a:p>
            <a:pPr marL="1371600" lvl="3" indent="0">
              <a:buNone/>
            </a:pPr>
            <a:r>
              <a:rPr lang="en-US" dirty="0" err="1" smtClean="0"/>
              <a:t>int</a:t>
            </a:r>
            <a:r>
              <a:rPr lang="en-US" dirty="0" smtClean="0"/>
              <a:t> f (</a:t>
            </a:r>
            <a:r>
              <a:rPr lang="en-US" dirty="0" err="1" smtClean="0"/>
              <a:t>int</a:t>
            </a:r>
            <a:r>
              <a:rPr lang="en-US" dirty="0" smtClean="0"/>
              <a:t> x, </a:t>
            </a:r>
            <a:r>
              <a:rPr lang="en-US" dirty="0" err="1" smtClean="0"/>
              <a:t>int</a:t>
            </a:r>
            <a:r>
              <a:rPr lang="en-US" dirty="0" smtClean="0"/>
              <a:t> y) {</a:t>
            </a:r>
          </a:p>
          <a:p>
            <a:pPr marL="1371600" lvl="3" indent="0">
              <a:buNone/>
            </a:pPr>
            <a:r>
              <a:rPr lang="en-US" dirty="0"/>
              <a:t> </a:t>
            </a:r>
            <a:r>
              <a:rPr lang="en-US" dirty="0" smtClean="0"/>
              <a:t>  return </a:t>
            </a:r>
            <a:r>
              <a:rPr lang="en-US" dirty="0" err="1" smtClean="0"/>
              <a:t>x+y</a:t>
            </a:r>
            <a:r>
              <a:rPr lang="en-US" dirty="0" smtClean="0"/>
              <a:t>;</a:t>
            </a:r>
          </a:p>
          <a:p>
            <a:pPr marL="1371600" lvl="3" indent="0">
              <a:buNone/>
            </a:pPr>
            <a:r>
              <a:rPr lang="en-US" dirty="0" smtClean="0"/>
              <a:t>}</a:t>
            </a:r>
          </a:p>
          <a:p>
            <a:pPr marL="1371600" lvl="3" indent="0">
              <a:buNone/>
            </a:pPr>
            <a:r>
              <a:rPr lang="en-US" dirty="0" err="1"/>
              <a:t>i</a:t>
            </a:r>
            <a:r>
              <a:rPr lang="en-US" dirty="0" err="1" smtClean="0"/>
              <a:t>nt</a:t>
            </a:r>
            <a:r>
              <a:rPr lang="en-US" dirty="0" smtClean="0"/>
              <a:t> g (</a:t>
            </a:r>
            <a:r>
              <a:rPr lang="en-US" dirty="0" err="1" smtClean="0"/>
              <a:t>int</a:t>
            </a:r>
            <a:r>
              <a:rPr lang="en-US" dirty="0" smtClean="0"/>
              <a:t> x, </a:t>
            </a:r>
            <a:r>
              <a:rPr lang="en-US" dirty="0" err="1" smtClean="0"/>
              <a:t>int</a:t>
            </a:r>
            <a:r>
              <a:rPr lang="en-US" dirty="0" smtClean="0"/>
              <a:t> y) {</a:t>
            </a:r>
          </a:p>
          <a:p>
            <a:pPr marL="1371600" lvl="3" indent="0">
              <a:buNone/>
            </a:pPr>
            <a:r>
              <a:rPr lang="en-US" dirty="0"/>
              <a:t> </a:t>
            </a:r>
            <a:r>
              <a:rPr lang="en-US" dirty="0" smtClean="0"/>
              <a:t>   return x-y;</a:t>
            </a:r>
          </a:p>
          <a:p>
            <a:pPr marL="1371600" lvl="3" indent="0">
              <a:buNone/>
            </a:pPr>
            <a:r>
              <a:rPr lang="en-US" dirty="0" smtClean="0"/>
              <a:t>}</a:t>
            </a:r>
          </a:p>
          <a:p>
            <a:pPr marL="1371600" lvl="3" indent="0">
              <a:buNone/>
            </a:pPr>
            <a:r>
              <a:rPr lang="en-US" dirty="0" err="1" smtClean="0"/>
              <a:t>int</a:t>
            </a:r>
            <a:r>
              <a:rPr lang="en-US" dirty="0" smtClean="0"/>
              <a:t> main (void) {</a:t>
            </a:r>
          </a:p>
          <a:p>
            <a:pPr marL="1371600" lvl="3" indent="0">
              <a:buNone/>
            </a:pPr>
            <a:r>
              <a:rPr lang="en-US" dirty="0"/>
              <a:t> </a:t>
            </a:r>
            <a:r>
              <a:rPr lang="en-US" dirty="0" smtClean="0"/>
              <a:t>  </a:t>
            </a:r>
            <a:r>
              <a:rPr lang="en-US" dirty="0" err="1" smtClean="0"/>
              <a:t>int</a:t>
            </a:r>
            <a:r>
              <a:rPr lang="en-US" dirty="0" smtClean="0"/>
              <a:t> (*</a:t>
            </a:r>
            <a:r>
              <a:rPr lang="en-US" dirty="0" err="1" smtClean="0"/>
              <a:t>fptr</a:t>
            </a:r>
            <a:r>
              <a:rPr lang="en-US" dirty="0" smtClean="0"/>
              <a:t>)(</a:t>
            </a:r>
            <a:r>
              <a:rPr lang="en-US" dirty="0" err="1" smtClean="0"/>
              <a:t>int</a:t>
            </a:r>
            <a:r>
              <a:rPr lang="en-US" dirty="0" smtClean="0"/>
              <a:t>, </a:t>
            </a:r>
            <a:r>
              <a:rPr lang="en-US" dirty="0" err="1" smtClean="0"/>
              <a:t>int</a:t>
            </a:r>
            <a:r>
              <a:rPr lang="en-US" dirty="0" smtClean="0"/>
              <a:t>);</a:t>
            </a:r>
          </a:p>
          <a:p>
            <a:pPr marL="1371600" lvl="3" indent="0">
              <a:buNone/>
            </a:pPr>
            <a:r>
              <a:rPr lang="en-US" dirty="0"/>
              <a:t> </a:t>
            </a:r>
            <a:r>
              <a:rPr lang="en-US" dirty="0" smtClean="0"/>
              <a:t>  </a:t>
            </a:r>
            <a:r>
              <a:rPr lang="en-US" dirty="0" err="1" smtClean="0"/>
              <a:t>int</a:t>
            </a:r>
            <a:r>
              <a:rPr lang="en-US" dirty="0" smtClean="0"/>
              <a:t> a, b, c;</a:t>
            </a:r>
          </a:p>
          <a:p>
            <a:pPr marL="1371600" lvl="3" indent="0">
              <a:buNone/>
            </a:pPr>
            <a:r>
              <a:rPr lang="en-US" dirty="0"/>
              <a:t> </a:t>
            </a:r>
            <a:r>
              <a:rPr lang="en-US" dirty="0" smtClean="0"/>
              <a:t>  </a:t>
            </a:r>
            <a:r>
              <a:rPr lang="en-US" dirty="0" err="1" smtClean="0"/>
              <a:t>scanf</a:t>
            </a:r>
            <a:r>
              <a:rPr lang="en-US" dirty="0" smtClean="0"/>
              <a:t>(“%d %d”, &amp;a, &amp;b);</a:t>
            </a:r>
          </a:p>
          <a:p>
            <a:pPr marL="1371600" lvl="3" indent="0">
              <a:buNone/>
            </a:pPr>
            <a:r>
              <a:rPr lang="en-US" dirty="0"/>
              <a:t> </a:t>
            </a:r>
            <a:r>
              <a:rPr lang="en-US" dirty="0" smtClean="0"/>
              <a:t>  if (a &gt; b) </a:t>
            </a:r>
            <a:r>
              <a:rPr lang="en-US" dirty="0" err="1" smtClean="0"/>
              <a:t>fptr</a:t>
            </a:r>
            <a:r>
              <a:rPr lang="en-US" dirty="0" smtClean="0"/>
              <a:t> = g;</a:t>
            </a:r>
          </a:p>
          <a:p>
            <a:pPr marL="1371600" lvl="3" indent="0">
              <a:buNone/>
            </a:pPr>
            <a:r>
              <a:rPr lang="en-US" dirty="0"/>
              <a:t> </a:t>
            </a:r>
            <a:r>
              <a:rPr lang="en-US" dirty="0" smtClean="0"/>
              <a:t>  else </a:t>
            </a:r>
            <a:r>
              <a:rPr lang="en-US" dirty="0" err="1" smtClean="0"/>
              <a:t>fptr</a:t>
            </a:r>
            <a:r>
              <a:rPr lang="en-US" dirty="0" smtClean="0"/>
              <a:t> = f;</a:t>
            </a:r>
          </a:p>
          <a:p>
            <a:pPr marL="1371600" lvl="3" indent="0">
              <a:buNone/>
            </a:pPr>
            <a:r>
              <a:rPr lang="en-US" dirty="0"/>
              <a:t> </a:t>
            </a:r>
            <a:r>
              <a:rPr lang="en-US" dirty="0" smtClean="0"/>
              <a:t>  c = </a:t>
            </a:r>
            <a:r>
              <a:rPr lang="en-US" dirty="0" err="1" smtClean="0"/>
              <a:t>fptr</a:t>
            </a:r>
            <a:r>
              <a:rPr lang="en-US" dirty="0" smtClean="0"/>
              <a:t>(a, b);</a:t>
            </a:r>
          </a:p>
          <a:p>
            <a:pPr marL="1371600" lvl="3" indent="0">
              <a:buNone/>
            </a:pPr>
            <a:r>
              <a:rPr lang="en-US" dirty="0"/>
              <a:t> </a:t>
            </a:r>
            <a:r>
              <a:rPr lang="en-US" dirty="0" smtClean="0"/>
              <a:t>  </a:t>
            </a:r>
            <a:r>
              <a:rPr lang="en-US" dirty="0" err="1" smtClean="0"/>
              <a:t>printf</a:t>
            </a:r>
            <a:r>
              <a:rPr lang="en-US" dirty="0" smtClean="0"/>
              <a:t>(“%d\n”, c);</a:t>
            </a:r>
          </a:p>
          <a:p>
            <a:pPr marL="1371600" lvl="3" indent="0">
              <a:buNone/>
            </a:pPr>
            <a:r>
              <a:rPr lang="en-US" dirty="0"/>
              <a:t> </a:t>
            </a:r>
            <a:r>
              <a:rPr lang="en-US" dirty="0" smtClean="0"/>
              <a:t>  return 0;</a:t>
            </a:r>
          </a:p>
          <a:p>
            <a:pPr marL="1371600" lvl="3" indent="0">
              <a:buNone/>
            </a:pPr>
            <a:r>
              <a:rPr lang="en-US" dirty="0"/>
              <a:t>}</a:t>
            </a:r>
          </a:p>
        </p:txBody>
      </p:sp>
      <p:sp>
        <p:nvSpPr>
          <p:cNvPr id="4" name="TextBox 3"/>
          <p:cNvSpPr txBox="1"/>
          <p:nvPr/>
        </p:nvSpPr>
        <p:spPr>
          <a:xfrm>
            <a:off x="5126734" y="5181600"/>
            <a:ext cx="3788666" cy="400110"/>
          </a:xfrm>
          <a:prstGeom prst="rect">
            <a:avLst/>
          </a:prstGeom>
          <a:noFill/>
        </p:spPr>
        <p:txBody>
          <a:bodyPr wrap="none" rtlCol="0">
            <a:spAutoFit/>
          </a:bodyPr>
          <a:lstStyle/>
          <a:p>
            <a:r>
              <a:rPr lang="en-US" sz="2000" dirty="0" smtClean="0">
                <a:solidFill>
                  <a:srgbClr val="FF0000"/>
                </a:solidFill>
                <a:latin typeface="+mj-lt"/>
              </a:rPr>
              <a:t>Target unknown at compile time</a:t>
            </a:r>
            <a:endParaRPr lang="en-US" sz="2000" dirty="0">
              <a:solidFill>
                <a:srgbClr val="FF0000"/>
              </a:solidFill>
              <a:latin typeface="+mj-lt"/>
            </a:endParaRPr>
          </a:p>
        </p:txBody>
      </p:sp>
      <p:cxnSp>
        <p:nvCxnSpPr>
          <p:cNvPr id="6" name="Straight Arrow Connector 5"/>
          <p:cNvCxnSpPr/>
          <p:nvPr/>
        </p:nvCxnSpPr>
        <p:spPr>
          <a:xfrm flipH="1">
            <a:off x="3810000" y="5410200"/>
            <a:ext cx="131673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670629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Calls made using function pointers are known as indirect calls</a:t>
            </a:r>
          </a:p>
          <a:p>
            <a:r>
              <a:rPr lang="en-US" dirty="0" smtClean="0"/>
              <a:t>Compiling indirect calls requires something like </a:t>
            </a:r>
            <a:r>
              <a:rPr lang="en-US" dirty="0" err="1" smtClean="0"/>
              <a:t>jr</a:t>
            </a:r>
            <a:r>
              <a:rPr lang="en-US" dirty="0" smtClean="0"/>
              <a:t> instruction with the linking facility so that the return address can be saved</a:t>
            </a:r>
          </a:p>
          <a:p>
            <a:r>
              <a:rPr lang="en-US" dirty="0" smtClean="0"/>
              <a:t>MIPS ISA offers the jump and link register (</a:t>
            </a:r>
            <a:r>
              <a:rPr lang="en-US" dirty="0" err="1" smtClean="0"/>
              <a:t>jalr</a:t>
            </a:r>
            <a:r>
              <a:rPr lang="en-US" dirty="0" smtClean="0"/>
              <a:t>) instruction for compiling indirect calls</a:t>
            </a:r>
          </a:p>
          <a:p>
            <a:pPr lvl="1"/>
            <a:r>
              <a:rPr lang="en-US" dirty="0" smtClean="0"/>
              <a:t>Takes a register operand and uses the content of the register as the call target: </a:t>
            </a:r>
            <a:r>
              <a:rPr lang="en-US" dirty="0" err="1" smtClean="0"/>
              <a:t>jalr</a:t>
            </a:r>
            <a:r>
              <a:rPr lang="en-US" dirty="0" smtClean="0"/>
              <a:t> $20</a:t>
            </a:r>
          </a:p>
        </p:txBody>
      </p:sp>
    </p:spTree>
    <p:extLst>
      <p:ext uri="{BB962C8B-B14F-4D97-AF65-F5344CB8AC3E}">
        <p14:creationId xmlns="" xmlns:p14="http://schemas.microsoft.com/office/powerpoint/2010/main" val="41794961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fontScale="92500" lnSpcReduction="20000"/>
          </a:bodyPr>
          <a:lstStyle/>
          <a:p>
            <a:r>
              <a:rPr lang="en-US" dirty="0" smtClean="0"/>
              <a:t>Translating indirect calls</a:t>
            </a:r>
          </a:p>
          <a:p>
            <a:pPr lvl="1"/>
            <a:r>
              <a:rPr lang="en-US" dirty="0" smtClean="0"/>
              <a:t>Consider the following code snippet</a:t>
            </a:r>
          </a:p>
          <a:p>
            <a:pPr marL="1371600" lvl="3" indent="0">
              <a:buNone/>
            </a:pPr>
            <a:r>
              <a:rPr lang="en-US" dirty="0" smtClean="0"/>
              <a:t>if (a &gt; b) </a:t>
            </a:r>
            <a:r>
              <a:rPr lang="en-US" dirty="0" err="1" smtClean="0"/>
              <a:t>fptr</a:t>
            </a:r>
            <a:r>
              <a:rPr lang="en-US" dirty="0" smtClean="0"/>
              <a:t> = g;</a:t>
            </a:r>
          </a:p>
          <a:p>
            <a:pPr marL="1371600" lvl="3" indent="0">
              <a:buNone/>
            </a:pPr>
            <a:r>
              <a:rPr lang="en-US" dirty="0" smtClean="0"/>
              <a:t>else </a:t>
            </a:r>
            <a:r>
              <a:rPr lang="en-US" dirty="0" err="1" smtClean="0"/>
              <a:t>fptr</a:t>
            </a:r>
            <a:r>
              <a:rPr lang="en-US" dirty="0" smtClean="0"/>
              <a:t> = f;</a:t>
            </a:r>
          </a:p>
          <a:p>
            <a:pPr marL="1371600" lvl="3" indent="0">
              <a:buNone/>
            </a:pPr>
            <a:r>
              <a:rPr lang="en-US" dirty="0" smtClean="0"/>
              <a:t>c = </a:t>
            </a:r>
            <a:r>
              <a:rPr lang="en-US" dirty="0" err="1" smtClean="0"/>
              <a:t>fptr</a:t>
            </a:r>
            <a:r>
              <a:rPr lang="en-US" dirty="0" smtClean="0"/>
              <a:t>(a, b);</a:t>
            </a:r>
          </a:p>
          <a:p>
            <a:pPr lvl="2"/>
            <a:r>
              <a:rPr lang="en-US" dirty="0" smtClean="0"/>
              <a:t>Suppose f starts at PC x and g starts at PC y (these constants are known at compile time)</a:t>
            </a:r>
          </a:p>
          <a:p>
            <a:pPr lvl="2"/>
            <a:r>
              <a:rPr lang="en-US" dirty="0" smtClean="0"/>
              <a:t>Suppose </a:t>
            </a:r>
            <a:r>
              <a:rPr lang="en-US" dirty="0" err="1" smtClean="0"/>
              <a:t>fptr</a:t>
            </a:r>
            <a:r>
              <a:rPr lang="en-US" dirty="0" smtClean="0"/>
              <a:t> is in $11, a is in $12, and b is in $13</a:t>
            </a:r>
          </a:p>
          <a:p>
            <a:pPr lvl="2"/>
            <a:r>
              <a:rPr lang="en-US" dirty="0" smtClean="0"/>
              <a:t>MIPS translation</a:t>
            </a:r>
          </a:p>
          <a:p>
            <a:pPr marL="1371600" lvl="3" indent="0">
              <a:buNone/>
            </a:pPr>
            <a:r>
              <a:rPr lang="en-US" dirty="0" smtClean="0"/>
              <a:t>          </a:t>
            </a:r>
            <a:r>
              <a:rPr lang="en-US" dirty="0" err="1" smtClean="0"/>
              <a:t>slt</a:t>
            </a:r>
            <a:r>
              <a:rPr lang="en-US" dirty="0" smtClean="0"/>
              <a:t> $t0, $13, $12</a:t>
            </a:r>
          </a:p>
          <a:p>
            <a:pPr marL="1371600" lvl="3" indent="0">
              <a:buNone/>
            </a:pPr>
            <a:r>
              <a:rPr lang="en-US" dirty="0" smtClean="0"/>
              <a:t>          </a:t>
            </a:r>
            <a:r>
              <a:rPr lang="en-US" dirty="0" err="1" smtClean="0"/>
              <a:t>beq</a:t>
            </a:r>
            <a:r>
              <a:rPr lang="en-US" dirty="0" smtClean="0"/>
              <a:t> $t0, $0, label</a:t>
            </a:r>
          </a:p>
          <a:p>
            <a:pPr marL="1371600" lvl="3" indent="0">
              <a:buNone/>
            </a:pPr>
            <a:r>
              <a:rPr lang="en-US" dirty="0" smtClean="0"/>
              <a:t>          </a:t>
            </a:r>
            <a:r>
              <a:rPr lang="en-US" dirty="0" smtClean="0"/>
              <a:t>la</a:t>
            </a:r>
            <a:r>
              <a:rPr lang="en-US" dirty="0" smtClean="0"/>
              <a:t> </a:t>
            </a:r>
            <a:r>
              <a:rPr lang="en-US" dirty="0" smtClean="0"/>
              <a:t>$</a:t>
            </a:r>
            <a:r>
              <a:rPr lang="en-US" dirty="0" smtClean="0"/>
              <a:t>11, y</a:t>
            </a:r>
            <a:r>
              <a:rPr lang="en-US" dirty="0" smtClean="0"/>
              <a:t> </a:t>
            </a:r>
            <a:r>
              <a:rPr lang="en-US" dirty="0" smtClean="0"/>
              <a:t>           </a:t>
            </a:r>
            <a:r>
              <a:rPr lang="en-US" dirty="0" smtClean="0"/>
              <a:t># pseudo-instruction (load label address) </a:t>
            </a:r>
            <a:endParaRPr lang="en-US" dirty="0" smtClean="0"/>
          </a:p>
          <a:p>
            <a:pPr marL="1371600" lvl="3" indent="0">
              <a:buNone/>
            </a:pPr>
            <a:r>
              <a:rPr lang="en-US" dirty="0" smtClean="0"/>
              <a:t>           j label1</a:t>
            </a:r>
          </a:p>
          <a:p>
            <a:pPr marL="1371600" lvl="3" indent="0">
              <a:buNone/>
            </a:pPr>
            <a:r>
              <a:rPr lang="en-US" dirty="0"/>
              <a:t>l</a:t>
            </a:r>
            <a:r>
              <a:rPr lang="en-US" dirty="0" smtClean="0"/>
              <a:t>abel:   </a:t>
            </a:r>
            <a:r>
              <a:rPr lang="en-US" dirty="0" smtClean="0"/>
              <a:t>la</a:t>
            </a:r>
            <a:r>
              <a:rPr lang="en-US" dirty="0" smtClean="0"/>
              <a:t> </a:t>
            </a:r>
            <a:r>
              <a:rPr lang="en-US" dirty="0" smtClean="0"/>
              <a:t>$11, </a:t>
            </a:r>
            <a:r>
              <a:rPr lang="en-US" dirty="0" smtClean="0"/>
              <a:t>x           # pseudo-instruction (load </a:t>
            </a:r>
            <a:r>
              <a:rPr lang="en-US" smtClean="0"/>
              <a:t>label address)</a:t>
            </a:r>
            <a:endParaRPr lang="en-US" dirty="0" smtClean="0"/>
          </a:p>
          <a:p>
            <a:pPr marL="1371600" lvl="3" indent="0">
              <a:buNone/>
            </a:pPr>
            <a:r>
              <a:rPr lang="en-US" dirty="0" smtClean="0"/>
              <a:t>label1: add $a0, $0, $12</a:t>
            </a:r>
          </a:p>
          <a:p>
            <a:pPr marL="1371600" lvl="3" indent="0">
              <a:buNone/>
            </a:pPr>
            <a:r>
              <a:rPr lang="en-US" dirty="0" smtClean="0"/>
              <a:t>           add $a1, $0, $13</a:t>
            </a:r>
          </a:p>
          <a:p>
            <a:pPr marL="1371600" lvl="3" indent="0">
              <a:buNone/>
            </a:pPr>
            <a:r>
              <a:rPr lang="en-US" dirty="0" smtClean="0"/>
              <a:t>           </a:t>
            </a:r>
            <a:r>
              <a:rPr lang="en-US" dirty="0" err="1" smtClean="0"/>
              <a:t>addi</a:t>
            </a:r>
            <a:r>
              <a:rPr lang="en-US" dirty="0" smtClean="0"/>
              <a:t> $</a:t>
            </a:r>
            <a:r>
              <a:rPr lang="en-US" dirty="0" err="1" smtClean="0"/>
              <a:t>sp</a:t>
            </a:r>
            <a:r>
              <a:rPr lang="en-US" dirty="0" smtClean="0"/>
              <a:t>, $</a:t>
            </a:r>
            <a:r>
              <a:rPr lang="en-US" dirty="0" err="1" smtClean="0"/>
              <a:t>sp</a:t>
            </a:r>
            <a:r>
              <a:rPr lang="en-US" dirty="0" smtClean="0"/>
              <a:t>, -4</a:t>
            </a:r>
          </a:p>
          <a:p>
            <a:pPr marL="1371600" lvl="3" indent="0">
              <a:buNone/>
            </a:pPr>
            <a:r>
              <a:rPr lang="en-US" dirty="0" smtClean="0"/>
              <a:t>           </a:t>
            </a:r>
            <a:r>
              <a:rPr lang="en-US" dirty="0" err="1" smtClean="0"/>
              <a:t>sw</a:t>
            </a:r>
            <a:r>
              <a:rPr lang="en-US" dirty="0" smtClean="0"/>
              <a:t> $</a:t>
            </a:r>
            <a:r>
              <a:rPr lang="en-US" dirty="0" err="1" smtClean="0"/>
              <a:t>ra</a:t>
            </a:r>
            <a:r>
              <a:rPr lang="en-US" dirty="0" smtClean="0"/>
              <a:t>, 0($</a:t>
            </a:r>
            <a:r>
              <a:rPr lang="en-US" dirty="0" err="1" smtClean="0"/>
              <a:t>sp</a:t>
            </a:r>
            <a:r>
              <a:rPr lang="en-US" dirty="0" smtClean="0"/>
              <a:t>)</a:t>
            </a:r>
          </a:p>
          <a:p>
            <a:pPr marL="1371600" lvl="3" indent="0">
              <a:buNone/>
            </a:pPr>
            <a:r>
              <a:rPr lang="en-US" dirty="0" smtClean="0"/>
              <a:t>           </a:t>
            </a:r>
            <a:r>
              <a:rPr lang="en-US" dirty="0" err="1" smtClean="0"/>
              <a:t>jalr</a:t>
            </a:r>
            <a:r>
              <a:rPr lang="en-US" dirty="0" smtClean="0"/>
              <a:t> $11</a:t>
            </a:r>
          </a:p>
          <a:p>
            <a:pPr marL="1371600" lvl="3" indent="0">
              <a:buNone/>
            </a:pPr>
            <a:r>
              <a:rPr lang="en-US" dirty="0"/>
              <a:t> </a:t>
            </a:r>
            <a:r>
              <a:rPr lang="en-US" dirty="0" smtClean="0"/>
              <a:t>          …</a:t>
            </a:r>
          </a:p>
        </p:txBody>
      </p:sp>
    </p:spTree>
    <p:extLst>
      <p:ext uri="{BB962C8B-B14F-4D97-AF65-F5344CB8AC3E}">
        <p14:creationId xmlns="" xmlns:p14="http://schemas.microsoft.com/office/powerpoint/2010/main" val="3048082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Data allocated dynamically within a function resides in a portion of memory known as the heap</a:t>
            </a:r>
          </a:p>
          <a:p>
            <a:pPr lvl="1"/>
            <a:r>
              <a:rPr lang="en-US" dirty="0" smtClean="0"/>
              <a:t>Any pointer to heap data would still be allocated in registers if the pointer is local to the function</a:t>
            </a:r>
          </a:p>
          <a:p>
            <a:pPr lvl="2"/>
            <a:r>
              <a:rPr lang="en-US" dirty="0" smtClean="0"/>
              <a:t>Local pointers are treated as automatic variables and can be spilled to stack if the compiler is short of registers</a:t>
            </a:r>
            <a:endParaRPr lang="en-US" dirty="0"/>
          </a:p>
          <a:p>
            <a:pPr lvl="2"/>
            <a:r>
              <a:rPr lang="en-US" dirty="0" smtClean="0"/>
              <a:t>Local pointers cannot be used outside the function because the registers allocated to them may get overwritten by the caller after the function returns</a:t>
            </a:r>
          </a:p>
        </p:txBody>
      </p:sp>
    </p:spTree>
    <p:extLst>
      <p:ext uri="{BB962C8B-B14F-4D97-AF65-F5344CB8AC3E}">
        <p14:creationId xmlns="" xmlns:p14="http://schemas.microsoft.com/office/powerpoint/2010/main" val="18161463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32-bit MIPS memory map</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A program’s memory has four regions: code (also called text), static/global data, heap data, stack data</a:t>
            </a:r>
          </a:p>
          <a:p>
            <a:pPr lvl="1"/>
            <a:r>
              <a:rPr lang="en-US" dirty="0" smtClean="0"/>
              <a:t>Code region stores the instructions of the program and starts at address 0x004000000</a:t>
            </a:r>
          </a:p>
          <a:p>
            <a:pPr lvl="1"/>
            <a:r>
              <a:rPr lang="en-US" dirty="0" smtClean="0"/>
              <a:t>Above code region is the static/global region starting at address 0x10000000</a:t>
            </a:r>
          </a:p>
          <a:p>
            <a:pPr lvl="2"/>
            <a:r>
              <a:rPr lang="en-US" dirty="0" smtClean="0"/>
              <a:t>All data in this region are accessed relative to $</a:t>
            </a:r>
            <a:r>
              <a:rPr lang="en-US" dirty="0" err="1" smtClean="0"/>
              <a:t>gp</a:t>
            </a:r>
            <a:r>
              <a:rPr lang="en-US" dirty="0" smtClean="0"/>
              <a:t> which is initialized to the mid-point (address 0x10008000) of the static/global region</a:t>
            </a:r>
          </a:p>
          <a:p>
            <a:pPr lvl="2"/>
            <a:r>
              <a:rPr lang="en-US" dirty="0" smtClean="0"/>
              <a:t>The displacement used with $</a:t>
            </a:r>
            <a:r>
              <a:rPr lang="en-US" dirty="0" err="1" smtClean="0"/>
              <a:t>gp</a:t>
            </a:r>
            <a:r>
              <a:rPr lang="en-US" dirty="0" smtClean="0"/>
              <a:t> can be positive or negative such that any data from address 0x10000000 to 0x1000ffff can be accessed</a:t>
            </a:r>
          </a:p>
        </p:txBody>
      </p:sp>
    </p:spTree>
    <p:extLst>
      <p:ext uri="{BB962C8B-B14F-4D97-AF65-F5344CB8AC3E}">
        <p14:creationId xmlns="" xmlns:p14="http://schemas.microsoft.com/office/powerpoint/2010/main" val="4261029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32-bit MIPS memory map</a:t>
            </a:r>
            <a:endParaRPr lang="en-US" b="1" dirty="0"/>
          </a:p>
        </p:txBody>
      </p:sp>
      <p:sp>
        <p:nvSpPr>
          <p:cNvPr id="5" name="Rectangle 4"/>
          <p:cNvSpPr/>
          <p:nvPr/>
        </p:nvSpPr>
        <p:spPr>
          <a:xfrm>
            <a:off x="2895600" y="1447800"/>
            <a:ext cx="4724400" cy="251460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Stack</a:t>
            </a:r>
          </a:p>
          <a:p>
            <a:pPr algn="ctr"/>
            <a:endParaRPr lang="en-US" dirty="0"/>
          </a:p>
          <a:p>
            <a:pPr algn="ctr"/>
            <a:endParaRPr lang="en-US" dirty="0" smtClean="0"/>
          </a:p>
          <a:p>
            <a:pPr algn="ctr"/>
            <a:r>
              <a:rPr lang="en-US" sz="2400" dirty="0" smtClean="0">
                <a:solidFill>
                  <a:schemeClr val="tx1"/>
                </a:solidFill>
                <a:latin typeface="+mj-lt"/>
              </a:rPr>
              <a:t>Heap</a:t>
            </a:r>
            <a:endParaRPr lang="en-US" sz="2400" dirty="0">
              <a:solidFill>
                <a:schemeClr val="tx1"/>
              </a:solidFill>
              <a:latin typeface="+mj-lt"/>
            </a:endParaRPr>
          </a:p>
        </p:txBody>
      </p:sp>
      <p:sp>
        <p:nvSpPr>
          <p:cNvPr id="7" name="Rectangle 6"/>
          <p:cNvSpPr/>
          <p:nvPr/>
        </p:nvSpPr>
        <p:spPr>
          <a:xfrm>
            <a:off x="2895600" y="3962400"/>
            <a:ext cx="4724400" cy="7620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Static/Global</a:t>
            </a:r>
            <a:endParaRPr lang="en-US" sz="2400" dirty="0">
              <a:solidFill>
                <a:schemeClr val="tx1"/>
              </a:solidFill>
              <a:latin typeface="+mj-lt"/>
            </a:endParaRPr>
          </a:p>
        </p:txBody>
      </p:sp>
      <p:sp>
        <p:nvSpPr>
          <p:cNvPr id="8" name="Rectangle 7"/>
          <p:cNvSpPr/>
          <p:nvPr/>
        </p:nvSpPr>
        <p:spPr>
          <a:xfrm>
            <a:off x="2895600" y="4724400"/>
            <a:ext cx="4724400" cy="8382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Code/Text</a:t>
            </a:r>
            <a:endParaRPr lang="en-US" sz="2400" dirty="0">
              <a:solidFill>
                <a:schemeClr val="tx1"/>
              </a:solidFill>
              <a:latin typeface="+mj-lt"/>
            </a:endParaRPr>
          </a:p>
        </p:txBody>
      </p:sp>
      <p:sp>
        <p:nvSpPr>
          <p:cNvPr id="9" name="Rectangle 8"/>
          <p:cNvSpPr/>
          <p:nvPr/>
        </p:nvSpPr>
        <p:spPr>
          <a:xfrm>
            <a:off x="2895600" y="5562600"/>
            <a:ext cx="4724400" cy="1066800"/>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11" name="Straight Arrow Connector 10"/>
          <p:cNvCxnSpPr>
            <a:stCxn id="5" idx="0"/>
          </p:cNvCxnSpPr>
          <p:nvPr/>
        </p:nvCxnSpPr>
        <p:spPr>
          <a:xfrm>
            <a:off x="5257800" y="1447800"/>
            <a:ext cx="0"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5257800" y="3429000"/>
            <a:ext cx="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19200" y="762000"/>
            <a:ext cx="1640193" cy="461665"/>
          </a:xfrm>
          <a:prstGeom prst="rect">
            <a:avLst/>
          </a:prstGeom>
          <a:noFill/>
        </p:spPr>
        <p:txBody>
          <a:bodyPr wrap="none" rtlCol="0">
            <a:spAutoFit/>
          </a:bodyPr>
          <a:lstStyle/>
          <a:p>
            <a:r>
              <a:rPr lang="en-US" sz="2400" dirty="0" smtClean="0">
                <a:latin typeface="+mj-lt"/>
              </a:rPr>
              <a:t>Addresses</a:t>
            </a:r>
            <a:endParaRPr lang="en-US" sz="2400" dirty="0">
              <a:latin typeface="+mj-lt"/>
            </a:endParaRPr>
          </a:p>
        </p:txBody>
      </p:sp>
      <p:sp>
        <p:nvSpPr>
          <p:cNvPr id="15" name="TextBox 14"/>
          <p:cNvSpPr txBox="1"/>
          <p:nvPr/>
        </p:nvSpPr>
        <p:spPr>
          <a:xfrm>
            <a:off x="2539412" y="6396335"/>
            <a:ext cx="356188" cy="461665"/>
          </a:xfrm>
          <a:prstGeom prst="rect">
            <a:avLst/>
          </a:prstGeom>
          <a:noFill/>
        </p:spPr>
        <p:txBody>
          <a:bodyPr wrap="none" rtlCol="0">
            <a:spAutoFit/>
          </a:bodyPr>
          <a:lstStyle/>
          <a:p>
            <a:r>
              <a:rPr lang="en-US" sz="2400" dirty="0">
                <a:latin typeface="+mj-lt"/>
              </a:rPr>
              <a:t>0</a:t>
            </a:r>
          </a:p>
        </p:txBody>
      </p:sp>
      <p:sp>
        <p:nvSpPr>
          <p:cNvPr id="16" name="TextBox 15"/>
          <p:cNvSpPr txBox="1"/>
          <p:nvPr/>
        </p:nvSpPr>
        <p:spPr>
          <a:xfrm>
            <a:off x="838200" y="5329535"/>
            <a:ext cx="2053767" cy="461665"/>
          </a:xfrm>
          <a:prstGeom prst="rect">
            <a:avLst/>
          </a:prstGeom>
          <a:noFill/>
        </p:spPr>
        <p:txBody>
          <a:bodyPr wrap="none" rtlCol="0">
            <a:spAutoFit/>
          </a:bodyPr>
          <a:lstStyle/>
          <a:p>
            <a:r>
              <a:rPr lang="en-US" sz="2400" dirty="0" smtClean="0">
                <a:latin typeface="+mj-lt"/>
              </a:rPr>
              <a:t>0x004000000</a:t>
            </a:r>
            <a:endParaRPr lang="en-US" sz="2400" dirty="0">
              <a:latin typeface="+mj-lt"/>
            </a:endParaRPr>
          </a:p>
        </p:txBody>
      </p:sp>
      <p:sp>
        <p:nvSpPr>
          <p:cNvPr id="17" name="TextBox 16"/>
          <p:cNvSpPr txBox="1"/>
          <p:nvPr/>
        </p:nvSpPr>
        <p:spPr>
          <a:xfrm>
            <a:off x="1013353" y="4491335"/>
            <a:ext cx="1882247" cy="461665"/>
          </a:xfrm>
          <a:prstGeom prst="rect">
            <a:avLst/>
          </a:prstGeom>
          <a:noFill/>
        </p:spPr>
        <p:txBody>
          <a:bodyPr wrap="none" rtlCol="0">
            <a:spAutoFit/>
          </a:bodyPr>
          <a:lstStyle/>
          <a:p>
            <a:r>
              <a:rPr lang="en-US" sz="2400" dirty="0" smtClean="0">
                <a:latin typeface="+mj-lt"/>
              </a:rPr>
              <a:t>0x10000000</a:t>
            </a:r>
            <a:endParaRPr lang="en-US" sz="2400" dirty="0">
              <a:latin typeface="+mj-lt"/>
            </a:endParaRPr>
          </a:p>
        </p:txBody>
      </p:sp>
      <p:sp>
        <p:nvSpPr>
          <p:cNvPr id="18" name="TextBox 17"/>
          <p:cNvSpPr txBox="1"/>
          <p:nvPr/>
        </p:nvSpPr>
        <p:spPr>
          <a:xfrm>
            <a:off x="990600" y="3729335"/>
            <a:ext cx="1882247" cy="461665"/>
          </a:xfrm>
          <a:prstGeom prst="rect">
            <a:avLst/>
          </a:prstGeom>
          <a:noFill/>
        </p:spPr>
        <p:txBody>
          <a:bodyPr wrap="none" rtlCol="0">
            <a:spAutoFit/>
          </a:bodyPr>
          <a:lstStyle/>
          <a:p>
            <a:r>
              <a:rPr lang="en-US" sz="2400" dirty="0" smtClean="0">
                <a:latin typeface="+mj-lt"/>
              </a:rPr>
              <a:t>0x10010000</a:t>
            </a:r>
            <a:endParaRPr lang="en-US" sz="2400" dirty="0">
              <a:latin typeface="+mj-lt"/>
            </a:endParaRPr>
          </a:p>
        </p:txBody>
      </p:sp>
      <p:sp>
        <p:nvSpPr>
          <p:cNvPr id="19" name="TextBox 18"/>
          <p:cNvSpPr txBox="1"/>
          <p:nvPr/>
        </p:nvSpPr>
        <p:spPr>
          <a:xfrm>
            <a:off x="-56811" y="1214735"/>
            <a:ext cx="2952411" cy="461665"/>
          </a:xfrm>
          <a:prstGeom prst="rect">
            <a:avLst/>
          </a:prstGeom>
          <a:noFill/>
        </p:spPr>
        <p:txBody>
          <a:bodyPr wrap="none" rtlCol="0">
            <a:spAutoFit/>
          </a:bodyPr>
          <a:lstStyle/>
          <a:p>
            <a:r>
              <a:rPr lang="en-US" sz="2400" dirty="0" smtClean="0">
                <a:latin typeface="+mj-lt"/>
              </a:rPr>
              <a:t>Initial $</a:t>
            </a:r>
            <a:r>
              <a:rPr lang="en-US" sz="2400" dirty="0" err="1" smtClean="0">
                <a:latin typeface="+mj-lt"/>
              </a:rPr>
              <a:t>sp</a:t>
            </a:r>
            <a:r>
              <a:rPr lang="en-US" sz="2400" dirty="0" smtClean="0">
                <a:latin typeface="+mj-lt"/>
              </a:rPr>
              <a:t> = 0x7ffffffc</a:t>
            </a:r>
            <a:endParaRPr lang="en-US" sz="2400" dirty="0">
              <a:latin typeface="+mj-lt"/>
            </a:endParaRPr>
          </a:p>
        </p:txBody>
      </p:sp>
      <p:sp>
        <p:nvSpPr>
          <p:cNvPr id="20" name="Rectangle 19"/>
          <p:cNvSpPr/>
          <p:nvPr/>
        </p:nvSpPr>
        <p:spPr>
          <a:xfrm>
            <a:off x="2895600" y="986134"/>
            <a:ext cx="4724400" cy="4616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23" name="Straight Connector 22"/>
          <p:cNvCxnSpPr/>
          <p:nvPr/>
        </p:nvCxnSpPr>
        <p:spPr>
          <a:xfrm flipH="1" flipV="1">
            <a:off x="7616367"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4110335"/>
            <a:ext cx="2746265" cy="461665"/>
          </a:xfrm>
          <a:prstGeom prst="rect">
            <a:avLst/>
          </a:prstGeom>
          <a:noFill/>
        </p:spPr>
        <p:txBody>
          <a:bodyPr wrap="none" rtlCol="0">
            <a:spAutoFit/>
          </a:bodyPr>
          <a:lstStyle/>
          <a:p>
            <a:r>
              <a:rPr lang="en-US" sz="2400" dirty="0" smtClean="0">
                <a:latin typeface="+mj-lt"/>
              </a:rPr>
              <a:t>$</a:t>
            </a:r>
            <a:r>
              <a:rPr lang="en-US" sz="2400" dirty="0" err="1" smtClean="0">
                <a:latin typeface="+mj-lt"/>
              </a:rPr>
              <a:t>gp</a:t>
            </a:r>
            <a:r>
              <a:rPr lang="en-US" sz="2400" dirty="0">
                <a:latin typeface="+mj-lt"/>
              </a:rPr>
              <a:t> </a:t>
            </a:r>
            <a:r>
              <a:rPr lang="en-US" sz="2400" dirty="0" smtClean="0">
                <a:latin typeface="+mj-lt"/>
              </a:rPr>
              <a:t>= 0x10008000</a:t>
            </a:r>
            <a:endParaRPr lang="en-US" sz="2400" dirty="0">
              <a:latin typeface="+mj-lt"/>
            </a:endParaRPr>
          </a:p>
        </p:txBody>
      </p:sp>
      <p:cxnSp>
        <p:nvCxnSpPr>
          <p:cNvPr id="26" name="Straight Arrow Connector 25"/>
          <p:cNvCxnSpPr/>
          <p:nvPr/>
        </p:nvCxnSpPr>
        <p:spPr>
          <a:xfrm>
            <a:off x="2691812" y="4338935"/>
            <a:ext cx="356188" cy="4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895600"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527394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 program is compiled into a sequence of instructions and is stored in a binary file</a:t>
            </a:r>
          </a:p>
          <a:p>
            <a:pPr lvl="1"/>
            <a:r>
              <a:rPr lang="en-US" dirty="0" smtClean="0"/>
              <a:t>Requires each instruction to be encoded in binary (machine language)</a:t>
            </a:r>
          </a:p>
          <a:p>
            <a:r>
              <a:rPr lang="en-US" dirty="0" smtClean="0"/>
              <a:t>Before a program can start running at least part of this binary needs to be loaded in DRAM from the binary file</a:t>
            </a:r>
          </a:p>
          <a:p>
            <a:pPr lvl="1"/>
            <a:r>
              <a:rPr lang="en-US" dirty="0" smtClean="0"/>
              <a:t>The file usually resides in a non-volatile storage medium such as the hard disk</a:t>
            </a:r>
          </a:p>
          <a:p>
            <a:pPr lvl="1"/>
            <a:r>
              <a:rPr lang="en-US" dirty="0" smtClean="0"/>
              <a:t>The remaining parts can be loaded in DRAM as and when needed</a:t>
            </a:r>
          </a:p>
          <a:p>
            <a:r>
              <a:rPr lang="en-US" dirty="0" smtClean="0"/>
              <a:t>How to encode instructions in binary?</a:t>
            </a:r>
          </a:p>
        </p:txBody>
      </p:sp>
    </p:spTree>
    <p:extLst>
      <p:ext uri="{BB962C8B-B14F-4D97-AF65-F5344CB8AC3E}">
        <p14:creationId xmlns="" xmlns:p14="http://schemas.microsoft.com/office/powerpoint/2010/main" val="2616571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Mapping variables to operands</a:t>
            </a:r>
          </a:p>
          <a:p>
            <a:pPr lvl="1"/>
            <a:r>
              <a:rPr lang="en-US" dirty="0" smtClean="0"/>
              <a:t>Register width is typically decided based on the primitive variable types used in HLL programs</a:t>
            </a:r>
          </a:p>
          <a:p>
            <a:pPr lvl="2"/>
            <a:r>
              <a:rPr lang="en-US" dirty="0" smtClean="0"/>
              <a:t>Makes it easy to map variables to registers</a:t>
            </a:r>
          </a:p>
          <a:p>
            <a:pPr lvl="2"/>
            <a:r>
              <a:rPr lang="en-US" dirty="0" smtClean="0"/>
              <a:t>In C language, these are char, short, </a:t>
            </a:r>
            <a:r>
              <a:rPr lang="en-US" dirty="0" err="1" smtClean="0"/>
              <a:t>int</a:t>
            </a:r>
            <a:r>
              <a:rPr lang="en-US" dirty="0" smtClean="0"/>
              <a:t>, long </a:t>
            </a:r>
            <a:r>
              <a:rPr lang="en-US" dirty="0" err="1" smtClean="0"/>
              <a:t>long</a:t>
            </a:r>
            <a:r>
              <a:rPr lang="en-US" dirty="0" smtClean="0"/>
              <a:t>, float, double</a:t>
            </a:r>
          </a:p>
          <a:p>
            <a:pPr lvl="2"/>
            <a:r>
              <a:rPr lang="en-US" dirty="0" smtClean="0"/>
              <a:t>Notice that 64-bit registers are large enough to hold a variable of any of these types</a:t>
            </a:r>
          </a:p>
          <a:p>
            <a:pPr lvl="2"/>
            <a:r>
              <a:rPr lang="en-US" dirty="0" smtClean="0"/>
              <a:t>Since wider register file is slower, it is important to find out how often a 64-bit operand is used</a:t>
            </a:r>
          </a:p>
          <a:p>
            <a:pPr lvl="3"/>
            <a:r>
              <a:rPr lang="en-US" dirty="0" smtClean="0"/>
              <a:t>If that is not too common, a 32-bit wide register file would suffice</a:t>
            </a:r>
          </a:p>
          <a:p>
            <a:pPr lvl="3"/>
            <a:r>
              <a:rPr lang="en-US" dirty="0"/>
              <a:t>A</a:t>
            </a:r>
            <a:r>
              <a:rPr lang="en-US" dirty="0" smtClean="0"/>
              <a:t> 64-bit operand will have to be mapped on a pair of registers and may require double the 32-bit access time</a:t>
            </a:r>
          </a:p>
          <a:p>
            <a:pPr lvl="3"/>
            <a:r>
              <a:rPr lang="en-US" dirty="0" smtClean="0"/>
              <a:t>Important design principle: make the common case fast</a:t>
            </a:r>
          </a:p>
        </p:txBody>
      </p:sp>
    </p:spTree>
    <p:extLst>
      <p:ext uri="{BB962C8B-B14F-4D97-AF65-F5344CB8AC3E}">
        <p14:creationId xmlns="" xmlns:p14="http://schemas.microsoft.com/office/powerpoint/2010/main" val="290067546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Each part of an instruction must be encoded in binary</a:t>
            </a:r>
          </a:p>
          <a:p>
            <a:pPr lvl="1"/>
            <a:r>
              <a:rPr lang="en-US" dirty="0" smtClean="0"/>
              <a:t>The instruction opcode and the operands</a:t>
            </a:r>
          </a:p>
          <a:p>
            <a:pPr lvl="1"/>
            <a:r>
              <a:rPr lang="en-US" dirty="0" smtClean="0"/>
              <a:t>The operands can be addressing registers or memory location or can be constants</a:t>
            </a:r>
          </a:p>
          <a:p>
            <a:pPr lvl="1"/>
            <a:r>
              <a:rPr lang="en-US" dirty="0" smtClean="0"/>
              <a:t>MIPS ISA allows only loads and stores to have memory operands</a:t>
            </a:r>
          </a:p>
          <a:p>
            <a:pPr lvl="2"/>
            <a:r>
              <a:rPr lang="en-US" dirty="0" smtClean="0"/>
              <a:t>Requires encoding a signed displacement in addition to the base register</a:t>
            </a:r>
          </a:p>
          <a:p>
            <a:pPr lvl="1"/>
            <a:r>
              <a:rPr lang="en-US" dirty="0" smtClean="0"/>
              <a:t>MIPS ISA allows at most one operand to be a constant or immediate</a:t>
            </a:r>
          </a:p>
          <a:p>
            <a:pPr lvl="2"/>
            <a:r>
              <a:rPr lang="en-US" dirty="0" smtClean="0"/>
              <a:t>Is it useful to have more than one immediate operand?</a:t>
            </a:r>
          </a:p>
        </p:txBody>
      </p:sp>
    </p:spTree>
    <p:extLst>
      <p:ext uri="{BB962C8B-B14F-4D97-AF65-F5344CB8AC3E}">
        <p14:creationId xmlns="" xmlns:p14="http://schemas.microsoft.com/office/powerpoint/2010/main" val="10102525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Each part of an instruction is referred to as a field</a:t>
            </a:r>
          </a:p>
          <a:p>
            <a:pPr lvl="1"/>
            <a:r>
              <a:rPr lang="en-US" dirty="0" smtClean="0"/>
              <a:t>Fields to encode two source register addresses and a destination register address are required</a:t>
            </a:r>
          </a:p>
          <a:p>
            <a:pPr lvl="2"/>
            <a:r>
              <a:rPr lang="en-US" dirty="0" smtClean="0"/>
              <a:t>Each of these is five bits wide because MIPS ISA has 32 registers</a:t>
            </a:r>
          </a:p>
          <a:p>
            <a:pPr lvl="1"/>
            <a:r>
              <a:rPr lang="en-US" dirty="0" smtClean="0"/>
              <a:t>Width of the opcode field depends on the number of different types of instructions</a:t>
            </a:r>
          </a:p>
          <a:p>
            <a:pPr lvl="2"/>
            <a:r>
              <a:rPr lang="en-US" dirty="0" smtClean="0"/>
              <a:t>MIPS ISA dedicates six bits to the opcode field: 64 different instructions</a:t>
            </a:r>
          </a:p>
          <a:p>
            <a:pPr lvl="2"/>
            <a:r>
              <a:rPr lang="en-US" dirty="0" smtClean="0"/>
              <a:t>Additionally, there is a six-bit wide function field that is used to encode subtypes of instructions with opcode zero</a:t>
            </a:r>
          </a:p>
          <a:p>
            <a:pPr lvl="3"/>
            <a:r>
              <a:rPr lang="en-US" dirty="0" smtClean="0"/>
              <a:t>Opcode zero is used for a subset of arithmetic and logic instructions that have no immediate operands</a:t>
            </a:r>
          </a:p>
        </p:txBody>
      </p:sp>
    </p:spTree>
    <p:extLst>
      <p:ext uri="{BB962C8B-B14F-4D97-AF65-F5344CB8AC3E}">
        <p14:creationId xmlns="" xmlns:p14="http://schemas.microsoft.com/office/powerpoint/2010/main" val="281179166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Arithmetic and logic instructions execute in the arithmetic-logic unit (ALU)</a:t>
            </a:r>
          </a:p>
          <a:p>
            <a:pPr lvl="1"/>
            <a:r>
              <a:rPr lang="en-US" dirty="0" smtClean="0"/>
              <a:t>A subset of instructions that have opcode zero (the function value is shown in parentheses)</a:t>
            </a:r>
          </a:p>
          <a:p>
            <a:pPr lvl="2"/>
            <a:r>
              <a:rPr lang="en-US" dirty="0" err="1"/>
              <a:t>s</a:t>
            </a:r>
            <a:r>
              <a:rPr lang="en-US" dirty="0" err="1" smtClean="0"/>
              <a:t>ll</a:t>
            </a:r>
            <a:r>
              <a:rPr lang="en-US" dirty="0" smtClean="0"/>
              <a:t> (0x0), </a:t>
            </a:r>
            <a:r>
              <a:rPr lang="en-US" dirty="0" err="1" smtClean="0"/>
              <a:t>srl</a:t>
            </a:r>
            <a:r>
              <a:rPr lang="en-US" dirty="0" smtClean="0"/>
              <a:t> (0x2), </a:t>
            </a:r>
            <a:r>
              <a:rPr lang="en-US" dirty="0" err="1" smtClean="0"/>
              <a:t>sra</a:t>
            </a:r>
            <a:r>
              <a:rPr lang="en-US" dirty="0" smtClean="0"/>
              <a:t> (0x3), </a:t>
            </a:r>
            <a:r>
              <a:rPr lang="en-US" dirty="0" err="1" smtClean="0"/>
              <a:t>sllv</a:t>
            </a:r>
            <a:r>
              <a:rPr lang="en-US" dirty="0" smtClean="0"/>
              <a:t> (0x4), </a:t>
            </a:r>
            <a:r>
              <a:rPr lang="en-US" dirty="0" err="1" smtClean="0"/>
              <a:t>srlv</a:t>
            </a:r>
            <a:r>
              <a:rPr lang="en-US" dirty="0" smtClean="0"/>
              <a:t> (0x6), </a:t>
            </a:r>
            <a:r>
              <a:rPr lang="en-US" dirty="0" err="1" smtClean="0"/>
              <a:t>srav</a:t>
            </a:r>
            <a:r>
              <a:rPr lang="en-US" dirty="0" smtClean="0"/>
              <a:t> (0x7), </a:t>
            </a:r>
            <a:r>
              <a:rPr lang="en-US" dirty="0" err="1" smtClean="0"/>
              <a:t>jr</a:t>
            </a:r>
            <a:r>
              <a:rPr lang="en-US" dirty="0" smtClean="0"/>
              <a:t> (0x8), </a:t>
            </a:r>
            <a:r>
              <a:rPr lang="en-US" dirty="0" err="1" smtClean="0"/>
              <a:t>jalr</a:t>
            </a:r>
            <a:r>
              <a:rPr lang="en-US" dirty="0" smtClean="0"/>
              <a:t> (0x9), </a:t>
            </a:r>
            <a:r>
              <a:rPr lang="en-US" dirty="0" err="1" smtClean="0"/>
              <a:t>mfhi</a:t>
            </a:r>
            <a:r>
              <a:rPr lang="en-US" dirty="0" smtClean="0"/>
              <a:t> (0x10), </a:t>
            </a:r>
            <a:r>
              <a:rPr lang="en-US" dirty="0" err="1" smtClean="0"/>
              <a:t>mthi</a:t>
            </a:r>
            <a:r>
              <a:rPr lang="en-US" dirty="0" smtClean="0"/>
              <a:t> (0x11), </a:t>
            </a:r>
            <a:r>
              <a:rPr lang="en-US" dirty="0" err="1" smtClean="0"/>
              <a:t>mflo</a:t>
            </a:r>
            <a:r>
              <a:rPr lang="en-US" dirty="0" smtClean="0"/>
              <a:t> (0x12), </a:t>
            </a:r>
            <a:r>
              <a:rPr lang="en-US" dirty="0" err="1" smtClean="0"/>
              <a:t>mtlo</a:t>
            </a:r>
            <a:r>
              <a:rPr lang="en-US" dirty="0" smtClean="0"/>
              <a:t> (0x13), </a:t>
            </a:r>
            <a:r>
              <a:rPr lang="en-US" dirty="0" err="1" smtClean="0"/>
              <a:t>mult</a:t>
            </a:r>
            <a:r>
              <a:rPr lang="en-US" dirty="0" smtClean="0"/>
              <a:t> (0x18), </a:t>
            </a:r>
            <a:r>
              <a:rPr lang="en-US" dirty="0" err="1" smtClean="0"/>
              <a:t>multu</a:t>
            </a:r>
            <a:r>
              <a:rPr lang="en-US" dirty="0" smtClean="0"/>
              <a:t> (0x19), div (0x1a), </a:t>
            </a:r>
            <a:r>
              <a:rPr lang="en-US" dirty="0" err="1" smtClean="0"/>
              <a:t>divu</a:t>
            </a:r>
            <a:r>
              <a:rPr lang="en-US" dirty="0" smtClean="0"/>
              <a:t>(0x1b), add (0x20), </a:t>
            </a:r>
            <a:r>
              <a:rPr lang="en-US" dirty="0" err="1" smtClean="0"/>
              <a:t>addu</a:t>
            </a:r>
            <a:r>
              <a:rPr lang="en-US" dirty="0" smtClean="0"/>
              <a:t> (0x21), sub (0x22), </a:t>
            </a:r>
            <a:r>
              <a:rPr lang="en-US" dirty="0" err="1" smtClean="0"/>
              <a:t>subu</a:t>
            </a:r>
            <a:r>
              <a:rPr lang="en-US" dirty="0" smtClean="0"/>
              <a:t> (0x23), and (0x24), </a:t>
            </a:r>
            <a:r>
              <a:rPr lang="en-US" dirty="0" err="1" smtClean="0"/>
              <a:t>xor</a:t>
            </a:r>
            <a:r>
              <a:rPr lang="en-US" dirty="0" smtClean="0"/>
              <a:t> (0x26), nor (0x27), or (0x25), </a:t>
            </a:r>
            <a:r>
              <a:rPr lang="en-US" dirty="0" err="1" smtClean="0"/>
              <a:t>slt</a:t>
            </a:r>
            <a:r>
              <a:rPr lang="en-US" dirty="0" smtClean="0"/>
              <a:t> (0x2a), </a:t>
            </a:r>
            <a:r>
              <a:rPr lang="en-US" dirty="0" err="1" smtClean="0"/>
              <a:t>sltu</a:t>
            </a:r>
            <a:r>
              <a:rPr lang="en-US" dirty="0" smtClean="0"/>
              <a:t> (0x2b)</a:t>
            </a:r>
          </a:p>
          <a:p>
            <a:pPr lvl="2"/>
            <a:r>
              <a:rPr lang="en-US" dirty="0" smtClean="0"/>
              <a:t>These are ALU instructions that do not have any immediate operands</a:t>
            </a:r>
          </a:p>
          <a:p>
            <a:pPr lvl="2"/>
            <a:r>
              <a:rPr lang="en-US" dirty="0" smtClean="0"/>
              <a:t>Difference between add and </a:t>
            </a:r>
            <a:r>
              <a:rPr lang="en-US" dirty="0" err="1" smtClean="0"/>
              <a:t>addu</a:t>
            </a:r>
            <a:r>
              <a:rPr lang="en-US" dirty="0" smtClean="0"/>
              <a:t> instructions: </a:t>
            </a:r>
            <a:r>
              <a:rPr lang="en-US" dirty="0" err="1" smtClean="0"/>
              <a:t>addu</a:t>
            </a:r>
            <a:r>
              <a:rPr lang="en-US" dirty="0" smtClean="0"/>
              <a:t> instruction does not catch any overflow, but add does</a:t>
            </a:r>
            <a:endParaRPr lang="en-US" dirty="0"/>
          </a:p>
          <a:p>
            <a:pPr lvl="3"/>
            <a:r>
              <a:rPr lang="en-US" dirty="0" smtClean="0"/>
              <a:t>Nothing to do with whether the operands are signed or unsigned (same is true for sub and </a:t>
            </a:r>
            <a:r>
              <a:rPr lang="en-US" dirty="0" err="1" smtClean="0"/>
              <a:t>subu</a:t>
            </a:r>
            <a:r>
              <a:rPr lang="en-US" dirty="0" smtClean="0"/>
              <a:t>)</a:t>
            </a:r>
          </a:p>
        </p:txBody>
      </p:sp>
    </p:spTree>
    <p:extLst>
      <p:ext uri="{BB962C8B-B14F-4D97-AF65-F5344CB8AC3E}">
        <p14:creationId xmlns="" xmlns:p14="http://schemas.microsoft.com/office/powerpoint/2010/main" val="164167672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Arithmetic and logic instructions execute in the arithmetic-logic unit (ALU)</a:t>
            </a:r>
          </a:p>
          <a:p>
            <a:pPr lvl="1"/>
            <a:r>
              <a:rPr lang="en-US" dirty="0" smtClean="0"/>
              <a:t>Multiplications are done through </a:t>
            </a:r>
            <a:r>
              <a:rPr lang="en-US" dirty="0" err="1" smtClean="0"/>
              <a:t>mult</a:t>
            </a:r>
            <a:r>
              <a:rPr lang="en-US" dirty="0" smtClean="0"/>
              <a:t> and </a:t>
            </a:r>
            <a:r>
              <a:rPr lang="en-US" dirty="0" err="1" smtClean="0"/>
              <a:t>multu</a:t>
            </a:r>
            <a:r>
              <a:rPr lang="en-US" dirty="0" smtClean="0"/>
              <a:t> instructions</a:t>
            </a:r>
          </a:p>
          <a:p>
            <a:pPr lvl="2"/>
            <a:r>
              <a:rPr lang="en-US" dirty="0" smtClean="0"/>
              <a:t>Difference between </a:t>
            </a:r>
            <a:r>
              <a:rPr lang="en-US" dirty="0" err="1" smtClean="0"/>
              <a:t>mult</a:t>
            </a:r>
            <a:r>
              <a:rPr lang="en-US" dirty="0" smtClean="0"/>
              <a:t> and </a:t>
            </a:r>
            <a:r>
              <a:rPr lang="en-US" dirty="0" err="1" smtClean="0"/>
              <a:t>multu</a:t>
            </a:r>
            <a:r>
              <a:rPr lang="en-US" dirty="0" smtClean="0"/>
              <a:t> is that </a:t>
            </a:r>
            <a:r>
              <a:rPr lang="en-US" dirty="0" err="1" smtClean="0"/>
              <a:t>multu</a:t>
            </a:r>
            <a:r>
              <a:rPr lang="en-US" dirty="0" smtClean="0"/>
              <a:t> treats operands as unsigned; none detects overflow</a:t>
            </a:r>
          </a:p>
          <a:p>
            <a:pPr lvl="2"/>
            <a:r>
              <a:rPr lang="en-US" dirty="0" smtClean="0"/>
              <a:t>These instructions do not have any explicit destination register and accepts only two source register operands</a:t>
            </a:r>
          </a:p>
          <a:p>
            <a:pPr lvl="2"/>
            <a:r>
              <a:rPr lang="en-US" dirty="0" smtClean="0"/>
              <a:t>Two special registers called Hi and Lo store the most significant and the least significant words of the 64-bit result in 32-bit MIPS</a:t>
            </a:r>
          </a:p>
          <a:p>
            <a:pPr marL="1371600" lvl="3" indent="0">
              <a:buNone/>
            </a:pPr>
            <a:r>
              <a:rPr lang="en-US" dirty="0" err="1"/>
              <a:t>m</a:t>
            </a:r>
            <a:r>
              <a:rPr lang="en-US" dirty="0" err="1" smtClean="0"/>
              <a:t>ult</a:t>
            </a:r>
            <a:r>
              <a:rPr lang="en-US" dirty="0" smtClean="0"/>
              <a:t> $10, $20  // Multiplies $10 by $20 and sends the result to</a:t>
            </a:r>
          </a:p>
          <a:p>
            <a:pPr marL="1371600" lvl="3" indent="0">
              <a:buNone/>
            </a:pPr>
            <a:r>
              <a:rPr lang="en-US" dirty="0"/>
              <a:t> </a:t>
            </a:r>
            <a:r>
              <a:rPr lang="en-US" dirty="0" smtClean="0"/>
              <a:t>                     // Hi and Lo registers</a:t>
            </a:r>
          </a:p>
        </p:txBody>
      </p:sp>
    </p:spTree>
    <p:extLst>
      <p:ext uri="{BB962C8B-B14F-4D97-AF65-F5344CB8AC3E}">
        <p14:creationId xmlns="" xmlns:p14="http://schemas.microsoft.com/office/powerpoint/2010/main" val="22292590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Arithmetic and logic instructions execute in the arithmetic-logic unit (ALU)</a:t>
            </a:r>
          </a:p>
          <a:p>
            <a:pPr lvl="1"/>
            <a:r>
              <a:rPr lang="en-US" dirty="0" smtClean="0"/>
              <a:t>Integer divisions are done through div and </a:t>
            </a:r>
            <a:r>
              <a:rPr lang="en-US" dirty="0" err="1" smtClean="0"/>
              <a:t>divu</a:t>
            </a:r>
            <a:r>
              <a:rPr lang="en-US" dirty="0" smtClean="0"/>
              <a:t> instructions</a:t>
            </a:r>
          </a:p>
          <a:p>
            <a:pPr lvl="2"/>
            <a:r>
              <a:rPr lang="en-US" dirty="0"/>
              <a:t>Difference between </a:t>
            </a:r>
            <a:r>
              <a:rPr lang="en-US" dirty="0" smtClean="0"/>
              <a:t>div </a:t>
            </a:r>
            <a:r>
              <a:rPr lang="en-US" dirty="0"/>
              <a:t>and </a:t>
            </a:r>
            <a:r>
              <a:rPr lang="en-US" dirty="0" err="1" smtClean="0"/>
              <a:t>divu</a:t>
            </a:r>
            <a:r>
              <a:rPr lang="en-US" dirty="0" smtClean="0"/>
              <a:t> </a:t>
            </a:r>
            <a:r>
              <a:rPr lang="en-US" dirty="0"/>
              <a:t>is that </a:t>
            </a:r>
            <a:r>
              <a:rPr lang="en-US" dirty="0" err="1" smtClean="0"/>
              <a:t>divu</a:t>
            </a:r>
            <a:r>
              <a:rPr lang="en-US" dirty="0" smtClean="0"/>
              <a:t> treats the operands as unsigned; no overflow in division</a:t>
            </a:r>
            <a:endParaRPr lang="en-US" dirty="0"/>
          </a:p>
          <a:p>
            <a:pPr lvl="2"/>
            <a:r>
              <a:rPr lang="en-US" dirty="0"/>
              <a:t>These instructions do not have any explicit destination register and accepts only two source register operands</a:t>
            </a:r>
          </a:p>
          <a:p>
            <a:pPr lvl="2"/>
            <a:r>
              <a:rPr lang="en-US" dirty="0"/>
              <a:t>Two special registers called Hi and Lo store </a:t>
            </a:r>
            <a:r>
              <a:rPr lang="en-US" dirty="0" smtClean="0"/>
              <a:t>remainder and quotient respectively</a:t>
            </a:r>
            <a:endParaRPr lang="en-US" dirty="0"/>
          </a:p>
          <a:p>
            <a:pPr marL="1371600" lvl="3" indent="0">
              <a:buNone/>
            </a:pPr>
            <a:r>
              <a:rPr lang="en-US" dirty="0" smtClean="0"/>
              <a:t>div </a:t>
            </a:r>
            <a:r>
              <a:rPr lang="en-US" dirty="0"/>
              <a:t>$10, $20  // </a:t>
            </a:r>
            <a:r>
              <a:rPr lang="en-US" dirty="0" smtClean="0"/>
              <a:t>Divides </a:t>
            </a:r>
            <a:r>
              <a:rPr lang="en-US" dirty="0"/>
              <a:t>$10 by $20 and </a:t>
            </a:r>
            <a:r>
              <a:rPr lang="en-US" dirty="0" smtClean="0"/>
              <a:t>stores remainder in Hi</a:t>
            </a:r>
            <a:endParaRPr lang="en-US" dirty="0"/>
          </a:p>
          <a:p>
            <a:pPr marL="1371600" lvl="3" indent="0">
              <a:buNone/>
            </a:pPr>
            <a:r>
              <a:rPr lang="en-US" dirty="0"/>
              <a:t>                   </a:t>
            </a:r>
            <a:r>
              <a:rPr lang="en-US" dirty="0" smtClean="0"/>
              <a:t> // quotient in Lo</a:t>
            </a:r>
          </a:p>
          <a:p>
            <a:pPr marL="971550" lvl="1" indent="-457200"/>
            <a:r>
              <a:rPr lang="en-US" dirty="0" smtClean="0"/>
              <a:t>Floating-point multiplication and division have separate instructions</a:t>
            </a:r>
            <a:endParaRPr lang="en-US" dirty="0"/>
          </a:p>
        </p:txBody>
      </p:sp>
    </p:spTree>
    <p:extLst>
      <p:ext uri="{BB962C8B-B14F-4D97-AF65-F5344CB8AC3E}">
        <p14:creationId xmlns="" xmlns:p14="http://schemas.microsoft.com/office/powerpoint/2010/main" val="312780280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Arithmetic and logic instructions execute in the arithmetic-logic unit (ALU)</a:t>
            </a:r>
          </a:p>
          <a:p>
            <a:pPr lvl="1"/>
            <a:r>
              <a:rPr lang="en-US" dirty="0" smtClean="0"/>
              <a:t>The Hi and Lo registers cannot be used as operands of any ALU instructions</a:t>
            </a:r>
          </a:p>
          <a:p>
            <a:pPr lvl="1"/>
            <a:r>
              <a:rPr lang="en-US" dirty="0" smtClean="0"/>
              <a:t>To further process the results of multiplication and division, the Hi and Lo register contents must be moved to general purpose registers</a:t>
            </a:r>
          </a:p>
          <a:p>
            <a:pPr lvl="1"/>
            <a:r>
              <a:rPr lang="en-US" dirty="0" smtClean="0"/>
              <a:t>MIPS ISA offers two instructions to achieve this</a:t>
            </a:r>
          </a:p>
          <a:p>
            <a:pPr lvl="2"/>
            <a:r>
              <a:rPr lang="en-US" dirty="0" err="1" smtClean="0"/>
              <a:t>mfhi</a:t>
            </a:r>
            <a:r>
              <a:rPr lang="en-US" dirty="0" smtClean="0"/>
              <a:t> moves the contents of Hi to a specified register</a:t>
            </a:r>
          </a:p>
          <a:p>
            <a:pPr lvl="3"/>
            <a:r>
              <a:rPr lang="en-US" dirty="0" err="1"/>
              <a:t>m</a:t>
            </a:r>
            <a:r>
              <a:rPr lang="en-US" dirty="0" err="1" smtClean="0"/>
              <a:t>fhi</a:t>
            </a:r>
            <a:r>
              <a:rPr lang="en-US" dirty="0" smtClean="0"/>
              <a:t> $t0</a:t>
            </a:r>
          </a:p>
          <a:p>
            <a:pPr lvl="2"/>
            <a:r>
              <a:rPr lang="en-US" dirty="0" err="1"/>
              <a:t>m</a:t>
            </a:r>
            <a:r>
              <a:rPr lang="en-US" dirty="0" err="1" smtClean="0"/>
              <a:t>flo</a:t>
            </a:r>
            <a:r>
              <a:rPr lang="en-US" dirty="0" smtClean="0"/>
              <a:t> moves the contents of Lo to a specified register</a:t>
            </a:r>
          </a:p>
          <a:p>
            <a:pPr lvl="3"/>
            <a:r>
              <a:rPr lang="en-US" dirty="0" err="1"/>
              <a:t>m</a:t>
            </a:r>
            <a:r>
              <a:rPr lang="en-US" dirty="0" err="1" smtClean="0"/>
              <a:t>flo</a:t>
            </a:r>
            <a:r>
              <a:rPr lang="en-US" dirty="0" smtClean="0"/>
              <a:t> $t6</a:t>
            </a:r>
          </a:p>
          <a:p>
            <a:pPr lvl="1"/>
            <a:r>
              <a:rPr lang="en-US" dirty="0" smtClean="0"/>
              <a:t>There are matching instructions to move to Hi and Lo also: </a:t>
            </a:r>
            <a:r>
              <a:rPr lang="en-US" dirty="0" err="1" smtClean="0"/>
              <a:t>mthi</a:t>
            </a:r>
            <a:r>
              <a:rPr lang="en-US" dirty="0" smtClean="0"/>
              <a:t> $X and </a:t>
            </a:r>
            <a:r>
              <a:rPr lang="en-US" dirty="0" err="1" smtClean="0"/>
              <a:t>mtlo</a:t>
            </a:r>
            <a:r>
              <a:rPr lang="en-US" dirty="0" smtClean="0"/>
              <a:t> $Y (rarely used)</a:t>
            </a:r>
            <a:endParaRPr lang="en-US" dirty="0"/>
          </a:p>
        </p:txBody>
      </p:sp>
    </p:spTree>
    <p:extLst>
      <p:ext uri="{BB962C8B-B14F-4D97-AF65-F5344CB8AC3E}">
        <p14:creationId xmlns="" xmlns:p14="http://schemas.microsoft.com/office/powerpoint/2010/main" val="49144851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C language disables overflow detection</a:t>
            </a:r>
          </a:p>
          <a:p>
            <a:pPr lvl="1"/>
            <a:r>
              <a:rPr lang="en-US" dirty="0" smtClean="0"/>
              <a:t>MIPS C compiler always generates </a:t>
            </a:r>
            <a:r>
              <a:rPr lang="en-US" dirty="0" err="1" smtClean="0"/>
              <a:t>addu</a:t>
            </a:r>
            <a:r>
              <a:rPr lang="en-US" dirty="0" smtClean="0"/>
              <a:t>, </a:t>
            </a:r>
            <a:r>
              <a:rPr lang="en-US" dirty="0" err="1" smtClean="0"/>
              <a:t>subu</a:t>
            </a:r>
            <a:endParaRPr lang="en-US" dirty="0" smtClean="0"/>
          </a:p>
          <a:p>
            <a:pPr lvl="2"/>
            <a:r>
              <a:rPr lang="en-US" dirty="0" smtClean="0"/>
              <a:t>Results are same as add, sub except that nothing additional happens on overflow</a:t>
            </a:r>
          </a:p>
          <a:p>
            <a:r>
              <a:rPr lang="en-US" dirty="0" smtClean="0"/>
              <a:t>For multiplication involving signed operand types, </a:t>
            </a:r>
            <a:r>
              <a:rPr lang="en-US" dirty="0" err="1" smtClean="0"/>
              <a:t>mult</a:t>
            </a:r>
            <a:r>
              <a:rPr lang="en-US" dirty="0" smtClean="0"/>
              <a:t> is generated; otherwise </a:t>
            </a:r>
            <a:r>
              <a:rPr lang="en-US" dirty="0" err="1" smtClean="0"/>
              <a:t>multu</a:t>
            </a:r>
            <a:r>
              <a:rPr lang="en-US" dirty="0" smtClean="0"/>
              <a:t> is generated</a:t>
            </a:r>
          </a:p>
          <a:p>
            <a:r>
              <a:rPr lang="en-US" dirty="0" smtClean="0"/>
              <a:t>For </a:t>
            </a:r>
            <a:r>
              <a:rPr lang="en-US" dirty="0"/>
              <a:t>division involving signed operand types, </a:t>
            </a:r>
            <a:r>
              <a:rPr lang="en-US" dirty="0" smtClean="0"/>
              <a:t>div </a:t>
            </a:r>
            <a:r>
              <a:rPr lang="en-US" dirty="0"/>
              <a:t>is generated; otherwise </a:t>
            </a:r>
            <a:r>
              <a:rPr lang="en-US" dirty="0" err="1" smtClean="0"/>
              <a:t>divu</a:t>
            </a:r>
            <a:r>
              <a:rPr lang="en-US" dirty="0" smtClean="0"/>
              <a:t> </a:t>
            </a:r>
            <a:r>
              <a:rPr lang="en-US" dirty="0"/>
              <a:t>is </a:t>
            </a:r>
            <a:r>
              <a:rPr lang="en-US" dirty="0" smtClean="0"/>
              <a:t>generated</a:t>
            </a:r>
          </a:p>
          <a:p>
            <a:r>
              <a:rPr lang="en-US" dirty="0" smtClean="0"/>
              <a:t>If overflow needs to be detected for </a:t>
            </a:r>
            <a:r>
              <a:rPr lang="en-US" dirty="0" err="1" smtClean="0"/>
              <a:t>mult</a:t>
            </a:r>
            <a:r>
              <a:rPr lang="en-US" dirty="0" smtClean="0"/>
              <a:t> and </a:t>
            </a:r>
            <a:r>
              <a:rPr lang="en-US" dirty="0" err="1" smtClean="0"/>
              <a:t>multu</a:t>
            </a:r>
            <a:r>
              <a:rPr lang="en-US" dirty="0" smtClean="0"/>
              <a:t>, it must be done in software</a:t>
            </a:r>
          </a:p>
          <a:p>
            <a:pPr lvl="1"/>
            <a:r>
              <a:rPr lang="en-US" dirty="0" smtClean="0"/>
              <a:t>MIPS doesn’t have any hardware support for detecting multiplication overflow</a:t>
            </a:r>
            <a:endParaRPr lang="en-US" dirty="0"/>
          </a:p>
        </p:txBody>
      </p:sp>
    </p:spTree>
    <p:extLst>
      <p:ext uri="{BB962C8B-B14F-4D97-AF65-F5344CB8AC3E}">
        <p14:creationId xmlns="" xmlns:p14="http://schemas.microsoft.com/office/powerpoint/2010/main" val="35970377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Other than opcode and function fields, three fields are needed for specifying two source and one destination register operands</a:t>
            </a:r>
          </a:p>
          <a:p>
            <a:pPr lvl="1"/>
            <a:r>
              <a:rPr lang="en-US" dirty="0" smtClean="0"/>
              <a:t>These three fields can be five bits each because MIPS has 32 registers</a:t>
            </a:r>
          </a:p>
          <a:p>
            <a:r>
              <a:rPr lang="en-US" dirty="0" smtClean="0"/>
              <a:t>To encode constant shift amounts (at most 31), we need a five-bit field</a:t>
            </a:r>
          </a:p>
          <a:p>
            <a:endParaRPr lang="en-US" dirty="0"/>
          </a:p>
          <a:p>
            <a:endParaRPr lang="en-US" dirty="0" smtClean="0"/>
          </a:p>
          <a:p>
            <a:r>
              <a:rPr lang="en-US" dirty="0" smtClean="0"/>
              <a:t>All instructions conforming to this format are called R-format instructions (opcode is zero)</a:t>
            </a:r>
          </a:p>
          <a:p>
            <a:pPr lvl="1"/>
            <a:r>
              <a:rPr lang="en-US" dirty="0" err="1"/>
              <a:t>r</a:t>
            </a:r>
            <a:r>
              <a:rPr lang="en-US" dirty="0" err="1" smtClean="0"/>
              <a:t>s</a:t>
            </a:r>
            <a:r>
              <a:rPr lang="en-US" dirty="0" smtClean="0"/>
              <a:t> and </a:t>
            </a:r>
            <a:r>
              <a:rPr lang="en-US" dirty="0" err="1" smtClean="0"/>
              <a:t>rt</a:t>
            </a:r>
            <a:r>
              <a:rPr lang="en-US" dirty="0" smtClean="0"/>
              <a:t> are source register operands and </a:t>
            </a:r>
            <a:r>
              <a:rPr lang="en-US" dirty="0" err="1" smtClean="0"/>
              <a:t>rd</a:t>
            </a:r>
            <a:r>
              <a:rPr lang="en-US" dirty="0" smtClean="0"/>
              <a:t> is the destination register operand</a:t>
            </a:r>
            <a:endParaRPr lang="en-US" dirty="0"/>
          </a:p>
        </p:txBody>
      </p:sp>
      <p:sp>
        <p:nvSpPr>
          <p:cNvPr id="4" name="Rectangle 3"/>
          <p:cNvSpPr/>
          <p:nvPr/>
        </p:nvSpPr>
        <p:spPr>
          <a:xfrm>
            <a:off x="762000" y="4114800"/>
            <a:ext cx="1371600" cy="533400"/>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opcode (6)</a:t>
            </a:r>
            <a:endParaRPr lang="en-US" dirty="0">
              <a:solidFill>
                <a:schemeClr val="tx1"/>
              </a:solidFill>
              <a:latin typeface="+mj-lt"/>
            </a:endParaRPr>
          </a:p>
        </p:txBody>
      </p:sp>
      <p:sp>
        <p:nvSpPr>
          <p:cNvPr id="5" name="Rectangle 4"/>
          <p:cNvSpPr/>
          <p:nvPr/>
        </p:nvSpPr>
        <p:spPr>
          <a:xfrm>
            <a:off x="2133600" y="4114800"/>
            <a:ext cx="1295400" cy="5334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s</a:t>
            </a:r>
            <a:r>
              <a:rPr lang="en-US" dirty="0" smtClean="0">
                <a:solidFill>
                  <a:schemeClr val="tx1"/>
                </a:solidFill>
                <a:latin typeface="+mj-lt"/>
              </a:rPr>
              <a:t> (5)</a:t>
            </a:r>
            <a:endParaRPr lang="en-US" dirty="0">
              <a:solidFill>
                <a:schemeClr val="tx1"/>
              </a:solidFill>
              <a:latin typeface="+mj-lt"/>
            </a:endParaRPr>
          </a:p>
        </p:txBody>
      </p:sp>
      <p:sp>
        <p:nvSpPr>
          <p:cNvPr id="10" name="Rectangle 9"/>
          <p:cNvSpPr/>
          <p:nvPr/>
        </p:nvSpPr>
        <p:spPr>
          <a:xfrm>
            <a:off x="3429000" y="4114800"/>
            <a:ext cx="1295400" cy="5334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t</a:t>
            </a:r>
            <a:r>
              <a:rPr lang="en-US" dirty="0" smtClean="0">
                <a:solidFill>
                  <a:schemeClr val="tx1"/>
                </a:solidFill>
                <a:latin typeface="+mj-lt"/>
              </a:rPr>
              <a:t> (5)</a:t>
            </a:r>
            <a:endParaRPr lang="en-US" dirty="0">
              <a:solidFill>
                <a:schemeClr val="tx1"/>
              </a:solidFill>
              <a:latin typeface="+mj-lt"/>
            </a:endParaRPr>
          </a:p>
        </p:txBody>
      </p:sp>
      <p:sp>
        <p:nvSpPr>
          <p:cNvPr id="11" name="Rectangle 10"/>
          <p:cNvSpPr/>
          <p:nvPr/>
        </p:nvSpPr>
        <p:spPr>
          <a:xfrm>
            <a:off x="4724400" y="4114800"/>
            <a:ext cx="1295400" cy="53340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d</a:t>
            </a:r>
            <a:r>
              <a:rPr lang="en-US" dirty="0" smtClean="0">
                <a:solidFill>
                  <a:schemeClr val="tx1"/>
                </a:solidFill>
                <a:latin typeface="+mj-lt"/>
              </a:rPr>
              <a:t> (5)</a:t>
            </a:r>
            <a:endParaRPr lang="en-US" dirty="0">
              <a:solidFill>
                <a:schemeClr val="tx1"/>
              </a:solidFill>
              <a:latin typeface="+mj-lt"/>
            </a:endParaRPr>
          </a:p>
        </p:txBody>
      </p:sp>
      <p:sp>
        <p:nvSpPr>
          <p:cNvPr id="12" name="Rectangle 11"/>
          <p:cNvSpPr/>
          <p:nvPr/>
        </p:nvSpPr>
        <p:spPr>
          <a:xfrm>
            <a:off x="6019800" y="4114800"/>
            <a:ext cx="1295400" cy="533400"/>
          </a:xfrm>
          <a:prstGeom prst="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s</a:t>
            </a:r>
            <a:r>
              <a:rPr lang="en-US" dirty="0" err="1" smtClean="0">
                <a:solidFill>
                  <a:schemeClr val="tx1"/>
                </a:solidFill>
                <a:latin typeface="+mj-lt"/>
              </a:rPr>
              <a:t>h</a:t>
            </a:r>
            <a:r>
              <a:rPr lang="en-US" dirty="0" smtClean="0">
                <a:solidFill>
                  <a:schemeClr val="tx1"/>
                </a:solidFill>
                <a:latin typeface="+mj-lt"/>
              </a:rPr>
              <a:t> </a:t>
            </a:r>
            <a:r>
              <a:rPr lang="en-US" dirty="0" err="1" smtClean="0">
                <a:solidFill>
                  <a:schemeClr val="tx1"/>
                </a:solidFill>
                <a:latin typeface="+mj-lt"/>
              </a:rPr>
              <a:t>amt</a:t>
            </a:r>
            <a:r>
              <a:rPr lang="en-US" dirty="0" smtClean="0">
                <a:solidFill>
                  <a:schemeClr val="tx1"/>
                </a:solidFill>
                <a:latin typeface="+mj-lt"/>
              </a:rPr>
              <a:t> (5)</a:t>
            </a:r>
            <a:endParaRPr lang="en-US" dirty="0">
              <a:solidFill>
                <a:schemeClr val="tx1"/>
              </a:solidFill>
              <a:latin typeface="+mj-lt"/>
            </a:endParaRPr>
          </a:p>
        </p:txBody>
      </p:sp>
      <p:sp>
        <p:nvSpPr>
          <p:cNvPr id="13" name="Rectangle 12"/>
          <p:cNvSpPr/>
          <p:nvPr/>
        </p:nvSpPr>
        <p:spPr>
          <a:xfrm>
            <a:off x="7315200" y="4114800"/>
            <a:ext cx="1371600" cy="533400"/>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f</a:t>
            </a:r>
            <a:r>
              <a:rPr lang="en-US" dirty="0" smtClean="0">
                <a:solidFill>
                  <a:schemeClr val="tx1"/>
                </a:solidFill>
                <a:latin typeface="+mj-lt"/>
              </a:rPr>
              <a:t>unction (6)</a:t>
            </a:r>
            <a:endParaRPr lang="en-US" dirty="0">
              <a:solidFill>
                <a:schemeClr val="tx1"/>
              </a:solidFill>
              <a:latin typeface="+mj-lt"/>
            </a:endParaRPr>
          </a:p>
        </p:txBody>
      </p:sp>
    </p:spTree>
    <p:extLst>
      <p:ext uri="{BB962C8B-B14F-4D97-AF65-F5344CB8AC3E}">
        <p14:creationId xmlns="" xmlns:p14="http://schemas.microsoft.com/office/powerpoint/2010/main" val="1458130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685800"/>
            <a:ext cx="8686800" cy="6248400"/>
          </a:xfrm>
        </p:spPr>
        <p:txBody>
          <a:bodyPr>
            <a:normAutofit fontScale="92500" lnSpcReduction="10000"/>
          </a:bodyPr>
          <a:lstStyle/>
          <a:p>
            <a:r>
              <a:rPr lang="en-US" dirty="0" smtClean="0"/>
              <a:t>Not all fields are used by all instructions</a:t>
            </a:r>
          </a:p>
          <a:p>
            <a:pPr lvl="1"/>
            <a:r>
              <a:rPr lang="en-US" dirty="0" smtClean="0"/>
              <a:t>Non-shift instructions and variable shift instructions do not use </a:t>
            </a:r>
            <a:r>
              <a:rPr lang="en-US" dirty="0" err="1" smtClean="0"/>
              <a:t>sh</a:t>
            </a:r>
            <a:r>
              <a:rPr lang="en-US" dirty="0" smtClean="0"/>
              <a:t> </a:t>
            </a:r>
            <a:r>
              <a:rPr lang="en-US" dirty="0" err="1" smtClean="0"/>
              <a:t>amt</a:t>
            </a:r>
            <a:endParaRPr lang="en-US" dirty="0" smtClean="0"/>
          </a:p>
          <a:p>
            <a:pPr lvl="1"/>
            <a:r>
              <a:rPr lang="en-US" dirty="0" err="1"/>
              <a:t>s</a:t>
            </a:r>
            <a:r>
              <a:rPr lang="en-US" dirty="0" err="1" smtClean="0"/>
              <a:t>ll</a:t>
            </a:r>
            <a:r>
              <a:rPr lang="en-US" dirty="0" smtClean="0"/>
              <a:t>, </a:t>
            </a:r>
            <a:r>
              <a:rPr lang="en-US" dirty="0" err="1" smtClean="0"/>
              <a:t>srl</a:t>
            </a:r>
            <a:r>
              <a:rPr lang="en-US" dirty="0" smtClean="0"/>
              <a:t>, and </a:t>
            </a:r>
            <a:r>
              <a:rPr lang="en-US" dirty="0" err="1" smtClean="0"/>
              <a:t>sra</a:t>
            </a:r>
            <a:r>
              <a:rPr lang="en-US" dirty="0" smtClean="0"/>
              <a:t> do not use </a:t>
            </a:r>
            <a:r>
              <a:rPr lang="en-US" dirty="0" err="1" smtClean="0"/>
              <a:t>rs</a:t>
            </a:r>
            <a:endParaRPr lang="en-US" dirty="0" smtClean="0"/>
          </a:p>
          <a:p>
            <a:pPr lvl="1"/>
            <a:r>
              <a:rPr lang="en-US" dirty="0" err="1"/>
              <a:t>j</a:t>
            </a:r>
            <a:r>
              <a:rPr lang="en-US" dirty="0" err="1" smtClean="0"/>
              <a:t>r</a:t>
            </a:r>
            <a:r>
              <a:rPr lang="en-US" dirty="0" smtClean="0"/>
              <a:t> does not use </a:t>
            </a:r>
            <a:r>
              <a:rPr lang="en-US" dirty="0" err="1" smtClean="0"/>
              <a:t>rt</a:t>
            </a:r>
            <a:r>
              <a:rPr lang="en-US" dirty="0" smtClean="0"/>
              <a:t>, </a:t>
            </a:r>
            <a:r>
              <a:rPr lang="en-US" dirty="0" err="1" smtClean="0"/>
              <a:t>rd</a:t>
            </a:r>
            <a:endParaRPr lang="en-US" dirty="0"/>
          </a:p>
          <a:p>
            <a:pPr lvl="1"/>
            <a:r>
              <a:rPr lang="en-US" dirty="0" err="1"/>
              <a:t>j</a:t>
            </a:r>
            <a:r>
              <a:rPr lang="en-US" dirty="0" err="1" smtClean="0"/>
              <a:t>alr</a:t>
            </a:r>
            <a:r>
              <a:rPr lang="en-US" dirty="0" smtClean="0"/>
              <a:t> does not use </a:t>
            </a:r>
            <a:r>
              <a:rPr lang="en-US" dirty="0" err="1" smtClean="0"/>
              <a:t>rt</a:t>
            </a:r>
            <a:r>
              <a:rPr lang="en-US" dirty="0" smtClean="0"/>
              <a:t> (</a:t>
            </a:r>
            <a:r>
              <a:rPr lang="en-US" dirty="0" err="1" smtClean="0"/>
              <a:t>rd</a:t>
            </a:r>
            <a:r>
              <a:rPr lang="en-US" dirty="0" smtClean="0"/>
              <a:t> is always set to 31) </a:t>
            </a:r>
          </a:p>
          <a:p>
            <a:pPr lvl="1"/>
            <a:r>
              <a:rPr lang="en-US" dirty="0" err="1"/>
              <a:t>m</a:t>
            </a:r>
            <a:r>
              <a:rPr lang="en-US" dirty="0" err="1" smtClean="0"/>
              <a:t>fhi</a:t>
            </a:r>
            <a:r>
              <a:rPr lang="en-US" dirty="0" smtClean="0"/>
              <a:t> and </a:t>
            </a:r>
            <a:r>
              <a:rPr lang="en-US" dirty="0" err="1" smtClean="0"/>
              <a:t>mflo</a:t>
            </a:r>
            <a:r>
              <a:rPr lang="en-US" dirty="0" smtClean="0"/>
              <a:t> do not use </a:t>
            </a:r>
            <a:r>
              <a:rPr lang="en-US" dirty="0" err="1" smtClean="0"/>
              <a:t>rs</a:t>
            </a:r>
            <a:r>
              <a:rPr lang="en-US" dirty="0" smtClean="0"/>
              <a:t>, </a:t>
            </a:r>
            <a:r>
              <a:rPr lang="en-US" dirty="0" err="1" smtClean="0"/>
              <a:t>rt</a:t>
            </a:r>
            <a:endParaRPr lang="en-US" dirty="0" smtClean="0"/>
          </a:p>
          <a:p>
            <a:pPr lvl="1"/>
            <a:r>
              <a:rPr lang="en-US" dirty="0" err="1"/>
              <a:t>m</a:t>
            </a:r>
            <a:r>
              <a:rPr lang="en-US" dirty="0" err="1" smtClean="0"/>
              <a:t>thi</a:t>
            </a:r>
            <a:r>
              <a:rPr lang="en-US" dirty="0" smtClean="0"/>
              <a:t> and </a:t>
            </a:r>
            <a:r>
              <a:rPr lang="en-US" dirty="0" err="1" smtClean="0"/>
              <a:t>mtlo</a:t>
            </a:r>
            <a:r>
              <a:rPr lang="en-US" dirty="0" smtClean="0"/>
              <a:t> do not use </a:t>
            </a:r>
            <a:r>
              <a:rPr lang="en-US" dirty="0" err="1" smtClean="0"/>
              <a:t>rt</a:t>
            </a:r>
            <a:r>
              <a:rPr lang="en-US" dirty="0" smtClean="0"/>
              <a:t>, </a:t>
            </a:r>
            <a:r>
              <a:rPr lang="en-US" dirty="0" err="1" smtClean="0"/>
              <a:t>rd</a:t>
            </a:r>
            <a:endParaRPr lang="en-US" dirty="0" smtClean="0"/>
          </a:p>
          <a:p>
            <a:pPr lvl="1"/>
            <a:r>
              <a:rPr lang="en-US" dirty="0" err="1"/>
              <a:t>m</a:t>
            </a:r>
            <a:r>
              <a:rPr lang="en-US" dirty="0" err="1" smtClean="0"/>
              <a:t>ult</a:t>
            </a:r>
            <a:r>
              <a:rPr lang="en-US" dirty="0" smtClean="0"/>
              <a:t>, </a:t>
            </a:r>
            <a:r>
              <a:rPr lang="en-US" dirty="0" err="1" smtClean="0"/>
              <a:t>multu</a:t>
            </a:r>
            <a:r>
              <a:rPr lang="en-US" dirty="0" smtClean="0"/>
              <a:t>, div, </a:t>
            </a:r>
            <a:r>
              <a:rPr lang="en-US" dirty="0" err="1" smtClean="0"/>
              <a:t>divu</a:t>
            </a:r>
            <a:r>
              <a:rPr lang="en-US" dirty="0" smtClean="0"/>
              <a:t> do not use </a:t>
            </a:r>
            <a:r>
              <a:rPr lang="en-US" dirty="0" err="1" smtClean="0"/>
              <a:t>rd</a:t>
            </a:r>
            <a:endParaRPr lang="en-US" dirty="0" smtClean="0"/>
          </a:p>
          <a:p>
            <a:pPr lvl="1"/>
            <a:r>
              <a:rPr lang="en-US" dirty="0" smtClean="0"/>
              <a:t>Unused fields are encoded as zero</a:t>
            </a:r>
          </a:p>
          <a:p>
            <a:r>
              <a:rPr lang="en-US" dirty="0" smtClean="0"/>
              <a:t>Length of these instructions could be shortened, but MIPS designers wanted all instructions to have a fixed four-byte size</a:t>
            </a:r>
          </a:p>
          <a:p>
            <a:pPr lvl="1"/>
            <a:r>
              <a:rPr lang="en-US" dirty="0" smtClean="0"/>
              <a:t>Simple design, even though wastes memory</a:t>
            </a:r>
          </a:p>
          <a:p>
            <a:pPr lvl="1"/>
            <a:endParaRPr lang="en-US" dirty="0" smtClean="0"/>
          </a:p>
          <a:p>
            <a:pPr lvl="1"/>
            <a:endParaRPr lang="en-US" dirty="0"/>
          </a:p>
        </p:txBody>
      </p:sp>
    </p:spTree>
    <p:extLst>
      <p:ext uri="{BB962C8B-B14F-4D97-AF65-F5344CB8AC3E}">
        <p14:creationId xmlns="" xmlns:p14="http://schemas.microsoft.com/office/powerpoint/2010/main" val="38805967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R-format instructions have only register operands</a:t>
            </a:r>
          </a:p>
          <a:p>
            <a:r>
              <a:rPr lang="en-US" dirty="0" smtClean="0"/>
              <a:t>Instructions having one immediate operand are encoded using the I-format</a:t>
            </a:r>
          </a:p>
          <a:p>
            <a:pPr lvl="1"/>
            <a:r>
              <a:rPr lang="en-US" dirty="0" smtClean="0"/>
              <a:t>Observation: these instructions require at most two register operands</a:t>
            </a:r>
          </a:p>
          <a:p>
            <a:pPr lvl="1"/>
            <a:r>
              <a:rPr lang="en-US" dirty="0" smtClean="0"/>
              <a:t>Both register operands could be source operands: </a:t>
            </a:r>
            <a:r>
              <a:rPr lang="en-US" dirty="0" err="1" smtClean="0"/>
              <a:t>beq</a:t>
            </a:r>
            <a:r>
              <a:rPr lang="en-US" dirty="0" smtClean="0"/>
              <a:t>, </a:t>
            </a:r>
            <a:r>
              <a:rPr lang="en-US" dirty="0" err="1" smtClean="0"/>
              <a:t>bne</a:t>
            </a:r>
            <a:r>
              <a:rPr lang="en-US" dirty="0" smtClean="0"/>
              <a:t>, all store instructions</a:t>
            </a:r>
          </a:p>
          <a:p>
            <a:pPr lvl="1"/>
            <a:r>
              <a:rPr lang="en-US" dirty="0" smtClean="0"/>
              <a:t>One register operand could be source and the other could be destination: </a:t>
            </a:r>
            <a:r>
              <a:rPr lang="en-US" dirty="0" err="1" smtClean="0"/>
              <a:t>addi</a:t>
            </a:r>
            <a:r>
              <a:rPr lang="en-US" dirty="0" smtClean="0"/>
              <a:t>, </a:t>
            </a:r>
            <a:r>
              <a:rPr lang="en-US" dirty="0" err="1" smtClean="0"/>
              <a:t>addiu</a:t>
            </a:r>
            <a:r>
              <a:rPr lang="en-US" dirty="0" smtClean="0"/>
              <a:t>, </a:t>
            </a:r>
            <a:r>
              <a:rPr lang="en-US" dirty="0" err="1" smtClean="0"/>
              <a:t>andi</a:t>
            </a:r>
            <a:r>
              <a:rPr lang="en-US" dirty="0" smtClean="0"/>
              <a:t>, </a:t>
            </a:r>
            <a:r>
              <a:rPr lang="en-US" dirty="0" err="1" smtClean="0"/>
              <a:t>ori</a:t>
            </a:r>
            <a:r>
              <a:rPr lang="en-US" dirty="0" smtClean="0"/>
              <a:t>, </a:t>
            </a:r>
            <a:r>
              <a:rPr lang="en-US" dirty="0" err="1" smtClean="0"/>
              <a:t>slti</a:t>
            </a:r>
            <a:r>
              <a:rPr lang="en-US" dirty="0" smtClean="0"/>
              <a:t>, </a:t>
            </a:r>
            <a:r>
              <a:rPr lang="en-US" dirty="0" err="1" smtClean="0"/>
              <a:t>sltiu</a:t>
            </a:r>
            <a:r>
              <a:rPr lang="en-US" dirty="0" smtClean="0"/>
              <a:t>, </a:t>
            </a:r>
            <a:r>
              <a:rPr lang="en-US" dirty="0" err="1" smtClean="0"/>
              <a:t>xori</a:t>
            </a:r>
            <a:r>
              <a:rPr lang="en-US" dirty="0" smtClean="0"/>
              <a:t>, all load instructions, </a:t>
            </a:r>
            <a:r>
              <a:rPr lang="en-US" dirty="0" err="1" smtClean="0"/>
              <a:t>lui</a:t>
            </a:r>
            <a:endParaRPr lang="en-US" dirty="0" smtClean="0"/>
          </a:p>
          <a:p>
            <a:pPr lvl="1"/>
            <a:r>
              <a:rPr lang="en-US" dirty="0" smtClean="0"/>
              <a:t>Some I-format instructions use only one register operand as a source: </a:t>
            </a:r>
            <a:r>
              <a:rPr lang="en-US" dirty="0" err="1" smtClean="0"/>
              <a:t>blez</a:t>
            </a:r>
            <a:r>
              <a:rPr lang="en-US" dirty="0" smtClean="0"/>
              <a:t>, </a:t>
            </a:r>
            <a:r>
              <a:rPr lang="en-US" dirty="0" err="1" smtClean="0"/>
              <a:t>bgtz</a:t>
            </a:r>
            <a:r>
              <a:rPr lang="en-US" dirty="0" smtClean="0"/>
              <a:t>, </a:t>
            </a:r>
            <a:r>
              <a:rPr lang="en-US" dirty="0" err="1" smtClean="0"/>
              <a:t>bltz</a:t>
            </a:r>
            <a:r>
              <a:rPr lang="en-US" dirty="0" smtClean="0"/>
              <a:t>, </a:t>
            </a:r>
            <a:r>
              <a:rPr lang="en-US" dirty="0" err="1" smtClean="0"/>
              <a:t>bgez</a:t>
            </a:r>
            <a:endParaRPr lang="en-US" dirty="0"/>
          </a:p>
        </p:txBody>
      </p:sp>
    </p:spTree>
    <p:extLst>
      <p:ext uri="{BB962C8B-B14F-4D97-AF65-F5344CB8AC3E}">
        <p14:creationId xmlns="" xmlns:p14="http://schemas.microsoft.com/office/powerpoint/2010/main" val="1416804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Mapping variables to operands</a:t>
            </a:r>
          </a:p>
          <a:p>
            <a:pPr lvl="1"/>
            <a:r>
              <a:rPr lang="en-US" dirty="0" smtClean="0"/>
              <a:t>Since taller register file is slower, the number of registers must be restricted</a:t>
            </a:r>
            <a:endParaRPr lang="en-US" dirty="0"/>
          </a:p>
          <a:p>
            <a:pPr lvl="1"/>
            <a:r>
              <a:rPr lang="en-US" dirty="0" smtClean="0"/>
              <a:t>Since each variable is given a unique memory location to store its value, it must be copied to a register if an instruction wants to use it as a register operand</a:t>
            </a:r>
          </a:p>
          <a:p>
            <a:pPr lvl="2"/>
            <a:r>
              <a:rPr lang="en-US" dirty="0" smtClean="0"/>
              <a:t>In MIPS, arithmetic and many other instructions only allow register operands</a:t>
            </a:r>
          </a:p>
          <a:p>
            <a:pPr lvl="1"/>
            <a:r>
              <a:rPr lang="en-US" dirty="0" smtClean="0"/>
              <a:t>Not all variables of a program can be allocated in registers at the same time due to restricted number of registers</a:t>
            </a:r>
          </a:p>
          <a:p>
            <a:pPr lvl="2"/>
            <a:r>
              <a:rPr lang="en-US" dirty="0" smtClean="0"/>
              <a:t>Variables are allocated in and de-allocated from registers as the program progresses (filled from and spilled into memory)</a:t>
            </a:r>
          </a:p>
        </p:txBody>
      </p:sp>
    </p:spTree>
    <p:extLst>
      <p:ext uri="{BB962C8B-B14F-4D97-AF65-F5344CB8AC3E}">
        <p14:creationId xmlns="" xmlns:p14="http://schemas.microsoft.com/office/powerpoint/2010/main" val="16086414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The immediate operand is treated differently for different types of I-format instructions</a:t>
            </a:r>
          </a:p>
          <a:p>
            <a:pPr lvl="1"/>
            <a:r>
              <a:rPr lang="en-US" dirty="0" smtClean="0"/>
              <a:t>Arithmetic instructions: signed immediate operand</a:t>
            </a:r>
            <a:r>
              <a:rPr lang="en-US" dirty="0"/>
              <a:t> </a:t>
            </a:r>
            <a:r>
              <a:rPr lang="en-US" dirty="0" smtClean="0"/>
              <a:t>(</a:t>
            </a:r>
            <a:r>
              <a:rPr lang="en-US" dirty="0" err="1" smtClean="0"/>
              <a:t>addi</a:t>
            </a:r>
            <a:r>
              <a:rPr lang="en-US" dirty="0" smtClean="0"/>
              <a:t>, </a:t>
            </a:r>
            <a:r>
              <a:rPr lang="en-US" dirty="0" err="1" smtClean="0"/>
              <a:t>addiu</a:t>
            </a:r>
            <a:r>
              <a:rPr lang="en-US" dirty="0" smtClean="0"/>
              <a:t>, </a:t>
            </a:r>
            <a:r>
              <a:rPr lang="en-US" dirty="0" err="1" smtClean="0"/>
              <a:t>slti</a:t>
            </a:r>
            <a:r>
              <a:rPr lang="en-US" dirty="0" smtClean="0"/>
              <a:t>) or unsigned immediate operand (</a:t>
            </a:r>
            <a:r>
              <a:rPr lang="en-US" dirty="0" err="1" smtClean="0"/>
              <a:t>sltiu</a:t>
            </a:r>
            <a:r>
              <a:rPr lang="en-US" dirty="0" smtClean="0"/>
              <a:t>)</a:t>
            </a:r>
          </a:p>
          <a:p>
            <a:pPr lvl="1"/>
            <a:r>
              <a:rPr lang="en-US" dirty="0" smtClean="0"/>
              <a:t>Logical instructions: unsigned immediate operand (</a:t>
            </a:r>
            <a:r>
              <a:rPr lang="en-US" dirty="0" err="1" smtClean="0"/>
              <a:t>andi</a:t>
            </a:r>
            <a:r>
              <a:rPr lang="en-US" dirty="0" smtClean="0"/>
              <a:t>, </a:t>
            </a:r>
            <a:r>
              <a:rPr lang="en-US" dirty="0" err="1" smtClean="0"/>
              <a:t>ori</a:t>
            </a:r>
            <a:r>
              <a:rPr lang="en-US" dirty="0" smtClean="0"/>
              <a:t>, </a:t>
            </a:r>
            <a:r>
              <a:rPr lang="en-US" dirty="0" err="1" smtClean="0"/>
              <a:t>xori</a:t>
            </a:r>
            <a:r>
              <a:rPr lang="en-US" dirty="0" smtClean="0"/>
              <a:t>, </a:t>
            </a:r>
            <a:r>
              <a:rPr lang="en-US" dirty="0" err="1" smtClean="0"/>
              <a:t>lui</a:t>
            </a:r>
            <a:r>
              <a:rPr lang="en-US" dirty="0" smtClean="0"/>
              <a:t>)</a:t>
            </a:r>
          </a:p>
          <a:p>
            <a:pPr lvl="1"/>
            <a:r>
              <a:rPr lang="en-US" dirty="0" smtClean="0"/>
              <a:t>Branch instructions: PC-relative signed jump offset (</a:t>
            </a:r>
            <a:r>
              <a:rPr lang="en-US" dirty="0" err="1" smtClean="0"/>
              <a:t>beq</a:t>
            </a:r>
            <a:r>
              <a:rPr lang="en-US" dirty="0" smtClean="0"/>
              <a:t>, </a:t>
            </a:r>
            <a:r>
              <a:rPr lang="en-US" dirty="0" err="1" smtClean="0"/>
              <a:t>bne</a:t>
            </a:r>
            <a:r>
              <a:rPr lang="en-US" dirty="0" smtClean="0"/>
              <a:t>, </a:t>
            </a:r>
            <a:r>
              <a:rPr lang="en-US" dirty="0" err="1" smtClean="0"/>
              <a:t>blez</a:t>
            </a:r>
            <a:r>
              <a:rPr lang="en-US" dirty="0" smtClean="0"/>
              <a:t>, </a:t>
            </a:r>
            <a:r>
              <a:rPr lang="en-US" dirty="0" err="1" smtClean="0"/>
              <a:t>bltz</a:t>
            </a:r>
            <a:r>
              <a:rPr lang="en-US" dirty="0" smtClean="0"/>
              <a:t>, </a:t>
            </a:r>
            <a:r>
              <a:rPr lang="en-US" dirty="0" err="1" smtClean="0"/>
              <a:t>bgtz</a:t>
            </a:r>
            <a:r>
              <a:rPr lang="en-US" dirty="0" smtClean="0"/>
              <a:t>, </a:t>
            </a:r>
            <a:r>
              <a:rPr lang="en-US" dirty="0" err="1" smtClean="0"/>
              <a:t>bgez</a:t>
            </a:r>
            <a:r>
              <a:rPr lang="en-US" dirty="0" smtClean="0"/>
              <a:t>)</a:t>
            </a:r>
          </a:p>
          <a:p>
            <a:pPr lvl="1"/>
            <a:r>
              <a:rPr lang="en-US" dirty="0" smtClean="0"/>
              <a:t>Load and store instructions: signed displacement from the base register</a:t>
            </a:r>
          </a:p>
        </p:txBody>
      </p:sp>
      <p:sp>
        <p:nvSpPr>
          <p:cNvPr id="4" name="Rectangle 3"/>
          <p:cNvSpPr/>
          <p:nvPr/>
        </p:nvSpPr>
        <p:spPr>
          <a:xfrm>
            <a:off x="762000" y="6096000"/>
            <a:ext cx="1371600" cy="533400"/>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opcode (6)</a:t>
            </a:r>
            <a:endParaRPr lang="en-US" dirty="0">
              <a:solidFill>
                <a:schemeClr val="tx1"/>
              </a:solidFill>
              <a:latin typeface="+mj-lt"/>
            </a:endParaRPr>
          </a:p>
        </p:txBody>
      </p:sp>
      <p:sp>
        <p:nvSpPr>
          <p:cNvPr id="5" name="Rectangle 4"/>
          <p:cNvSpPr/>
          <p:nvPr/>
        </p:nvSpPr>
        <p:spPr>
          <a:xfrm>
            <a:off x="2133600" y="6096000"/>
            <a:ext cx="1295400" cy="5334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s</a:t>
            </a:r>
            <a:r>
              <a:rPr lang="en-US" dirty="0" smtClean="0">
                <a:solidFill>
                  <a:schemeClr val="tx1"/>
                </a:solidFill>
                <a:latin typeface="+mj-lt"/>
              </a:rPr>
              <a:t> (5)</a:t>
            </a:r>
            <a:endParaRPr lang="en-US" dirty="0">
              <a:solidFill>
                <a:schemeClr val="tx1"/>
              </a:solidFill>
              <a:latin typeface="+mj-lt"/>
            </a:endParaRPr>
          </a:p>
        </p:txBody>
      </p:sp>
      <p:sp>
        <p:nvSpPr>
          <p:cNvPr id="6" name="Rectangle 5"/>
          <p:cNvSpPr/>
          <p:nvPr/>
        </p:nvSpPr>
        <p:spPr>
          <a:xfrm>
            <a:off x="3429000" y="6096000"/>
            <a:ext cx="1295400" cy="5334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t</a:t>
            </a:r>
            <a:r>
              <a:rPr lang="en-US" dirty="0" smtClean="0">
                <a:solidFill>
                  <a:schemeClr val="tx1"/>
                </a:solidFill>
                <a:latin typeface="+mj-lt"/>
              </a:rPr>
              <a:t> (5)</a:t>
            </a:r>
            <a:endParaRPr lang="en-US" dirty="0">
              <a:solidFill>
                <a:schemeClr val="tx1"/>
              </a:solidFill>
              <a:latin typeface="+mj-lt"/>
            </a:endParaRPr>
          </a:p>
        </p:txBody>
      </p:sp>
      <p:sp>
        <p:nvSpPr>
          <p:cNvPr id="7" name="Rectangle 6"/>
          <p:cNvSpPr/>
          <p:nvPr/>
        </p:nvSpPr>
        <p:spPr>
          <a:xfrm>
            <a:off x="4724400" y="6096000"/>
            <a:ext cx="4038600" cy="53340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immediate (16)</a:t>
            </a:r>
            <a:endParaRPr lang="en-US" dirty="0">
              <a:solidFill>
                <a:schemeClr val="tx1"/>
              </a:solidFill>
              <a:latin typeface="+mj-lt"/>
            </a:endParaRPr>
          </a:p>
        </p:txBody>
      </p:sp>
    </p:spTree>
    <p:extLst>
      <p:ext uri="{BB962C8B-B14F-4D97-AF65-F5344CB8AC3E}">
        <p14:creationId xmlns="" xmlns:p14="http://schemas.microsoft.com/office/powerpoint/2010/main" val="34065897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endParaRPr lang="en-US" dirty="0" smtClean="0"/>
          </a:p>
          <a:p>
            <a:r>
              <a:rPr lang="en-US" dirty="0" smtClean="0"/>
              <a:t>I-format instructions having one destination register operand use </a:t>
            </a:r>
            <a:r>
              <a:rPr lang="en-US" dirty="0" err="1" smtClean="0"/>
              <a:t>rt</a:t>
            </a:r>
            <a:r>
              <a:rPr lang="en-US" dirty="0" smtClean="0"/>
              <a:t> as the destination</a:t>
            </a:r>
          </a:p>
          <a:p>
            <a:r>
              <a:rPr lang="en-US" dirty="0" smtClean="0"/>
              <a:t>I-format instructions having only one source register operand use </a:t>
            </a:r>
            <a:r>
              <a:rPr lang="en-US" dirty="0" err="1" smtClean="0"/>
              <a:t>rs</a:t>
            </a:r>
            <a:r>
              <a:rPr lang="en-US" dirty="0" smtClean="0"/>
              <a:t> as the source</a:t>
            </a:r>
          </a:p>
          <a:p>
            <a:r>
              <a:rPr lang="en-US" dirty="0" smtClean="0"/>
              <a:t>The immediate operand is sign-extended to 32 bits for </a:t>
            </a:r>
            <a:r>
              <a:rPr lang="en-US" dirty="0" err="1" smtClean="0"/>
              <a:t>addi</a:t>
            </a:r>
            <a:r>
              <a:rPr lang="en-US" dirty="0" smtClean="0"/>
              <a:t>, </a:t>
            </a:r>
            <a:r>
              <a:rPr lang="en-US" dirty="0" err="1" smtClean="0"/>
              <a:t>addiu</a:t>
            </a:r>
            <a:r>
              <a:rPr lang="en-US" dirty="0" smtClean="0"/>
              <a:t>, </a:t>
            </a:r>
            <a:r>
              <a:rPr lang="en-US" dirty="0" err="1" smtClean="0"/>
              <a:t>slti</a:t>
            </a:r>
            <a:r>
              <a:rPr lang="en-US" dirty="0" smtClean="0"/>
              <a:t>, </a:t>
            </a:r>
            <a:r>
              <a:rPr lang="en-US" dirty="0" err="1" smtClean="0"/>
              <a:t>sltiu</a:t>
            </a:r>
            <a:r>
              <a:rPr lang="en-US" dirty="0" smtClean="0"/>
              <a:t> (treats the sign-extended value as unsigned), all branches, all loads and stores</a:t>
            </a:r>
          </a:p>
          <a:p>
            <a:r>
              <a:rPr lang="en-US" dirty="0" smtClean="0"/>
              <a:t>The immediate operand is zero-extended to 32 bits for all logical instructions</a:t>
            </a:r>
          </a:p>
        </p:txBody>
      </p:sp>
      <p:sp>
        <p:nvSpPr>
          <p:cNvPr id="4" name="Rectangle 3"/>
          <p:cNvSpPr/>
          <p:nvPr/>
        </p:nvSpPr>
        <p:spPr>
          <a:xfrm>
            <a:off x="762000" y="838200"/>
            <a:ext cx="1371600" cy="533400"/>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opcode (6)</a:t>
            </a:r>
            <a:endParaRPr lang="en-US" dirty="0">
              <a:solidFill>
                <a:schemeClr val="tx1"/>
              </a:solidFill>
              <a:latin typeface="+mj-lt"/>
            </a:endParaRPr>
          </a:p>
        </p:txBody>
      </p:sp>
      <p:sp>
        <p:nvSpPr>
          <p:cNvPr id="5" name="Rectangle 4"/>
          <p:cNvSpPr/>
          <p:nvPr/>
        </p:nvSpPr>
        <p:spPr>
          <a:xfrm>
            <a:off x="2133600" y="838200"/>
            <a:ext cx="1295400" cy="5334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s</a:t>
            </a:r>
            <a:r>
              <a:rPr lang="en-US" dirty="0" smtClean="0">
                <a:solidFill>
                  <a:schemeClr val="tx1"/>
                </a:solidFill>
                <a:latin typeface="+mj-lt"/>
              </a:rPr>
              <a:t> (5)</a:t>
            </a:r>
            <a:endParaRPr lang="en-US" dirty="0">
              <a:solidFill>
                <a:schemeClr val="tx1"/>
              </a:solidFill>
              <a:latin typeface="+mj-lt"/>
            </a:endParaRPr>
          </a:p>
        </p:txBody>
      </p:sp>
      <p:sp>
        <p:nvSpPr>
          <p:cNvPr id="6" name="Rectangle 5"/>
          <p:cNvSpPr/>
          <p:nvPr/>
        </p:nvSpPr>
        <p:spPr>
          <a:xfrm>
            <a:off x="3429000" y="838200"/>
            <a:ext cx="1295400" cy="5334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r</a:t>
            </a:r>
            <a:r>
              <a:rPr lang="en-US" dirty="0" err="1" smtClean="0">
                <a:solidFill>
                  <a:schemeClr val="tx1"/>
                </a:solidFill>
                <a:latin typeface="+mj-lt"/>
              </a:rPr>
              <a:t>t</a:t>
            </a:r>
            <a:r>
              <a:rPr lang="en-US" dirty="0" smtClean="0">
                <a:solidFill>
                  <a:schemeClr val="tx1"/>
                </a:solidFill>
                <a:latin typeface="+mj-lt"/>
              </a:rPr>
              <a:t> (5)</a:t>
            </a:r>
            <a:endParaRPr lang="en-US" dirty="0">
              <a:solidFill>
                <a:schemeClr val="tx1"/>
              </a:solidFill>
              <a:latin typeface="+mj-lt"/>
            </a:endParaRPr>
          </a:p>
        </p:txBody>
      </p:sp>
      <p:sp>
        <p:nvSpPr>
          <p:cNvPr id="7" name="Rectangle 6"/>
          <p:cNvSpPr/>
          <p:nvPr/>
        </p:nvSpPr>
        <p:spPr>
          <a:xfrm>
            <a:off x="4724400" y="838200"/>
            <a:ext cx="4038600" cy="53340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immediate (16)</a:t>
            </a:r>
            <a:endParaRPr lang="en-US" dirty="0">
              <a:solidFill>
                <a:schemeClr val="tx1"/>
              </a:solidFill>
              <a:latin typeface="+mj-lt"/>
            </a:endParaRPr>
          </a:p>
        </p:txBody>
      </p:sp>
    </p:spTree>
    <p:extLst>
      <p:ext uri="{BB962C8B-B14F-4D97-AF65-F5344CB8AC3E}">
        <p14:creationId xmlns="" xmlns:p14="http://schemas.microsoft.com/office/powerpoint/2010/main" val="388888150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How to load a constant bigger than 16 bits into a register?</a:t>
            </a:r>
          </a:p>
          <a:p>
            <a:pPr lvl="1"/>
            <a:r>
              <a:rPr lang="en-US" dirty="0" smtClean="0"/>
              <a:t>Suppose we would like to load the value 0x123456 into $10</a:t>
            </a:r>
          </a:p>
          <a:p>
            <a:pPr lvl="1"/>
            <a:r>
              <a:rPr lang="en-US" dirty="0" smtClean="0"/>
              <a:t>Make use of the </a:t>
            </a:r>
            <a:r>
              <a:rPr lang="en-US" dirty="0" err="1" smtClean="0"/>
              <a:t>lui</a:t>
            </a:r>
            <a:r>
              <a:rPr lang="en-US" dirty="0" smtClean="0"/>
              <a:t> instruction (load upper immediate)</a:t>
            </a:r>
          </a:p>
          <a:p>
            <a:pPr marL="914400" lvl="2" indent="0">
              <a:buNone/>
            </a:pPr>
            <a:r>
              <a:rPr lang="en-US" dirty="0" err="1"/>
              <a:t>l</a:t>
            </a:r>
            <a:r>
              <a:rPr lang="en-US" dirty="0" err="1" smtClean="0"/>
              <a:t>ui</a:t>
            </a:r>
            <a:r>
              <a:rPr lang="en-US" dirty="0" smtClean="0"/>
              <a:t> $10, 0x12</a:t>
            </a:r>
          </a:p>
          <a:p>
            <a:pPr marL="914400" lvl="2" indent="0">
              <a:buNone/>
            </a:pPr>
            <a:r>
              <a:rPr lang="en-US" dirty="0" err="1"/>
              <a:t>o</a:t>
            </a:r>
            <a:r>
              <a:rPr lang="en-US" dirty="0" err="1" smtClean="0"/>
              <a:t>ri</a:t>
            </a:r>
            <a:r>
              <a:rPr lang="en-US" dirty="0" smtClean="0"/>
              <a:t> $10, $10, 0x3456</a:t>
            </a:r>
          </a:p>
        </p:txBody>
      </p:sp>
    </p:spTree>
    <p:extLst>
      <p:ext uri="{BB962C8B-B14F-4D97-AF65-F5344CB8AC3E}">
        <p14:creationId xmlns="" xmlns:p14="http://schemas.microsoft.com/office/powerpoint/2010/main" val="35980798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Another use of </a:t>
            </a:r>
            <a:r>
              <a:rPr lang="en-US" dirty="0" err="1" smtClean="0"/>
              <a:t>lui</a:t>
            </a:r>
            <a:r>
              <a:rPr lang="en-US" dirty="0" smtClean="0"/>
              <a:t>: synthesizing addresses</a:t>
            </a:r>
          </a:p>
          <a:p>
            <a:pPr lvl="1"/>
            <a:r>
              <a:rPr lang="en-US" dirty="0" smtClean="0"/>
              <a:t>Suppose the compiler wants to generate instructions to load the word starting at address 0x789abc into register $10</a:t>
            </a:r>
          </a:p>
          <a:p>
            <a:pPr marL="914400" lvl="2" indent="0">
              <a:buNone/>
            </a:pPr>
            <a:r>
              <a:rPr lang="en-US" dirty="0" err="1"/>
              <a:t>l</a:t>
            </a:r>
            <a:r>
              <a:rPr lang="en-US" dirty="0" err="1" smtClean="0"/>
              <a:t>ui</a:t>
            </a:r>
            <a:r>
              <a:rPr lang="en-US" dirty="0" smtClean="0"/>
              <a:t> $1, 0x78          // $1 is also referred to as $at</a:t>
            </a:r>
          </a:p>
          <a:p>
            <a:pPr marL="914400" lvl="2" indent="0">
              <a:buNone/>
            </a:pPr>
            <a:r>
              <a:rPr lang="en-US" dirty="0" err="1"/>
              <a:t>o</a:t>
            </a:r>
            <a:r>
              <a:rPr lang="en-US" dirty="0" err="1" smtClean="0"/>
              <a:t>ri</a:t>
            </a:r>
            <a:r>
              <a:rPr lang="en-US" dirty="0" smtClean="0"/>
              <a:t> $1, $1, 0x9abc // $at is a register used by assembler</a:t>
            </a:r>
          </a:p>
          <a:p>
            <a:pPr marL="914400" lvl="2" indent="0">
              <a:buNone/>
            </a:pPr>
            <a:r>
              <a:rPr lang="en-US" dirty="0" err="1"/>
              <a:t>l</a:t>
            </a:r>
            <a:r>
              <a:rPr lang="en-US" dirty="0" err="1" smtClean="0"/>
              <a:t>w</a:t>
            </a:r>
            <a:r>
              <a:rPr lang="en-US" dirty="0" smtClean="0"/>
              <a:t> $10, 0($1)</a:t>
            </a:r>
          </a:p>
          <a:p>
            <a:pPr marL="971550" lvl="1" indent="-457200"/>
            <a:r>
              <a:rPr lang="en-US" dirty="0" smtClean="0"/>
              <a:t>Note that the last two instructions cannot be replaced by </a:t>
            </a:r>
            <a:r>
              <a:rPr lang="en-US" dirty="0" err="1" smtClean="0"/>
              <a:t>lw</a:t>
            </a:r>
            <a:r>
              <a:rPr lang="en-US" dirty="0" smtClean="0"/>
              <a:t> $10, 0x9abc($1)</a:t>
            </a:r>
            <a:endParaRPr lang="en-US" dirty="0"/>
          </a:p>
          <a:p>
            <a:pPr marL="971550" lvl="1" indent="-457200"/>
            <a:r>
              <a:rPr lang="en-US" dirty="0" smtClean="0"/>
              <a:t>If the address was 0x345678, the following would work</a:t>
            </a:r>
          </a:p>
          <a:p>
            <a:pPr marL="914400" lvl="2" indent="0">
              <a:buNone/>
            </a:pPr>
            <a:r>
              <a:rPr lang="en-US" dirty="0" err="1"/>
              <a:t>l</a:t>
            </a:r>
            <a:r>
              <a:rPr lang="en-US" dirty="0" err="1" smtClean="0"/>
              <a:t>ui</a:t>
            </a:r>
            <a:r>
              <a:rPr lang="en-US" dirty="0" smtClean="0"/>
              <a:t> $1, 0x34</a:t>
            </a:r>
          </a:p>
          <a:p>
            <a:pPr marL="914400" lvl="2" indent="0">
              <a:buNone/>
            </a:pPr>
            <a:r>
              <a:rPr lang="en-US" dirty="0" err="1"/>
              <a:t>l</a:t>
            </a:r>
            <a:r>
              <a:rPr lang="en-US" dirty="0" err="1" smtClean="0"/>
              <a:t>w</a:t>
            </a:r>
            <a:r>
              <a:rPr lang="en-US" dirty="0" smtClean="0"/>
              <a:t> $10, 0x5678($1)</a:t>
            </a:r>
          </a:p>
        </p:txBody>
      </p:sp>
    </p:spTree>
    <p:extLst>
      <p:ext uri="{BB962C8B-B14F-4D97-AF65-F5344CB8AC3E}">
        <p14:creationId xmlns="" xmlns:p14="http://schemas.microsoft.com/office/powerpoint/2010/main" val="10544740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J-format is used to encode j and </a:t>
            </a:r>
            <a:r>
              <a:rPr lang="en-US" dirty="0" err="1" smtClean="0"/>
              <a:t>jal</a:t>
            </a:r>
            <a:endParaRPr lang="en-US" dirty="0" smtClean="0"/>
          </a:p>
          <a:p>
            <a:endParaRPr lang="en-US" dirty="0"/>
          </a:p>
          <a:p>
            <a:endParaRPr lang="en-US" dirty="0" smtClean="0"/>
          </a:p>
          <a:p>
            <a:r>
              <a:rPr lang="en-US" dirty="0" smtClean="0"/>
              <a:t>A 32-bit target is created as follows</a:t>
            </a:r>
          </a:p>
          <a:p>
            <a:pPr lvl="1"/>
            <a:r>
              <a:rPr lang="en-US" dirty="0" smtClean="0"/>
              <a:t>The </a:t>
            </a:r>
            <a:r>
              <a:rPr lang="en-US" dirty="0" err="1" smtClean="0"/>
              <a:t>jump_target</a:t>
            </a:r>
            <a:r>
              <a:rPr lang="en-US" dirty="0" smtClean="0"/>
              <a:t> is shifted left by two bits to make it a four-byte aligned address</a:t>
            </a:r>
            <a:endParaRPr lang="en-US" dirty="0"/>
          </a:p>
          <a:p>
            <a:pPr lvl="1"/>
            <a:r>
              <a:rPr lang="en-US" dirty="0"/>
              <a:t>T</a:t>
            </a:r>
            <a:r>
              <a:rPr lang="en-US" dirty="0" smtClean="0"/>
              <a:t>he most significant four bits of the PC of the jump instruction are concatenated in front of the shifted </a:t>
            </a:r>
            <a:r>
              <a:rPr lang="en-US" dirty="0" err="1" smtClean="0"/>
              <a:t>jump_target</a:t>
            </a:r>
            <a:endParaRPr lang="en-US" dirty="0" smtClean="0"/>
          </a:p>
          <a:p>
            <a:r>
              <a:rPr lang="en-US" dirty="0" smtClean="0"/>
              <a:t>For conditional branches (I-format), the offset is shifted left by two bits, sign-extended, and added to PC to compute the branch target</a:t>
            </a:r>
          </a:p>
        </p:txBody>
      </p:sp>
      <p:sp>
        <p:nvSpPr>
          <p:cNvPr id="4" name="Rectangle 3"/>
          <p:cNvSpPr/>
          <p:nvPr/>
        </p:nvSpPr>
        <p:spPr>
          <a:xfrm>
            <a:off x="533400" y="1524000"/>
            <a:ext cx="1371600" cy="533400"/>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opcode (6)</a:t>
            </a:r>
            <a:endParaRPr lang="en-US" dirty="0">
              <a:solidFill>
                <a:schemeClr val="tx1"/>
              </a:solidFill>
              <a:latin typeface="+mj-lt"/>
            </a:endParaRPr>
          </a:p>
        </p:txBody>
      </p:sp>
      <p:sp>
        <p:nvSpPr>
          <p:cNvPr id="5" name="Rectangle 4"/>
          <p:cNvSpPr/>
          <p:nvPr/>
        </p:nvSpPr>
        <p:spPr>
          <a:xfrm>
            <a:off x="1905000" y="1524000"/>
            <a:ext cx="6629400" cy="5334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j</a:t>
            </a:r>
            <a:r>
              <a:rPr lang="en-US" dirty="0" err="1" smtClean="0">
                <a:solidFill>
                  <a:schemeClr val="tx1"/>
                </a:solidFill>
                <a:latin typeface="+mj-lt"/>
              </a:rPr>
              <a:t>ump_target</a:t>
            </a:r>
            <a:r>
              <a:rPr lang="en-US" dirty="0" smtClean="0">
                <a:solidFill>
                  <a:schemeClr val="tx1"/>
                </a:solidFill>
                <a:latin typeface="+mj-lt"/>
              </a:rPr>
              <a:t> (26)</a:t>
            </a:r>
            <a:endParaRPr lang="en-US" dirty="0">
              <a:solidFill>
                <a:schemeClr val="tx1"/>
              </a:solidFill>
              <a:latin typeface="+mj-lt"/>
            </a:endParaRPr>
          </a:p>
        </p:txBody>
      </p:sp>
    </p:spTree>
    <p:extLst>
      <p:ext uri="{BB962C8B-B14F-4D97-AF65-F5344CB8AC3E}">
        <p14:creationId xmlns="" xmlns:p14="http://schemas.microsoft.com/office/powerpoint/2010/main" val="87952104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16-bit branch offset in conditional branches also limits the distance to the branch target</a:t>
            </a:r>
          </a:p>
          <a:p>
            <a:pPr lvl="1"/>
            <a:r>
              <a:rPr lang="en-US" dirty="0" smtClean="0"/>
              <a:t>If the branch target is too far away from the branch instruction, an unconditional jump can be used along with the conditional branch</a:t>
            </a:r>
            <a:endParaRPr lang="en-US" dirty="0"/>
          </a:p>
          <a:p>
            <a:pPr marL="914400" lvl="2" indent="0">
              <a:buNone/>
            </a:pPr>
            <a:r>
              <a:rPr lang="en-US" dirty="0"/>
              <a:t>i</a:t>
            </a:r>
            <a:r>
              <a:rPr lang="en-US" dirty="0" smtClean="0"/>
              <a:t>f (x == y) { … }  // Problem: very large if block</a:t>
            </a:r>
          </a:p>
          <a:p>
            <a:pPr marL="914400" lvl="2" indent="0">
              <a:buNone/>
            </a:pPr>
            <a:r>
              <a:rPr lang="en-US" dirty="0" smtClean="0"/>
              <a:t>else { … }</a:t>
            </a:r>
            <a:endParaRPr lang="en-US" dirty="0"/>
          </a:p>
          <a:p>
            <a:pPr marL="971550" lvl="1" indent="-457200"/>
            <a:r>
              <a:rPr lang="en-US" dirty="0" smtClean="0"/>
              <a:t>MIPS translation (incorrect)</a:t>
            </a:r>
          </a:p>
          <a:p>
            <a:pPr marL="914400" lvl="2" indent="0">
              <a:buNone/>
            </a:pPr>
            <a:r>
              <a:rPr lang="en-US" dirty="0" smtClean="0"/>
              <a:t>                </a:t>
            </a:r>
            <a:r>
              <a:rPr lang="en-US" dirty="0" err="1" smtClean="0"/>
              <a:t>bne</a:t>
            </a:r>
            <a:r>
              <a:rPr lang="en-US" dirty="0" smtClean="0"/>
              <a:t> $t0, $t1, </a:t>
            </a:r>
            <a:r>
              <a:rPr lang="en-US" dirty="0" err="1" smtClean="0"/>
              <a:t>else_label</a:t>
            </a:r>
            <a:endParaRPr lang="en-US" dirty="0" smtClean="0"/>
          </a:p>
          <a:p>
            <a:pPr marL="914400" lvl="2" indent="0">
              <a:buNone/>
            </a:pPr>
            <a:r>
              <a:rPr lang="en-US" dirty="0" smtClean="0"/>
              <a:t>                …</a:t>
            </a:r>
          </a:p>
          <a:p>
            <a:pPr marL="914400" lvl="2" indent="0">
              <a:buNone/>
            </a:pPr>
            <a:r>
              <a:rPr lang="en-US" dirty="0" smtClean="0"/>
              <a:t>                j label</a:t>
            </a:r>
          </a:p>
          <a:p>
            <a:pPr marL="914400" lvl="2" indent="0">
              <a:buNone/>
            </a:pPr>
            <a:r>
              <a:rPr lang="en-US" dirty="0" err="1" smtClean="0"/>
              <a:t>else_label</a:t>
            </a:r>
            <a:r>
              <a:rPr lang="en-US" dirty="0" smtClean="0"/>
              <a:t>: …</a:t>
            </a:r>
          </a:p>
          <a:p>
            <a:pPr marL="914400" lvl="2" indent="0">
              <a:buNone/>
            </a:pPr>
            <a:r>
              <a:rPr lang="en-US" dirty="0"/>
              <a:t>l</a:t>
            </a:r>
            <a:r>
              <a:rPr lang="en-US" dirty="0" smtClean="0"/>
              <a:t>abel: …</a:t>
            </a:r>
          </a:p>
        </p:txBody>
      </p:sp>
      <p:cxnSp>
        <p:nvCxnSpPr>
          <p:cNvPr id="5" name="Straight Connector 4"/>
          <p:cNvCxnSpPr/>
          <p:nvPr/>
        </p:nvCxnSpPr>
        <p:spPr>
          <a:xfrm>
            <a:off x="3962400" y="50292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95800" y="5029200"/>
            <a:ext cx="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62400" y="58674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95800" y="5181600"/>
            <a:ext cx="2480166" cy="461665"/>
          </a:xfrm>
          <a:prstGeom prst="rect">
            <a:avLst/>
          </a:prstGeom>
          <a:noFill/>
        </p:spPr>
        <p:txBody>
          <a:bodyPr wrap="none" rtlCol="0">
            <a:spAutoFit/>
          </a:bodyPr>
          <a:lstStyle/>
          <a:p>
            <a:r>
              <a:rPr lang="en-US" sz="2400" dirty="0">
                <a:solidFill>
                  <a:schemeClr val="accent6">
                    <a:lumMod val="50000"/>
                  </a:schemeClr>
                </a:solidFill>
                <a:latin typeface="+mj-lt"/>
              </a:rPr>
              <a:t>≥</a:t>
            </a:r>
            <a:r>
              <a:rPr lang="en-US" sz="2400" dirty="0" smtClean="0">
                <a:solidFill>
                  <a:schemeClr val="accent6">
                    <a:lumMod val="50000"/>
                  </a:schemeClr>
                </a:solidFill>
                <a:latin typeface="+mj-lt"/>
              </a:rPr>
              <a:t> 2</a:t>
            </a:r>
            <a:r>
              <a:rPr lang="en-US" sz="2400" baseline="30000" dirty="0" smtClean="0">
                <a:solidFill>
                  <a:schemeClr val="accent6">
                    <a:lumMod val="50000"/>
                  </a:schemeClr>
                </a:solidFill>
                <a:latin typeface="+mj-lt"/>
              </a:rPr>
              <a:t>15</a:t>
            </a:r>
            <a:r>
              <a:rPr lang="en-US" sz="2400" dirty="0" smtClean="0">
                <a:solidFill>
                  <a:schemeClr val="accent6">
                    <a:lumMod val="50000"/>
                  </a:schemeClr>
                </a:solidFill>
                <a:latin typeface="+mj-lt"/>
              </a:rPr>
              <a:t> instructions</a:t>
            </a:r>
            <a:endParaRPr lang="en-US" sz="2400" dirty="0">
              <a:solidFill>
                <a:schemeClr val="accent6">
                  <a:lumMod val="50000"/>
                </a:schemeClr>
              </a:solidFill>
              <a:latin typeface="+mj-lt"/>
            </a:endParaRPr>
          </a:p>
        </p:txBody>
      </p:sp>
    </p:spTree>
    <p:extLst>
      <p:ext uri="{BB962C8B-B14F-4D97-AF65-F5344CB8AC3E}">
        <p14:creationId xmlns="" xmlns:p14="http://schemas.microsoft.com/office/powerpoint/2010/main" val="278434572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16-bit branch offset in conditional branches also limits the distance to the branch target</a:t>
            </a:r>
          </a:p>
          <a:p>
            <a:pPr lvl="1"/>
            <a:r>
              <a:rPr lang="en-US" dirty="0" smtClean="0"/>
              <a:t>If the branch target is too far away from the branch instruction, an unconditional jump can be used along with the conditional branch</a:t>
            </a:r>
            <a:endParaRPr lang="en-US" dirty="0"/>
          </a:p>
          <a:p>
            <a:pPr marL="914400" lvl="2" indent="0">
              <a:buNone/>
            </a:pPr>
            <a:r>
              <a:rPr lang="en-US" dirty="0"/>
              <a:t>i</a:t>
            </a:r>
            <a:r>
              <a:rPr lang="en-US" dirty="0" smtClean="0"/>
              <a:t>f (x == y) { … }  // Problem: very large if block</a:t>
            </a:r>
          </a:p>
          <a:p>
            <a:pPr marL="914400" lvl="2" indent="0">
              <a:buNone/>
            </a:pPr>
            <a:r>
              <a:rPr lang="en-US" dirty="0" smtClean="0"/>
              <a:t>else { … }</a:t>
            </a:r>
            <a:endParaRPr lang="en-US" dirty="0"/>
          </a:p>
          <a:p>
            <a:pPr marL="971550" lvl="1" indent="-457200"/>
            <a:r>
              <a:rPr lang="en-US" dirty="0" smtClean="0"/>
              <a:t>MIPS translation (correct)</a:t>
            </a:r>
          </a:p>
          <a:p>
            <a:pPr marL="914400" lvl="2" indent="0">
              <a:buNone/>
            </a:pPr>
            <a:r>
              <a:rPr lang="en-US" dirty="0" smtClean="0"/>
              <a:t>                </a:t>
            </a:r>
            <a:r>
              <a:rPr lang="en-US" dirty="0" err="1" smtClean="0"/>
              <a:t>beq</a:t>
            </a:r>
            <a:r>
              <a:rPr lang="en-US" dirty="0" smtClean="0"/>
              <a:t> $t0, $t1, </a:t>
            </a:r>
            <a:r>
              <a:rPr lang="en-US" dirty="0" err="1" smtClean="0"/>
              <a:t>if_label</a:t>
            </a:r>
            <a:endParaRPr lang="en-US" dirty="0" smtClean="0"/>
          </a:p>
          <a:p>
            <a:pPr marL="914400" lvl="2" indent="0">
              <a:buNone/>
            </a:pPr>
            <a:r>
              <a:rPr lang="en-US" dirty="0"/>
              <a:t> </a:t>
            </a:r>
            <a:r>
              <a:rPr lang="en-US" dirty="0" smtClean="0"/>
              <a:t>               j </a:t>
            </a:r>
            <a:r>
              <a:rPr lang="en-US" dirty="0" err="1" smtClean="0"/>
              <a:t>else_label</a:t>
            </a:r>
            <a:endParaRPr lang="en-US" dirty="0" smtClean="0"/>
          </a:p>
          <a:p>
            <a:pPr marL="914400" lvl="2" indent="0">
              <a:buNone/>
            </a:pPr>
            <a:r>
              <a:rPr lang="en-US" dirty="0" err="1"/>
              <a:t>i</a:t>
            </a:r>
            <a:r>
              <a:rPr lang="en-US" dirty="0" err="1" smtClean="0"/>
              <a:t>f_label</a:t>
            </a:r>
            <a:r>
              <a:rPr lang="en-US" dirty="0" smtClean="0"/>
              <a:t>:     …</a:t>
            </a:r>
          </a:p>
          <a:p>
            <a:pPr marL="914400" lvl="2" indent="0">
              <a:buNone/>
            </a:pPr>
            <a:r>
              <a:rPr lang="en-US" dirty="0" smtClean="0"/>
              <a:t>                j label</a:t>
            </a:r>
          </a:p>
          <a:p>
            <a:pPr marL="914400" lvl="2" indent="0">
              <a:buNone/>
            </a:pPr>
            <a:r>
              <a:rPr lang="en-US" dirty="0" err="1" smtClean="0"/>
              <a:t>else_label</a:t>
            </a:r>
            <a:r>
              <a:rPr lang="en-US" dirty="0" smtClean="0"/>
              <a:t>: …</a:t>
            </a:r>
          </a:p>
          <a:p>
            <a:pPr marL="914400" lvl="2" indent="0">
              <a:buNone/>
            </a:pPr>
            <a:r>
              <a:rPr lang="en-US" dirty="0"/>
              <a:t>l</a:t>
            </a:r>
            <a:r>
              <a:rPr lang="en-US" dirty="0" smtClean="0"/>
              <a:t>abel: …</a:t>
            </a:r>
          </a:p>
        </p:txBody>
      </p:sp>
    </p:spTree>
    <p:extLst>
      <p:ext uri="{BB962C8B-B14F-4D97-AF65-F5344CB8AC3E}">
        <p14:creationId xmlns="" xmlns:p14="http://schemas.microsoft.com/office/powerpoint/2010/main" val="17258395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Instruction encoding: Summary</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All instructions are 32-bit long</a:t>
            </a:r>
          </a:p>
          <a:p>
            <a:r>
              <a:rPr lang="en-US" dirty="0" smtClean="0"/>
              <a:t>Three formats distinguished by opcode</a:t>
            </a:r>
          </a:p>
          <a:p>
            <a:pPr lvl="1"/>
            <a:r>
              <a:rPr lang="en-US" dirty="0" smtClean="0"/>
              <a:t>R-format: opcode is zero [</a:t>
            </a:r>
            <a:r>
              <a:rPr lang="en-US" dirty="0" err="1" smtClean="0"/>
              <a:t>op:rs:rt:rd:shamt:func</a:t>
            </a:r>
            <a:r>
              <a:rPr lang="en-US" dirty="0"/>
              <a:t>]</a:t>
            </a:r>
            <a:endParaRPr lang="en-US" dirty="0" smtClean="0"/>
          </a:p>
          <a:p>
            <a:pPr lvl="2"/>
            <a:r>
              <a:rPr lang="en-US" dirty="0"/>
              <a:t>O</a:t>
            </a:r>
            <a:r>
              <a:rPr lang="en-US" dirty="0" smtClean="0"/>
              <a:t>nly register operands and shift amount</a:t>
            </a:r>
          </a:p>
          <a:p>
            <a:pPr lvl="2"/>
            <a:r>
              <a:rPr lang="en-US" dirty="0" smtClean="0"/>
              <a:t>Also known as ALU format or special format</a:t>
            </a:r>
          </a:p>
          <a:p>
            <a:pPr lvl="2"/>
            <a:r>
              <a:rPr lang="en-US" dirty="0" smtClean="0"/>
              <a:t>A very special R-format instruction: all zero (</a:t>
            </a:r>
            <a:r>
              <a:rPr lang="en-US" dirty="0" err="1" smtClean="0"/>
              <a:t>sll</a:t>
            </a:r>
            <a:r>
              <a:rPr lang="en-US" dirty="0" smtClean="0"/>
              <a:t> $0, $0, 0), known as NOP (no operation)</a:t>
            </a:r>
          </a:p>
          <a:p>
            <a:pPr lvl="1"/>
            <a:r>
              <a:rPr lang="en-US" dirty="0" smtClean="0"/>
              <a:t>J-format: opcode is j (2) or </a:t>
            </a:r>
            <a:r>
              <a:rPr lang="en-US" dirty="0" err="1" smtClean="0"/>
              <a:t>jal</a:t>
            </a:r>
            <a:r>
              <a:rPr lang="en-US" dirty="0" smtClean="0"/>
              <a:t> (3) [</a:t>
            </a:r>
            <a:r>
              <a:rPr lang="en-US" dirty="0" err="1" smtClean="0"/>
              <a:t>op:target</a:t>
            </a:r>
            <a:r>
              <a:rPr lang="en-US" dirty="0"/>
              <a:t>]</a:t>
            </a:r>
            <a:endParaRPr lang="en-US" dirty="0" smtClean="0"/>
          </a:p>
          <a:p>
            <a:pPr lvl="1"/>
            <a:r>
              <a:rPr lang="en-US" dirty="0" smtClean="0"/>
              <a:t>I-format: all other opcodes [</a:t>
            </a:r>
            <a:r>
              <a:rPr lang="en-US" dirty="0" err="1" smtClean="0"/>
              <a:t>op:rs:rt:immediate</a:t>
            </a:r>
            <a:r>
              <a:rPr lang="en-US" dirty="0"/>
              <a:t>]</a:t>
            </a:r>
            <a:endParaRPr lang="en-US" dirty="0" smtClean="0"/>
          </a:p>
          <a:p>
            <a:pPr lvl="2"/>
            <a:r>
              <a:rPr lang="en-US" dirty="0"/>
              <a:t>I</a:t>
            </a:r>
            <a:r>
              <a:rPr lang="en-US" dirty="0" smtClean="0"/>
              <a:t>nstructions with immediate operand</a:t>
            </a:r>
          </a:p>
          <a:p>
            <a:pPr lvl="2"/>
            <a:r>
              <a:rPr lang="en-US" dirty="0" smtClean="0"/>
              <a:t>Immediate is sign-extended in all instructions except logic instructions and </a:t>
            </a:r>
            <a:r>
              <a:rPr lang="en-US" dirty="0" err="1" smtClean="0"/>
              <a:t>lui</a:t>
            </a:r>
            <a:endParaRPr lang="en-US" dirty="0" smtClean="0"/>
          </a:p>
          <a:p>
            <a:r>
              <a:rPr lang="en-US" dirty="0" smtClean="0"/>
              <a:t>Unused fields in an instruction are set to zero</a:t>
            </a:r>
          </a:p>
          <a:p>
            <a:pPr lvl="2"/>
            <a:endParaRPr lang="en-US" dirty="0" smtClean="0"/>
          </a:p>
        </p:txBody>
      </p:sp>
    </p:spTree>
    <p:extLst>
      <p:ext uri="{BB962C8B-B14F-4D97-AF65-F5344CB8AC3E}">
        <p14:creationId xmlns="" xmlns:p14="http://schemas.microsoft.com/office/powerpoint/2010/main" val="31631482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Instruction encoding: Summary</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Three formats taken together define five operand addressing mechanisms in MIPS ISA</a:t>
            </a:r>
          </a:p>
          <a:p>
            <a:pPr lvl="1"/>
            <a:r>
              <a:rPr lang="en-US" dirty="0" smtClean="0"/>
              <a:t>Immediate addressing mode</a:t>
            </a:r>
          </a:p>
          <a:p>
            <a:pPr lvl="2"/>
            <a:r>
              <a:rPr lang="en-US" dirty="0" smtClean="0"/>
              <a:t>Refers to constant operands</a:t>
            </a:r>
          </a:p>
          <a:p>
            <a:pPr lvl="1"/>
            <a:r>
              <a:rPr lang="en-US" dirty="0" smtClean="0"/>
              <a:t>Register addressing mode</a:t>
            </a:r>
          </a:p>
          <a:p>
            <a:pPr lvl="2"/>
            <a:r>
              <a:rPr lang="en-US" dirty="0" smtClean="0"/>
              <a:t>Refers to register operands</a:t>
            </a:r>
          </a:p>
          <a:p>
            <a:pPr lvl="1"/>
            <a:r>
              <a:rPr lang="en-US" dirty="0" smtClean="0"/>
              <a:t>Base/Displacement addressing mode</a:t>
            </a:r>
          </a:p>
          <a:p>
            <a:pPr lvl="2"/>
            <a:r>
              <a:rPr lang="en-US" dirty="0" smtClean="0"/>
              <a:t>Refers to memory operands</a:t>
            </a:r>
          </a:p>
          <a:p>
            <a:pPr lvl="1"/>
            <a:r>
              <a:rPr lang="en-US" dirty="0" smtClean="0"/>
              <a:t>PC-relative addressing mode</a:t>
            </a:r>
          </a:p>
          <a:p>
            <a:pPr lvl="2"/>
            <a:r>
              <a:rPr lang="en-US" dirty="0" smtClean="0"/>
              <a:t>Refers to the address of the conditional branch target</a:t>
            </a:r>
          </a:p>
          <a:p>
            <a:pPr lvl="1"/>
            <a:r>
              <a:rPr lang="en-US" dirty="0" smtClean="0"/>
              <a:t>Pseudo-direct addressing mode</a:t>
            </a:r>
          </a:p>
          <a:p>
            <a:pPr lvl="2"/>
            <a:r>
              <a:rPr lang="en-US" dirty="0" smtClean="0"/>
              <a:t>Refers to the address of the unconditional jump target and direct function call target</a:t>
            </a:r>
          </a:p>
        </p:txBody>
      </p:sp>
    </p:spTree>
    <p:extLst>
      <p:ext uri="{BB962C8B-B14F-4D97-AF65-F5344CB8AC3E}">
        <p14:creationId xmlns="" xmlns:p14="http://schemas.microsoft.com/office/powerpoint/2010/main" val="33276588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Manipulating strings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C compiler stores a string as an array of characters</a:t>
            </a:r>
          </a:p>
          <a:p>
            <a:pPr lvl="1"/>
            <a:r>
              <a:rPr lang="en-US" dirty="0" smtClean="0"/>
              <a:t>Each character is a byte and is stored as its ASCII value</a:t>
            </a:r>
          </a:p>
          <a:p>
            <a:pPr lvl="1"/>
            <a:r>
              <a:rPr lang="en-US" dirty="0" smtClean="0"/>
              <a:t>The last character of a string is ‘\0’ which has ASCII value zero</a:t>
            </a:r>
          </a:p>
          <a:p>
            <a:pPr lvl="1"/>
            <a:r>
              <a:rPr lang="en-US" dirty="0" smtClean="0"/>
              <a:t>C programs involving string manipulation use </a:t>
            </a:r>
            <a:r>
              <a:rPr lang="en-US" dirty="0" err="1" smtClean="0"/>
              <a:t>lb</a:t>
            </a:r>
            <a:r>
              <a:rPr lang="en-US" dirty="0" smtClean="0"/>
              <a:t>, </a:t>
            </a:r>
            <a:r>
              <a:rPr lang="en-US" dirty="0" err="1" smtClean="0"/>
              <a:t>lbu</a:t>
            </a:r>
            <a:r>
              <a:rPr lang="en-US" dirty="0" smtClean="0"/>
              <a:t>, and </a:t>
            </a:r>
            <a:r>
              <a:rPr lang="en-US" dirty="0" err="1" smtClean="0"/>
              <a:t>sb</a:t>
            </a:r>
            <a:r>
              <a:rPr lang="en-US" dirty="0" smtClean="0"/>
              <a:t> instructions to move characters between registers and memory</a:t>
            </a:r>
          </a:p>
          <a:p>
            <a:r>
              <a:rPr lang="en-US" dirty="0" smtClean="0"/>
              <a:t>Java compiler stores a character using 16-bit Unicode values</a:t>
            </a:r>
          </a:p>
          <a:p>
            <a:pPr lvl="1"/>
            <a:r>
              <a:rPr lang="en-US" dirty="0" smtClean="0"/>
              <a:t>Java programs involving string manipulation use </a:t>
            </a:r>
            <a:r>
              <a:rPr lang="en-US" dirty="0" err="1" smtClean="0"/>
              <a:t>lh</a:t>
            </a:r>
            <a:r>
              <a:rPr lang="en-US" dirty="0" smtClean="0"/>
              <a:t>, </a:t>
            </a:r>
            <a:r>
              <a:rPr lang="en-US" dirty="0" err="1" smtClean="0"/>
              <a:t>lhu</a:t>
            </a:r>
            <a:r>
              <a:rPr lang="en-US" dirty="0" smtClean="0"/>
              <a:t>, and </a:t>
            </a:r>
            <a:r>
              <a:rPr lang="en-US" dirty="0" err="1" smtClean="0"/>
              <a:t>sh</a:t>
            </a:r>
            <a:r>
              <a:rPr lang="en-US" dirty="0" smtClean="0"/>
              <a:t> instructions to move characters between registers and memory </a:t>
            </a:r>
          </a:p>
        </p:txBody>
      </p:sp>
    </p:spTree>
    <p:extLst>
      <p:ext uri="{BB962C8B-B14F-4D97-AF65-F5344CB8AC3E}">
        <p14:creationId xmlns="" xmlns:p14="http://schemas.microsoft.com/office/powerpoint/2010/main" val="3701969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Mapping variables to operands</a:t>
            </a:r>
          </a:p>
          <a:p>
            <a:pPr lvl="1"/>
            <a:r>
              <a:rPr lang="en-US" dirty="0" smtClean="0"/>
              <a:t>Register allocation of variables is the compiler’s responsibility</a:t>
            </a:r>
          </a:p>
          <a:p>
            <a:pPr lvl="2"/>
            <a:r>
              <a:rPr lang="en-US" dirty="0" smtClean="0"/>
              <a:t>Goal is to minimize the number of fills and spills because memory access is inefficient</a:t>
            </a:r>
          </a:p>
          <a:p>
            <a:pPr lvl="2"/>
            <a:r>
              <a:rPr lang="en-US" dirty="0" smtClean="0"/>
              <a:t>Example: assume four registers r1, r2, r3, r4</a:t>
            </a:r>
          </a:p>
          <a:p>
            <a:pPr marL="914400" lvl="2" indent="0">
              <a:buNone/>
            </a:pPr>
            <a:r>
              <a:rPr lang="en-US" dirty="0" smtClean="0"/>
              <a:t>Consider the C statements:</a:t>
            </a:r>
          </a:p>
          <a:p>
            <a:pPr marL="1371600" lvl="3" indent="0">
              <a:buNone/>
            </a:pPr>
            <a:r>
              <a:rPr lang="en-US" dirty="0" smtClean="0"/>
              <a:t>a=b + c; // Allocate a, b, c to r1, r2, r3</a:t>
            </a:r>
          </a:p>
          <a:p>
            <a:pPr marL="1371600" lvl="3" indent="0">
              <a:buNone/>
            </a:pPr>
            <a:r>
              <a:rPr lang="en-US" dirty="0" smtClean="0"/>
              <a:t>d=e + f; // Allocate d to r4, how to allocate e and f?</a:t>
            </a:r>
          </a:p>
          <a:p>
            <a:pPr marL="1371600" lvl="3" indent="0">
              <a:buNone/>
            </a:pPr>
            <a:r>
              <a:rPr lang="en-US" dirty="0" smtClean="0"/>
              <a:t>a=a + d;</a:t>
            </a:r>
          </a:p>
          <a:p>
            <a:pPr marL="1371600" lvl="3" indent="0">
              <a:buNone/>
            </a:pPr>
            <a:r>
              <a:rPr lang="en-US" dirty="0" smtClean="0"/>
              <a:t>b=a + e;</a:t>
            </a:r>
          </a:p>
          <a:p>
            <a:pPr marL="1371600" lvl="3" indent="0">
              <a:buNone/>
            </a:pPr>
            <a:endParaRPr lang="en-US" dirty="0" smtClean="0"/>
          </a:p>
          <a:p>
            <a:pPr lvl="2"/>
            <a:endParaRPr lang="en-US" dirty="0" smtClean="0"/>
          </a:p>
        </p:txBody>
      </p:sp>
    </p:spTree>
    <p:extLst>
      <p:ext uri="{BB962C8B-B14F-4D97-AF65-F5344CB8AC3E}">
        <p14:creationId xmlns="" xmlns:p14="http://schemas.microsoft.com/office/powerpoint/2010/main" val="319796129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MIPS ISA offers a separate set of floating-point instructions</a:t>
            </a:r>
          </a:p>
          <a:p>
            <a:pPr lvl="1"/>
            <a:r>
              <a:rPr lang="en-US" dirty="0" smtClean="0"/>
              <a:t>Manipulates floating-point data</a:t>
            </a:r>
          </a:p>
          <a:p>
            <a:pPr lvl="1"/>
            <a:r>
              <a:rPr lang="en-US" dirty="0" smtClean="0"/>
              <a:t>Floating-point registers are separate and there are 32 of them denoted $f0 to $f31, each 32 bits long in 32-bit MIPS</a:t>
            </a:r>
          </a:p>
          <a:p>
            <a:pPr lvl="2"/>
            <a:r>
              <a:rPr lang="en-US" dirty="0" smtClean="0"/>
              <a:t>Double precision values are stored using a pair of registers e.g., the double precision value in $f_2n refers to the pair $f_2n and $f_{2n+1}</a:t>
            </a:r>
          </a:p>
          <a:p>
            <a:pPr lvl="3"/>
            <a:r>
              <a:rPr lang="en-US" dirty="0" smtClean="0"/>
              <a:t>$f_2n contains the least significant word</a:t>
            </a:r>
          </a:p>
          <a:p>
            <a:pPr lvl="2"/>
            <a:r>
              <a:rPr lang="en-US" dirty="0" smtClean="0"/>
              <a:t>There is no floating-point register hardwired to zero</a:t>
            </a:r>
          </a:p>
          <a:p>
            <a:pPr lvl="1"/>
            <a:r>
              <a:rPr lang="en-US" dirty="0" smtClean="0"/>
              <a:t>All instructions are still 32 bits long</a:t>
            </a:r>
          </a:p>
          <a:p>
            <a:pPr lvl="1"/>
            <a:r>
              <a:rPr lang="en-US" dirty="0" smtClean="0"/>
              <a:t>IEEE 754 single-precision and double-precision</a:t>
            </a:r>
          </a:p>
        </p:txBody>
      </p:sp>
    </p:spTree>
    <p:extLst>
      <p:ext uri="{BB962C8B-B14F-4D97-AF65-F5344CB8AC3E}">
        <p14:creationId xmlns="" xmlns:p14="http://schemas.microsoft.com/office/powerpoint/2010/main" val="183122972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MIPS ISA offers a separate set of floating-point instructions</a:t>
            </a:r>
          </a:p>
          <a:p>
            <a:pPr lvl="1"/>
            <a:r>
              <a:rPr lang="en-US" dirty="0" smtClean="0"/>
              <a:t>Typical instructions are add, sub, </a:t>
            </a:r>
            <a:r>
              <a:rPr lang="en-US" dirty="0" err="1" smtClean="0"/>
              <a:t>mul</a:t>
            </a:r>
            <a:r>
              <a:rPr lang="en-US" dirty="0" smtClean="0"/>
              <a:t>, div, abs, </a:t>
            </a:r>
            <a:r>
              <a:rPr lang="en-US" dirty="0" err="1" smtClean="0"/>
              <a:t>mov</a:t>
            </a:r>
            <a:r>
              <a:rPr lang="en-US" dirty="0" smtClean="0"/>
              <a:t>, </a:t>
            </a:r>
            <a:r>
              <a:rPr lang="en-US" dirty="0" err="1" smtClean="0"/>
              <a:t>neg</a:t>
            </a:r>
            <a:r>
              <a:rPr lang="en-US" dirty="0" smtClean="0"/>
              <a:t>, compare, precision/type conversion, load, store, etc.</a:t>
            </a:r>
          </a:p>
          <a:p>
            <a:pPr lvl="1"/>
            <a:r>
              <a:rPr lang="en-US" dirty="0" smtClean="0"/>
              <a:t>Each instruction has two flavors: .s and .d</a:t>
            </a:r>
          </a:p>
          <a:p>
            <a:pPr lvl="2"/>
            <a:r>
              <a:rPr lang="en-US" dirty="0" err="1" smtClean="0"/>
              <a:t>add.s</a:t>
            </a:r>
            <a:r>
              <a:rPr lang="en-US" dirty="0" smtClean="0"/>
              <a:t> is a single-precision addition operation</a:t>
            </a:r>
          </a:p>
          <a:p>
            <a:pPr lvl="3"/>
            <a:r>
              <a:rPr lang="en-US" dirty="0" err="1" smtClean="0"/>
              <a:t>add.s</a:t>
            </a:r>
            <a:r>
              <a:rPr lang="en-US" dirty="0" smtClean="0"/>
              <a:t> $f0, $f1, $f2  // $f0 </a:t>
            </a:r>
            <a:r>
              <a:rPr lang="en-US" dirty="0" smtClean="0">
                <a:sym typeface="Wingdings" panose="05000000000000000000" pitchFamily="2" charset="2"/>
              </a:rPr>
              <a:t> $f1 + $f2</a:t>
            </a:r>
            <a:endParaRPr lang="en-US" dirty="0" smtClean="0"/>
          </a:p>
          <a:p>
            <a:pPr lvl="2"/>
            <a:r>
              <a:rPr lang="en-US" dirty="0" err="1" smtClean="0"/>
              <a:t>add.d</a:t>
            </a:r>
            <a:r>
              <a:rPr lang="en-US" dirty="0" smtClean="0"/>
              <a:t> is a double-precision addition operation</a:t>
            </a:r>
          </a:p>
          <a:p>
            <a:pPr lvl="3"/>
            <a:r>
              <a:rPr lang="en-US" dirty="0" err="1" smtClean="0"/>
              <a:t>add.d</a:t>
            </a:r>
            <a:r>
              <a:rPr lang="en-US" dirty="0" smtClean="0"/>
              <a:t> $f0, $f2, $f4  // {$f1, $f0} </a:t>
            </a:r>
            <a:r>
              <a:rPr lang="en-US" dirty="0" smtClean="0">
                <a:sym typeface="Wingdings" panose="05000000000000000000" pitchFamily="2" charset="2"/>
              </a:rPr>
              <a:t> {$f3, $f2} + {$f5, $f4}</a:t>
            </a:r>
            <a:endParaRPr lang="en-US" dirty="0" smtClean="0"/>
          </a:p>
          <a:p>
            <a:pPr lvl="1"/>
            <a:r>
              <a:rPr lang="en-US" dirty="0" smtClean="0"/>
              <a:t>The </a:t>
            </a:r>
            <a:r>
              <a:rPr lang="en-US" dirty="0" err="1" smtClean="0"/>
              <a:t>mul</a:t>
            </a:r>
            <a:r>
              <a:rPr lang="en-US" dirty="0" smtClean="0"/>
              <a:t> and div instructions use explicit floating-point destination register as opposed to Hi/Lo</a:t>
            </a:r>
          </a:p>
          <a:p>
            <a:pPr lvl="2"/>
            <a:r>
              <a:rPr lang="en-US" dirty="0" err="1"/>
              <a:t>m</a:t>
            </a:r>
            <a:r>
              <a:rPr lang="en-US" dirty="0" err="1" smtClean="0"/>
              <a:t>ul.s</a:t>
            </a:r>
            <a:r>
              <a:rPr lang="en-US" dirty="0" smtClean="0"/>
              <a:t> $f0, $f1, $f2  // $f0 </a:t>
            </a:r>
            <a:r>
              <a:rPr lang="en-US" dirty="0" smtClean="0">
                <a:sym typeface="Wingdings" panose="05000000000000000000" pitchFamily="2" charset="2"/>
              </a:rPr>
              <a:t> $f1*$f2</a:t>
            </a:r>
            <a:endParaRPr lang="en-US" dirty="0" smtClean="0"/>
          </a:p>
          <a:p>
            <a:pPr lvl="2"/>
            <a:r>
              <a:rPr lang="en-US" dirty="0" err="1"/>
              <a:t>d</a:t>
            </a:r>
            <a:r>
              <a:rPr lang="en-US" dirty="0" err="1" smtClean="0"/>
              <a:t>iv.s</a:t>
            </a:r>
            <a:r>
              <a:rPr lang="en-US" dirty="0" smtClean="0"/>
              <a:t> $f0, $f1, $f2   // $f0 </a:t>
            </a:r>
            <a:r>
              <a:rPr lang="en-US" dirty="0" smtClean="0">
                <a:sym typeface="Wingdings" panose="05000000000000000000" pitchFamily="2" charset="2"/>
              </a:rPr>
              <a:t> $f1/$f2</a:t>
            </a:r>
            <a:endParaRPr lang="en-US" dirty="0" smtClean="0"/>
          </a:p>
        </p:txBody>
      </p:sp>
    </p:spTree>
    <p:extLst>
      <p:ext uri="{BB962C8B-B14F-4D97-AF65-F5344CB8AC3E}">
        <p14:creationId xmlns="" xmlns:p14="http://schemas.microsoft.com/office/powerpoint/2010/main" val="193090085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MIPS ISA offers a separate set of floating-point instructions</a:t>
            </a:r>
          </a:p>
          <a:p>
            <a:pPr lvl="1"/>
            <a:r>
              <a:rPr lang="en-US" dirty="0" smtClean="0"/>
              <a:t>The </a:t>
            </a:r>
            <a:r>
              <a:rPr lang="en-US" dirty="0" err="1" smtClean="0"/>
              <a:t>mov</a:t>
            </a:r>
            <a:r>
              <a:rPr lang="en-US" dirty="0" smtClean="0"/>
              <a:t> instruction is needed due to absence of a hardwired zero register</a:t>
            </a:r>
          </a:p>
          <a:p>
            <a:pPr lvl="2"/>
            <a:r>
              <a:rPr lang="en-US" dirty="0" smtClean="0"/>
              <a:t>Moves from one floating-point register to another</a:t>
            </a:r>
          </a:p>
          <a:p>
            <a:pPr lvl="3"/>
            <a:r>
              <a:rPr lang="en-US" dirty="0" err="1" smtClean="0"/>
              <a:t>mov.s</a:t>
            </a:r>
            <a:r>
              <a:rPr lang="en-US" dirty="0" smtClean="0"/>
              <a:t> $f0, $f1  // $f0 </a:t>
            </a:r>
            <a:r>
              <a:rPr lang="en-US" dirty="0" smtClean="0">
                <a:sym typeface="Wingdings" panose="05000000000000000000" pitchFamily="2" charset="2"/>
              </a:rPr>
              <a:t> $f1</a:t>
            </a:r>
          </a:p>
          <a:p>
            <a:pPr lvl="3"/>
            <a:r>
              <a:rPr lang="en-US" dirty="0" err="1" smtClean="0">
                <a:sym typeface="Wingdings" panose="05000000000000000000" pitchFamily="2" charset="2"/>
              </a:rPr>
              <a:t>mov.d</a:t>
            </a:r>
            <a:r>
              <a:rPr lang="en-US" dirty="0" smtClean="0">
                <a:sym typeface="Wingdings" panose="05000000000000000000" pitchFamily="2" charset="2"/>
              </a:rPr>
              <a:t> $f0, $f2  // {$f1, $f0}  {$f3, $f2}</a:t>
            </a:r>
            <a:endParaRPr lang="en-US" dirty="0" smtClean="0"/>
          </a:p>
          <a:p>
            <a:pPr lvl="1"/>
            <a:r>
              <a:rPr lang="en-US" dirty="0" smtClean="0"/>
              <a:t>There are instructions to move between floating-point registers and general-purpose registers</a:t>
            </a:r>
          </a:p>
          <a:p>
            <a:pPr lvl="2"/>
            <a:r>
              <a:rPr lang="en-US" dirty="0" smtClean="0"/>
              <a:t>mfc1 and mtc1 instructions</a:t>
            </a:r>
          </a:p>
          <a:p>
            <a:pPr lvl="2"/>
            <a:r>
              <a:rPr lang="en-US" dirty="0"/>
              <a:t>m</a:t>
            </a:r>
            <a:r>
              <a:rPr lang="en-US" dirty="0" smtClean="0"/>
              <a:t>fc1 $2, $f0  // $2 </a:t>
            </a:r>
            <a:r>
              <a:rPr lang="en-US" dirty="0" smtClean="0">
                <a:sym typeface="Wingdings" panose="05000000000000000000" pitchFamily="2" charset="2"/>
              </a:rPr>
              <a:t> $f0</a:t>
            </a:r>
          </a:p>
          <a:p>
            <a:pPr lvl="2"/>
            <a:r>
              <a:rPr lang="en-US" dirty="0">
                <a:sym typeface="Wingdings" panose="05000000000000000000" pitchFamily="2" charset="2"/>
              </a:rPr>
              <a:t>m</a:t>
            </a:r>
            <a:r>
              <a:rPr lang="en-US" dirty="0" smtClean="0">
                <a:sym typeface="Wingdings" panose="05000000000000000000" pitchFamily="2" charset="2"/>
              </a:rPr>
              <a:t>tc1 $3, $f0  // $f0  $3 (note the assembler syntax)</a:t>
            </a:r>
          </a:p>
          <a:p>
            <a:pPr lvl="2"/>
            <a:r>
              <a:rPr lang="en-US" dirty="0" smtClean="0">
                <a:sym typeface="Wingdings" panose="05000000000000000000" pitchFamily="2" charset="2"/>
              </a:rPr>
              <a:t>Needed to manipulate the bits of a floating-point number</a:t>
            </a:r>
          </a:p>
          <a:p>
            <a:pPr lvl="2"/>
            <a:r>
              <a:rPr lang="en-US" dirty="0">
                <a:sym typeface="Wingdings" panose="05000000000000000000" pitchFamily="2" charset="2"/>
              </a:rPr>
              <a:t>I</a:t>
            </a:r>
            <a:r>
              <a:rPr lang="en-US" dirty="0" smtClean="0">
                <a:sym typeface="Wingdings" panose="05000000000000000000" pitchFamily="2" charset="2"/>
              </a:rPr>
              <a:t>nstructions having a mix of FPR and GPR operands</a:t>
            </a:r>
          </a:p>
        </p:txBody>
      </p:sp>
    </p:spTree>
    <p:extLst>
      <p:ext uri="{BB962C8B-B14F-4D97-AF65-F5344CB8AC3E}">
        <p14:creationId xmlns="" xmlns:p14="http://schemas.microsoft.com/office/powerpoint/2010/main" val="360350201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MIPS ISA offers a separate set of floating-point instructions</a:t>
            </a:r>
          </a:p>
          <a:p>
            <a:pPr lvl="1"/>
            <a:r>
              <a:rPr lang="en-US" dirty="0" smtClean="0"/>
              <a:t>The precision/type conversion instructions can convert between various types</a:t>
            </a:r>
          </a:p>
          <a:p>
            <a:pPr lvl="2"/>
            <a:r>
              <a:rPr lang="en-US" dirty="0">
                <a:sym typeface="Wingdings" panose="05000000000000000000" pitchFamily="2" charset="2"/>
              </a:rPr>
              <a:t>f</a:t>
            </a:r>
            <a:r>
              <a:rPr lang="en-US" dirty="0" smtClean="0">
                <a:sym typeface="Wingdings" panose="05000000000000000000" pitchFamily="2" charset="2"/>
              </a:rPr>
              <a:t>loat to double</a:t>
            </a:r>
          </a:p>
          <a:p>
            <a:pPr lvl="2"/>
            <a:r>
              <a:rPr lang="en-US" dirty="0">
                <a:sym typeface="Wingdings" panose="05000000000000000000" pitchFamily="2" charset="2"/>
              </a:rPr>
              <a:t>d</a:t>
            </a:r>
            <a:r>
              <a:rPr lang="en-US" dirty="0" smtClean="0">
                <a:sym typeface="Wingdings" panose="05000000000000000000" pitchFamily="2" charset="2"/>
              </a:rPr>
              <a:t>ouble to float</a:t>
            </a:r>
          </a:p>
          <a:p>
            <a:pPr lvl="2"/>
            <a:r>
              <a:rPr lang="en-US" dirty="0" smtClean="0">
                <a:sym typeface="Wingdings" panose="05000000000000000000" pitchFamily="2" charset="2"/>
              </a:rPr>
              <a:t>float to </a:t>
            </a:r>
            <a:r>
              <a:rPr lang="en-US" dirty="0" err="1" smtClean="0">
                <a:sym typeface="Wingdings" panose="05000000000000000000" pitchFamily="2" charset="2"/>
              </a:rPr>
              <a:t>int</a:t>
            </a:r>
            <a:endParaRPr lang="en-US" dirty="0" smtClean="0">
              <a:sym typeface="Wingdings" panose="05000000000000000000" pitchFamily="2" charset="2"/>
            </a:endParaRPr>
          </a:p>
          <a:p>
            <a:pPr lvl="2"/>
            <a:r>
              <a:rPr lang="en-US" dirty="0">
                <a:sym typeface="Wingdings" panose="05000000000000000000" pitchFamily="2" charset="2"/>
              </a:rPr>
              <a:t>d</a:t>
            </a:r>
            <a:r>
              <a:rPr lang="en-US" dirty="0" smtClean="0">
                <a:sym typeface="Wingdings" panose="05000000000000000000" pitchFamily="2" charset="2"/>
              </a:rPr>
              <a:t>ouble to long (or long long)</a:t>
            </a:r>
          </a:p>
          <a:p>
            <a:pPr lvl="2"/>
            <a:r>
              <a:rPr lang="en-US" dirty="0" smtClean="0">
                <a:sym typeface="Wingdings" panose="05000000000000000000" pitchFamily="2" charset="2"/>
              </a:rPr>
              <a:t>Needed for different kinds of typecast operations</a:t>
            </a:r>
          </a:p>
          <a:p>
            <a:pPr lvl="1"/>
            <a:r>
              <a:rPr lang="en-US" dirty="0" smtClean="0">
                <a:sym typeface="Wingdings" panose="05000000000000000000" pitchFamily="2" charset="2"/>
              </a:rPr>
              <a:t>All floating-point instructions have a single encoding [</a:t>
            </a:r>
            <a:r>
              <a:rPr lang="en-US" dirty="0" err="1" smtClean="0">
                <a:sym typeface="Wingdings" panose="05000000000000000000" pitchFamily="2" charset="2"/>
              </a:rPr>
              <a:t>opcode:format:ft:fs:fd:function</a:t>
            </a:r>
            <a:r>
              <a:rPr lang="en-US" dirty="0" smtClean="0">
                <a:sym typeface="Wingdings" panose="05000000000000000000" pitchFamily="2" charset="2"/>
              </a:rPr>
              <a:t>]</a:t>
            </a:r>
          </a:p>
          <a:p>
            <a:pPr lvl="2"/>
            <a:r>
              <a:rPr lang="en-US" dirty="0">
                <a:sym typeface="Wingdings" panose="05000000000000000000" pitchFamily="2" charset="2"/>
              </a:rPr>
              <a:t>a</a:t>
            </a:r>
            <a:r>
              <a:rPr lang="en-US" dirty="0" smtClean="0">
                <a:sym typeface="Wingdings" panose="05000000000000000000" pitchFamily="2" charset="2"/>
              </a:rPr>
              <a:t>dd, sub, </a:t>
            </a:r>
            <a:r>
              <a:rPr lang="en-US" dirty="0" err="1" smtClean="0">
                <a:sym typeface="Wingdings" panose="05000000000000000000" pitchFamily="2" charset="2"/>
              </a:rPr>
              <a:t>mul</a:t>
            </a:r>
            <a:r>
              <a:rPr lang="en-US" dirty="0" smtClean="0">
                <a:sym typeface="Wingdings" panose="05000000000000000000" pitchFamily="2" charset="2"/>
              </a:rPr>
              <a:t>, div, abs, </a:t>
            </a:r>
            <a:r>
              <a:rPr lang="en-US" dirty="0" err="1" smtClean="0">
                <a:sym typeface="Wingdings" panose="05000000000000000000" pitchFamily="2" charset="2"/>
              </a:rPr>
              <a:t>neg</a:t>
            </a:r>
            <a:r>
              <a:rPr lang="en-US" dirty="0" smtClean="0">
                <a:sym typeface="Wingdings" panose="05000000000000000000" pitchFamily="2" charset="2"/>
              </a:rPr>
              <a:t>, </a:t>
            </a:r>
            <a:r>
              <a:rPr lang="en-US" dirty="0" err="1" smtClean="0">
                <a:sym typeface="Wingdings" panose="05000000000000000000" pitchFamily="2" charset="2"/>
              </a:rPr>
              <a:t>mov</a:t>
            </a:r>
            <a:r>
              <a:rPr lang="en-US" dirty="0" smtClean="0">
                <a:sym typeface="Wingdings" panose="05000000000000000000" pitchFamily="2" charset="2"/>
              </a:rPr>
              <a:t>, compare, type/precision conversion instructions have a common opcode (0x11) and gets distinguished by different function codes</a:t>
            </a:r>
          </a:p>
        </p:txBody>
      </p:sp>
    </p:spTree>
    <p:extLst>
      <p:ext uri="{BB962C8B-B14F-4D97-AF65-F5344CB8AC3E}">
        <p14:creationId xmlns="" xmlns:p14="http://schemas.microsoft.com/office/powerpoint/2010/main" val="243151037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MIPS ISA offers a separate set of floating-point instructions</a:t>
            </a:r>
          </a:p>
          <a:p>
            <a:endParaRPr lang="en-US" dirty="0"/>
          </a:p>
          <a:p>
            <a:pPr lvl="1"/>
            <a:r>
              <a:rPr lang="en-US" dirty="0" smtClean="0"/>
              <a:t>Floating-point instructions do not allow immediate operands</a:t>
            </a:r>
          </a:p>
          <a:p>
            <a:pPr lvl="1"/>
            <a:r>
              <a:rPr lang="en-US" dirty="0" smtClean="0"/>
              <a:t>Load and store instructions need to encode displacement</a:t>
            </a:r>
          </a:p>
          <a:p>
            <a:pPr lvl="2"/>
            <a:r>
              <a:rPr lang="en-US" dirty="0"/>
              <a:t>l</a:t>
            </a:r>
            <a:r>
              <a:rPr lang="en-US" dirty="0" smtClean="0"/>
              <a:t>wc1 $f0, 20($10)  // $f0 </a:t>
            </a:r>
            <a:r>
              <a:rPr lang="en-US" dirty="0" smtClean="0">
                <a:sym typeface="Wingdings" panose="05000000000000000000" pitchFamily="2" charset="2"/>
              </a:rPr>
              <a:t> [$10 + 20] ($f0 is </a:t>
            </a:r>
            <a:r>
              <a:rPr lang="en-US" dirty="0" err="1" smtClean="0">
                <a:sym typeface="Wingdings" panose="05000000000000000000" pitchFamily="2" charset="2"/>
              </a:rPr>
              <a:t>ft</a:t>
            </a:r>
            <a:r>
              <a:rPr lang="en-US" dirty="0" smtClean="0">
                <a:sym typeface="Wingdings" panose="05000000000000000000" pitchFamily="2" charset="2"/>
              </a:rPr>
              <a:t>)</a:t>
            </a:r>
          </a:p>
          <a:p>
            <a:pPr lvl="2"/>
            <a:r>
              <a:rPr lang="en-US" dirty="0">
                <a:sym typeface="Wingdings" panose="05000000000000000000" pitchFamily="2" charset="2"/>
              </a:rPr>
              <a:t>s</a:t>
            </a:r>
            <a:r>
              <a:rPr lang="en-US" dirty="0" smtClean="0">
                <a:sym typeface="Wingdings" panose="05000000000000000000" pitchFamily="2" charset="2"/>
              </a:rPr>
              <a:t>wc1 $f0, 20($10)  // [$10 + 20]  $f0 ($f0 is </a:t>
            </a:r>
            <a:r>
              <a:rPr lang="en-US" dirty="0" err="1" smtClean="0">
                <a:sym typeface="Wingdings" panose="05000000000000000000" pitchFamily="2" charset="2"/>
              </a:rPr>
              <a:t>ft</a:t>
            </a:r>
            <a:r>
              <a:rPr lang="en-US" dirty="0" smtClean="0">
                <a:sym typeface="Wingdings" panose="05000000000000000000" pitchFamily="2" charset="2"/>
              </a:rPr>
              <a:t>)</a:t>
            </a:r>
          </a:p>
          <a:p>
            <a:pPr lvl="2"/>
            <a:r>
              <a:rPr lang="en-US" dirty="0" smtClean="0">
                <a:sym typeface="Wingdings" panose="05000000000000000000" pitchFamily="2" charset="2"/>
              </a:rPr>
              <a:t>Loading or storing a double-precision value generates two lwc1 or two swc1 instructions in 32-bit MIPS</a:t>
            </a:r>
          </a:p>
          <a:p>
            <a:pPr lvl="2"/>
            <a:r>
              <a:rPr lang="en-US" dirty="0">
                <a:sym typeface="Wingdings" panose="05000000000000000000" pitchFamily="2" charset="2"/>
              </a:rPr>
              <a:t>l</a:t>
            </a:r>
            <a:r>
              <a:rPr lang="en-US" dirty="0" smtClean="0">
                <a:sym typeface="Wingdings" panose="05000000000000000000" pitchFamily="2" charset="2"/>
              </a:rPr>
              <a:t>wc1 and swc1 instructions use the I-format of integer instructions where </a:t>
            </a:r>
            <a:r>
              <a:rPr lang="en-US" dirty="0" err="1" smtClean="0">
                <a:sym typeface="Wingdings" panose="05000000000000000000" pitchFamily="2" charset="2"/>
              </a:rPr>
              <a:t>rt</a:t>
            </a:r>
            <a:r>
              <a:rPr lang="en-US" dirty="0" smtClean="0">
                <a:sym typeface="Wingdings" panose="05000000000000000000" pitchFamily="2" charset="2"/>
              </a:rPr>
              <a:t> field specifies </a:t>
            </a:r>
            <a:r>
              <a:rPr lang="en-US" dirty="0" err="1" smtClean="0">
                <a:sym typeface="Wingdings" panose="05000000000000000000" pitchFamily="2" charset="2"/>
              </a:rPr>
              <a:t>ft</a:t>
            </a:r>
            <a:endParaRPr lang="en-US" dirty="0" smtClean="0">
              <a:sym typeface="Wingdings" panose="05000000000000000000" pitchFamily="2" charset="2"/>
            </a:endParaRPr>
          </a:p>
        </p:txBody>
      </p:sp>
      <p:sp>
        <p:nvSpPr>
          <p:cNvPr id="4" name="Rectangle 3"/>
          <p:cNvSpPr/>
          <p:nvPr/>
        </p:nvSpPr>
        <p:spPr>
          <a:xfrm>
            <a:off x="762000" y="1752600"/>
            <a:ext cx="1371600" cy="533400"/>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opcode (6)</a:t>
            </a:r>
            <a:endParaRPr lang="en-US" dirty="0">
              <a:solidFill>
                <a:schemeClr val="tx1"/>
              </a:solidFill>
              <a:latin typeface="+mj-lt"/>
            </a:endParaRPr>
          </a:p>
        </p:txBody>
      </p:sp>
      <p:sp>
        <p:nvSpPr>
          <p:cNvPr id="5" name="Rectangle 4"/>
          <p:cNvSpPr/>
          <p:nvPr/>
        </p:nvSpPr>
        <p:spPr>
          <a:xfrm>
            <a:off x="3429000" y="1752600"/>
            <a:ext cx="1295400" cy="5334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mj-lt"/>
              </a:rPr>
              <a:t>f</a:t>
            </a:r>
            <a:r>
              <a:rPr lang="en-US" dirty="0" err="1">
                <a:solidFill>
                  <a:schemeClr val="tx1"/>
                </a:solidFill>
                <a:latin typeface="+mj-lt"/>
              </a:rPr>
              <a:t>t</a:t>
            </a:r>
            <a:r>
              <a:rPr lang="en-US" dirty="0" smtClean="0">
                <a:solidFill>
                  <a:schemeClr val="tx1"/>
                </a:solidFill>
                <a:latin typeface="+mj-lt"/>
              </a:rPr>
              <a:t> (5)</a:t>
            </a:r>
            <a:endParaRPr lang="en-US" dirty="0">
              <a:solidFill>
                <a:schemeClr val="tx1"/>
              </a:solidFill>
              <a:latin typeface="+mj-lt"/>
            </a:endParaRPr>
          </a:p>
        </p:txBody>
      </p:sp>
      <p:sp>
        <p:nvSpPr>
          <p:cNvPr id="6" name="Rectangle 5"/>
          <p:cNvSpPr/>
          <p:nvPr/>
        </p:nvSpPr>
        <p:spPr>
          <a:xfrm>
            <a:off x="4724400" y="1752600"/>
            <a:ext cx="1295400" cy="5334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f</a:t>
            </a:r>
            <a:r>
              <a:rPr lang="en-US" dirty="0">
                <a:solidFill>
                  <a:schemeClr val="tx1"/>
                </a:solidFill>
                <a:latin typeface="+mj-lt"/>
              </a:rPr>
              <a:t>s</a:t>
            </a:r>
            <a:r>
              <a:rPr lang="en-US" dirty="0" smtClean="0">
                <a:solidFill>
                  <a:schemeClr val="tx1"/>
                </a:solidFill>
                <a:latin typeface="+mj-lt"/>
              </a:rPr>
              <a:t> (5)</a:t>
            </a:r>
            <a:endParaRPr lang="en-US" dirty="0">
              <a:solidFill>
                <a:schemeClr val="tx1"/>
              </a:solidFill>
              <a:latin typeface="+mj-lt"/>
            </a:endParaRPr>
          </a:p>
        </p:txBody>
      </p:sp>
      <p:sp>
        <p:nvSpPr>
          <p:cNvPr id="7" name="Rectangle 6"/>
          <p:cNvSpPr/>
          <p:nvPr/>
        </p:nvSpPr>
        <p:spPr>
          <a:xfrm>
            <a:off x="6019800" y="1752600"/>
            <a:ext cx="1295400" cy="53340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f</a:t>
            </a:r>
            <a:r>
              <a:rPr lang="en-US" dirty="0" err="1" smtClean="0">
                <a:solidFill>
                  <a:schemeClr val="tx1"/>
                </a:solidFill>
                <a:latin typeface="+mj-lt"/>
              </a:rPr>
              <a:t>d</a:t>
            </a:r>
            <a:r>
              <a:rPr lang="en-US" dirty="0" smtClean="0">
                <a:solidFill>
                  <a:schemeClr val="tx1"/>
                </a:solidFill>
                <a:latin typeface="+mj-lt"/>
              </a:rPr>
              <a:t> (5)</a:t>
            </a:r>
            <a:endParaRPr lang="en-US" dirty="0">
              <a:solidFill>
                <a:schemeClr val="tx1"/>
              </a:solidFill>
              <a:latin typeface="+mj-lt"/>
            </a:endParaRPr>
          </a:p>
        </p:txBody>
      </p:sp>
      <p:sp>
        <p:nvSpPr>
          <p:cNvPr id="8" name="Rectangle 7"/>
          <p:cNvSpPr/>
          <p:nvPr/>
        </p:nvSpPr>
        <p:spPr>
          <a:xfrm>
            <a:off x="2133600" y="1752600"/>
            <a:ext cx="1295400" cy="533400"/>
          </a:xfrm>
          <a:prstGeom prst="rect">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format (5)</a:t>
            </a:r>
            <a:endParaRPr lang="en-US" dirty="0">
              <a:solidFill>
                <a:schemeClr val="tx1"/>
              </a:solidFill>
              <a:latin typeface="+mj-lt"/>
            </a:endParaRPr>
          </a:p>
        </p:txBody>
      </p:sp>
      <p:sp>
        <p:nvSpPr>
          <p:cNvPr id="9" name="Rectangle 8"/>
          <p:cNvSpPr/>
          <p:nvPr/>
        </p:nvSpPr>
        <p:spPr>
          <a:xfrm>
            <a:off x="7315200" y="1752600"/>
            <a:ext cx="1371600" cy="533400"/>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f</a:t>
            </a:r>
            <a:r>
              <a:rPr lang="en-US" dirty="0" smtClean="0">
                <a:solidFill>
                  <a:schemeClr val="tx1"/>
                </a:solidFill>
                <a:latin typeface="+mj-lt"/>
              </a:rPr>
              <a:t>unction (6)</a:t>
            </a:r>
            <a:endParaRPr lang="en-US" dirty="0">
              <a:solidFill>
                <a:schemeClr val="tx1"/>
              </a:solidFill>
              <a:latin typeface="+mj-lt"/>
            </a:endParaRPr>
          </a:p>
        </p:txBody>
      </p:sp>
    </p:spTree>
    <p:extLst>
      <p:ext uri="{BB962C8B-B14F-4D97-AF65-F5344CB8AC3E}">
        <p14:creationId xmlns="" xmlns:p14="http://schemas.microsoft.com/office/powerpoint/2010/main" val="175895844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Floating-point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Floating-point instructions do not allow immediate operands in MIPS ISA</a:t>
            </a:r>
            <a:endParaRPr lang="en-US" dirty="0">
              <a:sym typeface="Wingdings" panose="05000000000000000000" pitchFamily="2" charset="2"/>
            </a:endParaRPr>
          </a:p>
          <a:p>
            <a:pPr lvl="2"/>
            <a:r>
              <a:rPr lang="en-US" dirty="0" smtClean="0">
                <a:sym typeface="Wingdings" panose="05000000000000000000" pitchFamily="2" charset="2"/>
              </a:rPr>
              <a:t>This complicates translation of floating-point operations involving constants e.g., x = y + 1.5</a:t>
            </a:r>
          </a:p>
          <a:p>
            <a:pPr lvl="2"/>
            <a:r>
              <a:rPr lang="en-US" dirty="0" smtClean="0">
                <a:sym typeface="Wingdings" panose="05000000000000000000" pitchFamily="2" charset="2"/>
              </a:rPr>
              <a:t>One option is to prepare the IEEE 754 representation of the constant in a general-purpose register and then move it to a floating-point register using mtc1</a:t>
            </a:r>
          </a:p>
          <a:p>
            <a:pPr lvl="3"/>
            <a:r>
              <a:rPr lang="en-US" dirty="0" smtClean="0">
                <a:sym typeface="Wingdings" panose="05000000000000000000" pitchFamily="2" charset="2"/>
              </a:rPr>
              <a:t>Requires at least three instructions: </a:t>
            </a:r>
            <a:r>
              <a:rPr lang="en-US" dirty="0" err="1" smtClean="0">
                <a:sym typeface="Wingdings" panose="05000000000000000000" pitchFamily="2" charset="2"/>
              </a:rPr>
              <a:t>lui</a:t>
            </a:r>
            <a:r>
              <a:rPr lang="en-US" dirty="0" smtClean="0">
                <a:sym typeface="Wingdings" panose="05000000000000000000" pitchFamily="2" charset="2"/>
              </a:rPr>
              <a:t>, </a:t>
            </a:r>
            <a:r>
              <a:rPr lang="en-US" dirty="0" err="1" smtClean="0">
                <a:sym typeface="Wingdings" panose="05000000000000000000" pitchFamily="2" charset="2"/>
              </a:rPr>
              <a:t>ori</a:t>
            </a:r>
            <a:r>
              <a:rPr lang="en-US" dirty="0" smtClean="0">
                <a:sym typeface="Wingdings" panose="05000000000000000000" pitchFamily="2" charset="2"/>
              </a:rPr>
              <a:t>, mtc1</a:t>
            </a:r>
          </a:p>
          <a:p>
            <a:pPr lvl="3"/>
            <a:r>
              <a:rPr lang="en-US" dirty="0" smtClean="0">
                <a:sym typeface="Wingdings" panose="05000000000000000000" pitchFamily="2" charset="2"/>
              </a:rPr>
              <a:t>Need to deal with pair of registers for double-precision</a:t>
            </a:r>
          </a:p>
          <a:p>
            <a:pPr lvl="4"/>
            <a:r>
              <a:rPr lang="en-US" dirty="0" smtClean="0">
                <a:sym typeface="Wingdings" panose="05000000000000000000" pitchFamily="2" charset="2"/>
              </a:rPr>
              <a:t>Requires six instructions</a:t>
            </a:r>
          </a:p>
          <a:p>
            <a:pPr lvl="3"/>
            <a:r>
              <a:rPr lang="en-US" dirty="0">
                <a:sym typeface="Wingdings" panose="05000000000000000000" pitchFamily="2" charset="2"/>
              </a:rPr>
              <a:t>T</a:t>
            </a:r>
            <a:r>
              <a:rPr lang="en-US" dirty="0" smtClean="0">
                <a:sym typeface="Wingdings" panose="05000000000000000000" pitchFamily="2" charset="2"/>
              </a:rPr>
              <a:t>akes away general-purpose registers for compiling floating-point operations</a:t>
            </a:r>
          </a:p>
          <a:p>
            <a:pPr lvl="2"/>
            <a:r>
              <a:rPr lang="en-US" dirty="0" smtClean="0">
                <a:sym typeface="Wingdings" panose="05000000000000000000" pitchFamily="2" charset="2"/>
              </a:rPr>
              <a:t>If a constant is used at many places, another option is to store it in memory and load it into a floating-point register when needed</a:t>
            </a:r>
          </a:p>
          <a:p>
            <a:pPr lvl="3"/>
            <a:r>
              <a:rPr lang="en-US" dirty="0" smtClean="0">
                <a:sym typeface="Wingdings" panose="05000000000000000000" pitchFamily="2" charset="2"/>
              </a:rPr>
              <a:t>Requires just one lwc1 instruction to get the constant in a floating-point register (two lwc1 for double-precision)</a:t>
            </a:r>
            <a:endParaRPr lang="en-US" dirty="0" smtClean="0"/>
          </a:p>
        </p:txBody>
      </p:sp>
    </p:spTree>
    <p:extLst>
      <p:ext uri="{BB962C8B-B14F-4D97-AF65-F5344CB8AC3E}">
        <p14:creationId xmlns="" xmlns:p14="http://schemas.microsoft.com/office/powerpoint/2010/main" val="375801023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Four-step process involving four different pieces of system software: compiler, assembler, linker, loader</a:t>
            </a:r>
          </a:p>
          <a:p>
            <a:pPr lvl="1"/>
            <a:r>
              <a:rPr lang="en-US" dirty="0" smtClean="0">
                <a:sym typeface="Wingdings" panose="05000000000000000000" pitchFamily="2" charset="2"/>
              </a:rPr>
              <a:t>Compiler translates an HLL program into assembly language program</a:t>
            </a:r>
          </a:p>
          <a:p>
            <a:pPr lvl="1"/>
            <a:r>
              <a:rPr lang="en-US" dirty="0" smtClean="0">
                <a:sym typeface="Wingdings" panose="05000000000000000000" pitchFamily="2" charset="2"/>
              </a:rPr>
              <a:t>An assembly language program specifies the program in terms of instructions and pseudo-instructions</a:t>
            </a:r>
          </a:p>
          <a:p>
            <a:pPr lvl="2"/>
            <a:r>
              <a:rPr lang="en-US" dirty="0" smtClean="0">
                <a:sym typeface="Wingdings" panose="05000000000000000000" pitchFamily="2" charset="2"/>
              </a:rPr>
              <a:t>Pseudo-instructions are not supported by the ISA, but are presented as a convenience</a:t>
            </a:r>
          </a:p>
          <a:p>
            <a:pPr lvl="3"/>
            <a:r>
              <a:rPr lang="en-US" dirty="0" smtClean="0">
                <a:sym typeface="Wingdings" panose="05000000000000000000" pitchFamily="2" charset="2"/>
              </a:rPr>
              <a:t>move $4, $5  // add $4, $0, $5</a:t>
            </a:r>
          </a:p>
          <a:p>
            <a:pPr lvl="3"/>
            <a:r>
              <a:rPr lang="en-US" dirty="0" err="1" smtClean="0">
                <a:sym typeface="Wingdings" panose="05000000000000000000" pitchFamily="2" charset="2"/>
              </a:rPr>
              <a:t>blt</a:t>
            </a:r>
            <a:r>
              <a:rPr lang="en-US" dirty="0" smtClean="0">
                <a:sym typeface="Wingdings" panose="05000000000000000000" pitchFamily="2" charset="2"/>
              </a:rPr>
              <a:t> $4, $5, label  // </a:t>
            </a:r>
            <a:r>
              <a:rPr lang="en-US" dirty="0" err="1" smtClean="0">
                <a:sym typeface="Wingdings" panose="05000000000000000000" pitchFamily="2" charset="2"/>
              </a:rPr>
              <a:t>slt</a:t>
            </a:r>
            <a:r>
              <a:rPr lang="en-US" dirty="0" smtClean="0">
                <a:sym typeface="Wingdings" panose="05000000000000000000" pitchFamily="2" charset="2"/>
              </a:rPr>
              <a:t> $at, $4, $5; </a:t>
            </a:r>
            <a:r>
              <a:rPr lang="en-US" dirty="0" err="1" smtClean="0">
                <a:sym typeface="Wingdings" panose="05000000000000000000" pitchFamily="2" charset="2"/>
              </a:rPr>
              <a:t>bne</a:t>
            </a:r>
            <a:r>
              <a:rPr lang="en-US" dirty="0" smtClean="0">
                <a:sym typeface="Wingdings" panose="05000000000000000000" pitchFamily="2" charset="2"/>
              </a:rPr>
              <a:t> $at, $0, label</a:t>
            </a:r>
          </a:p>
          <a:p>
            <a:pPr lvl="3"/>
            <a:r>
              <a:rPr lang="en-US" dirty="0" err="1">
                <a:sym typeface="Wingdings" panose="05000000000000000000" pitchFamily="2" charset="2"/>
              </a:rPr>
              <a:t>b</a:t>
            </a:r>
            <a:r>
              <a:rPr lang="en-US" dirty="0" err="1" smtClean="0">
                <a:sym typeface="Wingdings" panose="05000000000000000000" pitchFamily="2" charset="2"/>
              </a:rPr>
              <a:t>gt</a:t>
            </a:r>
            <a:r>
              <a:rPr lang="en-US" dirty="0" smtClean="0">
                <a:sym typeface="Wingdings" panose="05000000000000000000" pitchFamily="2" charset="2"/>
              </a:rPr>
              <a:t>, </a:t>
            </a:r>
            <a:r>
              <a:rPr lang="en-US" dirty="0" err="1" smtClean="0">
                <a:sym typeface="Wingdings" panose="05000000000000000000" pitchFamily="2" charset="2"/>
              </a:rPr>
              <a:t>ble</a:t>
            </a:r>
            <a:r>
              <a:rPr lang="en-US" dirty="0" smtClean="0">
                <a:sym typeface="Wingdings" panose="05000000000000000000" pitchFamily="2" charset="2"/>
              </a:rPr>
              <a:t>, </a:t>
            </a:r>
            <a:r>
              <a:rPr lang="en-US" dirty="0" err="1" smtClean="0">
                <a:sym typeface="Wingdings" panose="05000000000000000000" pitchFamily="2" charset="2"/>
              </a:rPr>
              <a:t>bge</a:t>
            </a:r>
            <a:endParaRPr lang="en-US" dirty="0" smtClean="0">
              <a:sym typeface="Wingdings" panose="05000000000000000000" pitchFamily="2" charset="2"/>
            </a:endParaRPr>
          </a:p>
          <a:p>
            <a:pPr lvl="3"/>
            <a:r>
              <a:rPr lang="en-US" dirty="0">
                <a:sym typeface="Wingdings" panose="05000000000000000000" pitchFamily="2" charset="2"/>
              </a:rPr>
              <a:t>l</a:t>
            </a:r>
            <a:r>
              <a:rPr lang="en-US" dirty="0" smtClean="0">
                <a:sym typeface="Wingdings" panose="05000000000000000000" pitchFamily="2" charset="2"/>
              </a:rPr>
              <a:t>i $5, 0x12345  // </a:t>
            </a:r>
            <a:r>
              <a:rPr lang="en-US" dirty="0" err="1" smtClean="0">
                <a:sym typeface="Wingdings" panose="05000000000000000000" pitchFamily="2" charset="2"/>
              </a:rPr>
              <a:t>lui</a:t>
            </a:r>
            <a:r>
              <a:rPr lang="en-US" dirty="0" smtClean="0">
                <a:sym typeface="Wingdings" panose="05000000000000000000" pitchFamily="2" charset="2"/>
              </a:rPr>
              <a:t> $5, 0x12; </a:t>
            </a:r>
            <a:r>
              <a:rPr lang="en-US" dirty="0" err="1" smtClean="0">
                <a:sym typeface="Wingdings" panose="05000000000000000000" pitchFamily="2" charset="2"/>
              </a:rPr>
              <a:t>ori</a:t>
            </a:r>
            <a:r>
              <a:rPr lang="en-US" dirty="0" smtClean="0">
                <a:sym typeface="Wingdings" panose="05000000000000000000" pitchFamily="2" charset="2"/>
              </a:rPr>
              <a:t> $5, $5, 0x3456</a:t>
            </a:r>
          </a:p>
        </p:txBody>
      </p:sp>
    </p:spTree>
    <p:extLst>
      <p:ext uri="{BB962C8B-B14F-4D97-AF65-F5344CB8AC3E}">
        <p14:creationId xmlns="" xmlns:p14="http://schemas.microsoft.com/office/powerpoint/2010/main" val="84327718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Assembler translates an assembly language program into an object file</a:t>
            </a:r>
          </a:p>
          <a:p>
            <a:pPr lvl="1"/>
            <a:r>
              <a:rPr lang="en-US" dirty="0" smtClean="0">
                <a:sym typeface="Wingdings" panose="05000000000000000000" pitchFamily="2" charset="2"/>
              </a:rPr>
              <a:t>Cannot use pseudo-instructions any more</a:t>
            </a:r>
          </a:p>
          <a:p>
            <a:pPr lvl="1"/>
            <a:r>
              <a:rPr lang="en-US" dirty="0" smtClean="0">
                <a:sym typeface="Wingdings" panose="05000000000000000000" pitchFamily="2" charset="2"/>
              </a:rPr>
              <a:t>Object file contains the program text in binary (machine language program), program data, and information to place instructions in memory</a:t>
            </a:r>
          </a:p>
          <a:p>
            <a:pPr lvl="1"/>
            <a:r>
              <a:rPr lang="en-US" dirty="0" smtClean="0">
                <a:sym typeface="Wingdings" panose="05000000000000000000" pitchFamily="2" charset="2"/>
              </a:rPr>
              <a:t>Assembler assigns values to all labels in the program by maintaining a symbol table</a:t>
            </a:r>
          </a:p>
        </p:txBody>
      </p:sp>
    </p:spTree>
    <p:extLst>
      <p:ext uri="{BB962C8B-B14F-4D97-AF65-F5344CB8AC3E}">
        <p14:creationId xmlns="" xmlns:p14="http://schemas.microsoft.com/office/powerpoint/2010/main" val="17077423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sym typeface="Wingdings" panose="05000000000000000000" pitchFamily="2" charset="2"/>
              </a:rPr>
              <a:t>A UNIX object file has six segments</a:t>
            </a:r>
          </a:p>
          <a:p>
            <a:pPr lvl="1"/>
            <a:r>
              <a:rPr lang="en-US" dirty="0" smtClean="0">
                <a:sym typeface="Wingdings" panose="05000000000000000000" pitchFamily="2" charset="2"/>
              </a:rPr>
              <a:t>Header: describes the sizes and positions of the other segments</a:t>
            </a:r>
          </a:p>
          <a:p>
            <a:pPr lvl="1"/>
            <a:r>
              <a:rPr lang="en-US" dirty="0" smtClean="0">
                <a:sym typeface="Wingdings" panose="05000000000000000000" pitchFamily="2" charset="2"/>
              </a:rPr>
              <a:t>Text: machine language program</a:t>
            </a:r>
          </a:p>
          <a:p>
            <a:pPr lvl="1"/>
            <a:r>
              <a:rPr lang="en-US" dirty="0" smtClean="0">
                <a:sym typeface="Wingdings" panose="05000000000000000000" pitchFamily="2" charset="2"/>
              </a:rPr>
              <a:t>Static data: persistent data that live throughout the life of the program</a:t>
            </a:r>
          </a:p>
          <a:p>
            <a:pPr lvl="1"/>
            <a:r>
              <a:rPr lang="en-US" dirty="0" smtClean="0">
                <a:sym typeface="Wingdings" panose="05000000000000000000" pitchFamily="2" charset="2"/>
              </a:rPr>
              <a:t>Relocation information: identifies instructions and data that depend on absolute addresses when the program is loaded into memory</a:t>
            </a:r>
          </a:p>
          <a:p>
            <a:pPr lvl="1"/>
            <a:r>
              <a:rPr lang="en-US" dirty="0" smtClean="0">
                <a:sym typeface="Wingdings" panose="05000000000000000000" pitchFamily="2" charset="2"/>
              </a:rPr>
              <a:t>Symbol table: labels whose values are not resolved yet (external references e.g., externs)</a:t>
            </a:r>
          </a:p>
          <a:p>
            <a:pPr lvl="1"/>
            <a:r>
              <a:rPr lang="en-US" dirty="0" smtClean="0">
                <a:sym typeface="Wingdings" panose="05000000000000000000" pitchFamily="2" charset="2"/>
              </a:rPr>
              <a:t>Debug information: how to associate instructions with HLL program statements and make data structures readable in the binary</a:t>
            </a:r>
          </a:p>
        </p:txBody>
      </p:sp>
    </p:spTree>
    <p:extLst>
      <p:ext uri="{BB962C8B-B14F-4D97-AF65-F5344CB8AC3E}">
        <p14:creationId xmlns="" xmlns:p14="http://schemas.microsoft.com/office/powerpoint/2010/main" val="422368809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Linker’s job is to “stitch together” multiple object files to create one single executable binary</a:t>
            </a:r>
          </a:p>
          <a:p>
            <a:pPr lvl="1"/>
            <a:r>
              <a:rPr lang="en-US" dirty="0" smtClean="0">
                <a:sym typeface="Wingdings" panose="05000000000000000000" pitchFamily="2" charset="2"/>
              </a:rPr>
              <a:t>Each HLL program file is compiled and assembled independently to produce an object file</a:t>
            </a:r>
          </a:p>
          <a:p>
            <a:pPr lvl="2"/>
            <a:r>
              <a:rPr lang="en-US" dirty="0" err="1" smtClean="0">
                <a:sym typeface="Wingdings" panose="05000000000000000000" pitchFamily="2" charset="2"/>
              </a:rPr>
              <a:t>prog.c</a:t>
            </a:r>
            <a:r>
              <a:rPr lang="en-US" dirty="0" smtClean="0">
                <a:sym typeface="Wingdings" panose="05000000000000000000" pitchFamily="2" charset="2"/>
              </a:rPr>
              <a:t> to </a:t>
            </a:r>
            <a:r>
              <a:rPr lang="en-US" dirty="0" err="1" smtClean="0">
                <a:sym typeface="Wingdings" panose="05000000000000000000" pitchFamily="2" charset="2"/>
              </a:rPr>
              <a:t>prog.s</a:t>
            </a:r>
            <a:r>
              <a:rPr lang="en-US" dirty="0" smtClean="0">
                <a:sym typeface="Wingdings" panose="05000000000000000000" pitchFamily="2" charset="2"/>
              </a:rPr>
              <a:t> to </a:t>
            </a:r>
            <a:r>
              <a:rPr lang="en-US" dirty="0" err="1" smtClean="0">
                <a:sym typeface="Wingdings" panose="05000000000000000000" pitchFamily="2" charset="2"/>
              </a:rPr>
              <a:t>prog.o</a:t>
            </a:r>
            <a:endParaRPr lang="en-US" dirty="0">
              <a:sym typeface="Wingdings" panose="05000000000000000000" pitchFamily="2" charset="2"/>
            </a:endParaRPr>
          </a:p>
          <a:p>
            <a:pPr lvl="2"/>
            <a:r>
              <a:rPr lang="en-US" dirty="0" smtClean="0">
                <a:sym typeface="Wingdings" panose="05000000000000000000" pitchFamily="2" charset="2"/>
              </a:rPr>
              <a:t>All labels are resolved local to an object file by the assembler</a:t>
            </a:r>
          </a:p>
          <a:p>
            <a:pPr lvl="1"/>
            <a:r>
              <a:rPr lang="en-US" dirty="0" smtClean="0">
                <a:sym typeface="Wingdings" panose="05000000000000000000" pitchFamily="2" charset="2"/>
              </a:rPr>
              <a:t>Linker (also known as link editor) takes all the object files and edits the labels and addresses to make them globally consistent across all object files of the executable</a:t>
            </a:r>
          </a:p>
          <a:p>
            <a:pPr lvl="2"/>
            <a:endParaRPr lang="en-US" dirty="0" smtClean="0">
              <a:sym typeface="Wingdings" panose="05000000000000000000" pitchFamily="2" charset="2"/>
            </a:endParaRPr>
          </a:p>
        </p:txBody>
      </p:sp>
    </p:spTree>
    <p:extLst>
      <p:ext uri="{BB962C8B-B14F-4D97-AF65-F5344CB8AC3E}">
        <p14:creationId xmlns="" xmlns:p14="http://schemas.microsoft.com/office/powerpoint/2010/main" val="2030246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533400"/>
            <a:ext cx="8686800" cy="6324600"/>
          </a:xfrm>
        </p:spPr>
        <p:txBody>
          <a:bodyPr>
            <a:normAutofit/>
          </a:bodyPr>
          <a:lstStyle/>
          <a:p>
            <a:r>
              <a:rPr lang="en-US" dirty="0" smtClean="0"/>
              <a:t>Mapping variables to operands</a:t>
            </a:r>
          </a:p>
          <a:p>
            <a:pPr marL="914400" lvl="2" indent="0">
              <a:buNone/>
            </a:pPr>
            <a:r>
              <a:rPr lang="en-US" dirty="0" smtClean="0"/>
              <a:t>Consider the C statements:</a:t>
            </a:r>
          </a:p>
          <a:p>
            <a:pPr marL="1371600" lvl="3" indent="0">
              <a:buNone/>
            </a:pPr>
            <a:r>
              <a:rPr lang="en-US" sz="1700" dirty="0" smtClean="0"/>
              <a:t>a=b + c; // Allocate a, b, c to r1, r2, r3</a:t>
            </a:r>
          </a:p>
          <a:p>
            <a:pPr marL="1371600" lvl="3" indent="0">
              <a:buNone/>
            </a:pPr>
            <a:r>
              <a:rPr lang="en-US" sz="1700" dirty="0" smtClean="0"/>
              <a:t>d=e + f; // Allocate d to r4, how to allocate e and f?</a:t>
            </a:r>
          </a:p>
          <a:p>
            <a:pPr marL="1371600" lvl="3" indent="0">
              <a:buNone/>
            </a:pPr>
            <a:r>
              <a:rPr lang="en-US" sz="1700" dirty="0" smtClean="0"/>
              <a:t>a=a + d;</a:t>
            </a:r>
          </a:p>
          <a:p>
            <a:pPr marL="1371600" lvl="3" indent="0">
              <a:buNone/>
            </a:pPr>
            <a:r>
              <a:rPr lang="en-US" sz="1700" dirty="0" smtClean="0"/>
              <a:t>b=a + e;</a:t>
            </a:r>
          </a:p>
          <a:p>
            <a:pPr lvl="2"/>
            <a:r>
              <a:rPr lang="en-US" dirty="0" smtClean="0"/>
              <a:t>Assembly language translation (not exactly MIPS)</a:t>
            </a:r>
          </a:p>
          <a:p>
            <a:pPr marL="1371600" lvl="3" indent="0">
              <a:buNone/>
            </a:pPr>
            <a:r>
              <a:rPr lang="en-US" sz="1800" dirty="0"/>
              <a:t>l</a:t>
            </a:r>
            <a:r>
              <a:rPr lang="en-US" sz="1800" dirty="0" smtClean="0"/>
              <a:t>oad r2, </a:t>
            </a:r>
            <a:r>
              <a:rPr lang="en-US" sz="1800" dirty="0" err="1" smtClean="0"/>
              <a:t>addr_b</a:t>
            </a:r>
            <a:r>
              <a:rPr lang="en-US" sz="1800" dirty="0" smtClean="0"/>
              <a:t>     #fill b</a:t>
            </a:r>
          </a:p>
          <a:p>
            <a:pPr marL="1371600" lvl="3" indent="0">
              <a:buNone/>
            </a:pPr>
            <a:r>
              <a:rPr lang="en-US" sz="1800" dirty="0" smtClean="0"/>
              <a:t>load r3, </a:t>
            </a:r>
            <a:r>
              <a:rPr lang="en-US" sz="1800" dirty="0" err="1" smtClean="0"/>
              <a:t>addr_c</a:t>
            </a:r>
            <a:r>
              <a:rPr lang="en-US" sz="1800" dirty="0" smtClean="0"/>
              <a:t>     #fill c</a:t>
            </a:r>
          </a:p>
          <a:p>
            <a:pPr marL="1371600" lvl="3" indent="0">
              <a:buNone/>
            </a:pPr>
            <a:r>
              <a:rPr lang="en-US" sz="1800" dirty="0" smtClean="0"/>
              <a:t>add r1, r2, r3       #a = b + c</a:t>
            </a:r>
          </a:p>
          <a:p>
            <a:pPr marL="1371600" lvl="3" indent="0">
              <a:buNone/>
            </a:pPr>
            <a:r>
              <a:rPr lang="en-US" sz="1800" dirty="0" smtClean="0"/>
              <a:t>load r2, </a:t>
            </a:r>
            <a:r>
              <a:rPr lang="en-US" sz="1800" dirty="0" err="1" smtClean="0"/>
              <a:t>addr_e</a:t>
            </a:r>
            <a:r>
              <a:rPr lang="en-US" sz="1800" dirty="0" smtClean="0"/>
              <a:t>    #fill e</a:t>
            </a:r>
          </a:p>
          <a:p>
            <a:pPr marL="1371600" lvl="3" indent="0">
              <a:buNone/>
            </a:pPr>
            <a:r>
              <a:rPr lang="en-US" sz="1800" dirty="0" smtClean="0"/>
              <a:t>load r3, </a:t>
            </a:r>
            <a:r>
              <a:rPr lang="en-US" sz="1800" dirty="0" err="1" smtClean="0"/>
              <a:t>addr_f</a:t>
            </a:r>
            <a:r>
              <a:rPr lang="en-US" sz="1800" dirty="0" smtClean="0"/>
              <a:t>     #fill f</a:t>
            </a:r>
          </a:p>
          <a:p>
            <a:pPr marL="1371600" lvl="3" indent="0">
              <a:buNone/>
            </a:pPr>
            <a:r>
              <a:rPr lang="en-US" sz="1800" dirty="0" smtClean="0"/>
              <a:t>add r4, r2, r3       #d = e + f</a:t>
            </a:r>
          </a:p>
          <a:p>
            <a:pPr marL="1371600" lvl="3" indent="0">
              <a:buNone/>
            </a:pPr>
            <a:r>
              <a:rPr lang="en-US" sz="1800" dirty="0" smtClean="0"/>
              <a:t>add r1, r1, r4       #a= a + d</a:t>
            </a:r>
          </a:p>
          <a:p>
            <a:pPr marL="1371600" lvl="3" indent="0">
              <a:buNone/>
            </a:pPr>
            <a:r>
              <a:rPr lang="en-US" sz="1800" dirty="0" smtClean="0"/>
              <a:t>add r3, r1, r2       #b=a + e</a:t>
            </a:r>
          </a:p>
          <a:p>
            <a:pPr marL="1371600" lvl="3" indent="0">
              <a:buNone/>
            </a:pPr>
            <a:r>
              <a:rPr lang="en-US" sz="1800" dirty="0"/>
              <a:t>s</a:t>
            </a:r>
            <a:r>
              <a:rPr lang="en-US" sz="1800" dirty="0" smtClean="0"/>
              <a:t>tore r1, </a:t>
            </a:r>
            <a:r>
              <a:rPr lang="en-US" sz="1800" dirty="0" err="1" smtClean="0"/>
              <a:t>addr_a</a:t>
            </a:r>
            <a:r>
              <a:rPr lang="en-US" sz="1800" dirty="0" smtClean="0"/>
              <a:t>   #spill a (note changed syntax)</a:t>
            </a:r>
          </a:p>
          <a:p>
            <a:pPr marL="1371600" lvl="3" indent="0">
              <a:buNone/>
            </a:pPr>
            <a:r>
              <a:rPr lang="en-US" sz="1800" dirty="0"/>
              <a:t>s</a:t>
            </a:r>
            <a:r>
              <a:rPr lang="en-US" sz="1800" dirty="0" smtClean="0"/>
              <a:t>tore r3, </a:t>
            </a:r>
            <a:r>
              <a:rPr lang="en-US" sz="1800" dirty="0" err="1" smtClean="0"/>
              <a:t>addr_b</a:t>
            </a:r>
            <a:r>
              <a:rPr lang="en-US" sz="1800" dirty="0" smtClean="0"/>
              <a:t>   #spill b</a:t>
            </a:r>
          </a:p>
          <a:p>
            <a:pPr marL="1371600" lvl="3" indent="0">
              <a:buNone/>
            </a:pPr>
            <a:r>
              <a:rPr lang="en-US" sz="1800" dirty="0"/>
              <a:t>s</a:t>
            </a:r>
            <a:r>
              <a:rPr lang="en-US" sz="1800" dirty="0" smtClean="0"/>
              <a:t>tore r4, </a:t>
            </a:r>
            <a:r>
              <a:rPr lang="en-US" sz="1800" dirty="0" err="1" smtClean="0"/>
              <a:t>addr_d</a:t>
            </a:r>
            <a:r>
              <a:rPr lang="en-US" sz="1800" dirty="0" smtClean="0"/>
              <a:t>   #spill d</a:t>
            </a:r>
          </a:p>
          <a:p>
            <a:pPr marL="1371600" lvl="3" indent="0">
              <a:buNone/>
            </a:pPr>
            <a:endParaRPr lang="en-US" dirty="0" smtClean="0"/>
          </a:p>
          <a:p>
            <a:pPr lvl="2"/>
            <a:endParaRPr lang="en-US" dirty="0" smtClean="0"/>
          </a:p>
        </p:txBody>
      </p:sp>
    </p:spTree>
    <p:extLst>
      <p:ext uri="{BB962C8B-B14F-4D97-AF65-F5344CB8AC3E}">
        <p14:creationId xmlns="" xmlns:p14="http://schemas.microsoft.com/office/powerpoint/2010/main" val="368801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left)">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wipe(left)">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ipe(left)">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wipe(left)">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left)">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wipe(left)">
                                      <p:cBhvr>
                                        <p:cTn id="47" dur="500"/>
                                        <p:tgtEl>
                                          <p:spTgt spid="3">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wipe(left)">
                                      <p:cBhvr>
                                        <p:cTn id="52" dur="500"/>
                                        <p:tgtEl>
                                          <p:spTgt spid="3">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wipe(left)">
                                      <p:cBhvr>
                                        <p:cTn id="5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Linker executes three steps</a:t>
            </a:r>
          </a:p>
          <a:p>
            <a:pPr lvl="1"/>
            <a:r>
              <a:rPr lang="en-US" dirty="0" smtClean="0">
                <a:sym typeface="Wingdings" panose="05000000000000000000" pitchFamily="2" charset="2"/>
              </a:rPr>
              <a:t>Place code and data symbolically in memory</a:t>
            </a:r>
          </a:p>
          <a:p>
            <a:pPr lvl="1"/>
            <a:r>
              <a:rPr lang="en-US" dirty="0" smtClean="0">
                <a:sym typeface="Wingdings" panose="05000000000000000000" pitchFamily="2" charset="2"/>
              </a:rPr>
              <a:t>Determine the data addresses and instruction labels</a:t>
            </a:r>
          </a:p>
          <a:p>
            <a:pPr lvl="1"/>
            <a:r>
              <a:rPr lang="en-US" dirty="0" smtClean="0">
                <a:sym typeface="Wingdings" panose="05000000000000000000" pitchFamily="2" charset="2"/>
              </a:rPr>
              <a:t>Resolve all internal and external references</a:t>
            </a:r>
          </a:p>
          <a:p>
            <a:r>
              <a:rPr lang="en-US" dirty="0" smtClean="0">
                <a:sym typeface="Wingdings" panose="05000000000000000000" pitchFamily="2" charset="2"/>
              </a:rPr>
              <a:t>Linker uses the relocation information and the symbol table to resolve all labels and addresses</a:t>
            </a:r>
          </a:p>
          <a:p>
            <a:r>
              <a:rPr lang="en-US" dirty="0" smtClean="0">
                <a:sym typeface="Wingdings" panose="05000000000000000000" pitchFamily="2" charset="2"/>
              </a:rPr>
              <a:t>Linker’s output is an executable binary file</a:t>
            </a:r>
          </a:p>
          <a:p>
            <a:pPr lvl="1"/>
            <a:r>
              <a:rPr lang="en-US" dirty="0" smtClean="0">
                <a:sym typeface="Wingdings" panose="05000000000000000000" pitchFamily="2" charset="2"/>
              </a:rPr>
              <a:t>Has the same format as an object file with no unresolved label or address</a:t>
            </a:r>
          </a:p>
        </p:txBody>
      </p:sp>
    </p:spTree>
    <p:extLst>
      <p:ext uri="{BB962C8B-B14F-4D97-AF65-F5344CB8AC3E}">
        <p14:creationId xmlns="" xmlns:p14="http://schemas.microsoft.com/office/powerpoint/2010/main" val="209343946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Loader loads portions of the executable file into memory on demand, stores the main function’s arguments on stack, initializes the registers and stack pointer, sets the PC to point to the first instruction of the “start-up routine”</a:t>
            </a:r>
          </a:p>
          <a:p>
            <a:pPr lvl="1"/>
            <a:r>
              <a:rPr lang="en-US" dirty="0" smtClean="0">
                <a:sym typeface="Wingdings" panose="05000000000000000000" pitchFamily="2" charset="2"/>
              </a:rPr>
              <a:t>The start-up routine copies the main function’s arguments from stack to argument registers and executes “</a:t>
            </a:r>
            <a:r>
              <a:rPr lang="en-US" dirty="0" err="1" smtClean="0">
                <a:sym typeface="Wingdings" panose="05000000000000000000" pitchFamily="2" charset="2"/>
              </a:rPr>
              <a:t>jal</a:t>
            </a:r>
            <a:r>
              <a:rPr lang="en-US" dirty="0" smtClean="0">
                <a:sym typeface="Wingdings" panose="05000000000000000000" pitchFamily="2" charset="2"/>
              </a:rPr>
              <a:t> main”</a:t>
            </a:r>
          </a:p>
          <a:p>
            <a:pPr lvl="1"/>
            <a:r>
              <a:rPr lang="en-US" dirty="0" smtClean="0">
                <a:sym typeface="Wingdings" panose="05000000000000000000" pitchFamily="2" charset="2"/>
              </a:rPr>
              <a:t>When main function returns back to the start-up routine, the program exits</a:t>
            </a:r>
          </a:p>
          <a:p>
            <a:pPr lvl="2"/>
            <a:r>
              <a:rPr lang="en-US" dirty="0" smtClean="0">
                <a:sym typeface="Wingdings" panose="05000000000000000000" pitchFamily="2" charset="2"/>
              </a:rPr>
              <a:t>This is done through the “exit system call” which frees all memory allocated to the progra</a:t>
            </a:r>
            <a:r>
              <a:rPr lang="en-US" dirty="0">
                <a:sym typeface="Wingdings" panose="05000000000000000000" pitchFamily="2" charset="2"/>
              </a:rPr>
              <a:t>m</a:t>
            </a:r>
            <a:endParaRPr lang="en-US" dirty="0" smtClean="0">
              <a:sym typeface="Wingdings" panose="05000000000000000000" pitchFamily="2" charset="2"/>
            </a:endParaRPr>
          </a:p>
          <a:p>
            <a:pPr lvl="1"/>
            <a:endParaRPr lang="en-US" dirty="0" smtClean="0">
              <a:sym typeface="Wingdings" panose="05000000000000000000" pitchFamily="2" charset="2"/>
            </a:endParaRPr>
          </a:p>
        </p:txBody>
      </p:sp>
    </p:spTree>
    <p:extLst>
      <p:ext uri="{BB962C8B-B14F-4D97-AF65-F5344CB8AC3E}">
        <p14:creationId xmlns="" xmlns:p14="http://schemas.microsoft.com/office/powerpoint/2010/main" val="22970122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sym typeface="Wingdings" panose="05000000000000000000" pitchFamily="2" charset="2"/>
              </a:rPr>
              <a:t>C programs often use library functions</a:t>
            </a:r>
          </a:p>
          <a:p>
            <a:pPr lvl="1"/>
            <a:r>
              <a:rPr lang="en-US" dirty="0" smtClean="0">
                <a:sym typeface="Wingdings" panose="05000000000000000000" pitchFamily="2" charset="2"/>
              </a:rPr>
              <a:t>This requires linking the program’s object files with the library object file(s)</a:t>
            </a:r>
          </a:p>
          <a:p>
            <a:r>
              <a:rPr lang="en-US" dirty="0" smtClean="0">
                <a:sym typeface="Wingdings" panose="05000000000000000000" pitchFamily="2" charset="2"/>
              </a:rPr>
              <a:t>Static linking links all required library object files with the program’s object files</a:t>
            </a:r>
          </a:p>
          <a:p>
            <a:pPr lvl="1"/>
            <a:r>
              <a:rPr lang="en-US" dirty="0" smtClean="0">
                <a:sym typeface="Wingdings" panose="05000000000000000000" pitchFamily="2" charset="2"/>
              </a:rPr>
              <a:t>The resulting executable file can be quite large in size wasting space</a:t>
            </a:r>
          </a:p>
          <a:p>
            <a:pPr lvl="1"/>
            <a:r>
              <a:rPr lang="en-US" dirty="0" smtClean="0">
                <a:sym typeface="Wingdings" panose="05000000000000000000" pitchFamily="2" charset="2"/>
              </a:rPr>
              <a:t>After the executable is built, if a bug in a library gets fixed or an improved version of the library is released, the executable will continue to use the old library unless the linking procedure is repeated</a:t>
            </a:r>
          </a:p>
          <a:p>
            <a:pPr lvl="1"/>
            <a:r>
              <a:rPr lang="en-US" dirty="0" smtClean="0">
                <a:sym typeface="Wingdings" panose="05000000000000000000" pitchFamily="2" charset="2"/>
              </a:rPr>
              <a:t>This disadvantages are addressed through dynamic linking</a:t>
            </a:r>
          </a:p>
        </p:txBody>
      </p:sp>
    </p:spTree>
    <p:extLst>
      <p:ext uri="{BB962C8B-B14F-4D97-AF65-F5344CB8AC3E}">
        <p14:creationId xmlns="" xmlns:p14="http://schemas.microsoft.com/office/powerpoint/2010/main" val="21035928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A dynamically linked library invokes the linker only when the program calls a function belonging to the library object file</a:t>
            </a:r>
          </a:p>
          <a:p>
            <a:pPr lvl="1"/>
            <a:r>
              <a:rPr lang="en-US" dirty="0" smtClean="0">
                <a:sym typeface="Wingdings" panose="05000000000000000000" pitchFamily="2" charset="2"/>
              </a:rPr>
              <a:t>Linker is invoked while the program is running</a:t>
            </a:r>
          </a:p>
          <a:p>
            <a:pPr lvl="1"/>
            <a:r>
              <a:rPr lang="en-US" dirty="0" smtClean="0">
                <a:sym typeface="Wingdings" panose="05000000000000000000" pitchFamily="2" charset="2"/>
              </a:rPr>
              <a:t>Initial version of the dynamic linker was used to be invoked by the loader just before the program ran and the loader would link the required libraries</a:t>
            </a:r>
          </a:p>
          <a:p>
            <a:pPr lvl="2"/>
            <a:r>
              <a:rPr lang="en-US" dirty="0" smtClean="0">
                <a:sym typeface="Wingdings" panose="05000000000000000000" pitchFamily="2" charset="2"/>
              </a:rPr>
              <a:t>Still links all required libraries as opposed to only the library functions that are called</a:t>
            </a:r>
          </a:p>
          <a:p>
            <a:pPr lvl="1"/>
            <a:r>
              <a:rPr lang="en-US" dirty="0" smtClean="0">
                <a:sym typeface="Wingdings" panose="05000000000000000000" pitchFamily="2" charset="2"/>
              </a:rPr>
              <a:t>Today’s dynamic linkers do lazy procedure linking where a library function is linked at the time it is called</a:t>
            </a:r>
          </a:p>
        </p:txBody>
      </p:sp>
    </p:spTree>
    <p:extLst>
      <p:ext uri="{BB962C8B-B14F-4D97-AF65-F5344CB8AC3E}">
        <p14:creationId xmlns="" xmlns:p14="http://schemas.microsoft.com/office/powerpoint/2010/main" val="58582244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pic>
        <p:nvPicPr>
          <p:cNvPr id="5" name="Content Placeholder 4"/>
          <p:cNvPicPr>
            <a:picLocks noGrp="1" noChangeAspect="1"/>
          </p:cNvPicPr>
          <p:nvPr>
            <p:ph idx="1"/>
          </p:nvPr>
        </p:nvPicPr>
        <p:blipFill>
          <a:blip r:embed="rId3"/>
          <a:stretch>
            <a:fillRect/>
          </a:stretch>
        </p:blipFill>
        <p:spPr>
          <a:xfrm>
            <a:off x="1600200" y="762000"/>
            <a:ext cx="5791200" cy="6096000"/>
          </a:xfrm>
          <a:prstGeom prst="rect">
            <a:avLst/>
          </a:prstGeom>
        </p:spPr>
      </p:pic>
      <p:cxnSp>
        <p:nvCxnSpPr>
          <p:cNvPr id="6" name="Straight Arrow Connector 5"/>
          <p:cNvCxnSpPr>
            <a:stCxn id="17" idx="0"/>
          </p:cNvCxnSpPr>
          <p:nvPr/>
        </p:nvCxnSpPr>
        <p:spPr>
          <a:xfrm flipV="1">
            <a:off x="2161309" y="1752602"/>
            <a:ext cx="277092" cy="122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62909" y="3759200"/>
            <a:ext cx="260896" cy="508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124200" y="2807855"/>
            <a:ext cx="284018" cy="101601"/>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1752600"/>
            <a:ext cx="1813317" cy="369332"/>
          </a:xfrm>
          <a:prstGeom prst="rect">
            <a:avLst/>
          </a:prstGeom>
          <a:noFill/>
        </p:spPr>
        <p:txBody>
          <a:bodyPr wrap="none" rtlCol="0">
            <a:spAutoFit/>
          </a:bodyPr>
          <a:lstStyle/>
          <a:p>
            <a:r>
              <a:rPr lang="en-US" dirty="0" smtClean="0">
                <a:solidFill>
                  <a:srgbClr val="FF0000"/>
                </a:solidFill>
                <a:latin typeface="+mj-lt"/>
              </a:rPr>
              <a:t>Loads the value</a:t>
            </a:r>
            <a:endParaRPr lang="en-US" dirty="0">
              <a:solidFill>
                <a:srgbClr val="FF0000"/>
              </a:solidFill>
              <a:latin typeface="+mj-lt"/>
            </a:endParaRPr>
          </a:p>
        </p:txBody>
      </p:sp>
      <p:sp>
        <p:nvSpPr>
          <p:cNvPr id="17" name="Freeform 16"/>
          <p:cNvSpPr/>
          <p:nvPr/>
        </p:nvSpPr>
        <p:spPr>
          <a:xfrm>
            <a:off x="1303712" y="1874982"/>
            <a:ext cx="1735052" cy="932873"/>
          </a:xfrm>
          <a:custGeom>
            <a:avLst/>
            <a:gdLst>
              <a:gd name="connsiteX0" fmla="*/ 857597 w 1735052"/>
              <a:gd name="connsiteY0" fmla="*/ 0 h 932873"/>
              <a:gd name="connsiteX1" fmla="*/ 26324 w 1735052"/>
              <a:gd name="connsiteY1" fmla="*/ 544945 h 932873"/>
              <a:gd name="connsiteX2" fmla="*/ 1735052 w 1735052"/>
              <a:gd name="connsiteY2" fmla="*/ 932873 h 932873"/>
            </a:gdLst>
            <a:ahLst/>
            <a:cxnLst>
              <a:cxn ang="0">
                <a:pos x="connsiteX0" y="connsiteY0"/>
              </a:cxn>
              <a:cxn ang="0">
                <a:pos x="connsiteX1" y="connsiteY1"/>
              </a:cxn>
              <a:cxn ang="0">
                <a:pos x="connsiteX2" y="connsiteY2"/>
              </a:cxn>
            </a:cxnLst>
            <a:rect l="l" t="t" r="r" b="b"/>
            <a:pathLst>
              <a:path w="1735052" h="932873">
                <a:moveTo>
                  <a:pt x="857597" y="0"/>
                </a:moveTo>
                <a:cubicBezTo>
                  <a:pt x="368839" y="194733"/>
                  <a:pt x="-119919" y="389466"/>
                  <a:pt x="26324" y="544945"/>
                </a:cubicBezTo>
                <a:cubicBezTo>
                  <a:pt x="172566" y="700424"/>
                  <a:pt x="953809" y="816648"/>
                  <a:pt x="1735052" y="932873"/>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283000" y="1921164"/>
            <a:ext cx="1146164" cy="1838036"/>
          </a:xfrm>
          <a:custGeom>
            <a:avLst/>
            <a:gdLst>
              <a:gd name="connsiteX0" fmla="*/ 998382 w 1146164"/>
              <a:gd name="connsiteY0" fmla="*/ 1838036 h 1838036"/>
              <a:gd name="connsiteX1" fmla="*/ 855 w 1146164"/>
              <a:gd name="connsiteY1" fmla="*/ 1357745 h 1838036"/>
              <a:gd name="connsiteX2" fmla="*/ 1146164 w 1146164"/>
              <a:gd name="connsiteY2" fmla="*/ 0 h 1838036"/>
            </a:gdLst>
            <a:ahLst/>
            <a:cxnLst>
              <a:cxn ang="0">
                <a:pos x="connsiteX0" y="connsiteY0"/>
              </a:cxn>
              <a:cxn ang="0">
                <a:pos x="connsiteX1" y="connsiteY1"/>
              </a:cxn>
              <a:cxn ang="0">
                <a:pos x="connsiteX2" y="connsiteY2"/>
              </a:cxn>
            </a:cxnLst>
            <a:rect l="l" t="t" r="r" b="b"/>
            <a:pathLst>
              <a:path w="1146164" h="1838036">
                <a:moveTo>
                  <a:pt x="998382" y="1838036"/>
                </a:moveTo>
                <a:cubicBezTo>
                  <a:pt x="487303" y="1751060"/>
                  <a:pt x="-23775" y="1664084"/>
                  <a:pt x="855" y="1357745"/>
                </a:cubicBezTo>
                <a:cubicBezTo>
                  <a:pt x="25485" y="1051406"/>
                  <a:pt x="585824" y="525703"/>
                  <a:pt x="1146164" y="0"/>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0" y="3352800"/>
            <a:ext cx="1749197" cy="923330"/>
          </a:xfrm>
          <a:prstGeom prst="rect">
            <a:avLst/>
          </a:prstGeom>
          <a:noFill/>
        </p:spPr>
        <p:txBody>
          <a:bodyPr wrap="none" rtlCol="0">
            <a:spAutoFit/>
          </a:bodyPr>
          <a:lstStyle/>
          <a:p>
            <a:r>
              <a:rPr lang="en-US" dirty="0" smtClean="0">
                <a:solidFill>
                  <a:srgbClr val="7030A0"/>
                </a:solidFill>
                <a:latin typeface="+mj-lt"/>
              </a:rPr>
              <a:t>Jumps here;</a:t>
            </a:r>
          </a:p>
          <a:p>
            <a:r>
              <a:rPr lang="en-US" dirty="0" err="1">
                <a:solidFill>
                  <a:srgbClr val="7030A0"/>
                </a:solidFill>
                <a:latin typeface="+mj-lt"/>
              </a:rPr>
              <a:t>j</a:t>
            </a:r>
            <a:r>
              <a:rPr lang="en-US" dirty="0" err="1" smtClean="0">
                <a:solidFill>
                  <a:srgbClr val="7030A0"/>
                </a:solidFill>
                <a:latin typeface="+mj-lt"/>
              </a:rPr>
              <a:t>r</a:t>
            </a:r>
            <a:r>
              <a:rPr lang="en-US" dirty="0" smtClean="0">
                <a:solidFill>
                  <a:srgbClr val="7030A0"/>
                </a:solidFill>
                <a:latin typeface="+mj-lt"/>
              </a:rPr>
              <a:t> uses the </a:t>
            </a:r>
            <a:r>
              <a:rPr lang="en-US" dirty="0" err="1" smtClean="0">
                <a:solidFill>
                  <a:srgbClr val="7030A0"/>
                </a:solidFill>
                <a:latin typeface="+mj-lt"/>
              </a:rPr>
              <a:t>dest</a:t>
            </a:r>
            <a:endParaRPr lang="en-US" dirty="0" smtClean="0">
              <a:solidFill>
                <a:srgbClr val="7030A0"/>
              </a:solidFill>
              <a:latin typeface="+mj-lt"/>
            </a:endParaRPr>
          </a:p>
          <a:p>
            <a:r>
              <a:rPr lang="en-US" dirty="0">
                <a:solidFill>
                  <a:srgbClr val="7030A0"/>
                </a:solidFill>
                <a:latin typeface="+mj-lt"/>
              </a:rPr>
              <a:t>r</a:t>
            </a:r>
            <a:r>
              <a:rPr lang="en-US" dirty="0" smtClean="0">
                <a:solidFill>
                  <a:srgbClr val="7030A0"/>
                </a:solidFill>
                <a:latin typeface="+mj-lt"/>
              </a:rPr>
              <a:t>egister of </a:t>
            </a:r>
            <a:r>
              <a:rPr lang="en-US" dirty="0" err="1" smtClean="0">
                <a:solidFill>
                  <a:srgbClr val="7030A0"/>
                </a:solidFill>
                <a:latin typeface="+mj-lt"/>
              </a:rPr>
              <a:t>lw</a:t>
            </a:r>
            <a:endParaRPr lang="en-US" dirty="0">
              <a:solidFill>
                <a:srgbClr val="7030A0"/>
              </a:solidFill>
              <a:latin typeface="+mj-lt"/>
            </a:endParaRPr>
          </a:p>
        </p:txBody>
      </p:sp>
      <p:sp>
        <p:nvSpPr>
          <p:cNvPr id="22" name="Freeform 21"/>
          <p:cNvSpPr/>
          <p:nvPr/>
        </p:nvSpPr>
        <p:spPr>
          <a:xfrm>
            <a:off x="3380509" y="2900218"/>
            <a:ext cx="1060043" cy="2050473"/>
          </a:xfrm>
          <a:custGeom>
            <a:avLst/>
            <a:gdLst>
              <a:gd name="connsiteX0" fmla="*/ 0 w 1060043"/>
              <a:gd name="connsiteY0" fmla="*/ 0 h 2050473"/>
              <a:gd name="connsiteX1" fmla="*/ 1052946 w 1060043"/>
              <a:gd name="connsiteY1" fmla="*/ 1016000 h 2050473"/>
              <a:gd name="connsiteX2" fmla="*/ 378691 w 1060043"/>
              <a:gd name="connsiteY2" fmla="*/ 2050473 h 2050473"/>
            </a:gdLst>
            <a:ahLst/>
            <a:cxnLst>
              <a:cxn ang="0">
                <a:pos x="connsiteX0" y="connsiteY0"/>
              </a:cxn>
              <a:cxn ang="0">
                <a:pos x="connsiteX1" y="connsiteY1"/>
              </a:cxn>
              <a:cxn ang="0">
                <a:pos x="connsiteX2" y="connsiteY2"/>
              </a:cxn>
            </a:cxnLst>
            <a:rect l="l" t="t" r="r" b="b"/>
            <a:pathLst>
              <a:path w="1060043" h="2050473">
                <a:moveTo>
                  <a:pt x="0" y="0"/>
                </a:moveTo>
                <a:cubicBezTo>
                  <a:pt x="494915" y="337127"/>
                  <a:pt x="989831" y="674255"/>
                  <a:pt x="1052946" y="1016000"/>
                </a:cubicBezTo>
                <a:cubicBezTo>
                  <a:pt x="1116061" y="1357745"/>
                  <a:pt x="747376" y="1704109"/>
                  <a:pt x="378691" y="2050473"/>
                </a:cubicBezTo>
              </a:path>
            </a:pathLst>
          </a:cu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435083" y="3669268"/>
            <a:ext cx="2445926" cy="646331"/>
          </a:xfrm>
          <a:prstGeom prst="rect">
            <a:avLst/>
          </a:prstGeom>
          <a:noFill/>
        </p:spPr>
        <p:txBody>
          <a:bodyPr wrap="none" rtlCol="0">
            <a:spAutoFit/>
          </a:bodyPr>
          <a:lstStyle/>
          <a:p>
            <a:r>
              <a:rPr lang="en-US" dirty="0" smtClean="0">
                <a:solidFill>
                  <a:srgbClr val="FF00FF"/>
                </a:solidFill>
                <a:latin typeface="+mj-lt"/>
              </a:rPr>
              <a:t>Changes the value</a:t>
            </a:r>
          </a:p>
          <a:p>
            <a:r>
              <a:rPr lang="en-US" dirty="0">
                <a:solidFill>
                  <a:srgbClr val="FF00FF"/>
                </a:solidFill>
                <a:latin typeface="+mj-lt"/>
              </a:rPr>
              <a:t>t</a:t>
            </a:r>
            <a:r>
              <a:rPr lang="en-US" dirty="0" smtClean="0">
                <a:solidFill>
                  <a:srgbClr val="FF00FF"/>
                </a:solidFill>
                <a:latin typeface="+mj-lt"/>
              </a:rPr>
              <a:t>o point to DLL routine</a:t>
            </a:r>
            <a:endParaRPr lang="en-US" dirty="0">
              <a:solidFill>
                <a:srgbClr val="FF00FF"/>
              </a:solidFill>
              <a:latin typeface="+mj-lt"/>
            </a:endParaRPr>
          </a:p>
        </p:txBody>
      </p:sp>
    </p:spTree>
    <p:extLst>
      <p:ext uri="{BB962C8B-B14F-4D97-AF65-F5344CB8AC3E}">
        <p14:creationId xmlns="" xmlns:p14="http://schemas.microsoft.com/office/powerpoint/2010/main" val="95969473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Translating and starting a program</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sym typeface="Wingdings" panose="05000000000000000000" pitchFamily="2" charset="2"/>
              </a:rPr>
              <a:t>First call to a dynamically linked library function has a very high overhead</a:t>
            </a:r>
          </a:p>
          <a:p>
            <a:r>
              <a:rPr lang="en-US" dirty="0" smtClean="0">
                <a:sym typeface="Wingdings" panose="05000000000000000000" pitchFamily="2" charset="2"/>
              </a:rPr>
              <a:t>Subsequent calls have lower overhead, but still requires an extra indirect jump (</a:t>
            </a:r>
            <a:r>
              <a:rPr lang="en-US" dirty="0" err="1" smtClean="0">
                <a:sym typeface="Wingdings" panose="05000000000000000000" pitchFamily="2" charset="2"/>
              </a:rPr>
              <a:t>jr</a:t>
            </a:r>
            <a:r>
              <a:rPr lang="en-US" dirty="0" smtClean="0">
                <a:sym typeface="Wingdings" panose="05000000000000000000" pitchFamily="2" charset="2"/>
              </a:rPr>
              <a:t>)</a:t>
            </a:r>
          </a:p>
          <a:p>
            <a:r>
              <a:rPr lang="en-US" dirty="0" smtClean="0">
                <a:sym typeface="Wingdings" panose="05000000000000000000" pitchFamily="2" charset="2"/>
              </a:rPr>
              <a:t>Dynamic linking saves space at the expense of extra instruction execution compared to static linking</a:t>
            </a:r>
          </a:p>
        </p:txBody>
      </p:sp>
    </p:spTree>
    <p:extLst>
      <p:ext uri="{BB962C8B-B14F-4D97-AF65-F5344CB8AC3E}">
        <p14:creationId xmlns="" xmlns:p14="http://schemas.microsoft.com/office/powerpoint/2010/main" val="618566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Mapping variables to operands</a:t>
            </a:r>
          </a:p>
          <a:p>
            <a:pPr lvl="1"/>
            <a:r>
              <a:rPr lang="en-US" dirty="0" smtClean="0"/>
              <a:t>Large number of registers not only increase the access time of register operands, but also can increase the clock cycle time</a:t>
            </a:r>
          </a:p>
          <a:p>
            <a:pPr lvl="2"/>
            <a:r>
              <a:rPr lang="en-US" dirty="0" smtClean="0"/>
              <a:t>Depends on how much work needs to be done within a clock cycle</a:t>
            </a:r>
          </a:p>
          <a:p>
            <a:pPr lvl="2"/>
            <a:r>
              <a:rPr lang="en-US" dirty="0" smtClean="0"/>
              <a:t>Cycle time could be register read time + latency of combinational operation + setup time of register + register write time + clock skew time</a:t>
            </a:r>
          </a:p>
          <a:p>
            <a:pPr lvl="3"/>
            <a:r>
              <a:rPr lang="en-US" dirty="0" smtClean="0"/>
              <a:t>Notice that in this formulation, the propagation delay of registers is not important</a:t>
            </a:r>
          </a:p>
          <a:p>
            <a:pPr lvl="2"/>
            <a:r>
              <a:rPr lang="en-US" dirty="0"/>
              <a:t>R</a:t>
            </a:r>
            <a:r>
              <a:rPr lang="en-US" dirty="0" smtClean="0"/>
              <a:t>egister read, computation of the operation, and register write can be split into three consecutive cycles</a:t>
            </a:r>
          </a:p>
          <a:p>
            <a:pPr lvl="3"/>
            <a:r>
              <a:rPr lang="en-US" dirty="0" smtClean="0"/>
              <a:t>The cycle time will decrease compared to the previous one, but will remain limited by max(read latency, op latency, write latency)</a:t>
            </a:r>
          </a:p>
          <a:p>
            <a:pPr lvl="2"/>
            <a:endParaRPr lang="en-US" dirty="0" smtClean="0"/>
          </a:p>
        </p:txBody>
      </p:sp>
    </p:spTree>
    <p:extLst>
      <p:ext uri="{BB962C8B-B14F-4D97-AF65-F5344CB8AC3E}">
        <p14:creationId xmlns="" xmlns:p14="http://schemas.microsoft.com/office/powerpoint/2010/main" val="2518956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Mapping variables to operands</a:t>
            </a:r>
          </a:p>
          <a:p>
            <a:pPr lvl="1"/>
            <a:r>
              <a:rPr lang="en-US" dirty="0" smtClean="0"/>
              <a:t>MIPS assembly language denotes registers using the $ sign followed by the register name or number (e.g., $0, $1, …, $31 for 32 registers)</a:t>
            </a:r>
          </a:p>
          <a:p>
            <a:pPr lvl="2"/>
            <a:r>
              <a:rPr lang="en-US" dirty="0" smtClean="0"/>
              <a:t>The book uses a different notation: allocates the program variables in registers $</a:t>
            </a:r>
            <a:r>
              <a:rPr lang="en-US" dirty="0" err="1" smtClean="0"/>
              <a:t>sN</a:t>
            </a:r>
            <a:r>
              <a:rPr lang="en-US" dirty="0" smtClean="0"/>
              <a:t> where N is an integer and any temporary variable in registers $</a:t>
            </a:r>
            <a:r>
              <a:rPr lang="en-US" dirty="0" err="1" smtClean="0"/>
              <a:t>tN</a:t>
            </a:r>
            <a:endParaRPr lang="en-US" dirty="0" smtClean="0"/>
          </a:p>
          <a:p>
            <a:pPr lvl="3"/>
            <a:r>
              <a:rPr lang="en-US" dirty="0" smtClean="0"/>
              <a:t>Makes sure that the total number of registers never exceeds 32 because MIPS instruction set defines only 32 registers</a:t>
            </a:r>
          </a:p>
          <a:p>
            <a:pPr lvl="2"/>
            <a:r>
              <a:rPr lang="en-US" dirty="0" smtClean="0"/>
              <a:t>Consider compiling f = (g + h) – (</a:t>
            </a:r>
            <a:r>
              <a:rPr lang="en-US" dirty="0" err="1" smtClean="0"/>
              <a:t>i</a:t>
            </a:r>
            <a:r>
              <a:rPr lang="en-US" dirty="0" smtClean="0"/>
              <a:t> + j);</a:t>
            </a:r>
          </a:p>
          <a:p>
            <a:pPr lvl="2"/>
            <a:r>
              <a:rPr lang="en-US" dirty="0" smtClean="0"/>
              <a:t>Assume that f, g, h, </a:t>
            </a:r>
            <a:r>
              <a:rPr lang="en-US" dirty="0" err="1" smtClean="0"/>
              <a:t>i</a:t>
            </a:r>
            <a:r>
              <a:rPr lang="en-US" dirty="0" smtClean="0"/>
              <a:t>, j are allocated to $s0, $s1, $s2, $s3, $s4</a:t>
            </a:r>
          </a:p>
          <a:p>
            <a:pPr marL="1371600" lvl="3" indent="0">
              <a:buNone/>
            </a:pPr>
            <a:r>
              <a:rPr lang="en-US" dirty="0" smtClean="0"/>
              <a:t>add $t0, $s1, $s2</a:t>
            </a:r>
          </a:p>
          <a:p>
            <a:pPr marL="1371600" lvl="3" indent="0">
              <a:buNone/>
            </a:pPr>
            <a:r>
              <a:rPr lang="en-US" dirty="0" smtClean="0"/>
              <a:t>add $t1, $s3, $s4</a:t>
            </a:r>
          </a:p>
          <a:p>
            <a:pPr marL="1371600" lvl="3" indent="0">
              <a:buNone/>
            </a:pPr>
            <a:r>
              <a:rPr lang="en-US" dirty="0" smtClean="0"/>
              <a:t>sub $s0, $t0, $t1</a:t>
            </a:r>
          </a:p>
        </p:txBody>
      </p:sp>
    </p:spTree>
    <p:extLst>
      <p:ext uri="{BB962C8B-B14F-4D97-AF65-F5344CB8AC3E}">
        <p14:creationId xmlns="" xmlns:p14="http://schemas.microsoft.com/office/powerpoint/2010/main" val="3033363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Mapping variables to operands</a:t>
            </a:r>
          </a:p>
          <a:p>
            <a:pPr lvl="1"/>
            <a:r>
              <a:rPr lang="en-US" dirty="0" smtClean="0"/>
              <a:t>For instructions that have two register sources and one register destination, the best performance is achieved if the register file has two read ports and one write port</a:t>
            </a:r>
          </a:p>
          <a:p>
            <a:pPr lvl="2"/>
            <a:r>
              <a:rPr lang="en-US" dirty="0" smtClean="0"/>
              <a:t>Two reads can be done in parallel</a:t>
            </a:r>
          </a:p>
          <a:p>
            <a:pPr lvl="2"/>
            <a:r>
              <a:rPr lang="en-US" dirty="0" smtClean="0"/>
              <a:t>If the register file had a single read port, this would have required two sequential accesses doubling the overall time to read the source operands</a:t>
            </a:r>
          </a:p>
          <a:p>
            <a:pPr lvl="2"/>
            <a:r>
              <a:rPr lang="en-US" dirty="0" smtClean="0"/>
              <a:t>If we assume that one instruction executes at a time, the write port can share the decoder, </a:t>
            </a:r>
            <a:r>
              <a:rPr lang="en-US" dirty="0" err="1" smtClean="0"/>
              <a:t>wordline</a:t>
            </a:r>
            <a:r>
              <a:rPr lang="en-US" dirty="0" smtClean="0"/>
              <a:t> and the </a:t>
            </a:r>
            <a:r>
              <a:rPr lang="en-US" dirty="0" err="1" smtClean="0"/>
              <a:t>bitline</a:t>
            </a:r>
            <a:r>
              <a:rPr lang="en-US" dirty="0" smtClean="0"/>
              <a:t> with one of the read ports</a:t>
            </a:r>
          </a:p>
          <a:p>
            <a:pPr lvl="3"/>
            <a:r>
              <a:rPr lang="en-US" dirty="0" smtClean="0"/>
              <a:t>This is called an RW port (supports both read and write)</a:t>
            </a:r>
            <a:endParaRPr lang="en-US" dirty="0"/>
          </a:p>
          <a:p>
            <a:pPr lvl="3"/>
            <a:r>
              <a:rPr lang="en-US" dirty="0" smtClean="0"/>
              <a:t>This assumption is usually not true and we will lift this assumption later</a:t>
            </a:r>
          </a:p>
        </p:txBody>
      </p:sp>
    </p:spTree>
    <p:extLst>
      <p:ext uri="{BB962C8B-B14F-4D97-AF65-F5344CB8AC3E}">
        <p14:creationId xmlns="" xmlns:p14="http://schemas.microsoft.com/office/powerpoint/2010/main" val="464102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Sketch</a:t>
            </a:r>
            <a:endParaRPr lang="en-US" b="1"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What is instruction set architecture (ISA)?</a:t>
            </a:r>
          </a:p>
          <a:p>
            <a:r>
              <a:rPr lang="en-US" dirty="0" smtClean="0"/>
              <a:t>Computer operations</a:t>
            </a:r>
          </a:p>
          <a:p>
            <a:r>
              <a:rPr lang="en-US" dirty="0" smtClean="0"/>
              <a:t>Operands</a:t>
            </a:r>
          </a:p>
          <a:p>
            <a:r>
              <a:rPr lang="en-US" dirty="0" smtClean="0"/>
              <a:t>Logical operations</a:t>
            </a:r>
          </a:p>
          <a:p>
            <a:r>
              <a:rPr lang="en-US" dirty="0" smtClean="0"/>
              <a:t>Operations for making decision</a:t>
            </a:r>
          </a:p>
          <a:p>
            <a:r>
              <a:rPr lang="en-US" dirty="0" smtClean="0"/>
              <a:t>Procedure/Function calls</a:t>
            </a:r>
          </a:p>
          <a:p>
            <a:r>
              <a:rPr lang="en-US" dirty="0" smtClean="0"/>
              <a:t>Instruction encoding</a:t>
            </a:r>
          </a:p>
          <a:p>
            <a:r>
              <a:rPr lang="en-US" dirty="0" smtClean="0"/>
              <a:t>Manipulating strings</a:t>
            </a:r>
          </a:p>
          <a:p>
            <a:r>
              <a:rPr lang="en-US" dirty="0" smtClean="0"/>
              <a:t>Floating-point instructions</a:t>
            </a:r>
          </a:p>
          <a:p>
            <a:r>
              <a:rPr lang="en-US" dirty="0" smtClean="0"/>
              <a:t>Translating and starting a program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Fill and spill instructions in MIPS require memory and register operands</a:t>
            </a:r>
          </a:p>
          <a:p>
            <a:r>
              <a:rPr lang="en-US" dirty="0" smtClean="0"/>
              <a:t>Other ISAs (such as x86) allow even arithmetic instructions to have memory operands</a:t>
            </a:r>
          </a:p>
          <a:p>
            <a:r>
              <a:rPr lang="en-US" dirty="0" smtClean="0"/>
              <a:t>Memory operands essentially need to specify a memory address</a:t>
            </a:r>
          </a:p>
          <a:p>
            <a:pPr lvl="1"/>
            <a:r>
              <a:rPr lang="en-US" dirty="0" smtClean="0"/>
              <a:t>Just like register operands specify a register name (which translates to a register number or register address)</a:t>
            </a:r>
          </a:p>
          <a:p>
            <a:pPr lvl="1"/>
            <a:r>
              <a:rPr lang="en-US" dirty="0" smtClean="0"/>
              <a:t>Since the number of registers is small, it is easy to specify a register address (requires few bits)</a:t>
            </a:r>
          </a:p>
          <a:p>
            <a:pPr lvl="2"/>
            <a:r>
              <a:rPr lang="en-US" dirty="0" smtClean="0"/>
              <a:t>Number of bits required: log of number of registers</a:t>
            </a:r>
          </a:p>
        </p:txBody>
      </p:sp>
    </p:spTree>
    <p:extLst>
      <p:ext uri="{BB962C8B-B14F-4D97-AF65-F5344CB8AC3E}">
        <p14:creationId xmlns="" xmlns:p14="http://schemas.microsoft.com/office/powerpoint/2010/main" val="4293737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Memory operands essentially need to specify a memory address</a:t>
            </a:r>
          </a:p>
          <a:p>
            <a:pPr lvl="1"/>
            <a:r>
              <a:rPr lang="en-US" dirty="0" smtClean="0"/>
              <a:t>Since instructions need to be stored in memory, it is important to be economical in specifying operands</a:t>
            </a:r>
          </a:p>
          <a:p>
            <a:pPr lvl="1"/>
            <a:r>
              <a:rPr lang="en-US" dirty="0" smtClean="0"/>
              <a:t>Having 4 GB memory would require 32 bits of address to specify a memory operand</a:t>
            </a:r>
          </a:p>
          <a:p>
            <a:pPr lvl="2"/>
            <a:r>
              <a:rPr lang="en-US" dirty="0" smtClean="0"/>
              <a:t>Not particularly attractive (called direct memory addressing mode)</a:t>
            </a:r>
          </a:p>
          <a:p>
            <a:pPr lvl="2"/>
            <a:r>
              <a:rPr lang="en-US" dirty="0" smtClean="0"/>
              <a:t>Recall that instructions are generated by the compiler and the compiler does not always know the addresses of all variables of a program</a:t>
            </a:r>
          </a:p>
          <a:p>
            <a:pPr lvl="3"/>
            <a:r>
              <a:rPr lang="en-US" dirty="0" smtClean="0"/>
              <a:t>Think about the return pointer of a </a:t>
            </a:r>
            <a:r>
              <a:rPr lang="en-US" dirty="0" err="1" smtClean="0"/>
              <a:t>malloc</a:t>
            </a:r>
            <a:r>
              <a:rPr lang="en-US" dirty="0" smtClean="0"/>
              <a:t> call (resolved only when the program runs)</a:t>
            </a:r>
          </a:p>
        </p:txBody>
      </p:sp>
    </p:spTree>
    <p:extLst>
      <p:ext uri="{BB962C8B-B14F-4D97-AF65-F5344CB8AC3E}">
        <p14:creationId xmlns="" xmlns:p14="http://schemas.microsoft.com/office/powerpoint/2010/main" val="667405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Memory operands essentially need to specify a memory address</a:t>
            </a:r>
          </a:p>
          <a:p>
            <a:pPr lvl="1"/>
            <a:r>
              <a:rPr lang="en-US" dirty="0" smtClean="0"/>
              <a:t>Memory operand addresses are usually specified relative to a base register</a:t>
            </a:r>
          </a:p>
          <a:p>
            <a:pPr lvl="2"/>
            <a:r>
              <a:rPr lang="en-US" dirty="0" smtClean="0"/>
              <a:t>100($2) is interpreted as (100 + contents of $2) and the result is taken as the address of a memory operand</a:t>
            </a:r>
          </a:p>
          <a:p>
            <a:pPr lvl="2"/>
            <a:r>
              <a:rPr lang="en-US" dirty="0" smtClean="0"/>
              <a:t>The instruction could be “load $1, 100($2)”</a:t>
            </a:r>
          </a:p>
          <a:p>
            <a:pPr lvl="3"/>
            <a:r>
              <a:rPr lang="en-US" dirty="0" smtClean="0"/>
              <a:t>Fills register $1 with the contents at address (100 + $2)</a:t>
            </a:r>
          </a:p>
          <a:p>
            <a:pPr lvl="2"/>
            <a:r>
              <a:rPr lang="en-US" dirty="0" smtClean="0"/>
              <a:t>Known as displacement mode of memory addressing</a:t>
            </a:r>
          </a:p>
          <a:p>
            <a:pPr lvl="3"/>
            <a:r>
              <a:rPr lang="en-US" dirty="0" smtClean="0"/>
              <a:t>The constant 100 is called the displacement and can be positive or negative</a:t>
            </a:r>
          </a:p>
          <a:p>
            <a:pPr lvl="3"/>
            <a:r>
              <a:rPr lang="en-US" dirty="0" smtClean="0"/>
              <a:t>The register $2 is known as the base register (can use any register as the base register)</a:t>
            </a:r>
          </a:p>
        </p:txBody>
      </p:sp>
    </p:spTree>
    <p:extLst>
      <p:ext uri="{BB962C8B-B14F-4D97-AF65-F5344CB8AC3E}">
        <p14:creationId xmlns="" xmlns:p14="http://schemas.microsoft.com/office/powerpoint/2010/main" val="1519643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Displacement mode of memory addressing</a:t>
            </a:r>
          </a:p>
          <a:p>
            <a:pPr lvl="1"/>
            <a:r>
              <a:rPr lang="en-US" dirty="0" smtClean="0"/>
              <a:t>Very useful in walking through an array or a structure</a:t>
            </a:r>
          </a:p>
          <a:p>
            <a:pPr lvl="2"/>
            <a:r>
              <a:rPr lang="en-US" dirty="0" smtClean="0"/>
              <a:t>The starting address of the array can be stored in the base register and the displacement can be gradually incremented</a:t>
            </a:r>
          </a:p>
          <a:p>
            <a:pPr lvl="2"/>
            <a:r>
              <a:rPr lang="en-US" dirty="0" smtClean="0"/>
              <a:t>The starting address of a structure can be stored in the base register and the displacement can specify the offset to the field of the structure to be accessed</a:t>
            </a:r>
          </a:p>
          <a:p>
            <a:pPr lvl="1"/>
            <a:r>
              <a:rPr lang="en-US" dirty="0" smtClean="0"/>
              <a:t>This is the only supported mode of addressing memory in MIPS</a:t>
            </a:r>
          </a:p>
        </p:txBody>
      </p:sp>
    </p:spTree>
    <p:extLst>
      <p:ext uri="{BB962C8B-B14F-4D97-AF65-F5344CB8AC3E}">
        <p14:creationId xmlns="" xmlns:p14="http://schemas.microsoft.com/office/powerpoint/2010/main" val="565867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Memory operands are filled (or loaded) into registers before they can be operated on and the register contents can be spilled (or stored) to memory</a:t>
            </a:r>
          </a:p>
          <a:p>
            <a:pPr lvl="1"/>
            <a:r>
              <a:rPr lang="en-US" dirty="0" smtClean="0"/>
              <a:t>Memory operands are represented by a memory address which refers to a byte and a register is typically bigger than a byte</a:t>
            </a:r>
          </a:p>
          <a:p>
            <a:pPr lvl="2"/>
            <a:r>
              <a:rPr lang="en-US" dirty="0" smtClean="0"/>
              <a:t>Four- or eight-byte registers in most ISAs</a:t>
            </a:r>
          </a:p>
          <a:p>
            <a:pPr lvl="2"/>
            <a:r>
              <a:rPr lang="en-US" dirty="0" smtClean="0"/>
              <a:t>Need to disambiguate this size mismatch</a:t>
            </a:r>
          </a:p>
          <a:p>
            <a:pPr lvl="1"/>
            <a:r>
              <a:rPr lang="en-US" dirty="0" smtClean="0"/>
              <a:t>To resolve this, data transfer instructions also specify the number of bytes to be transferred between register and memory</a:t>
            </a:r>
          </a:p>
          <a:p>
            <a:pPr lvl="2"/>
            <a:r>
              <a:rPr lang="en-US" dirty="0" smtClean="0"/>
              <a:t>Loads and stores come in different flavors in MIPS</a:t>
            </a:r>
          </a:p>
        </p:txBody>
      </p:sp>
    </p:spTree>
    <p:extLst>
      <p:ext uri="{BB962C8B-B14F-4D97-AF65-F5344CB8AC3E}">
        <p14:creationId xmlns="" xmlns:p14="http://schemas.microsoft.com/office/powerpoint/2010/main" val="4122008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Memory operand size</a:t>
            </a:r>
          </a:p>
          <a:p>
            <a:pPr lvl="1"/>
            <a:r>
              <a:rPr lang="en-US" dirty="0" smtClean="0"/>
              <a:t>MIPS has four different load and four different store instructions corresponding to four different size</a:t>
            </a:r>
          </a:p>
          <a:p>
            <a:pPr lvl="2"/>
            <a:r>
              <a:rPr lang="en-US" dirty="0" smtClean="0"/>
              <a:t>Load byte: </a:t>
            </a:r>
            <a:r>
              <a:rPr lang="en-US" dirty="0" err="1" smtClean="0"/>
              <a:t>lb</a:t>
            </a:r>
            <a:endParaRPr lang="en-US" dirty="0" smtClean="0"/>
          </a:p>
          <a:p>
            <a:pPr lvl="2"/>
            <a:r>
              <a:rPr lang="en-US" dirty="0" smtClean="0"/>
              <a:t>Load half word: </a:t>
            </a:r>
            <a:r>
              <a:rPr lang="en-US" dirty="0" err="1" smtClean="0"/>
              <a:t>lh</a:t>
            </a:r>
            <a:r>
              <a:rPr lang="en-US" dirty="0" smtClean="0"/>
              <a:t> (loads two bytes)</a:t>
            </a:r>
          </a:p>
          <a:p>
            <a:pPr lvl="2"/>
            <a:r>
              <a:rPr lang="en-US" dirty="0" smtClean="0"/>
              <a:t>Load word: </a:t>
            </a:r>
            <a:r>
              <a:rPr lang="en-US" dirty="0" err="1" smtClean="0"/>
              <a:t>lw</a:t>
            </a:r>
            <a:r>
              <a:rPr lang="en-US" dirty="0" smtClean="0"/>
              <a:t> (loads four bytes)</a:t>
            </a:r>
          </a:p>
          <a:p>
            <a:pPr lvl="2"/>
            <a:r>
              <a:rPr lang="en-US" dirty="0" smtClean="0"/>
              <a:t>Load double word: </a:t>
            </a:r>
            <a:r>
              <a:rPr lang="en-US" dirty="0" err="1" smtClean="0"/>
              <a:t>ld</a:t>
            </a:r>
            <a:r>
              <a:rPr lang="en-US" dirty="0" smtClean="0"/>
              <a:t> (supported in 64-bit MIPS)</a:t>
            </a:r>
          </a:p>
          <a:p>
            <a:pPr lvl="2"/>
            <a:r>
              <a:rPr lang="en-US" dirty="0" smtClean="0"/>
              <a:t>Store byte: </a:t>
            </a:r>
            <a:r>
              <a:rPr lang="en-US" dirty="0" err="1" smtClean="0"/>
              <a:t>sb</a:t>
            </a:r>
            <a:endParaRPr lang="en-US" dirty="0" smtClean="0"/>
          </a:p>
          <a:p>
            <a:pPr lvl="2"/>
            <a:r>
              <a:rPr lang="en-US" dirty="0" smtClean="0"/>
              <a:t>Store half word: </a:t>
            </a:r>
            <a:r>
              <a:rPr lang="en-US" dirty="0" err="1" smtClean="0"/>
              <a:t>sh</a:t>
            </a:r>
            <a:endParaRPr lang="en-US" dirty="0" smtClean="0"/>
          </a:p>
          <a:p>
            <a:pPr lvl="2"/>
            <a:r>
              <a:rPr lang="en-US" dirty="0" smtClean="0"/>
              <a:t>Store word: </a:t>
            </a:r>
            <a:r>
              <a:rPr lang="en-US" dirty="0" err="1" smtClean="0"/>
              <a:t>sw</a:t>
            </a:r>
            <a:endParaRPr lang="en-US" dirty="0" smtClean="0"/>
          </a:p>
          <a:p>
            <a:pPr lvl="2"/>
            <a:r>
              <a:rPr lang="en-US" dirty="0" smtClean="0"/>
              <a:t>Store double word: </a:t>
            </a:r>
            <a:r>
              <a:rPr lang="en-US" dirty="0" err="1" smtClean="0"/>
              <a:t>sd</a:t>
            </a:r>
            <a:r>
              <a:rPr lang="en-US" dirty="0" smtClean="0"/>
              <a:t> (supported in 64-bit MIPS) </a:t>
            </a:r>
          </a:p>
        </p:txBody>
      </p:sp>
    </p:spTree>
    <p:extLst>
      <p:ext uri="{BB962C8B-B14F-4D97-AF65-F5344CB8AC3E}">
        <p14:creationId xmlns="" xmlns:p14="http://schemas.microsoft.com/office/powerpoint/2010/main" val="1538190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Memory operand size</a:t>
            </a:r>
          </a:p>
          <a:p>
            <a:pPr lvl="1"/>
            <a:r>
              <a:rPr lang="en-US" dirty="0" smtClean="0"/>
              <a:t>In x86 ISA, an instruction may have multiple memory operands</a:t>
            </a:r>
          </a:p>
          <a:p>
            <a:pPr lvl="2"/>
            <a:r>
              <a:rPr lang="en-US" dirty="0" smtClean="0"/>
              <a:t>Not possible to encode memory operand size in instruction name</a:t>
            </a:r>
            <a:r>
              <a:rPr lang="en-US" dirty="0"/>
              <a:t> </a:t>
            </a:r>
            <a:r>
              <a:rPr lang="en-US" dirty="0" smtClean="0"/>
              <a:t>because different memory operands may have different sizes within the same instruction</a:t>
            </a:r>
          </a:p>
          <a:p>
            <a:pPr lvl="3"/>
            <a:r>
              <a:rPr lang="en-US" dirty="0" smtClean="0"/>
              <a:t>Load a byte from address A, load a word from address B, add them, and store the result in a register</a:t>
            </a:r>
          </a:p>
          <a:p>
            <a:pPr lvl="2"/>
            <a:r>
              <a:rPr lang="en-US" dirty="0" smtClean="0"/>
              <a:t>Each memory operand needs to specify its size separately within the instruction</a:t>
            </a:r>
          </a:p>
          <a:p>
            <a:pPr lvl="3"/>
            <a:r>
              <a:rPr lang="en-US" dirty="0" smtClean="0"/>
              <a:t>Requires more bits in the instruction</a:t>
            </a:r>
            <a:r>
              <a:rPr lang="en-US" dirty="0"/>
              <a:t> </a:t>
            </a:r>
            <a:r>
              <a:rPr lang="en-US" dirty="0" smtClean="0"/>
              <a:t>(e.g., could be two bits per memory operand)</a:t>
            </a:r>
          </a:p>
        </p:txBody>
      </p:sp>
    </p:spTree>
    <p:extLst>
      <p:ext uri="{BB962C8B-B14F-4D97-AF65-F5344CB8AC3E}">
        <p14:creationId xmlns="" xmlns:p14="http://schemas.microsoft.com/office/powerpoint/2010/main" val="2728876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Sub-word memory operands in 32-bit MIPS</a:t>
            </a:r>
          </a:p>
          <a:p>
            <a:pPr lvl="1"/>
            <a:r>
              <a:rPr lang="en-US" dirty="0" smtClean="0"/>
              <a:t>Consider the load byte or load half word instruction</a:t>
            </a:r>
          </a:p>
          <a:p>
            <a:pPr lvl="2"/>
            <a:r>
              <a:rPr lang="en-US" dirty="0" smtClean="0"/>
              <a:t>These instructions load a byte or two bytes into the least significant side of the destination register</a:t>
            </a:r>
          </a:p>
          <a:p>
            <a:pPr lvl="2"/>
            <a:r>
              <a:rPr lang="en-US" dirty="0" smtClean="0"/>
              <a:t>What about the remaining bits of the destination register?</a:t>
            </a:r>
          </a:p>
          <a:p>
            <a:pPr lvl="3"/>
            <a:r>
              <a:rPr lang="en-US" dirty="0" smtClean="0"/>
              <a:t>Two options: zero-filled or sign-extended</a:t>
            </a:r>
          </a:p>
          <a:p>
            <a:pPr lvl="3"/>
            <a:r>
              <a:rPr lang="en-US" dirty="0" smtClean="0"/>
              <a:t>Sign-extension fills the remaining bits with the sign bit of the loaded byte or the loaded half word</a:t>
            </a:r>
          </a:p>
          <a:p>
            <a:pPr lvl="3"/>
            <a:r>
              <a:rPr lang="en-US" dirty="0" smtClean="0"/>
              <a:t>Notice that in two’s complement representation, extending a number’s sign bit by arbitrary number of bits does not change the equivalent decimal value of the number</a:t>
            </a:r>
          </a:p>
          <a:p>
            <a:pPr lvl="3"/>
            <a:r>
              <a:rPr lang="en-US" dirty="0" smtClean="0"/>
              <a:t>Introduces two more flavors for sub-word loads</a:t>
            </a:r>
          </a:p>
          <a:p>
            <a:pPr lvl="4"/>
            <a:r>
              <a:rPr lang="en-US" dirty="0" smtClean="0"/>
              <a:t>Load byte unsigned (</a:t>
            </a:r>
            <a:r>
              <a:rPr lang="en-US" dirty="0" err="1" smtClean="0"/>
              <a:t>lbu</a:t>
            </a:r>
            <a:r>
              <a:rPr lang="en-US" dirty="0" smtClean="0"/>
              <a:t>) and load byte (</a:t>
            </a:r>
            <a:r>
              <a:rPr lang="en-US" dirty="0" err="1" smtClean="0"/>
              <a:t>lb</a:t>
            </a:r>
            <a:r>
              <a:rPr lang="en-US" dirty="0" smtClean="0"/>
              <a:t>); load half unsigned (</a:t>
            </a:r>
            <a:r>
              <a:rPr lang="en-US" dirty="0" err="1" smtClean="0"/>
              <a:t>lhu</a:t>
            </a:r>
            <a:r>
              <a:rPr lang="en-US" dirty="0" smtClean="0"/>
              <a:t>) and load half (</a:t>
            </a:r>
            <a:r>
              <a:rPr lang="en-US" dirty="0" err="1" smtClean="0"/>
              <a:t>lh</a:t>
            </a:r>
            <a:r>
              <a:rPr lang="en-US" dirty="0" smtClean="0"/>
              <a:t>);</a:t>
            </a:r>
          </a:p>
          <a:p>
            <a:pPr lvl="4"/>
            <a:r>
              <a:rPr lang="en-US" dirty="0"/>
              <a:t>U</a:t>
            </a:r>
            <a:r>
              <a:rPr lang="en-US" dirty="0" smtClean="0"/>
              <a:t>nsigned flavor fills the remaining bits of the destination register with zeros; the other one sign-extends</a:t>
            </a:r>
          </a:p>
        </p:txBody>
      </p:sp>
    </p:spTree>
    <p:extLst>
      <p:ext uri="{BB962C8B-B14F-4D97-AF65-F5344CB8AC3E}">
        <p14:creationId xmlns="" xmlns:p14="http://schemas.microsoft.com/office/powerpoint/2010/main" val="1577459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fontScale="92500" lnSpcReduction="10000"/>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a:t>l</a:t>
            </a:r>
            <a:r>
              <a:rPr lang="en-US" dirty="0" smtClean="0"/>
              <a:t>ong </a:t>
            </a:r>
            <a:r>
              <a:rPr lang="en-US" dirty="0" err="1" smtClean="0"/>
              <a:t>long</a:t>
            </a:r>
            <a:r>
              <a:rPr lang="en-US" dirty="0" smtClean="0"/>
              <a:t> x[10];</a:t>
            </a:r>
          </a:p>
          <a:p>
            <a:pPr marL="914400" lvl="2" indent="0">
              <a:buNone/>
            </a:pPr>
            <a:r>
              <a:rPr lang="en-US" dirty="0"/>
              <a:t>l</a:t>
            </a:r>
            <a:r>
              <a:rPr lang="en-US" dirty="0" smtClean="0"/>
              <a:t>ong </a:t>
            </a:r>
            <a:r>
              <a:rPr lang="en-US" dirty="0" err="1" smtClean="0"/>
              <a:t>long</a:t>
            </a:r>
            <a:r>
              <a:rPr lang="en-US" dirty="0" smtClean="0"/>
              <a:t> y = x[2];</a:t>
            </a:r>
          </a:p>
          <a:p>
            <a:pPr lvl="1"/>
            <a:r>
              <a:rPr lang="en-US" dirty="0" smtClean="0"/>
              <a:t>In 64-bit MIPS, the assignment statement will generate a </a:t>
            </a:r>
            <a:r>
              <a:rPr lang="en-US" dirty="0" err="1" smtClean="0"/>
              <a:t>ld</a:t>
            </a:r>
            <a:r>
              <a:rPr lang="en-US" dirty="0" smtClean="0"/>
              <a:t> instruction</a:t>
            </a:r>
          </a:p>
          <a:p>
            <a:pPr lvl="2"/>
            <a:r>
              <a:rPr lang="en-US" dirty="0" smtClean="0"/>
              <a:t>If y is allocated to $1 and the starting address of x is in $29, the compiler will generate </a:t>
            </a:r>
            <a:r>
              <a:rPr lang="en-US" dirty="0" err="1" smtClean="0"/>
              <a:t>ld</a:t>
            </a:r>
            <a:r>
              <a:rPr lang="en-US" dirty="0" smtClean="0"/>
              <a:t> $1, 16($29)</a:t>
            </a:r>
          </a:p>
          <a:p>
            <a:pPr lvl="2"/>
            <a:r>
              <a:rPr lang="en-US" dirty="0" smtClean="0"/>
              <a:t>Each element of x is eight bytes</a:t>
            </a:r>
          </a:p>
          <a:p>
            <a:pPr lvl="1"/>
            <a:r>
              <a:rPr lang="en-US" dirty="0" smtClean="0"/>
              <a:t>In 32-bit MIPS, the assignment statement will generate two </a:t>
            </a:r>
            <a:r>
              <a:rPr lang="en-US" dirty="0" err="1" smtClean="0"/>
              <a:t>lw</a:t>
            </a:r>
            <a:r>
              <a:rPr lang="en-US" dirty="0" smtClean="0"/>
              <a:t> instructions</a:t>
            </a:r>
          </a:p>
          <a:p>
            <a:pPr lvl="2"/>
            <a:r>
              <a:rPr lang="en-US" dirty="0" smtClean="0"/>
              <a:t>Assume that y is split into two registers $1 and $2</a:t>
            </a:r>
          </a:p>
          <a:p>
            <a:pPr marL="914400" lvl="2" indent="0">
              <a:buNone/>
            </a:pPr>
            <a:r>
              <a:rPr lang="en-US" dirty="0" err="1" smtClean="0"/>
              <a:t>lw</a:t>
            </a:r>
            <a:r>
              <a:rPr lang="en-US" dirty="0" smtClean="0"/>
              <a:t> $1, 16($29)</a:t>
            </a:r>
          </a:p>
          <a:p>
            <a:pPr marL="914400" lvl="2" indent="0">
              <a:buNone/>
            </a:pPr>
            <a:r>
              <a:rPr lang="en-US" dirty="0" err="1" smtClean="0"/>
              <a:t>lw</a:t>
            </a:r>
            <a:r>
              <a:rPr lang="en-US" dirty="0" smtClean="0"/>
              <a:t> $2, 20($29)</a:t>
            </a:r>
          </a:p>
        </p:txBody>
      </p:sp>
    </p:spTree>
    <p:extLst>
      <p:ext uri="{BB962C8B-B14F-4D97-AF65-F5344CB8AC3E}">
        <p14:creationId xmlns="" xmlns:p14="http://schemas.microsoft.com/office/powerpoint/2010/main" val="1308567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err="1" smtClean="0"/>
              <a:t>int</a:t>
            </a:r>
            <a:r>
              <a:rPr lang="en-US" dirty="0" smtClean="0"/>
              <a:t> x[10];</a:t>
            </a:r>
          </a:p>
          <a:p>
            <a:pPr marL="914400" lvl="2" indent="0">
              <a:buNone/>
            </a:pPr>
            <a:r>
              <a:rPr lang="en-US" dirty="0" err="1" smtClean="0"/>
              <a:t>int</a:t>
            </a:r>
            <a:r>
              <a:rPr lang="en-US" dirty="0" smtClean="0"/>
              <a:t> y = x[2];</a:t>
            </a:r>
          </a:p>
          <a:p>
            <a:pPr lvl="1"/>
            <a:r>
              <a:rPr lang="en-US" dirty="0"/>
              <a:t>T</a:t>
            </a:r>
            <a:r>
              <a:rPr lang="en-US" dirty="0" smtClean="0"/>
              <a:t>he assignment statement will generate a </a:t>
            </a:r>
            <a:r>
              <a:rPr lang="en-US" dirty="0" err="1" smtClean="0"/>
              <a:t>lw</a:t>
            </a:r>
            <a:r>
              <a:rPr lang="en-US" dirty="0" smtClean="0"/>
              <a:t> instruction</a:t>
            </a:r>
          </a:p>
          <a:p>
            <a:pPr lvl="2"/>
            <a:r>
              <a:rPr lang="en-US" dirty="0" smtClean="0"/>
              <a:t>If y is allocated to $1 and the starting address of x is in $29, the compiler will generate </a:t>
            </a:r>
            <a:r>
              <a:rPr lang="en-US" dirty="0" err="1" smtClean="0"/>
              <a:t>lw</a:t>
            </a:r>
            <a:r>
              <a:rPr lang="en-US" dirty="0" smtClean="0"/>
              <a:t> $1, 8($29)</a:t>
            </a:r>
          </a:p>
          <a:p>
            <a:pPr lvl="2"/>
            <a:r>
              <a:rPr lang="en-US" dirty="0" smtClean="0"/>
              <a:t>Each element of x is four bytes</a:t>
            </a:r>
          </a:p>
        </p:txBody>
      </p:sp>
    </p:spTree>
    <p:extLst>
      <p:ext uri="{BB962C8B-B14F-4D97-AF65-F5344CB8AC3E}">
        <p14:creationId xmlns="" xmlns:p14="http://schemas.microsoft.com/office/powerpoint/2010/main" val="396428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What is ISA?</a:t>
            </a:r>
            <a:endParaRPr lang="en-US" b="1" dirty="0"/>
          </a:p>
        </p:txBody>
      </p:sp>
      <p:sp>
        <p:nvSpPr>
          <p:cNvPr id="3" name="Content Placeholder 2"/>
          <p:cNvSpPr>
            <a:spLocks noGrp="1"/>
          </p:cNvSpPr>
          <p:nvPr>
            <p:ph idx="1"/>
          </p:nvPr>
        </p:nvSpPr>
        <p:spPr>
          <a:xfrm>
            <a:off x="457200" y="914400"/>
            <a:ext cx="8686800" cy="6019800"/>
          </a:xfrm>
        </p:spPr>
        <p:txBody>
          <a:bodyPr>
            <a:normAutofit fontScale="92500" lnSpcReduction="10000"/>
          </a:bodyPr>
          <a:lstStyle/>
          <a:p>
            <a:r>
              <a:rPr lang="en-US" dirty="0" smtClean="0"/>
              <a:t>Operations of a computer are done through instructions</a:t>
            </a:r>
          </a:p>
          <a:p>
            <a:pPr lvl="1"/>
            <a:r>
              <a:rPr lang="en-US" dirty="0" smtClean="0"/>
              <a:t>One instruction does one operation</a:t>
            </a:r>
          </a:p>
          <a:p>
            <a:r>
              <a:rPr lang="en-US" dirty="0" smtClean="0"/>
              <a:t>Set of instructions supported by a computer is the instruction set of the computer</a:t>
            </a:r>
          </a:p>
          <a:p>
            <a:r>
              <a:rPr lang="en-US" dirty="0" smtClean="0"/>
              <a:t>Organization of the computer defined by the instruction set is the instruction set architecture (ISA) of the computer</a:t>
            </a:r>
          </a:p>
          <a:p>
            <a:r>
              <a:rPr lang="en-US" dirty="0" smtClean="0"/>
              <a:t>The guiding principle in designing ISA is that the implementation of the ISA should be simple</a:t>
            </a:r>
          </a:p>
          <a:p>
            <a:r>
              <a:rPr lang="en-US" dirty="0" smtClean="0"/>
              <a:t>The programming language that uses instructions of a computer is called an assembly language</a:t>
            </a:r>
          </a:p>
        </p:txBody>
      </p:sp>
    </p:spTree>
    <p:extLst>
      <p:ext uri="{BB962C8B-B14F-4D97-AF65-F5344CB8AC3E}">
        <p14:creationId xmlns="" xmlns:p14="http://schemas.microsoft.com/office/powerpoint/2010/main" val="3913961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smtClean="0"/>
              <a:t>short x[10];</a:t>
            </a:r>
          </a:p>
          <a:p>
            <a:pPr marL="914400" lvl="2" indent="0">
              <a:buNone/>
            </a:pPr>
            <a:r>
              <a:rPr lang="en-US" dirty="0" smtClean="0"/>
              <a:t>short y = x[2];</a:t>
            </a:r>
          </a:p>
          <a:p>
            <a:pPr lvl="1"/>
            <a:r>
              <a:rPr lang="en-US" dirty="0"/>
              <a:t>T</a:t>
            </a:r>
            <a:r>
              <a:rPr lang="en-US" dirty="0" smtClean="0"/>
              <a:t>he assignment statement will generate a </a:t>
            </a:r>
            <a:r>
              <a:rPr lang="en-US" dirty="0" err="1" smtClean="0"/>
              <a:t>lh</a:t>
            </a:r>
            <a:r>
              <a:rPr lang="en-US" dirty="0" smtClean="0"/>
              <a:t> instruction</a:t>
            </a:r>
          </a:p>
          <a:p>
            <a:pPr lvl="2"/>
            <a:r>
              <a:rPr lang="en-US" dirty="0" smtClean="0"/>
              <a:t>If y is allocated to $1 and the starting address of x is in $29, the compiler will generate </a:t>
            </a:r>
            <a:r>
              <a:rPr lang="en-US" dirty="0" err="1" smtClean="0"/>
              <a:t>lh</a:t>
            </a:r>
            <a:r>
              <a:rPr lang="en-US" dirty="0" smtClean="0"/>
              <a:t> $1, 4($29)</a:t>
            </a:r>
          </a:p>
          <a:p>
            <a:pPr lvl="2"/>
            <a:r>
              <a:rPr lang="en-US" dirty="0" smtClean="0"/>
              <a:t>Each element of x is two bytes</a:t>
            </a:r>
          </a:p>
        </p:txBody>
      </p:sp>
    </p:spTree>
    <p:extLst>
      <p:ext uri="{BB962C8B-B14F-4D97-AF65-F5344CB8AC3E}">
        <p14:creationId xmlns="" xmlns:p14="http://schemas.microsoft.com/office/powerpoint/2010/main" val="856848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a:t>u</a:t>
            </a:r>
            <a:r>
              <a:rPr lang="en-US" dirty="0" smtClean="0"/>
              <a:t>nsigned short x[10];</a:t>
            </a:r>
          </a:p>
          <a:p>
            <a:pPr marL="914400" lvl="2" indent="0">
              <a:buNone/>
            </a:pPr>
            <a:r>
              <a:rPr lang="en-US" dirty="0"/>
              <a:t>u</a:t>
            </a:r>
            <a:r>
              <a:rPr lang="en-US" dirty="0" smtClean="0"/>
              <a:t>nsigned short y = x[2];</a:t>
            </a:r>
          </a:p>
          <a:p>
            <a:pPr lvl="1"/>
            <a:r>
              <a:rPr lang="en-US" dirty="0"/>
              <a:t>T</a:t>
            </a:r>
            <a:r>
              <a:rPr lang="en-US" dirty="0" smtClean="0"/>
              <a:t>he assignment statement will generate a </a:t>
            </a:r>
            <a:r>
              <a:rPr lang="en-US" dirty="0" err="1" smtClean="0"/>
              <a:t>lhu</a:t>
            </a:r>
            <a:r>
              <a:rPr lang="en-US" dirty="0" smtClean="0"/>
              <a:t> instruction</a:t>
            </a:r>
          </a:p>
          <a:p>
            <a:pPr lvl="2"/>
            <a:r>
              <a:rPr lang="en-US" dirty="0" smtClean="0"/>
              <a:t>If y is allocated to $1 and the starting address of x is in $29, the compiler will generate </a:t>
            </a:r>
            <a:r>
              <a:rPr lang="en-US" dirty="0" err="1" smtClean="0"/>
              <a:t>lhu</a:t>
            </a:r>
            <a:r>
              <a:rPr lang="en-US" dirty="0" smtClean="0"/>
              <a:t> $1, 4($29)</a:t>
            </a:r>
          </a:p>
          <a:p>
            <a:pPr lvl="2"/>
            <a:r>
              <a:rPr lang="en-US" dirty="0" smtClean="0"/>
              <a:t>Each element of x is two bytes</a:t>
            </a:r>
          </a:p>
        </p:txBody>
      </p:sp>
    </p:spTree>
    <p:extLst>
      <p:ext uri="{BB962C8B-B14F-4D97-AF65-F5344CB8AC3E}">
        <p14:creationId xmlns="" xmlns:p14="http://schemas.microsoft.com/office/powerpoint/2010/main" val="3288037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smtClean="0"/>
              <a:t>char x[10];</a:t>
            </a:r>
          </a:p>
          <a:p>
            <a:pPr marL="914400" lvl="2" indent="0">
              <a:buNone/>
            </a:pPr>
            <a:r>
              <a:rPr lang="en-US" dirty="0" smtClean="0"/>
              <a:t>char y = x[2];</a:t>
            </a:r>
          </a:p>
          <a:p>
            <a:pPr lvl="1"/>
            <a:r>
              <a:rPr lang="en-US" dirty="0"/>
              <a:t>T</a:t>
            </a:r>
            <a:r>
              <a:rPr lang="en-US" dirty="0" smtClean="0"/>
              <a:t>he assignment statement will generate a </a:t>
            </a:r>
            <a:r>
              <a:rPr lang="en-US" dirty="0" err="1" smtClean="0"/>
              <a:t>lb</a:t>
            </a:r>
            <a:r>
              <a:rPr lang="en-US" dirty="0" smtClean="0"/>
              <a:t> instruction</a:t>
            </a:r>
          </a:p>
          <a:p>
            <a:pPr lvl="2"/>
            <a:r>
              <a:rPr lang="en-US" dirty="0" smtClean="0"/>
              <a:t>If y is allocated to $1 and the starting address of x is in $29, the compiler will generate </a:t>
            </a:r>
            <a:r>
              <a:rPr lang="en-US" dirty="0" err="1" smtClean="0"/>
              <a:t>lb</a:t>
            </a:r>
            <a:r>
              <a:rPr lang="en-US" dirty="0" smtClean="0"/>
              <a:t> $1, 2($29)</a:t>
            </a:r>
          </a:p>
          <a:p>
            <a:pPr lvl="2"/>
            <a:r>
              <a:rPr lang="en-US" dirty="0" smtClean="0"/>
              <a:t>Each element of x is one byte</a:t>
            </a:r>
          </a:p>
        </p:txBody>
      </p:sp>
    </p:spTree>
    <p:extLst>
      <p:ext uri="{BB962C8B-B14F-4D97-AF65-F5344CB8AC3E}">
        <p14:creationId xmlns="" xmlns:p14="http://schemas.microsoft.com/office/powerpoint/2010/main" val="3855228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load instruction?</a:t>
            </a:r>
          </a:p>
          <a:p>
            <a:pPr lvl="1"/>
            <a:r>
              <a:rPr lang="en-US" dirty="0" smtClean="0"/>
              <a:t>Consider the following C code snippet</a:t>
            </a:r>
          </a:p>
          <a:p>
            <a:pPr marL="914400" lvl="2" indent="0">
              <a:buNone/>
            </a:pPr>
            <a:r>
              <a:rPr lang="en-US" dirty="0"/>
              <a:t>u</a:t>
            </a:r>
            <a:r>
              <a:rPr lang="en-US" dirty="0" smtClean="0"/>
              <a:t>nsigned char x[10];</a:t>
            </a:r>
          </a:p>
          <a:p>
            <a:pPr marL="914400" lvl="2" indent="0">
              <a:buNone/>
            </a:pPr>
            <a:r>
              <a:rPr lang="en-US" dirty="0"/>
              <a:t>u</a:t>
            </a:r>
            <a:r>
              <a:rPr lang="en-US" dirty="0" smtClean="0"/>
              <a:t>nsigned char y = x[2];</a:t>
            </a:r>
          </a:p>
          <a:p>
            <a:pPr lvl="1"/>
            <a:r>
              <a:rPr lang="en-US" dirty="0"/>
              <a:t>T</a:t>
            </a:r>
            <a:r>
              <a:rPr lang="en-US" dirty="0" smtClean="0"/>
              <a:t>he assignment statement will generate a </a:t>
            </a:r>
            <a:r>
              <a:rPr lang="en-US" dirty="0" err="1" smtClean="0"/>
              <a:t>lbu</a:t>
            </a:r>
            <a:r>
              <a:rPr lang="en-US" dirty="0" smtClean="0"/>
              <a:t> instruction</a:t>
            </a:r>
          </a:p>
          <a:p>
            <a:pPr lvl="2"/>
            <a:r>
              <a:rPr lang="en-US" dirty="0" smtClean="0"/>
              <a:t>If y is allocated to $1 and the starting address of x is in $29, the compiler will generate </a:t>
            </a:r>
            <a:r>
              <a:rPr lang="en-US" dirty="0" err="1" smtClean="0"/>
              <a:t>lbu</a:t>
            </a:r>
            <a:r>
              <a:rPr lang="en-US" dirty="0" smtClean="0"/>
              <a:t> $1, 2($29)</a:t>
            </a:r>
          </a:p>
          <a:p>
            <a:pPr lvl="2"/>
            <a:r>
              <a:rPr lang="en-US" dirty="0" smtClean="0"/>
              <a:t>Each element of x is one byte</a:t>
            </a:r>
          </a:p>
        </p:txBody>
      </p:sp>
    </p:spTree>
    <p:extLst>
      <p:ext uri="{BB962C8B-B14F-4D97-AF65-F5344CB8AC3E}">
        <p14:creationId xmlns="" xmlns:p14="http://schemas.microsoft.com/office/powerpoint/2010/main" val="3193867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Sub-word memory operands in 32-bit MIPS</a:t>
            </a:r>
          </a:p>
          <a:p>
            <a:pPr lvl="1"/>
            <a:r>
              <a:rPr lang="en-US" dirty="0" smtClean="0"/>
              <a:t>Store byte and store half word do not have the unsigned or signed flavors</a:t>
            </a:r>
          </a:p>
          <a:p>
            <a:pPr lvl="2"/>
            <a:r>
              <a:rPr lang="en-US" dirty="0" smtClean="0"/>
              <a:t>Store byte instruction takes the least significant byte from the source register (left operand) and stores the byte at the address of the memory operand</a:t>
            </a:r>
          </a:p>
          <a:p>
            <a:pPr marL="914400" lvl="2" indent="0">
              <a:buNone/>
            </a:pPr>
            <a:r>
              <a:rPr lang="en-US" dirty="0" err="1" smtClean="0"/>
              <a:t>sb</a:t>
            </a:r>
            <a:r>
              <a:rPr lang="en-US" dirty="0" smtClean="0"/>
              <a:t> $2, 0($1)</a:t>
            </a:r>
          </a:p>
          <a:p>
            <a:pPr lvl="2"/>
            <a:r>
              <a:rPr lang="en-US" dirty="0" smtClean="0"/>
              <a:t>Store half word instruction takes the least significant two bytes from the source register (left operand) and stores the bytes starting at the address of the memory operand</a:t>
            </a:r>
          </a:p>
          <a:p>
            <a:pPr marL="914400" lvl="2" indent="0">
              <a:buNone/>
            </a:pPr>
            <a:r>
              <a:rPr lang="en-US" dirty="0" err="1" smtClean="0"/>
              <a:t>sh</a:t>
            </a:r>
            <a:r>
              <a:rPr lang="en-US" dirty="0" smtClean="0"/>
              <a:t> $2, 0($1)</a:t>
            </a:r>
          </a:p>
          <a:p>
            <a:pPr lvl="2"/>
            <a:r>
              <a:rPr lang="en-US" dirty="0" smtClean="0"/>
              <a:t>There is no scope of zero-fill or sign-extension</a:t>
            </a:r>
          </a:p>
        </p:txBody>
      </p:sp>
    </p:spTree>
    <p:extLst>
      <p:ext uri="{BB962C8B-B14F-4D97-AF65-F5344CB8AC3E}">
        <p14:creationId xmlns="" xmlns:p14="http://schemas.microsoft.com/office/powerpoint/2010/main" val="4245349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When does the compiler generate which store instruction?</a:t>
            </a:r>
          </a:p>
          <a:p>
            <a:pPr lvl="1"/>
            <a:r>
              <a:rPr lang="en-US" dirty="0" smtClean="0"/>
              <a:t>Consider the following C code snippet</a:t>
            </a:r>
          </a:p>
          <a:p>
            <a:pPr marL="914400" lvl="2" indent="0">
              <a:buNone/>
            </a:pPr>
            <a:r>
              <a:rPr lang="en-US" dirty="0"/>
              <a:t>u</a:t>
            </a:r>
            <a:r>
              <a:rPr lang="en-US" dirty="0" smtClean="0"/>
              <a:t>nsigned char x[10];</a:t>
            </a:r>
          </a:p>
          <a:p>
            <a:pPr marL="914400" lvl="2" indent="0">
              <a:buNone/>
            </a:pPr>
            <a:r>
              <a:rPr lang="en-US" dirty="0"/>
              <a:t>u</a:t>
            </a:r>
            <a:r>
              <a:rPr lang="en-US" dirty="0" smtClean="0"/>
              <a:t>nsigned char y;</a:t>
            </a:r>
          </a:p>
          <a:p>
            <a:pPr marL="914400" lvl="2" indent="0">
              <a:buNone/>
            </a:pPr>
            <a:r>
              <a:rPr lang="en-US" dirty="0" smtClean="0"/>
              <a:t>x[2] = y;</a:t>
            </a:r>
          </a:p>
          <a:p>
            <a:pPr lvl="1"/>
            <a:r>
              <a:rPr lang="en-US" dirty="0"/>
              <a:t>T</a:t>
            </a:r>
            <a:r>
              <a:rPr lang="en-US" dirty="0" smtClean="0"/>
              <a:t>he assignment statement will generate a </a:t>
            </a:r>
            <a:r>
              <a:rPr lang="en-US" dirty="0" err="1" smtClean="0"/>
              <a:t>sb</a:t>
            </a:r>
            <a:r>
              <a:rPr lang="en-US" dirty="0" smtClean="0"/>
              <a:t> instruction</a:t>
            </a:r>
          </a:p>
          <a:p>
            <a:pPr lvl="2"/>
            <a:r>
              <a:rPr lang="en-US" dirty="0" smtClean="0"/>
              <a:t>If y is allocated to $1 and the starting address of x is in $29, the compiler will generate </a:t>
            </a:r>
            <a:r>
              <a:rPr lang="en-US" dirty="0" err="1" smtClean="0"/>
              <a:t>sb</a:t>
            </a:r>
            <a:r>
              <a:rPr lang="en-US" dirty="0" smtClean="0"/>
              <a:t> $1, 2($29)</a:t>
            </a:r>
          </a:p>
          <a:p>
            <a:pPr lvl="2"/>
            <a:r>
              <a:rPr lang="en-US" dirty="0" smtClean="0"/>
              <a:t>Each element of x is one byte</a:t>
            </a:r>
          </a:p>
          <a:p>
            <a:pPr lvl="1"/>
            <a:r>
              <a:rPr lang="en-US" dirty="0" smtClean="0"/>
              <a:t>Changing type to “char” does not change the instruction</a:t>
            </a:r>
          </a:p>
          <a:p>
            <a:pPr lvl="2"/>
            <a:r>
              <a:rPr lang="en-US" dirty="0" smtClean="0"/>
              <a:t>Bit#7 of y already encodes the sign (LSB is bit#0) </a:t>
            </a:r>
          </a:p>
        </p:txBody>
      </p:sp>
    </p:spTree>
    <p:extLst>
      <p:ext uri="{BB962C8B-B14F-4D97-AF65-F5344CB8AC3E}">
        <p14:creationId xmlns="" xmlns:p14="http://schemas.microsoft.com/office/powerpoint/2010/main" val="1190318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When does the compiler generate which store instruction?</a:t>
            </a:r>
          </a:p>
          <a:p>
            <a:pPr lvl="1"/>
            <a:r>
              <a:rPr lang="en-US" dirty="0" smtClean="0"/>
              <a:t>Consider the following C code snippet</a:t>
            </a:r>
          </a:p>
          <a:p>
            <a:pPr marL="914400" lvl="2" indent="0">
              <a:buNone/>
            </a:pPr>
            <a:r>
              <a:rPr lang="en-US" dirty="0"/>
              <a:t>u</a:t>
            </a:r>
            <a:r>
              <a:rPr lang="en-US" dirty="0" smtClean="0"/>
              <a:t>nsigned short x[10];</a:t>
            </a:r>
          </a:p>
          <a:p>
            <a:pPr marL="914400" lvl="2" indent="0">
              <a:buNone/>
            </a:pPr>
            <a:r>
              <a:rPr lang="en-US" dirty="0"/>
              <a:t>u</a:t>
            </a:r>
            <a:r>
              <a:rPr lang="en-US" dirty="0" smtClean="0"/>
              <a:t>nsigned short y;</a:t>
            </a:r>
          </a:p>
          <a:p>
            <a:pPr marL="914400" lvl="2" indent="0">
              <a:buNone/>
            </a:pPr>
            <a:r>
              <a:rPr lang="en-US" dirty="0" smtClean="0"/>
              <a:t>x[2] = y;</a:t>
            </a:r>
          </a:p>
          <a:p>
            <a:pPr lvl="1"/>
            <a:r>
              <a:rPr lang="en-US" dirty="0"/>
              <a:t>T</a:t>
            </a:r>
            <a:r>
              <a:rPr lang="en-US" dirty="0" smtClean="0"/>
              <a:t>he assignment statement will generate a </a:t>
            </a:r>
            <a:r>
              <a:rPr lang="en-US" dirty="0" err="1" smtClean="0"/>
              <a:t>sh</a:t>
            </a:r>
            <a:r>
              <a:rPr lang="en-US" dirty="0" smtClean="0"/>
              <a:t> instruction</a:t>
            </a:r>
          </a:p>
          <a:p>
            <a:pPr lvl="2"/>
            <a:r>
              <a:rPr lang="en-US" dirty="0" smtClean="0"/>
              <a:t>If y is allocated to $1 and the starting address of x is in $29, the compiler will generate </a:t>
            </a:r>
            <a:r>
              <a:rPr lang="en-US" dirty="0" err="1" smtClean="0"/>
              <a:t>sh</a:t>
            </a:r>
            <a:r>
              <a:rPr lang="en-US" dirty="0" smtClean="0"/>
              <a:t> $1, 4($29)</a:t>
            </a:r>
          </a:p>
          <a:p>
            <a:pPr lvl="2"/>
            <a:r>
              <a:rPr lang="en-US" dirty="0" smtClean="0"/>
              <a:t>Each element of x is two bytes</a:t>
            </a:r>
          </a:p>
          <a:p>
            <a:pPr lvl="1"/>
            <a:r>
              <a:rPr lang="en-US" dirty="0" smtClean="0"/>
              <a:t>Changing type to “short” does not change the instruction</a:t>
            </a:r>
          </a:p>
          <a:p>
            <a:pPr lvl="2"/>
            <a:r>
              <a:rPr lang="en-US" dirty="0" smtClean="0"/>
              <a:t>Bit#15 of y already encodes the sign (LSB is bit#0) </a:t>
            </a:r>
          </a:p>
        </p:txBody>
      </p:sp>
    </p:spTree>
    <p:extLst>
      <p:ext uri="{BB962C8B-B14F-4D97-AF65-F5344CB8AC3E}">
        <p14:creationId xmlns="" xmlns:p14="http://schemas.microsoft.com/office/powerpoint/2010/main" val="1736376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When does the compiler generate which store instruction?</a:t>
            </a:r>
          </a:p>
          <a:p>
            <a:pPr lvl="1"/>
            <a:r>
              <a:rPr lang="en-US" dirty="0" smtClean="0"/>
              <a:t>Consider the following C code snippet</a:t>
            </a:r>
          </a:p>
          <a:p>
            <a:pPr marL="914400" lvl="2" indent="0">
              <a:buNone/>
            </a:pPr>
            <a:r>
              <a:rPr lang="en-US" dirty="0"/>
              <a:t>u</a:t>
            </a:r>
            <a:r>
              <a:rPr lang="en-US" dirty="0" smtClean="0"/>
              <a:t>nsigned </a:t>
            </a:r>
            <a:r>
              <a:rPr lang="en-US" dirty="0" err="1" smtClean="0"/>
              <a:t>int</a:t>
            </a:r>
            <a:r>
              <a:rPr lang="en-US" dirty="0" smtClean="0"/>
              <a:t> x[10];</a:t>
            </a:r>
          </a:p>
          <a:p>
            <a:pPr marL="914400" lvl="2" indent="0">
              <a:buNone/>
            </a:pPr>
            <a:r>
              <a:rPr lang="en-US" dirty="0"/>
              <a:t>u</a:t>
            </a:r>
            <a:r>
              <a:rPr lang="en-US" dirty="0" smtClean="0"/>
              <a:t>nsigned </a:t>
            </a:r>
            <a:r>
              <a:rPr lang="en-US" dirty="0" err="1" smtClean="0"/>
              <a:t>int</a:t>
            </a:r>
            <a:r>
              <a:rPr lang="en-US" dirty="0" smtClean="0"/>
              <a:t> y;</a:t>
            </a:r>
          </a:p>
          <a:p>
            <a:pPr marL="914400" lvl="2" indent="0">
              <a:buNone/>
            </a:pPr>
            <a:r>
              <a:rPr lang="en-US" dirty="0" smtClean="0"/>
              <a:t>x[2] = y;</a:t>
            </a:r>
          </a:p>
          <a:p>
            <a:pPr lvl="1"/>
            <a:r>
              <a:rPr lang="en-US" dirty="0"/>
              <a:t>T</a:t>
            </a:r>
            <a:r>
              <a:rPr lang="en-US" dirty="0" smtClean="0"/>
              <a:t>he assignment statement will generate a </a:t>
            </a:r>
            <a:r>
              <a:rPr lang="en-US" dirty="0" err="1" smtClean="0"/>
              <a:t>sw</a:t>
            </a:r>
            <a:r>
              <a:rPr lang="en-US" dirty="0" smtClean="0"/>
              <a:t> instruction</a:t>
            </a:r>
          </a:p>
          <a:p>
            <a:pPr lvl="2"/>
            <a:r>
              <a:rPr lang="en-US" dirty="0" smtClean="0"/>
              <a:t>If y is allocated to $1 and the starting address of x is in $29, the compiler will generate </a:t>
            </a:r>
            <a:r>
              <a:rPr lang="en-US" dirty="0" err="1" smtClean="0"/>
              <a:t>sw</a:t>
            </a:r>
            <a:r>
              <a:rPr lang="en-US" dirty="0" smtClean="0"/>
              <a:t> $1, 8($29)</a:t>
            </a:r>
          </a:p>
          <a:p>
            <a:pPr lvl="2"/>
            <a:r>
              <a:rPr lang="en-US" dirty="0" smtClean="0"/>
              <a:t>Each element of x is four bytes</a:t>
            </a:r>
          </a:p>
          <a:p>
            <a:pPr lvl="1"/>
            <a:r>
              <a:rPr lang="en-US" dirty="0" smtClean="0"/>
              <a:t>Changing type to “</a:t>
            </a:r>
            <a:r>
              <a:rPr lang="en-US" dirty="0" err="1" smtClean="0"/>
              <a:t>int</a:t>
            </a:r>
            <a:r>
              <a:rPr lang="en-US" dirty="0" smtClean="0"/>
              <a:t>” does not change the instruction</a:t>
            </a:r>
          </a:p>
          <a:p>
            <a:pPr lvl="2"/>
            <a:r>
              <a:rPr lang="en-US" dirty="0" smtClean="0"/>
              <a:t>Bit#31 of y already encodes the sign (LSB is bit#0) </a:t>
            </a:r>
          </a:p>
        </p:txBody>
      </p:sp>
    </p:spTree>
    <p:extLst>
      <p:ext uri="{BB962C8B-B14F-4D97-AF65-F5344CB8AC3E}">
        <p14:creationId xmlns="" xmlns:p14="http://schemas.microsoft.com/office/powerpoint/2010/main" val="1403646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When does the compiler generate which store instruction?</a:t>
            </a:r>
          </a:p>
          <a:p>
            <a:pPr lvl="1"/>
            <a:r>
              <a:rPr lang="en-US" dirty="0" smtClean="0"/>
              <a:t>Consider the following C code snippet</a:t>
            </a:r>
          </a:p>
          <a:p>
            <a:pPr marL="914400" lvl="2" indent="0">
              <a:buNone/>
            </a:pPr>
            <a:r>
              <a:rPr lang="en-US" dirty="0"/>
              <a:t>u</a:t>
            </a:r>
            <a:r>
              <a:rPr lang="en-US" dirty="0" smtClean="0"/>
              <a:t>nsigned long </a:t>
            </a:r>
            <a:r>
              <a:rPr lang="en-US" dirty="0" err="1" smtClean="0"/>
              <a:t>long</a:t>
            </a:r>
            <a:r>
              <a:rPr lang="en-US" dirty="0" smtClean="0"/>
              <a:t> x[10];</a:t>
            </a:r>
          </a:p>
          <a:p>
            <a:pPr marL="914400" lvl="2" indent="0">
              <a:buNone/>
            </a:pPr>
            <a:r>
              <a:rPr lang="en-US" dirty="0"/>
              <a:t>u</a:t>
            </a:r>
            <a:r>
              <a:rPr lang="en-US" dirty="0" smtClean="0"/>
              <a:t>nsigned long </a:t>
            </a:r>
            <a:r>
              <a:rPr lang="en-US" dirty="0" err="1" smtClean="0"/>
              <a:t>long</a:t>
            </a:r>
            <a:r>
              <a:rPr lang="en-US" dirty="0" smtClean="0"/>
              <a:t> y;</a:t>
            </a:r>
          </a:p>
          <a:p>
            <a:pPr marL="914400" lvl="2" indent="0">
              <a:buNone/>
            </a:pPr>
            <a:r>
              <a:rPr lang="en-US" dirty="0" smtClean="0"/>
              <a:t>x[2] = y;</a:t>
            </a:r>
          </a:p>
          <a:p>
            <a:pPr lvl="1"/>
            <a:r>
              <a:rPr lang="en-US" dirty="0"/>
              <a:t>T</a:t>
            </a:r>
            <a:r>
              <a:rPr lang="en-US" dirty="0" smtClean="0"/>
              <a:t>he assignment statement will generate a </a:t>
            </a:r>
            <a:r>
              <a:rPr lang="en-US" dirty="0" err="1" smtClean="0"/>
              <a:t>sd</a:t>
            </a:r>
            <a:r>
              <a:rPr lang="en-US" dirty="0" smtClean="0"/>
              <a:t> instruction in 64-bit MIPS</a:t>
            </a:r>
          </a:p>
          <a:p>
            <a:pPr lvl="2"/>
            <a:r>
              <a:rPr lang="en-US" dirty="0" smtClean="0"/>
              <a:t>If y is allocated to $1 and the starting address of x is in $29, the compiler will generate </a:t>
            </a:r>
            <a:r>
              <a:rPr lang="en-US" dirty="0" err="1" smtClean="0"/>
              <a:t>sd</a:t>
            </a:r>
            <a:r>
              <a:rPr lang="en-US" dirty="0" smtClean="0"/>
              <a:t> $1, 16($29)</a:t>
            </a:r>
          </a:p>
          <a:p>
            <a:pPr lvl="2"/>
            <a:r>
              <a:rPr lang="en-US" dirty="0" smtClean="0"/>
              <a:t>Each element of x is eight bytes</a:t>
            </a:r>
          </a:p>
          <a:p>
            <a:pPr lvl="1"/>
            <a:r>
              <a:rPr lang="en-US" dirty="0" smtClean="0"/>
              <a:t>Changing type to “long </a:t>
            </a:r>
            <a:r>
              <a:rPr lang="en-US" dirty="0" err="1" smtClean="0"/>
              <a:t>long</a:t>
            </a:r>
            <a:r>
              <a:rPr lang="en-US" dirty="0" smtClean="0"/>
              <a:t>” does not change the instruction</a:t>
            </a:r>
          </a:p>
          <a:p>
            <a:pPr lvl="2"/>
            <a:r>
              <a:rPr lang="en-US" dirty="0" smtClean="0"/>
              <a:t>Bit#63 of y already encodes the sign (LSB is bit#0) </a:t>
            </a:r>
          </a:p>
        </p:txBody>
      </p:sp>
    </p:spTree>
    <p:extLst>
      <p:ext uri="{BB962C8B-B14F-4D97-AF65-F5344CB8AC3E}">
        <p14:creationId xmlns="" xmlns:p14="http://schemas.microsoft.com/office/powerpoint/2010/main" val="553411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When does the compiler generate which store instruction?</a:t>
            </a:r>
          </a:p>
          <a:p>
            <a:pPr lvl="1"/>
            <a:r>
              <a:rPr lang="en-US" dirty="0" smtClean="0"/>
              <a:t>Consider the following C code snippet</a:t>
            </a:r>
          </a:p>
          <a:p>
            <a:pPr marL="914400" lvl="2" indent="0">
              <a:buNone/>
            </a:pPr>
            <a:r>
              <a:rPr lang="en-US" dirty="0"/>
              <a:t>u</a:t>
            </a:r>
            <a:r>
              <a:rPr lang="en-US" dirty="0" smtClean="0"/>
              <a:t>nsigned long </a:t>
            </a:r>
            <a:r>
              <a:rPr lang="en-US" dirty="0" err="1" smtClean="0"/>
              <a:t>long</a:t>
            </a:r>
            <a:r>
              <a:rPr lang="en-US" dirty="0" smtClean="0"/>
              <a:t> x[10];</a:t>
            </a:r>
          </a:p>
          <a:p>
            <a:pPr marL="914400" lvl="2" indent="0">
              <a:buNone/>
            </a:pPr>
            <a:r>
              <a:rPr lang="en-US" dirty="0"/>
              <a:t>u</a:t>
            </a:r>
            <a:r>
              <a:rPr lang="en-US" dirty="0" smtClean="0"/>
              <a:t>nsigned long </a:t>
            </a:r>
            <a:r>
              <a:rPr lang="en-US" dirty="0" err="1" smtClean="0"/>
              <a:t>long</a:t>
            </a:r>
            <a:r>
              <a:rPr lang="en-US" dirty="0" smtClean="0"/>
              <a:t> y;</a:t>
            </a:r>
          </a:p>
          <a:p>
            <a:pPr marL="914400" lvl="2" indent="0">
              <a:buNone/>
            </a:pPr>
            <a:r>
              <a:rPr lang="en-US" dirty="0" smtClean="0"/>
              <a:t>x[2] = y;</a:t>
            </a:r>
          </a:p>
          <a:p>
            <a:pPr lvl="1"/>
            <a:r>
              <a:rPr lang="en-US" dirty="0"/>
              <a:t>T</a:t>
            </a:r>
            <a:r>
              <a:rPr lang="en-US" dirty="0" smtClean="0"/>
              <a:t>he assignment statement will generate two </a:t>
            </a:r>
            <a:r>
              <a:rPr lang="en-US" dirty="0" err="1" smtClean="0"/>
              <a:t>sw</a:t>
            </a:r>
            <a:r>
              <a:rPr lang="en-US" dirty="0" smtClean="0"/>
              <a:t> instructions in 32-bit MIPS</a:t>
            </a:r>
          </a:p>
          <a:p>
            <a:pPr lvl="2"/>
            <a:r>
              <a:rPr lang="en-US" dirty="0" smtClean="0"/>
              <a:t>If y is split into $1 and $2 and the starting address of x is in $29, the compiler will generate the following</a:t>
            </a:r>
          </a:p>
          <a:p>
            <a:pPr marL="914400" lvl="2" indent="0">
              <a:buNone/>
            </a:pPr>
            <a:r>
              <a:rPr lang="en-US" dirty="0" err="1" smtClean="0"/>
              <a:t>sw</a:t>
            </a:r>
            <a:r>
              <a:rPr lang="en-US" dirty="0" smtClean="0"/>
              <a:t> $1, 16($29)</a:t>
            </a:r>
          </a:p>
          <a:p>
            <a:pPr marL="914400" lvl="2" indent="0">
              <a:buNone/>
            </a:pPr>
            <a:r>
              <a:rPr lang="en-US" dirty="0" err="1" smtClean="0"/>
              <a:t>sw</a:t>
            </a:r>
            <a:r>
              <a:rPr lang="en-US" dirty="0" smtClean="0"/>
              <a:t> $2, 20($29) </a:t>
            </a:r>
          </a:p>
        </p:txBody>
      </p:sp>
    </p:spTree>
    <p:extLst>
      <p:ext uri="{BB962C8B-B14F-4D97-AF65-F5344CB8AC3E}">
        <p14:creationId xmlns="" xmlns:p14="http://schemas.microsoft.com/office/powerpoint/2010/main" val="2510661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Every computer must be able to do arithmetic operations</a:t>
            </a:r>
          </a:p>
          <a:p>
            <a:pPr lvl="1"/>
            <a:r>
              <a:rPr lang="en-US" dirty="0" smtClean="0"/>
              <a:t>Add, subtract, multiply, divide</a:t>
            </a:r>
          </a:p>
          <a:p>
            <a:pPr lvl="1"/>
            <a:r>
              <a:rPr lang="en-US" dirty="0" smtClean="0"/>
              <a:t>The variables operated on and the result variables are called operands</a:t>
            </a:r>
          </a:p>
          <a:p>
            <a:pPr lvl="2"/>
            <a:r>
              <a:rPr lang="en-US" dirty="0" smtClean="0"/>
              <a:t>The operands used in an operation are called source operands or read operands</a:t>
            </a:r>
          </a:p>
          <a:p>
            <a:pPr lvl="2"/>
            <a:r>
              <a:rPr lang="en-US" dirty="0" smtClean="0"/>
              <a:t>The operands used for storing the result of an operation are called destination operands or write operands</a:t>
            </a:r>
          </a:p>
          <a:p>
            <a:pPr lvl="2"/>
            <a:r>
              <a:rPr lang="en-US" dirty="0" smtClean="0"/>
              <a:t>c = a + b: a and b are source or read operands, c is the destination or write operand</a:t>
            </a:r>
          </a:p>
          <a:p>
            <a:pPr lvl="2"/>
            <a:r>
              <a:rPr lang="en-US" dirty="0" smtClean="0"/>
              <a:t>Most computers allow at most two sources and one destination per instruction</a:t>
            </a:r>
          </a:p>
        </p:txBody>
      </p:sp>
    </p:spTree>
    <p:extLst>
      <p:ext uri="{BB962C8B-B14F-4D97-AF65-F5344CB8AC3E}">
        <p14:creationId xmlns="" xmlns:p14="http://schemas.microsoft.com/office/powerpoint/2010/main" val="1848416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Alignment of memory operands</a:t>
            </a:r>
          </a:p>
          <a:p>
            <a:pPr lvl="1"/>
            <a:r>
              <a:rPr lang="en-US" dirty="0" smtClean="0"/>
              <a:t>MIPS requires that a memory operand of size n bytes must start at an address that is divisible by n</a:t>
            </a:r>
          </a:p>
          <a:p>
            <a:pPr lvl="2"/>
            <a:r>
              <a:rPr lang="en-US" dirty="0" smtClean="0"/>
              <a:t>The least significant log(n) bits of the memory operand address must be zero</a:t>
            </a:r>
          </a:p>
          <a:p>
            <a:pPr lvl="2"/>
            <a:r>
              <a:rPr lang="en-US" dirty="0" smtClean="0"/>
              <a:t>Observe that byte operands (n==1) can start at any address</a:t>
            </a:r>
          </a:p>
          <a:p>
            <a:pPr lvl="3"/>
            <a:r>
              <a:rPr lang="en-US" dirty="0" smtClean="0"/>
              <a:t>This is a property of byte-addressable memory</a:t>
            </a:r>
          </a:p>
          <a:p>
            <a:pPr lvl="3"/>
            <a:r>
              <a:rPr lang="en-US" dirty="0" smtClean="0"/>
              <a:t>Each memory address corresponds to a distinct byte</a:t>
            </a:r>
          </a:p>
          <a:p>
            <a:pPr lvl="2"/>
            <a:r>
              <a:rPr lang="en-US" dirty="0" smtClean="0"/>
              <a:t>Observe that n can take only a few values: 1, 2, 4, 8</a:t>
            </a:r>
            <a:endParaRPr lang="en-US" dirty="0"/>
          </a:p>
          <a:p>
            <a:pPr lvl="1"/>
            <a:r>
              <a:rPr lang="en-US" dirty="0" smtClean="0"/>
              <a:t>x86 ISA allows unaligned memory operands</a:t>
            </a:r>
          </a:p>
        </p:txBody>
      </p:sp>
    </p:spTree>
    <p:extLst>
      <p:ext uri="{BB962C8B-B14F-4D97-AF65-F5344CB8AC3E}">
        <p14:creationId xmlns="" xmlns:p14="http://schemas.microsoft.com/office/powerpoint/2010/main" val="383335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Alignment of memory operands</a:t>
            </a:r>
          </a:p>
          <a:p>
            <a:pPr lvl="1"/>
            <a:r>
              <a:rPr lang="en-US" dirty="0" smtClean="0"/>
              <a:t>What can be the reason for this alignment requirement?</a:t>
            </a:r>
          </a:p>
          <a:p>
            <a:pPr lvl="2"/>
            <a:r>
              <a:rPr lang="en-US" dirty="0" smtClean="0"/>
              <a:t>Observe that DRAM row sizes and interface between the SRAM cache and the DRAM controller are powers of two and are usually bigger than the largest n</a:t>
            </a:r>
            <a:endParaRPr lang="en-US" dirty="0"/>
          </a:p>
          <a:p>
            <a:pPr lvl="3"/>
            <a:r>
              <a:rPr lang="en-US" dirty="0" smtClean="0"/>
              <a:t>Therefore, DRAM row sizes and SRAM cache to DRAM controller interface sizes are divisible by n</a:t>
            </a:r>
          </a:p>
          <a:p>
            <a:pPr lvl="2"/>
            <a:r>
              <a:rPr lang="en-US" dirty="0" smtClean="0"/>
              <a:t>If a half word memory operand starts at an odd address, there is a chance that it may get split across two DRAM rows or two transactions between SRAM cache and DRAM controller</a:t>
            </a:r>
          </a:p>
          <a:p>
            <a:pPr lvl="3"/>
            <a:r>
              <a:rPr lang="en-US" dirty="0" smtClean="0"/>
              <a:t>This will double the operand fill time because this will require activating two DRAM rows one after another or making two transactions to the DRAM controller</a:t>
            </a:r>
          </a:p>
          <a:p>
            <a:pPr lvl="2"/>
            <a:r>
              <a:rPr lang="en-US" dirty="0" smtClean="0"/>
              <a:t>Similar arguments apply for word and double word operands</a:t>
            </a:r>
          </a:p>
        </p:txBody>
      </p:sp>
    </p:spTree>
    <p:extLst>
      <p:ext uri="{BB962C8B-B14F-4D97-AF65-F5344CB8AC3E}">
        <p14:creationId xmlns="" xmlns:p14="http://schemas.microsoft.com/office/powerpoint/2010/main" val="767515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Byte ordering within a memory word</a:t>
            </a:r>
          </a:p>
          <a:p>
            <a:pPr lvl="1"/>
            <a:r>
              <a:rPr lang="en-US" dirty="0" smtClean="0"/>
              <a:t>Suppose we are loading a half word from address zero</a:t>
            </a:r>
          </a:p>
          <a:p>
            <a:pPr lvl="2"/>
            <a:r>
              <a:rPr lang="en-US" dirty="0" smtClean="0"/>
              <a:t>We need to load two bytes from addresses 0 and 1</a:t>
            </a:r>
          </a:p>
          <a:p>
            <a:pPr lvl="2"/>
            <a:r>
              <a:rPr lang="en-US" dirty="0" smtClean="0"/>
              <a:t>Which of these is the least significant byte?</a:t>
            </a:r>
          </a:p>
          <a:p>
            <a:pPr lvl="3"/>
            <a:r>
              <a:rPr lang="en-US" dirty="0" smtClean="0"/>
              <a:t>Decided by how the bytes are ordered within a word i.e., how you assign addresses to bytes within a word</a:t>
            </a:r>
          </a:p>
          <a:p>
            <a:pPr lvl="3"/>
            <a:r>
              <a:rPr lang="en-US" dirty="0" smtClean="0"/>
              <a:t>The word containing the half word to be loaded starts at address zero and ends at address 3; need to assign these four addresses (0, 1, 2, 3) to the bytes in a word</a:t>
            </a:r>
          </a:p>
          <a:p>
            <a:pPr lvl="3"/>
            <a:r>
              <a:rPr lang="en-US" dirty="0" smtClean="0"/>
              <a:t>It is possible to do this assignment in 4! ways</a:t>
            </a:r>
          </a:p>
          <a:p>
            <a:pPr lvl="3"/>
            <a:r>
              <a:rPr lang="en-US" dirty="0" smtClean="0"/>
              <a:t>Out of these 24 different orders, only two are sequential in nature; in one case, the most significant byte has address 0 and the address increases linearly till the least significant byte gets address 3 (called big endian ordering); in the other case, the least significant byte gets address 0 and the address increases linearly till the most significant byte gets address 3 (called little endian ordering)</a:t>
            </a:r>
          </a:p>
        </p:txBody>
      </p:sp>
    </p:spTree>
    <p:extLst>
      <p:ext uri="{BB962C8B-B14F-4D97-AF65-F5344CB8AC3E}">
        <p14:creationId xmlns="" xmlns:p14="http://schemas.microsoft.com/office/powerpoint/2010/main" val="4268159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Byte ordering within a memory word</a:t>
            </a:r>
          </a:p>
          <a:p>
            <a:pPr lvl="1"/>
            <a:r>
              <a:rPr lang="en-US" dirty="0" smtClean="0"/>
              <a:t>Endianness depends on where the address 0 is within a word</a:t>
            </a:r>
          </a:p>
          <a:p>
            <a:pPr lvl="2"/>
            <a:r>
              <a:rPr lang="en-US" dirty="0" smtClean="0"/>
              <a:t>If address 0 is at the most significant byte (the big end), it is called big endian</a:t>
            </a:r>
          </a:p>
          <a:p>
            <a:pPr lvl="2"/>
            <a:r>
              <a:rPr lang="en-US" dirty="0" smtClean="0"/>
              <a:t>If address 0 is at the least significant byte (the little end), it is called little endian</a:t>
            </a:r>
          </a:p>
          <a:p>
            <a:pPr lvl="2"/>
            <a:r>
              <a:rPr lang="en-US" dirty="0" smtClean="0"/>
              <a:t>MIPS follows big endian ordering</a:t>
            </a:r>
          </a:p>
          <a:p>
            <a:pPr lvl="2"/>
            <a:r>
              <a:rPr lang="en-US" dirty="0" smtClean="0"/>
              <a:t>x86 follows little endian ordering</a:t>
            </a:r>
          </a:p>
          <a:p>
            <a:pPr lvl="1"/>
            <a:r>
              <a:rPr lang="en-US" dirty="0" smtClean="0"/>
              <a:t>It is important to know the endianness of a machine if you are trying to write program to communicate between two machines</a:t>
            </a:r>
          </a:p>
          <a:p>
            <a:pPr lvl="2"/>
            <a:r>
              <a:rPr lang="en-US" dirty="0" smtClean="0"/>
              <a:t>If the machines have different endianness, extra effort needed on the receiving side</a:t>
            </a:r>
          </a:p>
        </p:txBody>
      </p:sp>
    </p:spTree>
    <p:extLst>
      <p:ext uri="{BB962C8B-B14F-4D97-AF65-F5344CB8AC3E}">
        <p14:creationId xmlns="" xmlns:p14="http://schemas.microsoft.com/office/powerpoint/2010/main" val="1343520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Word ordering within a double word</a:t>
            </a:r>
          </a:p>
          <a:p>
            <a:pPr lvl="1"/>
            <a:r>
              <a:rPr lang="en-US" dirty="0" smtClean="0"/>
              <a:t>Two words in a double word</a:t>
            </a:r>
          </a:p>
          <a:p>
            <a:pPr lvl="2"/>
            <a:r>
              <a:rPr lang="en-US" dirty="0" smtClean="0"/>
              <a:t>Let the addresses of the words be zero and one</a:t>
            </a:r>
          </a:p>
          <a:p>
            <a:pPr lvl="1"/>
            <a:r>
              <a:rPr lang="en-US" dirty="0" smtClean="0"/>
              <a:t>Big endian machines have word#0 as the most significant word and word#1 as the least significant word</a:t>
            </a:r>
          </a:p>
          <a:p>
            <a:pPr lvl="1"/>
            <a:r>
              <a:rPr lang="en-US" dirty="0" smtClean="0"/>
              <a:t>Little endian machines have word#0 as the least significant word and word#1 as the most significant word</a:t>
            </a:r>
          </a:p>
        </p:txBody>
      </p:sp>
    </p:spTree>
    <p:extLst>
      <p:ext uri="{BB962C8B-B14F-4D97-AF65-F5344CB8AC3E}">
        <p14:creationId xmlns="" xmlns:p14="http://schemas.microsoft.com/office/powerpoint/2010/main" val="1287484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Example C code to distinguish between big endian and little endian ISAs</a:t>
            </a:r>
          </a:p>
          <a:p>
            <a:pPr marL="914400" lvl="2" indent="0">
              <a:buNone/>
            </a:pPr>
            <a:r>
              <a:rPr lang="en-US" dirty="0"/>
              <a:t>u</a:t>
            </a:r>
            <a:r>
              <a:rPr lang="en-US" dirty="0" smtClean="0"/>
              <a:t>nsigned </a:t>
            </a:r>
            <a:r>
              <a:rPr lang="en-US" dirty="0" err="1" smtClean="0"/>
              <a:t>int</a:t>
            </a:r>
            <a:r>
              <a:rPr lang="en-US" dirty="0" smtClean="0"/>
              <a:t> x = 0x12345678;</a:t>
            </a:r>
          </a:p>
          <a:p>
            <a:pPr marL="914400" lvl="2" indent="0">
              <a:buNone/>
            </a:pPr>
            <a:r>
              <a:rPr lang="en-US" dirty="0"/>
              <a:t>u</a:t>
            </a:r>
            <a:r>
              <a:rPr lang="en-US" dirty="0" smtClean="0"/>
              <a:t>nsigned char y = *(char*)&amp;x;  // byte at start address</a:t>
            </a:r>
          </a:p>
          <a:p>
            <a:pPr marL="914400" lvl="2" indent="0">
              <a:buNone/>
            </a:pPr>
            <a:r>
              <a:rPr lang="en-US" dirty="0" err="1" smtClean="0"/>
              <a:t>printf</a:t>
            </a:r>
            <a:r>
              <a:rPr lang="en-US" dirty="0" smtClean="0"/>
              <a:t>(“%#x\n”, y); </a:t>
            </a:r>
          </a:p>
          <a:p>
            <a:pPr lvl="1"/>
            <a:r>
              <a:rPr lang="en-US" dirty="0" smtClean="0"/>
              <a:t>A big endian machine would print 0x12</a:t>
            </a:r>
          </a:p>
          <a:p>
            <a:pPr lvl="1"/>
            <a:r>
              <a:rPr lang="en-US" dirty="0" smtClean="0"/>
              <a:t>A little endian machine would print 0x78</a:t>
            </a:r>
          </a:p>
          <a:p>
            <a:pPr marL="457200" lvl="1" indent="0">
              <a:buNone/>
            </a:pPr>
            <a:endParaRPr lang="en-US" dirty="0" smtClean="0"/>
          </a:p>
        </p:txBody>
      </p:sp>
      <p:sp>
        <p:nvSpPr>
          <p:cNvPr id="4" name="Rectangle 3"/>
          <p:cNvSpPr/>
          <p:nvPr/>
        </p:nvSpPr>
        <p:spPr>
          <a:xfrm>
            <a:off x="12192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12</a:t>
            </a:r>
            <a:endParaRPr lang="en-US" sz="3600" dirty="0">
              <a:solidFill>
                <a:schemeClr val="tx1"/>
              </a:solidFill>
              <a:latin typeface="+mj-lt"/>
            </a:endParaRPr>
          </a:p>
        </p:txBody>
      </p:sp>
      <p:sp>
        <p:nvSpPr>
          <p:cNvPr id="5" name="Rectangle 4"/>
          <p:cNvSpPr/>
          <p:nvPr/>
        </p:nvSpPr>
        <p:spPr>
          <a:xfrm>
            <a:off x="20574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34</a:t>
            </a:r>
            <a:endParaRPr lang="en-US" sz="3600" dirty="0">
              <a:solidFill>
                <a:schemeClr val="tx1"/>
              </a:solidFill>
              <a:latin typeface="+mj-lt"/>
            </a:endParaRPr>
          </a:p>
        </p:txBody>
      </p:sp>
      <p:sp>
        <p:nvSpPr>
          <p:cNvPr id="6" name="Rectangle 5"/>
          <p:cNvSpPr/>
          <p:nvPr/>
        </p:nvSpPr>
        <p:spPr>
          <a:xfrm>
            <a:off x="28956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56</a:t>
            </a:r>
            <a:endParaRPr lang="en-US" sz="3600" dirty="0">
              <a:solidFill>
                <a:schemeClr val="tx1"/>
              </a:solidFill>
              <a:latin typeface="+mj-lt"/>
            </a:endParaRPr>
          </a:p>
        </p:txBody>
      </p:sp>
      <p:sp>
        <p:nvSpPr>
          <p:cNvPr id="7" name="Rectangle 6"/>
          <p:cNvSpPr/>
          <p:nvPr/>
        </p:nvSpPr>
        <p:spPr>
          <a:xfrm>
            <a:off x="37338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78</a:t>
            </a:r>
            <a:endParaRPr lang="en-US" sz="3600" dirty="0">
              <a:solidFill>
                <a:schemeClr val="tx1"/>
              </a:solidFill>
              <a:latin typeface="+mj-lt"/>
            </a:endParaRPr>
          </a:p>
        </p:txBody>
      </p:sp>
      <p:sp>
        <p:nvSpPr>
          <p:cNvPr id="9" name="TextBox 8"/>
          <p:cNvSpPr txBox="1"/>
          <p:nvPr/>
        </p:nvSpPr>
        <p:spPr>
          <a:xfrm>
            <a:off x="1451030" y="4507468"/>
            <a:ext cx="453970" cy="369332"/>
          </a:xfrm>
          <a:prstGeom prst="rect">
            <a:avLst/>
          </a:prstGeom>
          <a:noFill/>
        </p:spPr>
        <p:txBody>
          <a:bodyPr wrap="none" rtlCol="0">
            <a:spAutoFit/>
          </a:bodyPr>
          <a:lstStyle/>
          <a:p>
            <a:r>
              <a:rPr lang="en-US" dirty="0" smtClean="0">
                <a:latin typeface="+mj-lt"/>
              </a:rPr>
              <a:t>&amp;x</a:t>
            </a:r>
            <a:endParaRPr lang="en-US" dirty="0">
              <a:latin typeface="+mj-lt"/>
            </a:endParaRPr>
          </a:p>
        </p:txBody>
      </p:sp>
      <p:sp>
        <p:nvSpPr>
          <p:cNvPr id="10" name="TextBox 9"/>
          <p:cNvSpPr txBox="1"/>
          <p:nvPr/>
        </p:nvSpPr>
        <p:spPr>
          <a:xfrm>
            <a:off x="2057400" y="4507468"/>
            <a:ext cx="845103" cy="369332"/>
          </a:xfrm>
          <a:prstGeom prst="rect">
            <a:avLst/>
          </a:prstGeom>
          <a:noFill/>
        </p:spPr>
        <p:txBody>
          <a:bodyPr wrap="none" rtlCol="0">
            <a:spAutoFit/>
          </a:bodyPr>
          <a:lstStyle/>
          <a:p>
            <a:r>
              <a:rPr lang="en-US" dirty="0" smtClean="0">
                <a:latin typeface="+mj-lt"/>
              </a:rPr>
              <a:t>&amp;x + 1</a:t>
            </a:r>
            <a:endParaRPr lang="en-US" dirty="0">
              <a:latin typeface="+mj-lt"/>
            </a:endParaRPr>
          </a:p>
        </p:txBody>
      </p:sp>
      <p:sp>
        <p:nvSpPr>
          <p:cNvPr id="11" name="TextBox 10"/>
          <p:cNvSpPr txBox="1"/>
          <p:nvPr/>
        </p:nvSpPr>
        <p:spPr>
          <a:xfrm>
            <a:off x="2888697" y="4495800"/>
            <a:ext cx="845103" cy="369332"/>
          </a:xfrm>
          <a:prstGeom prst="rect">
            <a:avLst/>
          </a:prstGeom>
          <a:noFill/>
        </p:spPr>
        <p:txBody>
          <a:bodyPr wrap="none" rtlCol="0">
            <a:spAutoFit/>
          </a:bodyPr>
          <a:lstStyle/>
          <a:p>
            <a:r>
              <a:rPr lang="en-US" dirty="0" smtClean="0">
                <a:latin typeface="+mj-lt"/>
              </a:rPr>
              <a:t>&amp;x + 2</a:t>
            </a:r>
            <a:endParaRPr lang="en-US" dirty="0">
              <a:latin typeface="+mj-lt"/>
            </a:endParaRPr>
          </a:p>
        </p:txBody>
      </p:sp>
      <p:sp>
        <p:nvSpPr>
          <p:cNvPr id="12" name="TextBox 11"/>
          <p:cNvSpPr txBox="1"/>
          <p:nvPr/>
        </p:nvSpPr>
        <p:spPr>
          <a:xfrm>
            <a:off x="3726897" y="4495800"/>
            <a:ext cx="845103" cy="369332"/>
          </a:xfrm>
          <a:prstGeom prst="rect">
            <a:avLst/>
          </a:prstGeom>
          <a:noFill/>
        </p:spPr>
        <p:txBody>
          <a:bodyPr wrap="none" rtlCol="0">
            <a:spAutoFit/>
          </a:bodyPr>
          <a:lstStyle/>
          <a:p>
            <a:r>
              <a:rPr lang="en-US" dirty="0" smtClean="0">
                <a:latin typeface="+mj-lt"/>
              </a:rPr>
              <a:t>&amp;x + 3</a:t>
            </a:r>
            <a:endParaRPr lang="en-US" dirty="0">
              <a:latin typeface="+mj-lt"/>
            </a:endParaRPr>
          </a:p>
        </p:txBody>
      </p:sp>
      <p:sp>
        <p:nvSpPr>
          <p:cNvPr id="13" name="TextBox 12"/>
          <p:cNvSpPr txBox="1"/>
          <p:nvPr/>
        </p:nvSpPr>
        <p:spPr>
          <a:xfrm>
            <a:off x="0" y="4419600"/>
            <a:ext cx="1314784" cy="461665"/>
          </a:xfrm>
          <a:prstGeom prst="rect">
            <a:avLst/>
          </a:prstGeom>
          <a:noFill/>
        </p:spPr>
        <p:txBody>
          <a:bodyPr wrap="none" rtlCol="0">
            <a:spAutoFit/>
          </a:bodyPr>
          <a:lstStyle/>
          <a:p>
            <a:r>
              <a:rPr lang="en-US" sz="2400" dirty="0" smtClean="0">
                <a:latin typeface="+mj-lt"/>
              </a:rPr>
              <a:t>Address</a:t>
            </a:r>
            <a:endParaRPr lang="en-US" sz="2400" dirty="0">
              <a:latin typeface="+mj-lt"/>
            </a:endParaRPr>
          </a:p>
        </p:txBody>
      </p:sp>
      <p:sp>
        <p:nvSpPr>
          <p:cNvPr id="14" name="TextBox 13"/>
          <p:cNvSpPr txBox="1"/>
          <p:nvPr/>
        </p:nvSpPr>
        <p:spPr>
          <a:xfrm>
            <a:off x="0" y="4948535"/>
            <a:ext cx="950517" cy="461665"/>
          </a:xfrm>
          <a:prstGeom prst="rect">
            <a:avLst/>
          </a:prstGeom>
          <a:noFill/>
        </p:spPr>
        <p:txBody>
          <a:bodyPr wrap="none" rtlCol="0">
            <a:spAutoFit/>
          </a:bodyPr>
          <a:lstStyle/>
          <a:p>
            <a:r>
              <a:rPr lang="en-US" sz="2400" dirty="0" smtClean="0">
                <a:latin typeface="+mj-lt"/>
              </a:rPr>
              <a:t>Value</a:t>
            </a:r>
            <a:endParaRPr lang="en-US" sz="2400" dirty="0">
              <a:latin typeface="+mj-lt"/>
            </a:endParaRPr>
          </a:p>
        </p:txBody>
      </p:sp>
      <p:sp>
        <p:nvSpPr>
          <p:cNvPr id="15" name="TextBox 14"/>
          <p:cNvSpPr txBox="1"/>
          <p:nvPr/>
        </p:nvSpPr>
        <p:spPr>
          <a:xfrm>
            <a:off x="2057400" y="5634335"/>
            <a:ext cx="1641796" cy="461665"/>
          </a:xfrm>
          <a:prstGeom prst="rect">
            <a:avLst/>
          </a:prstGeom>
          <a:noFill/>
        </p:spPr>
        <p:txBody>
          <a:bodyPr wrap="none" rtlCol="0">
            <a:spAutoFit/>
          </a:bodyPr>
          <a:lstStyle/>
          <a:p>
            <a:r>
              <a:rPr lang="en-US" sz="2400" dirty="0" smtClean="0">
                <a:latin typeface="+mj-lt"/>
              </a:rPr>
              <a:t>Big endian</a:t>
            </a:r>
            <a:endParaRPr lang="en-US" sz="2400" dirty="0">
              <a:latin typeface="+mj-lt"/>
            </a:endParaRPr>
          </a:p>
        </p:txBody>
      </p:sp>
      <p:sp>
        <p:nvSpPr>
          <p:cNvPr id="16" name="Rectangle 15"/>
          <p:cNvSpPr/>
          <p:nvPr/>
        </p:nvSpPr>
        <p:spPr>
          <a:xfrm>
            <a:off x="57912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12</a:t>
            </a:r>
            <a:endParaRPr lang="en-US" sz="3600" dirty="0">
              <a:solidFill>
                <a:schemeClr val="tx1"/>
              </a:solidFill>
              <a:latin typeface="+mj-lt"/>
            </a:endParaRPr>
          </a:p>
        </p:txBody>
      </p:sp>
      <p:sp>
        <p:nvSpPr>
          <p:cNvPr id="17" name="Rectangle 16"/>
          <p:cNvSpPr/>
          <p:nvPr/>
        </p:nvSpPr>
        <p:spPr>
          <a:xfrm>
            <a:off x="66294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34</a:t>
            </a:r>
            <a:endParaRPr lang="en-US" sz="3600" dirty="0">
              <a:solidFill>
                <a:schemeClr val="tx1"/>
              </a:solidFill>
              <a:latin typeface="+mj-lt"/>
            </a:endParaRPr>
          </a:p>
        </p:txBody>
      </p:sp>
      <p:sp>
        <p:nvSpPr>
          <p:cNvPr id="18" name="Rectangle 17"/>
          <p:cNvSpPr/>
          <p:nvPr/>
        </p:nvSpPr>
        <p:spPr>
          <a:xfrm>
            <a:off x="74676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56</a:t>
            </a:r>
            <a:endParaRPr lang="en-US" sz="3600" dirty="0">
              <a:solidFill>
                <a:schemeClr val="tx1"/>
              </a:solidFill>
              <a:latin typeface="+mj-lt"/>
            </a:endParaRPr>
          </a:p>
        </p:txBody>
      </p:sp>
      <p:sp>
        <p:nvSpPr>
          <p:cNvPr id="19" name="Rectangle 18"/>
          <p:cNvSpPr/>
          <p:nvPr/>
        </p:nvSpPr>
        <p:spPr>
          <a:xfrm>
            <a:off x="83058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78</a:t>
            </a:r>
            <a:endParaRPr lang="en-US" sz="3600" dirty="0">
              <a:solidFill>
                <a:schemeClr val="tx1"/>
              </a:solidFill>
              <a:latin typeface="+mj-lt"/>
            </a:endParaRPr>
          </a:p>
        </p:txBody>
      </p:sp>
      <p:sp>
        <p:nvSpPr>
          <p:cNvPr id="20" name="TextBox 19"/>
          <p:cNvSpPr txBox="1"/>
          <p:nvPr/>
        </p:nvSpPr>
        <p:spPr>
          <a:xfrm>
            <a:off x="5791200" y="4507468"/>
            <a:ext cx="845103" cy="369332"/>
          </a:xfrm>
          <a:prstGeom prst="rect">
            <a:avLst/>
          </a:prstGeom>
          <a:noFill/>
        </p:spPr>
        <p:txBody>
          <a:bodyPr wrap="none" rtlCol="0">
            <a:spAutoFit/>
          </a:bodyPr>
          <a:lstStyle/>
          <a:p>
            <a:r>
              <a:rPr lang="en-US" dirty="0" smtClean="0">
                <a:latin typeface="+mj-lt"/>
              </a:rPr>
              <a:t>&amp;x + 3</a:t>
            </a:r>
            <a:endParaRPr lang="en-US" dirty="0">
              <a:latin typeface="+mj-lt"/>
            </a:endParaRPr>
          </a:p>
        </p:txBody>
      </p:sp>
      <p:sp>
        <p:nvSpPr>
          <p:cNvPr id="21" name="TextBox 20"/>
          <p:cNvSpPr txBox="1"/>
          <p:nvPr/>
        </p:nvSpPr>
        <p:spPr>
          <a:xfrm>
            <a:off x="6629400" y="4507468"/>
            <a:ext cx="845103" cy="369332"/>
          </a:xfrm>
          <a:prstGeom prst="rect">
            <a:avLst/>
          </a:prstGeom>
          <a:noFill/>
        </p:spPr>
        <p:txBody>
          <a:bodyPr wrap="none" rtlCol="0">
            <a:spAutoFit/>
          </a:bodyPr>
          <a:lstStyle/>
          <a:p>
            <a:r>
              <a:rPr lang="en-US" dirty="0" smtClean="0">
                <a:latin typeface="+mj-lt"/>
              </a:rPr>
              <a:t>&amp;x + 2</a:t>
            </a:r>
            <a:endParaRPr lang="en-US" dirty="0">
              <a:latin typeface="+mj-lt"/>
            </a:endParaRPr>
          </a:p>
        </p:txBody>
      </p:sp>
      <p:sp>
        <p:nvSpPr>
          <p:cNvPr id="22" name="TextBox 21"/>
          <p:cNvSpPr txBox="1"/>
          <p:nvPr/>
        </p:nvSpPr>
        <p:spPr>
          <a:xfrm>
            <a:off x="7460697" y="4495800"/>
            <a:ext cx="845103" cy="369332"/>
          </a:xfrm>
          <a:prstGeom prst="rect">
            <a:avLst/>
          </a:prstGeom>
          <a:noFill/>
        </p:spPr>
        <p:txBody>
          <a:bodyPr wrap="none" rtlCol="0">
            <a:spAutoFit/>
          </a:bodyPr>
          <a:lstStyle/>
          <a:p>
            <a:r>
              <a:rPr lang="en-US" dirty="0" smtClean="0">
                <a:latin typeface="+mj-lt"/>
              </a:rPr>
              <a:t>&amp;x + 1</a:t>
            </a:r>
            <a:endParaRPr lang="en-US" dirty="0">
              <a:latin typeface="+mj-lt"/>
            </a:endParaRPr>
          </a:p>
        </p:txBody>
      </p:sp>
      <p:sp>
        <p:nvSpPr>
          <p:cNvPr id="23" name="TextBox 22"/>
          <p:cNvSpPr txBox="1"/>
          <p:nvPr/>
        </p:nvSpPr>
        <p:spPr>
          <a:xfrm>
            <a:off x="8461430" y="4495800"/>
            <a:ext cx="453970" cy="369332"/>
          </a:xfrm>
          <a:prstGeom prst="rect">
            <a:avLst/>
          </a:prstGeom>
          <a:noFill/>
        </p:spPr>
        <p:txBody>
          <a:bodyPr wrap="none" rtlCol="0">
            <a:spAutoFit/>
          </a:bodyPr>
          <a:lstStyle/>
          <a:p>
            <a:r>
              <a:rPr lang="en-US" dirty="0" smtClean="0">
                <a:latin typeface="+mj-lt"/>
              </a:rPr>
              <a:t>&amp;x</a:t>
            </a:r>
            <a:endParaRPr lang="en-US" dirty="0">
              <a:latin typeface="+mj-lt"/>
            </a:endParaRPr>
          </a:p>
        </p:txBody>
      </p:sp>
      <p:sp>
        <p:nvSpPr>
          <p:cNvPr id="26" name="TextBox 25"/>
          <p:cNvSpPr txBox="1"/>
          <p:nvPr/>
        </p:nvSpPr>
        <p:spPr>
          <a:xfrm>
            <a:off x="6629400" y="5634335"/>
            <a:ext cx="1846980" cy="461665"/>
          </a:xfrm>
          <a:prstGeom prst="rect">
            <a:avLst/>
          </a:prstGeom>
          <a:noFill/>
        </p:spPr>
        <p:txBody>
          <a:bodyPr wrap="none" rtlCol="0">
            <a:spAutoFit/>
          </a:bodyPr>
          <a:lstStyle/>
          <a:p>
            <a:r>
              <a:rPr lang="en-US" sz="2400" dirty="0" smtClean="0">
                <a:latin typeface="+mj-lt"/>
              </a:rPr>
              <a:t>Little endian</a:t>
            </a:r>
            <a:endParaRPr lang="en-US" sz="2400" dirty="0">
              <a:latin typeface="+mj-lt"/>
            </a:endParaRPr>
          </a:p>
        </p:txBody>
      </p:sp>
    </p:spTree>
    <p:extLst>
      <p:ext uri="{BB962C8B-B14F-4D97-AF65-F5344CB8AC3E}">
        <p14:creationId xmlns="" xmlns:p14="http://schemas.microsoft.com/office/powerpoint/2010/main" val="38843038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How to do unaligned memory operand accesses in MIPS?</a:t>
            </a:r>
          </a:p>
          <a:p>
            <a:pPr lvl="1"/>
            <a:r>
              <a:rPr lang="en-US" dirty="0" smtClean="0"/>
              <a:t>Is it really important?</a:t>
            </a:r>
          </a:p>
          <a:p>
            <a:pPr lvl="1"/>
            <a:r>
              <a:rPr lang="en-US" dirty="0" smtClean="0"/>
              <a:t>Suppose I would like to extract four consecutive characters starting from any arbitrary location of a string, say, “</a:t>
            </a:r>
            <a:r>
              <a:rPr lang="en-US" dirty="0" err="1" smtClean="0"/>
              <a:t>abcdefghij</a:t>
            </a:r>
            <a:r>
              <a:rPr lang="en-US" dirty="0" smtClean="0"/>
              <a:t>”</a:t>
            </a:r>
          </a:p>
          <a:p>
            <a:pPr lvl="2"/>
            <a:r>
              <a:rPr lang="en-US" dirty="0" smtClean="0"/>
              <a:t>For example, I may want to extract “</a:t>
            </a:r>
            <a:r>
              <a:rPr lang="en-US" dirty="0" err="1" smtClean="0"/>
              <a:t>defg</a:t>
            </a:r>
            <a:r>
              <a:rPr lang="en-US" dirty="0" smtClean="0"/>
              <a:t>”, which starts at an unaligned word address</a:t>
            </a:r>
          </a:p>
          <a:p>
            <a:pPr lvl="3"/>
            <a:r>
              <a:rPr lang="en-US" dirty="0" smtClean="0"/>
              <a:t>One option is to do four load byte operations and then somehow put them together properly in a 32-bit register</a:t>
            </a:r>
          </a:p>
          <a:p>
            <a:pPr lvl="4"/>
            <a:r>
              <a:rPr lang="en-US" dirty="0" smtClean="0"/>
              <a:t>A lot of instructions needed</a:t>
            </a:r>
          </a:p>
          <a:p>
            <a:pPr lvl="3"/>
            <a:r>
              <a:rPr lang="en-US" dirty="0" smtClean="0"/>
              <a:t>Slightly better option is to do two load bytes (for ‘d’ and ‘g’) and one load half word (for “</a:t>
            </a:r>
            <a:r>
              <a:rPr lang="en-US" dirty="0" err="1" smtClean="0"/>
              <a:t>ef</a:t>
            </a:r>
            <a:r>
              <a:rPr lang="en-US" dirty="0" smtClean="0"/>
              <a:t>”)</a:t>
            </a:r>
          </a:p>
          <a:p>
            <a:pPr lvl="4"/>
            <a:r>
              <a:rPr lang="en-US" dirty="0" smtClean="0"/>
              <a:t>Still a lot of instructions needed</a:t>
            </a:r>
          </a:p>
          <a:p>
            <a:pPr lvl="1"/>
            <a:r>
              <a:rPr lang="en-US" dirty="0" smtClean="0"/>
              <a:t>Supporting unaligned access is important for reducing the number of instructions in a program</a:t>
            </a:r>
          </a:p>
        </p:txBody>
      </p:sp>
    </p:spTree>
    <p:extLst>
      <p:ext uri="{BB962C8B-B14F-4D97-AF65-F5344CB8AC3E}">
        <p14:creationId xmlns="" xmlns:p14="http://schemas.microsoft.com/office/powerpoint/2010/main" val="3945781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MIPS supports two unaligned load word instructions and two unaligned store word instructions</a:t>
            </a:r>
          </a:p>
          <a:p>
            <a:pPr lvl="1"/>
            <a:r>
              <a:rPr lang="en-US" dirty="0" err="1" smtClean="0"/>
              <a:t>lwl</a:t>
            </a:r>
            <a:r>
              <a:rPr lang="en-US" dirty="0" smtClean="0"/>
              <a:t> (load word left)</a:t>
            </a:r>
          </a:p>
          <a:p>
            <a:pPr lvl="1"/>
            <a:r>
              <a:rPr lang="en-US" dirty="0" err="1" smtClean="0"/>
              <a:t>lwr</a:t>
            </a:r>
            <a:r>
              <a:rPr lang="en-US" dirty="0" smtClean="0"/>
              <a:t> (load word right)</a:t>
            </a:r>
          </a:p>
          <a:p>
            <a:pPr lvl="1"/>
            <a:r>
              <a:rPr lang="en-US" dirty="0" err="1" smtClean="0"/>
              <a:t>swl</a:t>
            </a:r>
            <a:r>
              <a:rPr lang="en-US" dirty="0" smtClean="0"/>
              <a:t> (store word left)</a:t>
            </a:r>
          </a:p>
          <a:p>
            <a:pPr lvl="1"/>
            <a:r>
              <a:rPr lang="en-US" dirty="0" err="1" smtClean="0"/>
              <a:t>swr</a:t>
            </a:r>
            <a:r>
              <a:rPr lang="en-US" dirty="0" smtClean="0"/>
              <a:t> (store word right)</a:t>
            </a:r>
          </a:p>
        </p:txBody>
      </p:sp>
    </p:spTree>
    <p:extLst>
      <p:ext uri="{BB962C8B-B14F-4D97-AF65-F5344CB8AC3E}">
        <p14:creationId xmlns="" xmlns:p14="http://schemas.microsoft.com/office/powerpoint/2010/main" val="42081889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Understanding </a:t>
            </a:r>
            <a:r>
              <a:rPr lang="en-US" dirty="0" err="1" smtClean="0"/>
              <a:t>lwl</a:t>
            </a:r>
            <a:r>
              <a:rPr lang="en-US" dirty="0" smtClean="0"/>
              <a:t> and </a:t>
            </a:r>
            <a:r>
              <a:rPr lang="en-US" dirty="0" err="1" smtClean="0"/>
              <a:t>lwr</a:t>
            </a:r>
            <a:endParaRPr lang="en-US" dirty="0" smtClean="0"/>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Example: </a:t>
            </a:r>
            <a:r>
              <a:rPr lang="en-GB" altLang="en-US" dirty="0" err="1"/>
              <a:t>lwl</a:t>
            </a:r>
            <a:r>
              <a:rPr lang="en-GB" altLang="en-US" dirty="0"/>
              <a:t> $4, </a:t>
            </a:r>
            <a:r>
              <a:rPr lang="en-GB" altLang="en-US" dirty="0" smtClean="0"/>
              <a:t>0($10); let $10 contain 0x57</a:t>
            </a:r>
            <a:endParaRPr lang="en-GB" altLang="en-US" dirty="0"/>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Let the word containing this byte address be w</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Extract the bytes contained by w that </a:t>
            </a:r>
            <a:r>
              <a:rPr lang="en-GB" altLang="en-US" i="1" dirty="0"/>
              <a:t>start</a:t>
            </a:r>
            <a:r>
              <a:rPr lang="en-GB" altLang="en-US" dirty="0"/>
              <a:t> from this address (remember this is big endian)</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Put these bytes (in this case one byte) in the </a:t>
            </a:r>
            <a:r>
              <a:rPr lang="en-GB" altLang="en-US" i="1" dirty="0"/>
              <a:t>upper</a:t>
            </a:r>
            <a:r>
              <a:rPr lang="en-GB" altLang="en-US" dirty="0"/>
              <a:t> portion of $4 and leave the remaining bytes (in this case 3 lower bytes) unchanged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Example: </a:t>
            </a:r>
            <a:r>
              <a:rPr lang="en-GB" altLang="en-US" dirty="0" err="1"/>
              <a:t>lwr</a:t>
            </a:r>
            <a:r>
              <a:rPr lang="en-GB" altLang="en-US" dirty="0"/>
              <a:t> $4, </a:t>
            </a:r>
            <a:r>
              <a:rPr lang="en-GB" altLang="en-US" dirty="0" smtClean="0"/>
              <a:t>0($10); let $10 contain 0x5a</a:t>
            </a:r>
            <a:endParaRPr lang="en-GB" altLang="en-US" dirty="0"/>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Extract the bytes contained by w that </a:t>
            </a:r>
            <a:r>
              <a:rPr lang="en-GB" altLang="en-US" i="1" dirty="0"/>
              <a:t>end</a:t>
            </a:r>
            <a:r>
              <a:rPr lang="en-GB" altLang="en-US" dirty="0"/>
              <a:t> at this address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Put these bytes (in this case three bytes) in the </a:t>
            </a:r>
            <a:r>
              <a:rPr lang="en-GB" altLang="en-US" i="1" dirty="0"/>
              <a:t>lower</a:t>
            </a:r>
            <a:r>
              <a:rPr lang="en-GB" altLang="en-US" dirty="0"/>
              <a:t> portion of $4 and leave the remaining bytes (in this case the upper byte) </a:t>
            </a:r>
            <a:r>
              <a:rPr lang="en-GB" altLang="en-US" dirty="0" smtClean="0"/>
              <a:t>unchanged</a:t>
            </a:r>
            <a:endParaRPr lang="en-GB" altLang="en-US" dirty="0"/>
          </a:p>
          <a:p>
            <a:pPr lvl="1"/>
            <a:endParaRPr lang="en-US" dirty="0" smtClean="0"/>
          </a:p>
        </p:txBody>
      </p:sp>
    </p:spTree>
    <p:extLst>
      <p:ext uri="{BB962C8B-B14F-4D97-AF65-F5344CB8AC3E}">
        <p14:creationId xmlns="" xmlns:p14="http://schemas.microsoft.com/office/powerpoint/2010/main" val="3642194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When should the compiler generate </a:t>
            </a:r>
            <a:r>
              <a:rPr lang="en-US" dirty="0" err="1" smtClean="0"/>
              <a:t>lwl</a:t>
            </a:r>
            <a:r>
              <a:rPr lang="en-US" dirty="0" smtClean="0"/>
              <a:t> and </a:t>
            </a:r>
            <a:r>
              <a:rPr lang="en-US" dirty="0" err="1" smtClean="0"/>
              <a:t>lwr</a:t>
            </a:r>
            <a:r>
              <a:rPr lang="en-US" dirty="0" smtClean="0"/>
              <a:t>?</a:t>
            </a:r>
            <a:endParaRPr lang="en-US" dirty="0"/>
          </a:p>
          <a:p>
            <a:pPr lvl="1"/>
            <a:r>
              <a:rPr lang="en-US" dirty="0" smtClean="0"/>
              <a:t>Suppose the char pointer x points to “</a:t>
            </a:r>
            <a:r>
              <a:rPr lang="en-US" dirty="0" err="1" smtClean="0"/>
              <a:t>abcdefghij</a:t>
            </a:r>
            <a:r>
              <a:rPr lang="en-US" dirty="0" smtClean="0"/>
              <a:t>” i.e., char x[10] = “</a:t>
            </a:r>
            <a:r>
              <a:rPr lang="en-US" dirty="0" err="1" smtClean="0"/>
              <a:t>abcdefghij</a:t>
            </a:r>
            <a:r>
              <a:rPr lang="en-US" dirty="0" smtClean="0"/>
              <a:t>”</a:t>
            </a:r>
          </a:p>
          <a:p>
            <a:pPr lvl="1"/>
            <a:r>
              <a:rPr lang="en-US" dirty="0" smtClean="0"/>
              <a:t>If we want to extract “</a:t>
            </a:r>
            <a:r>
              <a:rPr lang="en-US" dirty="0" err="1" smtClean="0"/>
              <a:t>defg</a:t>
            </a:r>
            <a:r>
              <a:rPr lang="en-US" dirty="0" smtClean="0"/>
              <a:t>”, the compiler will generate an </a:t>
            </a:r>
            <a:r>
              <a:rPr lang="en-US" dirty="0" err="1" smtClean="0"/>
              <a:t>lwl</a:t>
            </a:r>
            <a:r>
              <a:rPr lang="en-US" dirty="0" smtClean="0"/>
              <a:t> from address x+3 and an </a:t>
            </a:r>
            <a:r>
              <a:rPr lang="en-US" dirty="0" err="1" smtClean="0"/>
              <a:t>lwr</a:t>
            </a:r>
            <a:r>
              <a:rPr lang="en-US" dirty="0" smtClean="0"/>
              <a:t> from address x+6</a:t>
            </a:r>
          </a:p>
          <a:p>
            <a:pPr marL="914400" lvl="2" indent="0">
              <a:buNone/>
            </a:pPr>
            <a:r>
              <a:rPr lang="en-US" dirty="0" err="1" smtClean="0"/>
              <a:t>int</a:t>
            </a:r>
            <a:r>
              <a:rPr lang="en-US" dirty="0" smtClean="0"/>
              <a:t> y = *((</a:t>
            </a:r>
            <a:r>
              <a:rPr lang="en-US" dirty="0" err="1" smtClean="0"/>
              <a:t>int</a:t>
            </a:r>
            <a:r>
              <a:rPr lang="en-US" dirty="0" smtClean="0"/>
              <a:t>*)&amp;x[3]);</a:t>
            </a:r>
          </a:p>
          <a:p>
            <a:pPr marL="914400" lvl="2" indent="0">
              <a:buNone/>
            </a:pPr>
            <a:endParaRPr lang="en-US" dirty="0" smtClean="0"/>
          </a:p>
        </p:txBody>
      </p:sp>
    </p:spTree>
    <p:extLst>
      <p:ext uri="{BB962C8B-B14F-4D97-AF65-F5344CB8AC3E}">
        <p14:creationId xmlns="" xmlns:p14="http://schemas.microsoft.com/office/powerpoint/2010/main" val="3002181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Consider the MIPS instruction “add a, b, c”</a:t>
            </a:r>
          </a:p>
          <a:p>
            <a:pPr lvl="1"/>
            <a:r>
              <a:rPr lang="en-US" dirty="0" smtClean="0"/>
              <a:t>MIPS is the name of a processor family</a:t>
            </a:r>
          </a:p>
          <a:p>
            <a:pPr lvl="2"/>
            <a:r>
              <a:rPr lang="en-US" dirty="0" smtClean="0"/>
              <a:t>We will understand what MIPS stands for later in the course</a:t>
            </a:r>
          </a:p>
          <a:p>
            <a:pPr lvl="1"/>
            <a:r>
              <a:rPr lang="en-US" dirty="0" smtClean="0"/>
              <a:t>“add” is the name of the instruction which defines the operation to be done when this instruction is encountered by the computer</a:t>
            </a:r>
          </a:p>
          <a:p>
            <a:pPr lvl="1"/>
            <a:r>
              <a:rPr lang="en-US" dirty="0" smtClean="0"/>
              <a:t>Among the three operands (a, b, c), the one right after “add” is the destination operand</a:t>
            </a:r>
          </a:p>
          <a:p>
            <a:pPr lvl="2"/>
            <a:r>
              <a:rPr lang="en-US" dirty="0" smtClean="0"/>
              <a:t>Usually the destination operand is mentioned right after the operation name</a:t>
            </a:r>
          </a:p>
          <a:p>
            <a:pPr lvl="1"/>
            <a:r>
              <a:rPr lang="en-US" dirty="0" smtClean="0"/>
              <a:t>Other two operands (b, c) are source operands</a:t>
            </a:r>
          </a:p>
          <a:p>
            <a:pPr lvl="1"/>
            <a:r>
              <a:rPr lang="en-US" dirty="0" smtClean="0"/>
              <a:t>Add b and c, put the result in a</a:t>
            </a:r>
          </a:p>
        </p:txBody>
      </p:sp>
    </p:spTree>
    <p:extLst>
      <p:ext uri="{BB962C8B-B14F-4D97-AF65-F5344CB8AC3E}">
        <p14:creationId xmlns="" xmlns:p14="http://schemas.microsoft.com/office/powerpoint/2010/main" val="4575608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Handling constant operands</a:t>
            </a:r>
          </a:p>
          <a:p>
            <a:pPr lvl="1"/>
            <a:r>
              <a:rPr lang="en-US" dirty="0" smtClean="0"/>
              <a:t>Compiling a = b + 3 where a and b are integers</a:t>
            </a:r>
          </a:p>
          <a:p>
            <a:pPr lvl="2"/>
            <a:r>
              <a:rPr lang="en-US" dirty="0" smtClean="0"/>
              <a:t>Suppose a is allocated to $11, b is allocated to $12, and the constant 3 is allocated to $13</a:t>
            </a:r>
          </a:p>
          <a:p>
            <a:pPr lvl="2"/>
            <a:r>
              <a:rPr lang="en-US" dirty="0" smtClean="0"/>
              <a:t>Suppose the address of a is 0($1), address of b is 0($2), and address of 3 is 0($3)</a:t>
            </a:r>
          </a:p>
          <a:p>
            <a:pPr marL="1371600" lvl="3" indent="0">
              <a:buNone/>
            </a:pPr>
            <a:r>
              <a:rPr lang="en-US" dirty="0" err="1" smtClean="0"/>
              <a:t>l</a:t>
            </a:r>
            <a:r>
              <a:rPr lang="en-US" dirty="0" err="1"/>
              <a:t>w</a:t>
            </a:r>
            <a:r>
              <a:rPr lang="en-US" dirty="0" smtClean="0"/>
              <a:t> $12, 0($2)</a:t>
            </a:r>
          </a:p>
          <a:p>
            <a:pPr marL="1371600" lvl="3" indent="0">
              <a:buNone/>
            </a:pPr>
            <a:r>
              <a:rPr lang="en-US" dirty="0" err="1" smtClean="0"/>
              <a:t>lw</a:t>
            </a:r>
            <a:r>
              <a:rPr lang="en-US" dirty="0" smtClean="0"/>
              <a:t> $13, 0($3)</a:t>
            </a:r>
          </a:p>
          <a:p>
            <a:pPr marL="1371600" lvl="3" indent="0">
              <a:buNone/>
            </a:pPr>
            <a:r>
              <a:rPr lang="en-US" dirty="0"/>
              <a:t>a</a:t>
            </a:r>
            <a:r>
              <a:rPr lang="en-US" dirty="0" smtClean="0"/>
              <a:t>dd $11, $12, $13</a:t>
            </a:r>
          </a:p>
          <a:p>
            <a:pPr marL="1371600" lvl="3" indent="0">
              <a:buNone/>
            </a:pPr>
            <a:r>
              <a:rPr lang="en-US" dirty="0" err="1"/>
              <a:t>s</a:t>
            </a:r>
            <a:r>
              <a:rPr lang="en-US" dirty="0" err="1" smtClean="0"/>
              <a:t>w</a:t>
            </a:r>
            <a:r>
              <a:rPr lang="en-US" dirty="0" smtClean="0"/>
              <a:t> $11, 0($1)</a:t>
            </a:r>
          </a:p>
          <a:p>
            <a:pPr lvl="1"/>
            <a:r>
              <a:rPr lang="en-US" dirty="0" smtClean="0"/>
              <a:t>Observe that allowing constant operands in instructions can eliminate loading constants from memory</a:t>
            </a:r>
          </a:p>
          <a:p>
            <a:pPr lvl="2"/>
            <a:r>
              <a:rPr lang="en-US" dirty="0" smtClean="0"/>
              <a:t>These are called immediate operands</a:t>
            </a:r>
          </a:p>
        </p:txBody>
      </p:sp>
    </p:spTree>
    <p:extLst>
      <p:ext uri="{BB962C8B-B14F-4D97-AF65-F5344CB8AC3E}">
        <p14:creationId xmlns="" xmlns:p14="http://schemas.microsoft.com/office/powerpoint/2010/main" val="2275094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Handling constant operands</a:t>
            </a:r>
          </a:p>
          <a:p>
            <a:pPr lvl="1"/>
            <a:r>
              <a:rPr lang="en-US" dirty="0" smtClean="0"/>
              <a:t>The </a:t>
            </a:r>
            <a:r>
              <a:rPr lang="en-US" dirty="0" err="1" smtClean="0"/>
              <a:t>addi</a:t>
            </a:r>
            <a:r>
              <a:rPr lang="en-US" dirty="0" smtClean="0"/>
              <a:t> instruction allows one of the two source operands to be an immediate</a:t>
            </a:r>
          </a:p>
          <a:p>
            <a:pPr lvl="2"/>
            <a:r>
              <a:rPr lang="en-US" dirty="0" smtClean="0"/>
              <a:t>The add immediate instruction</a:t>
            </a:r>
          </a:p>
          <a:p>
            <a:pPr lvl="2"/>
            <a:r>
              <a:rPr lang="en-US" dirty="0" smtClean="0"/>
              <a:t>Compilation of a = b + 3 is the following</a:t>
            </a:r>
          </a:p>
          <a:p>
            <a:pPr marL="1371600" lvl="3" indent="0">
              <a:buNone/>
            </a:pPr>
            <a:r>
              <a:rPr lang="en-US" dirty="0" err="1"/>
              <a:t>l</a:t>
            </a:r>
            <a:r>
              <a:rPr lang="en-US" dirty="0" err="1" smtClean="0"/>
              <a:t>w</a:t>
            </a:r>
            <a:r>
              <a:rPr lang="en-US" dirty="0" smtClean="0"/>
              <a:t> $12, 0($2)</a:t>
            </a:r>
          </a:p>
          <a:p>
            <a:pPr marL="1371600" lvl="3" indent="0">
              <a:buNone/>
            </a:pPr>
            <a:r>
              <a:rPr lang="en-US" dirty="0" err="1" smtClean="0"/>
              <a:t>addi</a:t>
            </a:r>
            <a:r>
              <a:rPr lang="en-US" dirty="0" smtClean="0"/>
              <a:t> $11, $12, 3</a:t>
            </a:r>
          </a:p>
          <a:p>
            <a:pPr marL="1371600" lvl="3" indent="0">
              <a:buNone/>
            </a:pPr>
            <a:r>
              <a:rPr lang="en-US" dirty="0" err="1"/>
              <a:t>s</a:t>
            </a:r>
            <a:r>
              <a:rPr lang="en-US" dirty="0" err="1" smtClean="0"/>
              <a:t>w</a:t>
            </a:r>
            <a:r>
              <a:rPr lang="en-US" dirty="0" smtClean="0"/>
              <a:t> $11, 0($1)</a:t>
            </a:r>
          </a:p>
          <a:p>
            <a:pPr lvl="1"/>
            <a:r>
              <a:rPr lang="en-US" dirty="0"/>
              <a:t>I</a:t>
            </a:r>
            <a:r>
              <a:rPr lang="en-US" dirty="0" smtClean="0"/>
              <a:t>mmediate operands can be negative also</a:t>
            </a:r>
          </a:p>
          <a:p>
            <a:pPr lvl="2"/>
            <a:r>
              <a:rPr lang="en-US" dirty="0" smtClean="0"/>
              <a:t>There is no need to have a </a:t>
            </a:r>
            <a:r>
              <a:rPr lang="en-US" dirty="0" err="1" smtClean="0"/>
              <a:t>subi</a:t>
            </a:r>
            <a:r>
              <a:rPr lang="en-US" dirty="0" smtClean="0"/>
              <a:t> instruction</a:t>
            </a:r>
          </a:p>
          <a:p>
            <a:pPr lvl="1"/>
            <a:r>
              <a:rPr lang="en-US" dirty="0" smtClean="0"/>
              <a:t>The constant zero is a very common operand</a:t>
            </a:r>
          </a:p>
          <a:p>
            <a:pPr lvl="2"/>
            <a:r>
              <a:rPr lang="en-US" dirty="0" smtClean="0"/>
              <a:t>Also, copying a value from one register to another can be compiled as an </a:t>
            </a:r>
            <a:r>
              <a:rPr lang="en-US" dirty="0" err="1" smtClean="0"/>
              <a:t>addi</a:t>
            </a:r>
            <a:r>
              <a:rPr lang="en-US" dirty="0" smtClean="0"/>
              <a:t> instruction with zero as an immediate operand</a:t>
            </a:r>
          </a:p>
          <a:p>
            <a:pPr lvl="2"/>
            <a:r>
              <a:rPr lang="en-US" dirty="0" smtClean="0"/>
              <a:t>MIPS dedicates register $0 to always hold the value 0</a:t>
            </a:r>
          </a:p>
        </p:txBody>
      </p:sp>
    </p:spTree>
    <p:extLst>
      <p:ext uri="{BB962C8B-B14F-4D97-AF65-F5344CB8AC3E}">
        <p14:creationId xmlns="" xmlns:p14="http://schemas.microsoft.com/office/powerpoint/2010/main" val="13643716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uses of $0</a:t>
            </a:r>
          </a:p>
          <a:p>
            <a:pPr lvl="1"/>
            <a:r>
              <a:rPr lang="en-US" dirty="0" smtClean="0"/>
              <a:t>How to compile a = 3 – b</a:t>
            </a:r>
          </a:p>
          <a:p>
            <a:pPr lvl="2"/>
            <a:r>
              <a:rPr lang="en-US" dirty="0"/>
              <a:t>Suppose a is allocated to $11, b is allocated to $</a:t>
            </a:r>
            <a:r>
              <a:rPr lang="en-US" dirty="0" smtClean="0"/>
              <a:t>12</a:t>
            </a:r>
            <a:endParaRPr lang="en-US" dirty="0"/>
          </a:p>
          <a:p>
            <a:pPr lvl="2"/>
            <a:r>
              <a:rPr lang="en-US" dirty="0"/>
              <a:t>Suppose the address of a is 0($1), address of b is 0($2</a:t>
            </a:r>
            <a:r>
              <a:rPr lang="en-US" dirty="0" smtClean="0"/>
              <a:t>)</a:t>
            </a:r>
          </a:p>
          <a:p>
            <a:pPr marL="1371600" lvl="3" indent="0">
              <a:buNone/>
            </a:pPr>
            <a:r>
              <a:rPr lang="en-US" dirty="0" err="1" smtClean="0"/>
              <a:t>lw</a:t>
            </a:r>
            <a:r>
              <a:rPr lang="en-US" dirty="0" smtClean="0"/>
              <a:t> $12, 0($2)</a:t>
            </a:r>
          </a:p>
          <a:p>
            <a:pPr marL="1371600" lvl="3" indent="0">
              <a:buNone/>
            </a:pPr>
            <a:r>
              <a:rPr lang="en-US" dirty="0" smtClean="0"/>
              <a:t>sub $12, $0, $12</a:t>
            </a:r>
          </a:p>
          <a:p>
            <a:pPr marL="1371600" lvl="3" indent="0">
              <a:buNone/>
            </a:pPr>
            <a:r>
              <a:rPr lang="en-US" dirty="0" err="1" smtClean="0"/>
              <a:t>addi</a:t>
            </a:r>
            <a:r>
              <a:rPr lang="en-US" dirty="0" smtClean="0"/>
              <a:t> $11, $12, 3</a:t>
            </a:r>
          </a:p>
          <a:p>
            <a:pPr marL="1371600" lvl="3" indent="0">
              <a:buNone/>
            </a:pPr>
            <a:r>
              <a:rPr lang="en-US" dirty="0" err="1"/>
              <a:t>s</a:t>
            </a:r>
            <a:r>
              <a:rPr lang="en-US" dirty="0" err="1" smtClean="0"/>
              <a:t>w</a:t>
            </a:r>
            <a:r>
              <a:rPr lang="en-US" dirty="0" smtClean="0"/>
              <a:t> $11, 0($1)</a:t>
            </a:r>
          </a:p>
          <a:p>
            <a:pPr lvl="2"/>
            <a:r>
              <a:rPr lang="en-US" dirty="0" smtClean="0"/>
              <a:t>Alternate compilation (requires one extra register)</a:t>
            </a:r>
          </a:p>
          <a:p>
            <a:pPr marL="1371600" lvl="3" indent="0">
              <a:buNone/>
            </a:pPr>
            <a:r>
              <a:rPr lang="en-US" dirty="0" err="1"/>
              <a:t>l</a:t>
            </a:r>
            <a:r>
              <a:rPr lang="en-US" dirty="0" err="1" smtClean="0"/>
              <a:t>w</a:t>
            </a:r>
            <a:r>
              <a:rPr lang="en-US" dirty="0" smtClean="0"/>
              <a:t> $12, 0($2)</a:t>
            </a:r>
          </a:p>
          <a:p>
            <a:pPr marL="1371600" lvl="3" indent="0">
              <a:buNone/>
            </a:pPr>
            <a:r>
              <a:rPr lang="en-US" dirty="0" err="1"/>
              <a:t>a</a:t>
            </a:r>
            <a:r>
              <a:rPr lang="en-US" dirty="0" err="1" smtClean="0"/>
              <a:t>ddi</a:t>
            </a:r>
            <a:r>
              <a:rPr lang="en-US" dirty="0" smtClean="0"/>
              <a:t> $13, $0, 3</a:t>
            </a:r>
          </a:p>
          <a:p>
            <a:pPr marL="1371600" lvl="3" indent="0">
              <a:buNone/>
            </a:pPr>
            <a:r>
              <a:rPr lang="en-US" dirty="0"/>
              <a:t>s</a:t>
            </a:r>
            <a:r>
              <a:rPr lang="en-US" dirty="0" smtClean="0"/>
              <a:t>ub $11, $13, $12</a:t>
            </a:r>
          </a:p>
          <a:p>
            <a:pPr marL="1371600" lvl="3" indent="0">
              <a:buNone/>
            </a:pPr>
            <a:r>
              <a:rPr lang="en-US" dirty="0" err="1"/>
              <a:t>s</a:t>
            </a:r>
            <a:r>
              <a:rPr lang="en-US" dirty="0" err="1" smtClean="0"/>
              <a:t>w</a:t>
            </a:r>
            <a:r>
              <a:rPr lang="en-US" dirty="0" smtClean="0"/>
              <a:t> $11, 0($1)</a:t>
            </a:r>
          </a:p>
          <a:p>
            <a:pPr lvl="2"/>
            <a:endParaRPr lang="en-US" dirty="0"/>
          </a:p>
          <a:p>
            <a:pPr lvl="2"/>
            <a:endParaRPr lang="en-US" dirty="0" smtClean="0"/>
          </a:p>
          <a:p>
            <a:pPr lvl="1"/>
            <a:endParaRPr lang="en-US" dirty="0" smtClean="0"/>
          </a:p>
        </p:txBody>
      </p:sp>
    </p:spTree>
    <p:extLst>
      <p:ext uri="{BB962C8B-B14F-4D97-AF65-F5344CB8AC3E}">
        <p14:creationId xmlns="" xmlns:p14="http://schemas.microsoft.com/office/powerpoint/2010/main" val="23374936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Operands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Summary</a:t>
            </a:r>
          </a:p>
          <a:p>
            <a:pPr lvl="1"/>
            <a:r>
              <a:rPr lang="en-US" dirty="0" smtClean="0"/>
              <a:t>Three types of operands: register operands, memory operands, immediate operands</a:t>
            </a:r>
            <a:endParaRPr lang="en-US" dirty="0"/>
          </a:p>
          <a:p>
            <a:pPr lvl="1"/>
            <a:r>
              <a:rPr lang="en-US" dirty="0" smtClean="0"/>
              <a:t>Register operands are represented by register names and register names have one-to-one mapping to register numbers</a:t>
            </a:r>
          </a:p>
          <a:p>
            <a:pPr lvl="2"/>
            <a:r>
              <a:rPr lang="en-US" dirty="0" smtClean="0"/>
              <a:t>MIPS ISA has 32 distinct registers</a:t>
            </a:r>
          </a:p>
          <a:p>
            <a:pPr lvl="2"/>
            <a:r>
              <a:rPr lang="en-US" dirty="0" smtClean="0"/>
              <a:t>Out of these, one register is hardwired to store zero</a:t>
            </a:r>
          </a:p>
          <a:p>
            <a:pPr lvl="1"/>
            <a:r>
              <a:rPr lang="en-US" dirty="0" smtClean="0"/>
              <a:t>Memory operands use displacement addressing mode in MIPS</a:t>
            </a:r>
          </a:p>
          <a:p>
            <a:pPr lvl="2"/>
            <a:r>
              <a:rPr lang="en-US" dirty="0" smtClean="0"/>
              <a:t>A memory operand address is represented as the sum of a base register content and a displacement</a:t>
            </a:r>
          </a:p>
          <a:p>
            <a:pPr lvl="2"/>
            <a:r>
              <a:rPr lang="en-US" dirty="0" smtClean="0"/>
              <a:t>Displacement can be positive or negative</a:t>
            </a:r>
          </a:p>
          <a:p>
            <a:pPr lvl="1"/>
            <a:r>
              <a:rPr lang="en-US" dirty="0" smtClean="0"/>
              <a:t>Immediate operands represent constants</a:t>
            </a:r>
          </a:p>
        </p:txBody>
      </p:sp>
    </p:spTree>
    <p:extLst>
      <p:ext uri="{BB962C8B-B14F-4D97-AF65-F5344CB8AC3E}">
        <p14:creationId xmlns="" xmlns:p14="http://schemas.microsoft.com/office/powerpoint/2010/main" val="124025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So far we have seen only arithmetic operations</a:t>
            </a:r>
          </a:p>
          <a:p>
            <a:pPr lvl="1"/>
            <a:r>
              <a:rPr lang="en-US" dirty="0" smtClean="0"/>
              <a:t>Addition, Subtraction (add, sub, </a:t>
            </a:r>
            <a:r>
              <a:rPr lang="en-US" dirty="0" err="1" smtClean="0"/>
              <a:t>addi</a:t>
            </a:r>
            <a:r>
              <a:rPr lang="en-US" dirty="0" smtClean="0"/>
              <a:t> in MIPS)</a:t>
            </a:r>
          </a:p>
          <a:p>
            <a:pPr lvl="1"/>
            <a:r>
              <a:rPr lang="en-US" dirty="0" smtClean="0"/>
              <a:t>Computers also support multiplication and division operations (</a:t>
            </a:r>
            <a:r>
              <a:rPr lang="en-US" dirty="0" err="1" smtClean="0"/>
              <a:t>mult</a:t>
            </a:r>
            <a:r>
              <a:rPr lang="en-US" dirty="0" smtClean="0"/>
              <a:t>, div in MIPS)</a:t>
            </a:r>
          </a:p>
          <a:p>
            <a:r>
              <a:rPr lang="en-US" dirty="0" smtClean="0"/>
              <a:t>Logical operations operate on bits of the operands</a:t>
            </a:r>
          </a:p>
          <a:p>
            <a:pPr lvl="1"/>
            <a:r>
              <a:rPr lang="en-US" dirty="0" smtClean="0"/>
              <a:t>Operands can be either registers or </a:t>
            </a:r>
            <a:r>
              <a:rPr lang="en-US" dirty="0" err="1" smtClean="0"/>
              <a:t>immediates</a:t>
            </a:r>
            <a:endParaRPr lang="en-US" dirty="0" smtClean="0"/>
          </a:p>
          <a:p>
            <a:pPr lvl="1"/>
            <a:r>
              <a:rPr lang="en-US" dirty="0" smtClean="0"/>
              <a:t>Some of the MIPS logical instructions: and, or, nor, </a:t>
            </a:r>
            <a:r>
              <a:rPr lang="en-US" dirty="0" err="1" smtClean="0"/>
              <a:t>xor</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r>
              <a:rPr lang="en-US" dirty="0" smtClean="0"/>
              <a:t>, </a:t>
            </a:r>
            <a:r>
              <a:rPr lang="en-US" dirty="0" err="1" smtClean="0"/>
              <a:t>sll</a:t>
            </a:r>
            <a:r>
              <a:rPr lang="en-US" dirty="0" smtClean="0"/>
              <a:t> (shift left logical), </a:t>
            </a:r>
            <a:r>
              <a:rPr lang="en-US" dirty="0" err="1" smtClean="0"/>
              <a:t>srl</a:t>
            </a:r>
            <a:r>
              <a:rPr lang="en-US" dirty="0" smtClean="0"/>
              <a:t> (shift right logical), </a:t>
            </a:r>
            <a:r>
              <a:rPr lang="en-US" dirty="0" err="1" smtClean="0"/>
              <a:t>sra</a:t>
            </a:r>
            <a:r>
              <a:rPr lang="en-US" dirty="0" smtClean="0"/>
              <a:t> (shift right arithmetic), </a:t>
            </a:r>
            <a:r>
              <a:rPr lang="en-US" dirty="0" err="1" smtClean="0"/>
              <a:t>sllv</a:t>
            </a:r>
            <a:r>
              <a:rPr lang="en-US" dirty="0" smtClean="0"/>
              <a:t> (shift left logical variable), </a:t>
            </a:r>
            <a:r>
              <a:rPr lang="en-US" dirty="0" err="1" smtClean="0"/>
              <a:t>srlv</a:t>
            </a:r>
            <a:r>
              <a:rPr lang="en-US" dirty="0" smtClean="0"/>
              <a:t>, </a:t>
            </a:r>
            <a:r>
              <a:rPr lang="en-US" dirty="0" err="1" smtClean="0"/>
              <a:t>srav</a:t>
            </a:r>
            <a:endParaRPr lang="en-US" dirty="0" smtClean="0"/>
          </a:p>
        </p:txBody>
      </p:sp>
    </p:spTree>
    <p:extLst>
      <p:ext uri="{BB962C8B-B14F-4D97-AF65-F5344CB8AC3E}">
        <p14:creationId xmlns="" xmlns:p14="http://schemas.microsoft.com/office/powerpoint/2010/main" val="3732622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Bit-wise logical operators of C nicely map to the logical operations supported by MIPS</a:t>
            </a:r>
          </a:p>
          <a:p>
            <a:pPr lvl="1"/>
            <a:r>
              <a:rPr lang="en-US" dirty="0" smtClean="0"/>
              <a:t>&amp;, |, ^ map to and, or, </a:t>
            </a:r>
            <a:r>
              <a:rPr lang="en-US" dirty="0" err="1" smtClean="0"/>
              <a:t>xor</a:t>
            </a:r>
            <a:endParaRPr lang="en-US" dirty="0" smtClean="0"/>
          </a:p>
          <a:p>
            <a:pPr lvl="2"/>
            <a:r>
              <a:rPr lang="en-US" dirty="0" smtClean="0"/>
              <a:t>If one operand is immediate, </a:t>
            </a:r>
            <a:r>
              <a:rPr lang="en-US" dirty="0" err="1" smtClean="0"/>
              <a:t>andi</a:t>
            </a:r>
            <a:r>
              <a:rPr lang="en-US" dirty="0" smtClean="0"/>
              <a:t>, </a:t>
            </a:r>
            <a:r>
              <a:rPr lang="en-US" dirty="0" err="1" smtClean="0"/>
              <a:t>ori</a:t>
            </a:r>
            <a:r>
              <a:rPr lang="en-US" dirty="0" smtClean="0"/>
              <a:t>, </a:t>
            </a:r>
            <a:r>
              <a:rPr lang="en-US" dirty="0" err="1" smtClean="0"/>
              <a:t>xori</a:t>
            </a:r>
            <a:r>
              <a:rPr lang="en-US" dirty="0" smtClean="0"/>
              <a:t> are generated</a:t>
            </a:r>
          </a:p>
          <a:p>
            <a:pPr lvl="1"/>
            <a:r>
              <a:rPr lang="en-US" dirty="0" smtClean="0"/>
              <a:t>MIPS does not have a “not” instruction</a:t>
            </a:r>
          </a:p>
          <a:p>
            <a:pPr lvl="2"/>
            <a:r>
              <a:rPr lang="en-US" dirty="0" smtClean="0"/>
              <a:t>To maintain the uniformity in number of operands</a:t>
            </a:r>
          </a:p>
          <a:p>
            <a:pPr lvl="1"/>
            <a:r>
              <a:rPr lang="en-US" dirty="0" smtClean="0"/>
              <a:t>The nor instruction can be used to compile ~</a:t>
            </a:r>
          </a:p>
          <a:p>
            <a:pPr lvl="2"/>
            <a:r>
              <a:rPr lang="en-US" dirty="0" smtClean="0"/>
              <a:t>If one operand is zero, nor is equivalent to not</a:t>
            </a:r>
          </a:p>
          <a:p>
            <a:pPr lvl="2"/>
            <a:endParaRPr lang="en-US" dirty="0" smtClean="0"/>
          </a:p>
          <a:p>
            <a:pPr lvl="1"/>
            <a:endParaRPr lang="en-US" dirty="0" smtClean="0"/>
          </a:p>
        </p:txBody>
      </p:sp>
    </p:spTree>
    <p:extLst>
      <p:ext uri="{BB962C8B-B14F-4D97-AF65-F5344CB8AC3E}">
        <p14:creationId xmlns="" xmlns:p14="http://schemas.microsoft.com/office/powerpoint/2010/main" val="35744222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Bit-wise logical operators of C nicely map to the logical operations supported by MIPS</a:t>
            </a:r>
          </a:p>
          <a:p>
            <a:pPr lvl="1"/>
            <a:r>
              <a:rPr lang="en-US" dirty="0" smtClean="0"/>
              <a:t>&gt;&gt; maps to </a:t>
            </a:r>
            <a:r>
              <a:rPr lang="en-US" dirty="0" err="1" smtClean="0"/>
              <a:t>srl</a:t>
            </a:r>
            <a:r>
              <a:rPr lang="en-US" dirty="0" smtClean="0"/>
              <a:t> or </a:t>
            </a:r>
            <a:r>
              <a:rPr lang="en-US" dirty="0" err="1" smtClean="0"/>
              <a:t>sra</a:t>
            </a:r>
            <a:r>
              <a:rPr lang="en-US" dirty="0" smtClean="0"/>
              <a:t> or </a:t>
            </a:r>
            <a:r>
              <a:rPr lang="en-US" dirty="0" err="1" smtClean="0"/>
              <a:t>srlv</a:t>
            </a:r>
            <a:r>
              <a:rPr lang="en-US" dirty="0" smtClean="0"/>
              <a:t> or </a:t>
            </a:r>
            <a:r>
              <a:rPr lang="en-US" dirty="0" err="1" smtClean="0"/>
              <a:t>srav</a:t>
            </a:r>
            <a:r>
              <a:rPr lang="en-US" dirty="0" smtClean="0"/>
              <a:t> depending on the type of the operand being shifted and the shift amount</a:t>
            </a:r>
          </a:p>
          <a:p>
            <a:pPr lvl="2"/>
            <a:r>
              <a:rPr lang="en-US" dirty="0" smtClean="0"/>
              <a:t>If the operand being shifted is of unsigned type, the </a:t>
            </a:r>
            <a:r>
              <a:rPr lang="en-US" dirty="0" err="1" smtClean="0"/>
              <a:t>srl</a:t>
            </a:r>
            <a:r>
              <a:rPr lang="en-US" dirty="0" smtClean="0"/>
              <a:t> or </a:t>
            </a:r>
            <a:r>
              <a:rPr lang="en-US" dirty="0" err="1" smtClean="0"/>
              <a:t>srlv</a:t>
            </a:r>
            <a:r>
              <a:rPr lang="en-US" dirty="0" smtClean="0"/>
              <a:t> instruction is generated</a:t>
            </a:r>
          </a:p>
          <a:p>
            <a:pPr lvl="3"/>
            <a:r>
              <a:rPr lang="en-US" dirty="0" smtClean="0"/>
              <a:t>Zeros are shifted into the most significant side</a:t>
            </a:r>
          </a:p>
          <a:p>
            <a:pPr lvl="3"/>
            <a:r>
              <a:rPr lang="en-US" dirty="0" smtClean="0"/>
              <a:t>If the shift amount is a constant and at most 31, the </a:t>
            </a:r>
            <a:r>
              <a:rPr lang="en-US" dirty="0" err="1" smtClean="0"/>
              <a:t>srl</a:t>
            </a:r>
            <a:r>
              <a:rPr lang="en-US" dirty="0" smtClean="0"/>
              <a:t> instruction is generated</a:t>
            </a:r>
          </a:p>
          <a:p>
            <a:pPr lvl="3"/>
            <a:r>
              <a:rPr lang="en-US" dirty="0" smtClean="0"/>
              <a:t>If the shift amount is larger or a variable, the </a:t>
            </a:r>
            <a:r>
              <a:rPr lang="en-US" dirty="0" err="1" smtClean="0"/>
              <a:t>srlv</a:t>
            </a:r>
            <a:r>
              <a:rPr lang="en-US" dirty="0" smtClean="0"/>
              <a:t> instruction is generated where the shift amount is specified in a register</a:t>
            </a:r>
          </a:p>
          <a:p>
            <a:pPr lvl="3"/>
            <a:r>
              <a:rPr lang="en-US" dirty="0" smtClean="0"/>
              <a:t>In both cases, shifting right by one bit position is equivalent to dividing by two (integer division)</a:t>
            </a:r>
          </a:p>
          <a:p>
            <a:pPr lvl="1"/>
            <a:endParaRPr lang="en-US" dirty="0" smtClean="0"/>
          </a:p>
        </p:txBody>
      </p:sp>
    </p:spTree>
    <p:extLst>
      <p:ext uri="{BB962C8B-B14F-4D97-AF65-F5344CB8AC3E}">
        <p14:creationId xmlns="" xmlns:p14="http://schemas.microsoft.com/office/powerpoint/2010/main" val="19545352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Bit-wise logical operators of C nicely map to the logical operations supported by MIPS</a:t>
            </a:r>
          </a:p>
          <a:p>
            <a:pPr lvl="1"/>
            <a:r>
              <a:rPr lang="en-US" dirty="0" smtClean="0"/>
              <a:t>&gt;&gt; maps to </a:t>
            </a:r>
            <a:r>
              <a:rPr lang="en-US" dirty="0" err="1" smtClean="0"/>
              <a:t>srl</a:t>
            </a:r>
            <a:r>
              <a:rPr lang="en-US" dirty="0" smtClean="0"/>
              <a:t> or </a:t>
            </a:r>
            <a:r>
              <a:rPr lang="en-US" dirty="0" err="1" smtClean="0"/>
              <a:t>sra</a:t>
            </a:r>
            <a:r>
              <a:rPr lang="en-US" dirty="0" smtClean="0"/>
              <a:t> or </a:t>
            </a:r>
            <a:r>
              <a:rPr lang="en-US" dirty="0" err="1" smtClean="0"/>
              <a:t>srlv</a:t>
            </a:r>
            <a:r>
              <a:rPr lang="en-US" dirty="0" smtClean="0"/>
              <a:t> or </a:t>
            </a:r>
            <a:r>
              <a:rPr lang="en-US" dirty="0" err="1" smtClean="0"/>
              <a:t>srav</a:t>
            </a:r>
            <a:r>
              <a:rPr lang="en-US" dirty="0" smtClean="0"/>
              <a:t> depending on the type of the operand being shifted and the shift amount</a:t>
            </a:r>
          </a:p>
          <a:p>
            <a:pPr lvl="2"/>
            <a:r>
              <a:rPr lang="en-US" dirty="0" smtClean="0"/>
              <a:t>If the operand being shifted is of signed type, the </a:t>
            </a:r>
            <a:r>
              <a:rPr lang="en-US" dirty="0" err="1" smtClean="0"/>
              <a:t>sra</a:t>
            </a:r>
            <a:r>
              <a:rPr lang="en-US" dirty="0" smtClean="0"/>
              <a:t> or </a:t>
            </a:r>
            <a:r>
              <a:rPr lang="en-US" dirty="0" err="1" smtClean="0"/>
              <a:t>srav</a:t>
            </a:r>
            <a:r>
              <a:rPr lang="en-US" dirty="0" smtClean="0"/>
              <a:t> instruction is generated</a:t>
            </a:r>
          </a:p>
          <a:p>
            <a:pPr lvl="3"/>
            <a:r>
              <a:rPr lang="en-US" dirty="0" smtClean="0"/>
              <a:t>Sign bit is shifted into the most significant side so that the shifted result retains appropriate sign of the operand</a:t>
            </a:r>
          </a:p>
          <a:p>
            <a:pPr lvl="3"/>
            <a:r>
              <a:rPr lang="en-US" dirty="0" smtClean="0"/>
              <a:t>If the shift amount is a constant and at most 31, the </a:t>
            </a:r>
            <a:r>
              <a:rPr lang="en-US" dirty="0" err="1" smtClean="0"/>
              <a:t>sra</a:t>
            </a:r>
            <a:r>
              <a:rPr lang="en-US" dirty="0" smtClean="0"/>
              <a:t> instruction is generated</a:t>
            </a:r>
          </a:p>
          <a:p>
            <a:pPr lvl="3"/>
            <a:r>
              <a:rPr lang="en-US" dirty="0" smtClean="0"/>
              <a:t>If the shift amount is larger or a variable, the </a:t>
            </a:r>
            <a:r>
              <a:rPr lang="en-US" dirty="0" err="1" smtClean="0"/>
              <a:t>srav</a:t>
            </a:r>
            <a:r>
              <a:rPr lang="en-US" dirty="0" smtClean="0"/>
              <a:t> instruction is generated where the shift amount is specified in a register</a:t>
            </a:r>
          </a:p>
        </p:txBody>
      </p:sp>
    </p:spTree>
    <p:extLst>
      <p:ext uri="{BB962C8B-B14F-4D97-AF65-F5344CB8AC3E}">
        <p14:creationId xmlns="" xmlns:p14="http://schemas.microsoft.com/office/powerpoint/2010/main" val="2834768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Bit-wise logical operators of C nicely map to the logical operations supported by MIPS</a:t>
            </a:r>
          </a:p>
          <a:p>
            <a:pPr lvl="1"/>
            <a:r>
              <a:rPr lang="en-US" dirty="0" smtClean="0"/>
              <a:t>&lt;&lt; maps to </a:t>
            </a:r>
            <a:r>
              <a:rPr lang="en-US" dirty="0" err="1" smtClean="0"/>
              <a:t>sll</a:t>
            </a:r>
            <a:r>
              <a:rPr lang="en-US" dirty="0" smtClean="0"/>
              <a:t> or </a:t>
            </a:r>
            <a:r>
              <a:rPr lang="en-US" dirty="0" err="1" smtClean="0"/>
              <a:t>sllv</a:t>
            </a:r>
            <a:r>
              <a:rPr lang="en-US" dirty="0" smtClean="0"/>
              <a:t> depending on the shift amount</a:t>
            </a:r>
          </a:p>
          <a:p>
            <a:pPr lvl="2"/>
            <a:r>
              <a:rPr lang="en-US" dirty="0" smtClean="0"/>
              <a:t>Always zeros are shifted into the least significant side</a:t>
            </a:r>
          </a:p>
          <a:p>
            <a:pPr lvl="2"/>
            <a:r>
              <a:rPr lang="en-US" dirty="0" smtClean="0"/>
              <a:t>Shifting by one bit position is equivalent to multiplying by two</a:t>
            </a:r>
          </a:p>
          <a:p>
            <a:pPr lvl="1"/>
            <a:endParaRPr lang="en-US" dirty="0" smtClean="0"/>
          </a:p>
        </p:txBody>
      </p:sp>
    </p:spTree>
    <p:extLst>
      <p:ext uri="{BB962C8B-B14F-4D97-AF65-F5344CB8AC3E}">
        <p14:creationId xmlns="" xmlns:p14="http://schemas.microsoft.com/office/powerpoint/2010/main" val="6623614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a, b, c are allocated to registers $11, $12, $13 and their memory addresses are in $1, $2, $3</a:t>
            </a:r>
          </a:p>
          <a:p>
            <a:pPr marL="914400" lvl="2" indent="0">
              <a:buNone/>
            </a:pPr>
            <a:r>
              <a:rPr lang="en-US" dirty="0" err="1"/>
              <a:t>i</a:t>
            </a:r>
            <a:r>
              <a:rPr lang="en-US" dirty="0" err="1" smtClean="0"/>
              <a:t>nt</a:t>
            </a:r>
            <a:r>
              <a:rPr lang="en-US" dirty="0" smtClean="0"/>
              <a:t> a, b, c;                          </a:t>
            </a:r>
            <a:r>
              <a:rPr lang="en-US" dirty="0" err="1" smtClean="0"/>
              <a:t>lw</a:t>
            </a:r>
            <a:r>
              <a:rPr lang="en-US" dirty="0" smtClean="0"/>
              <a:t> $12, 0($2)</a:t>
            </a:r>
          </a:p>
          <a:p>
            <a:pPr marL="914400" lvl="2" indent="0">
              <a:buNone/>
            </a:pPr>
            <a:r>
              <a:rPr lang="en-US" dirty="0"/>
              <a:t> </a:t>
            </a:r>
            <a:r>
              <a:rPr lang="en-US" dirty="0" smtClean="0"/>
              <a:t>                                        </a:t>
            </a:r>
            <a:r>
              <a:rPr lang="en-US" dirty="0" err="1" smtClean="0"/>
              <a:t>lw</a:t>
            </a:r>
            <a:r>
              <a:rPr lang="en-US" dirty="0" smtClean="0"/>
              <a:t> $13, 0($3)</a:t>
            </a:r>
          </a:p>
          <a:p>
            <a:pPr marL="914400" lvl="2" indent="0">
              <a:buNone/>
            </a:pPr>
            <a:r>
              <a:rPr lang="en-US" dirty="0" smtClean="0"/>
              <a:t>a = b ^ c;                          </a:t>
            </a:r>
            <a:r>
              <a:rPr lang="en-US" dirty="0" err="1" smtClean="0"/>
              <a:t>xor</a:t>
            </a:r>
            <a:r>
              <a:rPr lang="en-US" dirty="0" smtClean="0"/>
              <a:t> $11, $12, $13</a:t>
            </a:r>
          </a:p>
          <a:p>
            <a:pPr marL="914400" lvl="2" indent="0">
              <a:buNone/>
            </a:pPr>
            <a:r>
              <a:rPr lang="en-US" dirty="0"/>
              <a:t>b</a:t>
            </a:r>
            <a:r>
              <a:rPr lang="en-US" dirty="0" smtClean="0"/>
              <a:t> = a &amp; c;                          and $12, $11, $13</a:t>
            </a:r>
          </a:p>
          <a:p>
            <a:pPr marL="914400" lvl="2" indent="0">
              <a:buNone/>
            </a:pPr>
            <a:r>
              <a:rPr lang="en-US" dirty="0" smtClean="0"/>
              <a:t>a = c | a;                           or   $11, $13, $11</a:t>
            </a:r>
          </a:p>
          <a:p>
            <a:pPr marL="914400" lvl="2" indent="0">
              <a:buNone/>
            </a:pPr>
            <a:r>
              <a:rPr lang="en-US" dirty="0" smtClean="0"/>
              <a:t>b = ~a;                             nor  $12, $11, $0</a:t>
            </a:r>
          </a:p>
          <a:p>
            <a:pPr marL="914400" lvl="2" indent="0">
              <a:buNone/>
            </a:pPr>
            <a:r>
              <a:rPr lang="en-US" dirty="0" smtClean="0"/>
              <a:t>b = b ^ 0x20;                    </a:t>
            </a:r>
            <a:r>
              <a:rPr lang="en-US" dirty="0" err="1" smtClean="0"/>
              <a:t>xori</a:t>
            </a:r>
            <a:r>
              <a:rPr lang="en-US" dirty="0" smtClean="0"/>
              <a:t>  $12, $12, 0x20</a:t>
            </a:r>
          </a:p>
          <a:p>
            <a:pPr marL="914400" lvl="2" indent="0">
              <a:buNone/>
            </a:pPr>
            <a:r>
              <a:rPr lang="en-US" dirty="0" smtClean="0"/>
              <a:t>a = b &amp; 0x7;                      </a:t>
            </a:r>
            <a:r>
              <a:rPr lang="en-US" dirty="0" err="1" smtClean="0"/>
              <a:t>andi</a:t>
            </a:r>
            <a:r>
              <a:rPr lang="en-US" dirty="0" smtClean="0"/>
              <a:t> $11, $12, 0x7</a:t>
            </a:r>
          </a:p>
          <a:p>
            <a:pPr marL="914400" lvl="2" indent="0">
              <a:buNone/>
            </a:pPr>
            <a:r>
              <a:rPr lang="en-US" dirty="0"/>
              <a:t> </a:t>
            </a:r>
            <a:r>
              <a:rPr lang="en-US" dirty="0" smtClean="0"/>
              <a:t>                                       </a:t>
            </a:r>
            <a:r>
              <a:rPr lang="en-US" dirty="0" err="1" smtClean="0"/>
              <a:t>sw</a:t>
            </a:r>
            <a:r>
              <a:rPr lang="en-US" dirty="0" smtClean="0"/>
              <a:t>    $11, 0($1)</a:t>
            </a:r>
          </a:p>
          <a:p>
            <a:pPr marL="914400" lvl="2" indent="0">
              <a:buNone/>
            </a:pPr>
            <a:r>
              <a:rPr lang="en-US" dirty="0"/>
              <a:t> </a:t>
            </a:r>
            <a:r>
              <a:rPr lang="en-US" dirty="0" smtClean="0"/>
              <a:t>                                       </a:t>
            </a:r>
            <a:r>
              <a:rPr lang="en-US" dirty="0" err="1" smtClean="0"/>
              <a:t>sw</a:t>
            </a:r>
            <a:r>
              <a:rPr lang="en-US" dirty="0" smtClean="0"/>
              <a:t>    $12, 0($2)</a:t>
            </a:r>
          </a:p>
          <a:p>
            <a:pPr marL="914400" lvl="2" indent="0">
              <a:buNone/>
            </a:pPr>
            <a:r>
              <a:rPr lang="en-US" dirty="0"/>
              <a:t> </a:t>
            </a:r>
            <a:r>
              <a:rPr lang="en-US" dirty="0" smtClean="0"/>
              <a:t>                                       </a:t>
            </a:r>
            <a:r>
              <a:rPr lang="en-US" dirty="0" err="1" smtClean="0"/>
              <a:t>sw</a:t>
            </a:r>
            <a:r>
              <a:rPr lang="en-US" dirty="0" smtClean="0"/>
              <a:t>    $13, 0($3)</a:t>
            </a:r>
          </a:p>
        </p:txBody>
      </p:sp>
    </p:spTree>
    <p:extLst>
      <p:ext uri="{BB962C8B-B14F-4D97-AF65-F5344CB8AC3E}">
        <p14:creationId xmlns="" xmlns:p14="http://schemas.microsoft.com/office/powerpoint/2010/main" val="37603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left)">
                                      <p:cBhvr>
                                        <p:cTn id="46" dur="500"/>
                                        <p:tgtEl>
                                          <p:spTgt spid="3">
                                            <p:txEl>
                                              <p:pRg st="11" end="11"/>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left)">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The MIPS add instruction can be used to generate an instruction sequence for adding a larger number of operands</a:t>
            </a:r>
          </a:p>
          <a:p>
            <a:pPr lvl="1"/>
            <a:r>
              <a:rPr lang="en-US" dirty="0" smtClean="0"/>
              <a:t>Consider adding b, c, d, e and storing the result in a (C language statement: a = </a:t>
            </a:r>
            <a:r>
              <a:rPr lang="en-US" dirty="0" err="1" smtClean="0"/>
              <a:t>b+c+d+e</a:t>
            </a:r>
            <a:r>
              <a:rPr lang="en-US" dirty="0" smtClean="0"/>
              <a:t>;) </a:t>
            </a:r>
          </a:p>
          <a:p>
            <a:pPr marL="914400" lvl="2" indent="0">
              <a:buNone/>
            </a:pPr>
            <a:r>
              <a:rPr lang="en-US" dirty="0" smtClean="0"/>
              <a:t>add a, b, c</a:t>
            </a:r>
            <a:endParaRPr lang="en-US" dirty="0"/>
          </a:p>
          <a:p>
            <a:pPr marL="914400" lvl="2" indent="0">
              <a:buNone/>
            </a:pPr>
            <a:r>
              <a:rPr lang="en-US" dirty="0" smtClean="0"/>
              <a:t>add a, a, d</a:t>
            </a:r>
          </a:p>
          <a:p>
            <a:pPr marL="914400" lvl="2" indent="0">
              <a:buNone/>
            </a:pPr>
            <a:r>
              <a:rPr lang="en-US" dirty="0" smtClean="0"/>
              <a:t>add a, a, e</a:t>
            </a:r>
          </a:p>
          <a:p>
            <a:pPr marL="571500" indent="-457200"/>
            <a:r>
              <a:rPr lang="en-US" dirty="0" smtClean="0"/>
              <a:t>A compiler (e.g., </a:t>
            </a:r>
            <a:r>
              <a:rPr lang="en-US" dirty="0" err="1" smtClean="0"/>
              <a:t>gcc</a:t>
            </a:r>
            <a:r>
              <a:rPr lang="en-US" dirty="0" smtClean="0"/>
              <a:t>) generates a sequence of instructions from a HLL (e.g., C) program</a:t>
            </a:r>
          </a:p>
          <a:p>
            <a:pPr marL="971550" lvl="1" indent="-457200"/>
            <a:r>
              <a:rPr lang="en-US" dirty="0" smtClean="0"/>
              <a:t>Each instruction specifies one operation</a:t>
            </a:r>
          </a:p>
          <a:p>
            <a:pPr marL="971550" lvl="1" indent="-457200"/>
            <a:r>
              <a:rPr lang="en-US" dirty="0" smtClean="0"/>
              <a:t>The program containing this sequence of MIPS instructions is called a MIPS assembly language program</a:t>
            </a:r>
          </a:p>
        </p:txBody>
      </p:sp>
    </p:spTree>
    <p:extLst>
      <p:ext uri="{BB962C8B-B14F-4D97-AF65-F5344CB8AC3E}">
        <p14:creationId xmlns="" xmlns:p14="http://schemas.microsoft.com/office/powerpoint/2010/main" val="2863448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Logical operations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a, b, c are allocated to registers $11, $12, $13 and their memory addresses are in $1, $2, $3</a:t>
            </a:r>
          </a:p>
          <a:p>
            <a:pPr marL="914400" lvl="2" indent="0">
              <a:buNone/>
            </a:pPr>
            <a:r>
              <a:rPr lang="en-US" dirty="0" err="1"/>
              <a:t>i</a:t>
            </a:r>
            <a:r>
              <a:rPr lang="en-US" dirty="0" err="1" smtClean="0"/>
              <a:t>nt</a:t>
            </a:r>
            <a:r>
              <a:rPr lang="en-US" dirty="0" smtClean="0"/>
              <a:t> a, b;                          </a:t>
            </a:r>
            <a:r>
              <a:rPr lang="en-US" dirty="0" err="1" smtClean="0"/>
              <a:t>lw</a:t>
            </a:r>
            <a:r>
              <a:rPr lang="en-US" dirty="0" smtClean="0"/>
              <a:t> $12, 0($2)</a:t>
            </a:r>
          </a:p>
          <a:p>
            <a:pPr marL="914400" lvl="2" indent="0">
              <a:buNone/>
            </a:pPr>
            <a:r>
              <a:rPr lang="en-US" dirty="0" smtClean="0"/>
              <a:t>unsigned </a:t>
            </a:r>
            <a:r>
              <a:rPr lang="en-US" dirty="0" err="1" smtClean="0"/>
              <a:t>int</a:t>
            </a:r>
            <a:r>
              <a:rPr lang="en-US" dirty="0" smtClean="0"/>
              <a:t> c;                </a:t>
            </a:r>
            <a:r>
              <a:rPr lang="en-US" dirty="0" err="1" smtClean="0"/>
              <a:t>lw</a:t>
            </a:r>
            <a:r>
              <a:rPr lang="en-US" dirty="0" smtClean="0"/>
              <a:t> $13, 0($3)</a:t>
            </a:r>
          </a:p>
          <a:p>
            <a:pPr marL="914400" lvl="2" indent="0">
              <a:buNone/>
            </a:pPr>
            <a:r>
              <a:rPr lang="en-US" dirty="0" smtClean="0"/>
              <a:t>a = b &gt;&gt; 12;                  </a:t>
            </a:r>
            <a:r>
              <a:rPr lang="en-US" dirty="0" err="1" smtClean="0"/>
              <a:t>sra</a:t>
            </a:r>
            <a:r>
              <a:rPr lang="en-US" dirty="0" smtClean="0"/>
              <a:t> $11, $12, 12</a:t>
            </a:r>
          </a:p>
          <a:p>
            <a:pPr marL="914400" lvl="2" indent="0">
              <a:buNone/>
            </a:pPr>
            <a:r>
              <a:rPr lang="en-US" dirty="0" smtClean="0"/>
              <a:t>c = c &gt;&gt; 4;                    </a:t>
            </a:r>
            <a:r>
              <a:rPr lang="en-US" dirty="0" err="1" smtClean="0"/>
              <a:t>srl</a:t>
            </a:r>
            <a:r>
              <a:rPr lang="en-US" dirty="0" smtClean="0"/>
              <a:t> $13, $13, 4</a:t>
            </a:r>
          </a:p>
          <a:p>
            <a:pPr marL="914400" lvl="2" indent="0">
              <a:buNone/>
            </a:pPr>
            <a:r>
              <a:rPr lang="en-US" dirty="0" smtClean="0"/>
              <a:t>b = b &gt;&gt; c;                    </a:t>
            </a:r>
            <a:r>
              <a:rPr lang="en-US" dirty="0" err="1" smtClean="0"/>
              <a:t>srav</a:t>
            </a:r>
            <a:r>
              <a:rPr lang="en-US" dirty="0" smtClean="0"/>
              <a:t> $12, $12, $13</a:t>
            </a:r>
          </a:p>
          <a:p>
            <a:pPr marL="914400" lvl="2" indent="0">
              <a:buNone/>
            </a:pPr>
            <a:r>
              <a:rPr lang="en-US" dirty="0" smtClean="0"/>
              <a:t>c = c &gt;&gt; b;                    </a:t>
            </a:r>
            <a:r>
              <a:rPr lang="en-US" dirty="0" err="1" smtClean="0"/>
              <a:t>srlv</a:t>
            </a:r>
            <a:r>
              <a:rPr lang="en-US" dirty="0" smtClean="0"/>
              <a:t> $13, $13, $12</a:t>
            </a:r>
          </a:p>
          <a:p>
            <a:pPr marL="914400" lvl="2" indent="0">
              <a:buNone/>
            </a:pPr>
            <a:r>
              <a:rPr lang="en-US" dirty="0" smtClean="0"/>
              <a:t>c = c*8;                         </a:t>
            </a:r>
            <a:r>
              <a:rPr lang="en-US" dirty="0" err="1" smtClean="0"/>
              <a:t>sll</a:t>
            </a:r>
            <a:r>
              <a:rPr lang="en-US" dirty="0" smtClean="0"/>
              <a:t>  $13, $13, 3</a:t>
            </a:r>
          </a:p>
          <a:p>
            <a:pPr marL="914400" lvl="2" indent="0">
              <a:buNone/>
            </a:pPr>
            <a:r>
              <a:rPr lang="en-US" dirty="0"/>
              <a:t>b</a:t>
            </a:r>
            <a:r>
              <a:rPr lang="en-US" dirty="0" smtClean="0"/>
              <a:t> = a &lt;&lt; c;                    </a:t>
            </a:r>
            <a:r>
              <a:rPr lang="en-US" dirty="0" err="1" smtClean="0"/>
              <a:t>sllv</a:t>
            </a:r>
            <a:r>
              <a:rPr lang="en-US" dirty="0" smtClean="0"/>
              <a:t> $12, $11, $13 </a:t>
            </a:r>
          </a:p>
          <a:p>
            <a:pPr marL="914400" lvl="2" indent="0">
              <a:buNone/>
            </a:pPr>
            <a:r>
              <a:rPr lang="en-US" dirty="0"/>
              <a:t> </a:t>
            </a:r>
            <a:r>
              <a:rPr lang="en-US" dirty="0" smtClean="0"/>
              <a:t>                                    </a:t>
            </a:r>
            <a:r>
              <a:rPr lang="en-US" dirty="0" err="1" smtClean="0"/>
              <a:t>sw</a:t>
            </a:r>
            <a:r>
              <a:rPr lang="en-US" dirty="0" smtClean="0"/>
              <a:t>    $11, 0($1)</a:t>
            </a:r>
          </a:p>
          <a:p>
            <a:pPr marL="914400" lvl="2" indent="0">
              <a:buNone/>
            </a:pPr>
            <a:r>
              <a:rPr lang="en-US" dirty="0"/>
              <a:t> </a:t>
            </a:r>
            <a:r>
              <a:rPr lang="en-US" dirty="0" smtClean="0"/>
              <a:t>                                    </a:t>
            </a:r>
            <a:r>
              <a:rPr lang="en-US" dirty="0" err="1" smtClean="0"/>
              <a:t>sw</a:t>
            </a:r>
            <a:r>
              <a:rPr lang="en-US" dirty="0" smtClean="0"/>
              <a:t>    $12, 0($2)</a:t>
            </a:r>
          </a:p>
          <a:p>
            <a:pPr marL="914400" lvl="2" indent="0">
              <a:buNone/>
            </a:pPr>
            <a:r>
              <a:rPr lang="en-US" dirty="0"/>
              <a:t> </a:t>
            </a:r>
            <a:r>
              <a:rPr lang="en-US" dirty="0" smtClean="0"/>
              <a:t>                                    </a:t>
            </a:r>
            <a:r>
              <a:rPr lang="en-US" dirty="0" err="1" smtClean="0"/>
              <a:t>sw</a:t>
            </a:r>
            <a:r>
              <a:rPr lang="en-US" dirty="0" smtClean="0"/>
              <a:t>    $13, 0($3)</a:t>
            </a:r>
          </a:p>
        </p:txBody>
      </p:sp>
    </p:spTree>
    <p:extLst>
      <p:ext uri="{BB962C8B-B14F-4D97-AF65-F5344CB8AC3E}">
        <p14:creationId xmlns="" xmlns:p14="http://schemas.microsoft.com/office/powerpoint/2010/main" val="243692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500"/>
                                        <p:tgtEl>
                                          <p:spTgt spid="3">
                                            <p:txEl>
                                              <p:pRg st="10" end="10"/>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wipe(left)">
                                      <p:cBhvr>
                                        <p:cTn id="44" dur="500"/>
                                        <p:tgtEl>
                                          <p:spTgt spid="3">
                                            <p:txEl>
                                              <p:pRg st="11" end="11"/>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left)">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Operations for making decision</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Interesting programs decide the execution path based on the computation results</a:t>
            </a:r>
          </a:p>
          <a:p>
            <a:pPr lvl="1"/>
            <a:r>
              <a:rPr lang="en-US" dirty="0" smtClean="0"/>
              <a:t>In C language, these are expressed using if-else </a:t>
            </a:r>
            <a:r>
              <a:rPr lang="en-US" dirty="0" err="1" smtClean="0"/>
              <a:t>if-else</a:t>
            </a:r>
            <a:r>
              <a:rPr lang="en-US" dirty="0" smtClean="0"/>
              <a:t> blocks</a:t>
            </a:r>
          </a:p>
          <a:p>
            <a:pPr lvl="1"/>
            <a:r>
              <a:rPr lang="en-US" dirty="0" smtClean="0"/>
              <a:t>Involves evaluating a condition and taking one of the two possible paths of execution</a:t>
            </a:r>
          </a:p>
          <a:p>
            <a:pPr lvl="2"/>
            <a:r>
              <a:rPr lang="en-US" dirty="0" smtClean="0"/>
              <a:t>Fall through or jump</a:t>
            </a:r>
            <a:endParaRPr lang="en-US" dirty="0"/>
          </a:p>
          <a:p>
            <a:pPr lvl="2"/>
            <a:r>
              <a:rPr lang="en-US" dirty="0" smtClean="0"/>
              <a:t>The basic operation used in evaluating a condition is comparison</a:t>
            </a:r>
          </a:p>
          <a:p>
            <a:pPr marL="1371600" lvl="3" indent="0">
              <a:buNone/>
            </a:pPr>
            <a:r>
              <a:rPr lang="en-US" dirty="0" smtClean="0"/>
              <a:t>if (x == y) z++;  // Fall through path</a:t>
            </a:r>
          </a:p>
          <a:p>
            <a:pPr marL="1371600" lvl="3" indent="0">
              <a:buNone/>
            </a:pPr>
            <a:r>
              <a:rPr lang="en-US" dirty="0"/>
              <a:t>e</a:t>
            </a:r>
            <a:r>
              <a:rPr lang="en-US" dirty="0" smtClean="0"/>
              <a:t>lse z--;              // Jump path</a:t>
            </a:r>
          </a:p>
          <a:p>
            <a:pPr lvl="2"/>
            <a:r>
              <a:rPr lang="en-US" dirty="0" smtClean="0"/>
              <a:t>MIPS ISA offers a set of instructions that can compare and jump based on the outcome of the comparison</a:t>
            </a:r>
          </a:p>
          <a:p>
            <a:pPr lvl="3"/>
            <a:r>
              <a:rPr lang="en-US" dirty="0" smtClean="0"/>
              <a:t>Known as conditional branch instructions</a:t>
            </a:r>
          </a:p>
        </p:txBody>
      </p:sp>
    </p:spTree>
    <p:extLst>
      <p:ext uri="{BB962C8B-B14F-4D97-AF65-F5344CB8AC3E}">
        <p14:creationId xmlns="" xmlns:p14="http://schemas.microsoft.com/office/powerpoint/2010/main" val="3808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MIPS ISA comes with six flavors of such instructions</a:t>
            </a:r>
          </a:p>
          <a:p>
            <a:pPr lvl="1"/>
            <a:r>
              <a:rPr lang="en-US" dirty="0" err="1"/>
              <a:t>b</a:t>
            </a:r>
            <a:r>
              <a:rPr lang="en-US" dirty="0" err="1" smtClean="0"/>
              <a:t>eq</a:t>
            </a:r>
            <a:r>
              <a:rPr lang="en-US" dirty="0" smtClean="0"/>
              <a:t> (Branch if equal) compares two register operands</a:t>
            </a:r>
          </a:p>
          <a:p>
            <a:pPr lvl="1"/>
            <a:r>
              <a:rPr lang="en-US" dirty="0" err="1" smtClean="0"/>
              <a:t>bne</a:t>
            </a:r>
            <a:r>
              <a:rPr lang="en-US" dirty="0" smtClean="0"/>
              <a:t> (Branch if not equal) compares two register operands</a:t>
            </a:r>
          </a:p>
          <a:p>
            <a:pPr lvl="1"/>
            <a:r>
              <a:rPr lang="en-US" dirty="0" err="1"/>
              <a:t>b</a:t>
            </a:r>
            <a:r>
              <a:rPr lang="en-US" dirty="0" err="1" smtClean="0"/>
              <a:t>gez</a:t>
            </a:r>
            <a:r>
              <a:rPr lang="en-US" dirty="0" smtClean="0"/>
              <a:t> (Branch if &gt;= 0) compares a register operand against zero</a:t>
            </a:r>
          </a:p>
          <a:p>
            <a:pPr lvl="1"/>
            <a:r>
              <a:rPr lang="en-US" dirty="0" err="1"/>
              <a:t>b</a:t>
            </a:r>
            <a:r>
              <a:rPr lang="en-US" dirty="0" err="1" smtClean="0"/>
              <a:t>gtz</a:t>
            </a:r>
            <a:r>
              <a:rPr lang="en-US" dirty="0" smtClean="0"/>
              <a:t> (Branch if &gt; 0)</a:t>
            </a:r>
          </a:p>
          <a:p>
            <a:pPr lvl="1"/>
            <a:r>
              <a:rPr lang="en-US" dirty="0" err="1"/>
              <a:t>b</a:t>
            </a:r>
            <a:r>
              <a:rPr lang="en-US" dirty="0" err="1" smtClean="0"/>
              <a:t>lez</a:t>
            </a:r>
            <a:r>
              <a:rPr lang="en-US" dirty="0" smtClean="0"/>
              <a:t> (Branch if &lt;= 0)</a:t>
            </a:r>
          </a:p>
          <a:p>
            <a:pPr lvl="1"/>
            <a:r>
              <a:rPr lang="en-US" dirty="0" err="1"/>
              <a:t>b</a:t>
            </a:r>
            <a:r>
              <a:rPr lang="en-US" dirty="0" err="1" smtClean="0"/>
              <a:t>ltz</a:t>
            </a:r>
            <a:r>
              <a:rPr lang="en-US" dirty="0" smtClean="0"/>
              <a:t> (Branch if &lt; 0)</a:t>
            </a:r>
          </a:p>
          <a:p>
            <a:pPr lvl="1"/>
            <a:r>
              <a:rPr lang="en-US" dirty="0" smtClean="0"/>
              <a:t>Enough to compile any condition and jump</a:t>
            </a:r>
          </a:p>
        </p:txBody>
      </p:sp>
    </p:spTree>
    <p:extLst>
      <p:ext uri="{BB962C8B-B14F-4D97-AF65-F5344CB8AC3E}">
        <p14:creationId xmlns="" xmlns:p14="http://schemas.microsoft.com/office/powerpoint/2010/main" val="26580517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Sometimes it is necessary to make unconditional jumps</a:t>
            </a:r>
          </a:p>
          <a:p>
            <a:pPr lvl="1"/>
            <a:r>
              <a:rPr lang="en-US" dirty="0" smtClean="0"/>
              <a:t>C programming language has “go to” for this purpose</a:t>
            </a:r>
          </a:p>
          <a:p>
            <a:pPr lvl="1"/>
            <a:r>
              <a:rPr lang="en-US" dirty="0" smtClean="0"/>
              <a:t>MIPS ISA offers an unconditional jump instruction denoted by j</a:t>
            </a:r>
          </a:p>
        </p:txBody>
      </p:sp>
    </p:spTree>
    <p:extLst>
      <p:ext uri="{BB962C8B-B14F-4D97-AF65-F5344CB8AC3E}">
        <p14:creationId xmlns="" xmlns:p14="http://schemas.microsoft.com/office/powerpoint/2010/main" val="26611557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 y</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bne</a:t>
            </a:r>
            <a:r>
              <a:rPr lang="en-US" dirty="0" smtClean="0">
                <a:solidFill>
                  <a:srgbClr val="FF0000"/>
                </a:solidFill>
              </a:rPr>
              <a:t> $11, $12,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
        <p:nvSpPr>
          <p:cNvPr id="4" name="Oval 3"/>
          <p:cNvSpPr/>
          <p:nvPr/>
        </p:nvSpPr>
        <p:spPr>
          <a:xfrm>
            <a:off x="4343400" y="4724400"/>
            <a:ext cx="914400" cy="609600"/>
          </a:xfrm>
          <a:prstGeom prst="ellipse">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5486400"/>
            <a:ext cx="914400" cy="609600"/>
          </a:xfrm>
          <a:prstGeom prst="ellipse">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7671" y="4796135"/>
            <a:ext cx="2032929" cy="461665"/>
          </a:xfrm>
          <a:prstGeom prst="rect">
            <a:avLst/>
          </a:prstGeom>
          <a:noFill/>
        </p:spPr>
        <p:txBody>
          <a:bodyPr wrap="none" rtlCol="0">
            <a:spAutoFit/>
          </a:bodyPr>
          <a:lstStyle/>
          <a:p>
            <a:r>
              <a:rPr lang="en-US" sz="2400" dirty="0" smtClean="0">
                <a:solidFill>
                  <a:schemeClr val="accent6">
                    <a:lumMod val="50000"/>
                  </a:schemeClr>
                </a:solidFill>
                <a:latin typeface="+mj-lt"/>
              </a:rPr>
              <a:t>Branch target</a:t>
            </a:r>
            <a:endParaRPr lang="en-US" sz="2400" dirty="0">
              <a:solidFill>
                <a:schemeClr val="accent6">
                  <a:lumMod val="50000"/>
                </a:schemeClr>
              </a:solidFill>
              <a:latin typeface="+mj-lt"/>
            </a:endParaRPr>
          </a:p>
        </p:txBody>
      </p:sp>
      <p:sp>
        <p:nvSpPr>
          <p:cNvPr id="7" name="TextBox 6"/>
          <p:cNvSpPr txBox="1"/>
          <p:nvPr/>
        </p:nvSpPr>
        <p:spPr>
          <a:xfrm>
            <a:off x="6577671" y="5558135"/>
            <a:ext cx="1810111" cy="461665"/>
          </a:xfrm>
          <a:prstGeom prst="rect">
            <a:avLst/>
          </a:prstGeom>
          <a:noFill/>
        </p:spPr>
        <p:txBody>
          <a:bodyPr wrap="none" rtlCol="0">
            <a:spAutoFit/>
          </a:bodyPr>
          <a:lstStyle/>
          <a:p>
            <a:r>
              <a:rPr lang="en-US" sz="2400" dirty="0" smtClean="0">
                <a:solidFill>
                  <a:schemeClr val="accent6">
                    <a:lumMod val="50000"/>
                  </a:schemeClr>
                </a:solidFill>
                <a:latin typeface="+mj-lt"/>
              </a:rPr>
              <a:t>Jump target</a:t>
            </a:r>
            <a:endParaRPr lang="en-US" sz="2400" dirty="0">
              <a:solidFill>
                <a:schemeClr val="accent6">
                  <a:lumMod val="50000"/>
                </a:schemeClr>
              </a:solidFill>
              <a:latin typeface="+mj-lt"/>
            </a:endParaRPr>
          </a:p>
        </p:txBody>
      </p:sp>
      <p:cxnSp>
        <p:nvCxnSpPr>
          <p:cNvPr id="9" name="Straight Arrow Connector 8"/>
          <p:cNvCxnSpPr>
            <a:stCxn id="6" idx="1"/>
          </p:cNvCxnSpPr>
          <p:nvPr/>
        </p:nvCxnSpPr>
        <p:spPr>
          <a:xfrm flipH="1">
            <a:off x="5257801" y="5026968"/>
            <a:ext cx="1319870" cy="22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6"/>
          </p:cNvCxnSpPr>
          <p:nvPr/>
        </p:nvCxnSpPr>
        <p:spPr>
          <a:xfrm flipH="1">
            <a:off x="3581400" y="5788968"/>
            <a:ext cx="2996270" cy="22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68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 y</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beq</a:t>
            </a:r>
            <a:r>
              <a:rPr lang="en-US" dirty="0" smtClean="0">
                <a:solidFill>
                  <a:srgbClr val="FF0000"/>
                </a:solidFill>
              </a:rPr>
              <a:t> $11, $12,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31022405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&lt;=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bgtz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33008214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&lt;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bgez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15769878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&gt;=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bltz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32391126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&gt;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blez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1683286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More examples on translating C statements into MIPS assembly language</a:t>
            </a:r>
          </a:p>
          <a:p>
            <a:pPr lvl="1"/>
            <a:r>
              <a:rPr lang="en-US" dirty="0" smtClean="0"/>
              <a:t>Consider the C statements</a:t>
            </a:r>
          </a:p>
          <a:p>
            <a:pPr marL="914400" lvl="2" indent="0">
              <a:buNone/>
            </a:pPr>
            <a:r>
              <a:rPr lang="en-US" dirty="0" smtClean="0"/>
              <a:t>a = b + c;</a:t>
            </a:r>
          </a:p>
          <a:p>
            <a:pPr marL="914400" lvl="2" indent="0">
              <a:buNone/>
            </a:pPr>
            <a:r>
              <a:rPr lang="en-US" dirty="0" smtClean="0"/>
              <a:t>d = a – e;</a:t>
            </a:r>
          </a:p>
          <a:p>
            <a:pPr marL="971550" lvl="1" indent="-457200"/>
            <a:r>
              <a:rPr lang="en-US" dirty="0" smtClean="0"/>
              <a:t>Translation in MIPS assembly language</a:t>
            </a:r>
            <a:endParaRPr lang="en-US" dirty="0"/>
          </a:p>
          <a:p>
            <a:pPr marL="914400" lvl="2" indent="0">
              <a:buNone/>
            </a:pPr>
            <a:r>
              <a:rPr lang="en-US" dirty="0" smtClean="0"/>
              <a:t>add a, b, c</a:t>
            </a:r>
          </a:p>
          <a:p>
            <a:pPr marL="914400" lvl="2" indent="0">
              <a:buNone/>
            </a:pPr>
            <a:r>
              <a:rPr lang="en-US" dirty="0" smtClean="0"/>
              <a:t>sub d, a, e</a:t>
            </a:r>
          </a:p>
          <a:p>
            <a:pPr marL="971550" lvl="1" indent="-457200"/>
            <a:r>
              <a:rPr lang="en-US" dirty="0" smtClean="0"/>
              <a:t>Notice the use of the instruction “sub”</a:t>
            </a:r>
          </a:p>
          <a:p>
            <a:pPr marL="971550" lvl="1" indent="-457200"/>
            <a:r>
              <a:rPr lang="en-US" dirty="0" smtClean="0"/>
              <a:t>Notice that we have implicitly assumed that the MIPS instruction operands have the same name as the C statement variables</a:t>
            </a:r>
          </a:p>
          <a:p>
            <a:pPr marL="1371600" lvl="2" indent="-457200"/>
            <a:r>
              <a:rPr lang="en-US" dirty="0" smtClean="0"/>
              <a:t>This is usually not the case; we will clarify soon</a:t>
            </a:r>
          </a:p>
        </p:txBody>
      </p:sp>
    </p:spTree>
    <p:extLst>
      <p:ext uri="{BB962C8B-B14F-4D97-AF65-F5344CB8AC3E}">
        <p14:creationId xmlns="" xmlns:p14="http://schemas.microsoft.com/office/powerpoint/2010/main" val="9122499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&gt; y</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smtClean="0">
                <a:solidFill>
                  <a:srgbClr val="FF0000"/>
                </a:solidFill>
              </a:rPr>
              <a:t>sub $14, $11, $12</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blez</a:t>
            </a:r>
            <a:r>
              <a:rPr lang="en-US" dirty="0" smtClean="0">
                <a:solidFill>
                  <a:srgbClr val="FF0000"/>
                </a:solidFill>
              </a:rPr>
              <a:t> $14,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40598608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&gt; y</a:t>
            </a:r>
            <a:r>
              <a:rPr lang="en-US" dirty="0" smtClean="0"/>
              <a:t>) z++;</a:t>
            </a:r>
          </a:p>
          <a:p>
            <a:pPr marL="914400" lvl="2" indent="0">
              <a:buNone/>
            </a:pPr>
            <a:r>
              <a:rPr lang="en-US" dirty="0"/>
              <a:t>e</a:t>
            </a:r>
            <a:r>
              <a:rPr lang="en-US" dirty="0" smtClean="0"/>
              <a:t>lse z--;</a:t>
            </a:r>
          </a:p>
          <a:p>
            <a:pPr lvl="2"/>
            <a:r>
              <a:rPr lang="en-US" dirty="0" smtClean="0"/>
              <a:t>Instead of a subtraction, a comparison operation can be invoked to save energy and possibly time</a:t>
            </a:r>
          </a:p>
          <a:p>
            <a:pPr lvl="2"/>
            <a:r>
              <a:rPr lang="en-US" dirty="0" smtClean="0"/>
              <a:t>The instructions </a:t>
            </a:r>
            <a:r>
              <a:rPr lang="en-US" dirty="0" err="1" smtClean="0"/>
              <a:t>slt</a:t>
            </a:r>
            <a:r>
              <a:rPr lang="en-US" dirty="0" smtClean="0"/>
              <a:t> and </a:t>
            </a:r>
            <a:r>
              <a:rPr lang="en-US" dirty="0" err="1" smtClean="0"/>
              <a:t>slti</a:t>
            </a:r>
            <a:r>
              <a:rPr lang="en-US" dirty="0" smtClean="0"/>
              <a:t> achieve this</a:t>
            </a:r>
            <a:endParaRPr lang="en-US" dirty="0"/>
          </a:p>
          <a:p>
            <a:pPr lvl="3"/>
            <a:r>
              <a:rPr lang="en-US" dirty="0" err="1" smtClean="0"/>
              <a:t>slt</a:t>
            </a:r>
            <a:r>
              <a:rPr lang="en-US" dirty="0" smtClean="0"/>
              <a:t> compares two source register operands and sets the destination register contents to one if the first operand is less than the second</a:t>
            </a:r>
          </a:p>
          <a:p>
            <a:pPr lvl="3"/>
            <a:r>
              <a:rPr lang="en-US" dirty="0" err="1"/>
              <a:t>s</a:t>
            </a:r>
            <a:r>
              <a:rPr lang="en-US" dirty="0" err="1" smtClean="0"/>
              <a:t>lti</a:t>
            </a:r>
            <a:r>
              <a:rPr lang="en-US" dirty="0" smtClean="0"/>
              <a:t> compares a source register against an immediate operand and sets the destination register contents to one if the source register operand is less than the immediate</a:t>
            </a:r>
          </a:p>
        </p:txBody>
      </p:sp>
    </p:spTree>
    <p:extLst>
      <p:ext uri="{BB962C8B-B14F-4D97-AF65-F5344CB8AC3E}">
        <p14:creationId xmlns="" xmlns:p14="http://schemas.microsoft.com/office/powerpoint/2010/main" val="30110429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&gt; y</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slt</a:t>
            </a:r>
            <a:r>
              <a:rPr lang="en-US" dirty="0" smtClean="0">
                <a:solidFill>
                  <a:srgbClr val="FF0000"/>
                </a:solidFill>
              </a:rPr>
              <a:t> $14, $12, $11</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beq</a:t>
            </a:r>
            <a:r>
              <a:rPr lang="en-US" dirty="0" smtClean="0">
                <a:solidFill>
                  <a:srgbClr val="FF0000"/>
                </a:solidFill>
              </a:rPr>
              <a:t> $14, $0,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1942427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Example compilation</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&gt;= y</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slt</a:t>
            </a:r>
            <a:r>
              <a:rPr lang="en-US" dirty="0" smtClean="0">
                <a:solidFill>
                  <a:srgbClr val="FF0000"/>
                </a:solidFill>
              </a:rPr>
              <a:t> $14, $11, $12</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bne</a:t>
            </a:r>
            <a:r>
              <a:rPr lang="en-US" dirty="0" smtClean="0">
                <a:solidFill>
                  <a:srgbClr val="FF0000"/>
                </a:solidFill>
              </a:rPr>
              <a:t> $14, $0,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1684060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&lt; 3</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slti</a:t>
            </a:r>
            <a:r>
              <a:rPr lang="en-US" dirty="0" smtClean="0">
                <a:solidFill>
                  <a:srgbClr val="FF0000"/>
                </a:solidFill>
              </a:rPr>
              <a:t> $14, $11, 3</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beq</a:t>
            </a:r>
            <a:r>
              <a:rPr lang="en-US" dirty="0" smtClean="0">
                <a:solidFill>
                  <a:srgbClr val="FF0000"/>
                </a:solidFill>
              </a:rPr>
              <a:t> $14, $0,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642837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&lt;= 3</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slti</a:t>
            </a:r>
            <a:r>
              <a:rPr lang="en-US" dirty="0" smtClean="0">
                <a:solidFill>
                  <a:srgbClr val="FF0000"/>
                </a:solidFill>
              </a:rPr>
              <a:t> $14, $11, 4</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beq</a:t>
            </a:r>
            <a:r>
              <a:rPr lang="en-US" dirty="0" smtClean="0">
                <a:solidFill>
                  <a:srgbClr val="FF0000"/>
                </a:solidFill>
              </a:rPr>
              <a:t> $14, $0,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31121767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Example compilation</a:t>
            </a:r>
          </a:p>
          <a:p>
            <a:pPr lvl="1"/>
            <a:r>
              <a:rPr lang="en-US" dirty="0" smtClean="0"/>
              <a:t>Suppose x, z are allocated to registers $11, $13 and their addresses are in $1, $3</a:t>
            </a:r>
          </a:p>
          <a:p>
            <a:pPr marL="914400" lvl="2" indent="0">
              <a:buNone/>
            </a:pPr>
            <a:r>
              <a:rPr lang="en-US" dirty="0" err="1"/>
              <a:t>i</a:t>
            </a:r>
            <a:r>
              <a:rPr lang="en-US" dirty="0" err="1" smtClean="0"/>
              <a:t>nt</a:t>
            </a:r>
            <a:r>
              <a:rPr lang="en-US" dirty="0" smtClean="0"/>
              <a:t> x, z;</a:t>
            </a:r>
          </a:p>
          <a:p>
            <a:pPr marL="914400" lvl="2" indent="0">
              <a:buNone/>
            </a:pPr>
            <a:r>
              <a:rPr lang="en-US" dirty="0"/>
              <a:t>i</a:t>
            </a:r>
            <a:r>
              <a:rPr lang="en-US" dirty="0" smtClean="0"/>
              <a:t>f (</a:t>
            </a:r>
            <a:r>
              <a:rPr lang="en-US" dirty="0" smtClean="0">
                <a:solidFill>
                  <a:srgbClr val="FF0000"/>
                </a:solidFill>
              </a:rPr>
              <a:t>x &gt; 3</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slti</a:t>
            </a:r>
            <a:r>
              <a:rPr lang="en-US" dirty="0" smtClean="0">
                <a:solidFill>
                  <a:srgbClr val="FF0000"/>
                </a:solidFill>
              </a:rPr>
              <a:t> $14, $11, 4</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bne</a:t>
            </a:r>
            <a:r>
              <a:rPr lang="en-US" dirty="0" smtClean="0">
                <a:solidFill>
                  <a:srgbClr val="FF0000"/>
                </a:solidFill>
              </a:rPr>
              <a:t> $14, $0,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Tree>
    <p:extLst>
      <p:ext uri="{BB962C8B-B14F-4D97-AF65-F5344CB8AC3E}">
        <p14:creationId xmlns="" xmlns:p14="http://schemas.microsoft.com/office/powerpoint/2010/main" val="40948103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Signed and unsigned comparisons</a:t>
            </a:r>
          </a:p>
          <a:p>
            <a:pPr lvl="1"/>
            <a:r>
              <a:rPr lang="en-US" dirty="0" smtClean="0"/>
              <a:t>Comparison between two 32-bit signed values and between two 32-bit unsigned values must be done differently</a:t>
            </a:r>
          </a:p>
          <a:p>
            <a:pPr lvl="2"/>
            <a:r>
              <a:rPr lang="en-US" dirty="0" smtClean="0"/>
              <a:t>The interpretation of the most significant bit is different</a:t>
            </a:r>
          </a:p>
          <a:p>
            <a:pPr lvl="2"/>
            <a:r>
              <a:rPr lang="en-US" dirty="0" smtClean="0"/>
              <a:t>For signed types, the entire 32-bit value must be treated as a two’s complement value</a:t>
            </a:r>
          </a:p>
          <a:p>
            <a:pPr lvl="3"/>
            <a:r>
              <a:rPr lang="en-US" dirty="0" smtClean="0"/>
              <a:t>The most significant bit will be multiplied by -2</a:t>
            </a:r>
            <a:r>
              <a:rPr lang="en-US" baseline="30000" dirty="0" smtClean="0"/>
              <a:t>31</a:t>
            </a:r>
          </a:p>
          <a:p>
            <a:pPr lvl="2"/>
            <a:r>
              <a:rPr lang="en-US" dirty="0" smtClean="0"/>
              <a:t>For unsigned types, the entire 32-bit value must be treated as an unsigned binary value</a:t>
            </a:r>
          </a:p>
          <a:p>
            <a:pPr lvl="3"/>
            <a:r>
              <a:rPr lang="en-US" dirty="0" smtClean="0"/>
              <a:t>The most significant bit will be multiplied by 2</a:t>
            </a:r>
            <a:r>
              <a:rPr lang="en-US" baseline="30000" dirty="0" smtClean="0"/>
              <a:t>31</a:t>
            </a:r>
          </a:p>
          <a:p>
            <a:pPr marL="914400" lvl="2" indent="0">
              <a:buNone/>
            </a:pPr>
            <a:r>
              <a:rPr lang="en-US" dirty="0"/>
              <a:t>u</a:t>
            </a:r>
            <a:r>
              <a:rPr lang="en-US" dirty="0" smtClean="0"/>
              <a:t>nsigned </a:t>
            </a:r>
            <a:r>
              <a:rPr lang="en-US" dirty="0" err="1" smtClean="0"/>
              <a:t>int</a:t>
            </a:r>
            <a:r>
              <a:rPr lang="en-US" dirty="0" smtClean="0"/>
              <a:t> a = 0xFFFFFFF0;</a:t>
            </a:r>
          </a:p>
          <a:p>
            <a:pPr marL="914400" lvl="2" indent="0">
              <a:buNone/>
            </a:pPr>
            <a:r>
              <a:rPr lang="en-US" dirty="0" err="1" smtClean="0"/>
              <a:t>int</a:t>
            </a:r>
            <a:r>
              <a:rPr lang="en-US" dirty="0" smtClean="0"/>
              <a:t> b = (</a:t>
            </a:r>
            <a:r>
              <a:rPr lang="en-US" dirty="0" err="1" smtClean="0"/>
              <a:t>int</a:t>
            </a:r>
            <a:r>
              <a:rPr lang="en-US" dirty="0" smtClean="0"/>
              <a:t>)a;  // What is the decimal value of b?</a:t>
            </a:r>
          </a:p>
        </p:txBody>
      </p:sp>
    </p:spTree>
    <p:extLst>
      <p:ext uri="{BB962C8B-B14F-4D97-AF65-F5344CB8AC3E}">
        <p14:creationId xmlns="" xmlns:p14="http://schemas.microsoft.com/office/powerpoint/2010/main" val="9776043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Signed and unsigned comparisons</a:t>
            </a:r>
          </a:p>
          <a:p>
            <a:pPr lvl="2"/>
            <a:r>
              <a:rPr lang="en-US" dirty="0" smtClean="0"/>
              <a:t>Consider the following C code</a:t>
            </a:r>
            <a:endParaRPr lang="en-US" dirty="0"/>
          </a:p>
          <a:p>
            <a:pPr marL="914400" lvl="2" indent="0">
              <a:buNone/>
            </a:pPr>
            <a:r>
              <a:rPr lang="en-US" dirty="0"/>
              <a:t>u</a:t>
            </a:r>
            <a:r>
              <a:rPr lang="en-US" dirty="0" smtClean="0"/>
              <a:t>nsigned </a:t>
            </a:r>
            <a:r>
              <a:rPr lang="en-US" dirty="0" err="1" smtClean="0"/>
              <a:t>int</a:t>
            </a:r>
            <a:r>
              <a:rPr lang="en-US" dirty="0" smtClean="0"/>
              <a:t> a = 0xFFFFFFF0;</a:t>
            </a:r>
          </a:p>
          <a:p>
            <a:pPr marL="914400" lvl="2" indent="0">
              <a:buNone/>
            </a:pPr>
            <a:r>
              <a:rPr lang="en-US" dirty="0"/>
              <a:t>u</a:t>
            </a:r>
            <a:r>
              <a:rPr lang="en-US" dirty="0" smtClean="0"/>
              <a:t>nsigned </a:t>
            </a:r>
            <a:r>
              <a:rPr lang="en-US" dirty="0" err="1" smtClean="0"/>
              <a:t>int</a:t>
            </a:r>
            <a:r>
              <a:rPr lang="en-US" dirty="0" smtClean="0"/>
              <a:t> b = 0xF;</a:t>
            </a:r>
          </a:p>
          <a:p>
            <a:pPr marL="914400" lvl="2" indent="0">
              <a:buNone/>
            </a:pPr>
            <a:r>
              <a:rPr lang="en-US" dirty="0" err="1" smtClean="0"/>
              <a:t>int</a:t>
            </a:r>
            <a:r>
              <a:rPr lang="en-US" dirty="0" smtClean="0"/>
              <a:t> x = 0xFFFFFFF0;</a:t>
            </a:r>
          </a:p>
          <a:p>
            <a:pPr marL="914400" lvl="2" indent="0">
              <a:buNone/>
            </a:pPr>
            <a:r>
              <a:rPr lang="en-US" dirty="0" err="1"/>
              <a:t>i</a:t>
            </a:r>
            <a:r>
              <a:rPr lang="en-US" dirty="0" err="1" smtClean="0"/>
              <a:t>nt</a:t>
            </a:r>
            <a:r>
              <a:rPr lang="en-US" dirty="0" smtClean="0"/>
              <a:t> y = 0xF;</a:t>
            </a:r>
          </a:p>
          <a:p>
            <a:pPr marL="914400" lvl="2" indent="0">
              <a:buNone/>
            </a:pPr>
            <a:r>
              <a:rPr lang="en-US" dirty="0" err="1" smtClean="0"/>
              <a:t>int</a:t>
            </a:r>
            <a:r>
              <a:rPr lang="en-US" dirty="0" smtClean="0"/>
              <a:t> c = 0;</a:t>
            </a:r>
          </a:p>
          <a:p>
            <a:pPr marL="914400" lvl="2" indent="0">
              <a:buNone/>
            </a:pPr>
            <a:r>
              <a:rPr lang="en-US" dirty="0"/>
              <a:t>i</a:t>
            </a:r>
            <a:r>
              <a:rPr lang="en-US" dirty="0" smtClean="0"/>
              <a:t>f (</a:t>
            </a:r>
            <a:r>
              <a:rPr lang="en-US" dirty="0" smtClean="0">
                <a:solidFill>
                  <a:srgbClr val="FF0000"/>
                </a:solidFill>
              </a:rPr>
              <a:t>a &lt; b</a:t>
            </a:r>
            <a:r>
              <a:rPr lang="en-US" dirty="0" smtClean="0"/>
              <a:t>) </a:t>
            </a:r>
            <a:r>
              <a:rPr lang="en-US" dirty="0" err="1" smtClean="0"/>
              <a:t>c++</a:t>
            </a:r>
            <a:r>
              <a:rPr lang="en-US" dirty="0" smtClean="0"/>
              <a:t>;</a:t>
            </a:r>
          </a:p>
          <a:p>
            <a:pPr marL="914400" lvl="2" indent="0">
              <a:buNone/>
            </a:pPr>
            <a:r>
              <a:rPr lang="en-US" dirty="0"/>
              <a:t>e</a:t>
            </a:r>
            <a:r>
              <a:rPr lang="en-US" dirty="0" smtClean="0"/>
              <a:t>lse c--;</a:t>
            </a:r>
          </a:p>
          <a:p>
            <a:pPr marL="914400" lvl="2" indent="0">
              <a:buNone/>
            </a:pPr>
            <a:r>
              <a:rPr lang="en-US" dirty="0"/>
              <a:t>i</a:t>
            </a:r>
            <a:r>
              <a:rPr lang="en-US" dirty="0" smtClean="0"/>
              <a:t>f (</a:t>
            </a:r>
            <a:r>
              <a:rPr lang="en-US" dirty="0" smtClean="0">
                <a:solidFill>
                  <a:srgbClr val="FF0000"/>
                </a:solidFill>
              </a:rPr>
              <a:t>x &lt; y</a:t>
            </a:r>
            <a:r>
              <a:rPr lang="en-US" dirty="0" smtClean="0"/>
              <a:t>) </a:t>
            </a:r>
            <a:r>
              <a:rPr lang="en-US" dirty="0" err="1" smtClean="0"/>
              <a:t>c++</a:t>
            </a:r>
            <a:r>
              <a:rPr lang="en-US" dirty="0" smtClean="0"/>
              <a:t>;</a:t>
            </a:r>
          </a:p>
          <a:p>
            <a:pPr marL="914400" lvl="2" indent="0">
              <a:buNone/>
            </a:pPr>
            <a:r>
              <a:rPr lang="en-US" dirty="0"/>
              <a:t>e</a:t>
            </a:r>
            <a:r>
              <a:rPr lang="en-US" dirty="0" smtClean="0"/>
              <a:t>lse c--;</a:t>
            </a:r>
          </a:p>
          <a:p>
            <a:pPr lvl="2"/>
            <a:r>
              <a:rPr lang="en-US" dirty="0" smtClean="0"/>
              <a:t>Final value of c is zero; the two comparisons must be done differently</a:t>
            </a:r>
          </a:p>
          <a:p>
            <a:pPr lvl="3"/>
            <a:r>
              <a:rPr lang="en-US" dirty="0" smtClean="0"/>
              <a:t>In one case, the comparison operands must be treated unsigned and in the other case, they are treated signed</a:t>
            </a:r>
          </a:p>
        </p:txBody>
      </p:sp>
    </p:spTree>
    <p:extLst>
      <p:ext uri="{BB962C8B-B14F-4D97-AF65-F5344CB8AC3E}">
        <p14:creationId xmlns="" xmlns:p14="http://schemas.microsoft.com/office/powerpoint/2010/main" val="3204378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Signed and unsigned comparisons</a:t>
            </a:r>
          </a:p>
          <a:p>
            <a:pPr lvl="1"/>
            <a:r>
              <a:rPr lang="en-US" dirty="0" smtClean="0"/>
              <a:t>Comparison between two 32-bit signed values and between two 32-bit unsigned values must be done differently</a:t>
            </a:r>
            <a:endParaRPr lang="en-US" dirty="0"/>
          </a:p>
          <a:p>
            <a:pPr lvl="1"/>
            <a:r>
              <a:rPr lang="en-US" dirty="0" smtClean="0"/>
              <a:t>MIPS ISA offers two flavors of </a:t>
            </a:r>
            <a:r>
              <a:rPr lang="en-US" dirty="0" err="1" smtClean="0"/>
              <a:t>slt</a:t>
            </a:r>
            <a:r>
              <a:rPr lang="en-US" dirty="0" smtClean="0"/>
              <a:t> and </a:t>
            </a:r>
            <a:r>
              <a:rPr lang="en-US" dirty="0" err="1" smtClean="0"/>
              <a:t>slti</a:t>
            </a:r>
            <a:r>
              <a:rPr lang="en-US" dirty="0" smtClean="0"/>
              <a:t> to convey to the hardware how the operands of the comparison must be treated</a:t>
            </a:r>
          </a:p>
          <a:p>
            <a:pPr lvl="2"/>
            <a:r>
              <a:rPr lang="en-US" dirty="0" err="1"/>
              <a:t>s</a:t>
            </a:r>
            <a:r>
              <a:rPr lang="en-US" dirty="0" err="1" smtClean="0"/>
              <a:t>ltu</a:t>
            </a:r>
            <a:r>
              <a:rPr lang="en-US" dirty="0" smtClean="0"/>
              <a:t> and </a:t>
            </a:r>
            <a:r>
              <a:rPr lang="en-US" dirty="0" err="1" smtClean="0"/>
              <a:t>sltiu</a:t>
            </a:r>
            <a:r>
              <a:rPr lang="en-US" dirty="0" smtClean="0"/>
              <a:t> instructions treat the comparison operands as unsigned values</a:t>
            </a:r>
          </a:p>
          <a:p>
            <a:pPr lvl="2"/>
            <a:r>
              <a:rPr lang="en-US" dirty="0" err="1"/>
              <a:t>s</a:t>
            </a:r>
            <a:r>
              <a:rPr lang="en-US" dirty="0" err="1" smtClean="0"/>
              <a:t>lt</a:t>
            </a:r>
            <a:r>
              <a:rPr lang="en-US" dirty="0" smtClean="0"/>
              <a:t> and </a:t>
            </a:r>
            <a:r>
              <a:rPr lang="en-US" dirty="0" err="1" smtClean="0"/>
              <a:t>slti</a:t>
            </a:r>
            <a:r>
              <a:rPr lang="en-US" dirty="0" smtClean="0"/>
              <a:t> instructions treat the comparison operands as signed values</a:t>
            </a:r>
          </a:p>
          <a:p>
            <a:pPr lvl="2"/>
            <a:r>
              <a:rPr lang="en-US" dirty="0" smtClean="0"/>
              <a:t>In the example of the last slide, the first comparison would generate the </a:t>
            </a:r>
            <a:r>
              <a:rPr lang="en-US" dirty="0" err="1" smtClean="0"/>
              <a:t>sltu</a:t>
            </a:r>
            <a:r>
              <a:rPr lang="en-US" dirty="0" smtClean="0"/>
              <a:t> instruction and the second would generate the </a:t>
            </a:r>
            <a:r>
              <a:rPr lang="en-US" dirty="0" err="1" smtClean="0"/>
              <a:t>slt</a:t>
            </a:r>
            <a:r>
              <a:rPr lang="en-US" dirty="0" smtClean="0"/>
              <a:t> instruction</a:t>
            </a:r>
          </a:p>
        </p:txBody>
      </p:sp>
    </p:spTree>
    <p:extLst>
      <p:ext uri="{BB962C8B-B14F-4D97-AF65-F5344CB8AC3E}">
        <p14:creationId xmlns="" xmlns:p14="http://schemas.microsoft.com/office/powerpoint/2010/main" val="3718691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More examples on translating C statements into MIPS assembly language</a:t>
            </a:r>
          </a:p>
          <a:p>
            <a:pPr lvl="1"/>
            <a:r>
              <a:rPr lang="en-US" dirty="0" smtClean="0"/>
              <a:t>Consider the same C statements written as</a:t>
            </a:r>
          </a:p>
          <a:p>
            <a:pPr marL="914400" lvl="2" indent="0">
              <a:buNone/>
            </a:pPr>
            <a:r>
              <a:rPr lang="en-US" dirty="0" smtClean="0"/>
              <a:t>d = (b + c) – e</a:t>
            </a:r>
            <a:r>
              <a:rPr lang="en-US" dirty="0"/>
              <a:t>;</a:t>
            </a:r>
            <a:endParaRPr lang="en-US" dirty="0" smtClean="0"/>
          </a:p>
          <a:p>
            <a:pPr marL="971550" lvl="1" indent="-457200"/>
            <a:r>
              <a:rPr lang="en-US" dirty="0" smtClean="0"/>
              <a:t>MIPS translation</a:t>
            </a:r>
          </a:p>
          <a:p>
            <a:pPr marL="914400" lvl="2" indent="0">
              <a:buNone/>
            </a:pPr>
            <a:r>
              <a:rPr lang="en-US" dirty="0" smtClean="0"/>
              <a:t>add d, b, c</a:t>
            </a:r>
          </a:p>
          <a:p>
            <a:pPr marL="914400" lvl="2" indent="0">
              <a:buNone/>
            </a:pPr>
            <a:r>
              <a:rPr lang="en-US" dirty="0" smtClean="0"/>
              <a:t>sub d, d, e</a:t>
            </a:r>
          </a:p>
          <a:p>
            <a:pPr marL="971550" lvl="1" indent="-457200"/>
            <a:r>
              <a:rPr lang="en-US" dirty="0" smtClean="0"/>
              <a:t>Consider the C statement</a:t>
            </a:r>
          </a:p>
          <a:p>
            <a:pPr marL="914400" lvl="2" indent="0">
              <a:buNone/>
            </a:pPr>
            <a:r>
              <a:rPr lang="en-US" dirty="0" smtClean="0"/>
              <a:t>f = (g + h) – (</a:t>
            </a:r>
            <a:r>
              <a:rPr lang="en-US" dirty="0" err="1" smtClean="0"/>
              <a:t>i</a:t>
            </a:r>
            <a:r>
              <a:rPr lang="en-US" dirty="0" smtClean="0"/>
              <a:t> + j);</a:t>
            </a:r>
          </a:p>
          <a:p>
            <a:pPr marL="971550" lvl="1" indent="-457200"/>
            <a:r>
              <a:rPr lang="en-US" dirty="0" smtClean="0"/>
              <a:t>MIPS translation may require storing the results of two additions in two temporary variables</a:t>
            </a:r>
          </a:p>
          <a:p>
            <a:pPr marL="914400" lvl="2" indent="0">
              <a:buNone/>
            </a:pPr>
            <a:r>
              <a:rPr lang="en-US" dirty="0" smtClean="0"/>
              <a:t>add t0, g, h</a:t>
            </a:r>
          </a:p>
          <a:p>
            <a:pPr marL="914400" lvl="2" indent="0">
              <a:buNone/>
            </a:pPr>
            <a:r>
              <a:rPr lang="en-US" dirty="0" smtClean="0"/>
              <a:t>add t1, </a:t>
            </a:r>
            <a:r>
              <a:rPr lang="en-US" dirty="0" err="1" smtClean="0"/>
              <a:t>i</a:t>
            </a:r>
            <a:r>
              <a:rPr lang="en-US" dirty="0" smtClean="0"/>
              <a:t>, j</a:t>
            </a:r>
          </a:p>
          <a:p>
            <a:pPr marL="914400" lvl="2" indent="0">
              <a:buNone/>
            </a:pPr>
            <a:r>
              <a:rPr lang="en-US" dirty="0" smtClean="0"/>
              <a:t>sub f, t0, t1</a:t>
            </a:r>
          </a:p>
          <a:p>
            <a:pPr marL="914400" lvl="2" indent="0">
              <a:buNone/>
            </a:pPr>
            <a:endParaRPr lang="en-US" dirty="0" smtClean="0"/>
          </a:p>
        </p:txBody>
      </p:sp>
    </p:spTree>
    <p:extLst>
      <p:ext uri="{BB962C8B-B14F-4D97-AF65-F5344CB8AC3E}">
        <p14:creationId xmlns="" xmlns:p14="http://schemas.microsoft.com/office/powerpoint/2010/main" val="33929222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Compiling array bound check</a:t>
            </a:r>
          </a:p>
          <a:p>
            <a:pPr lvl="1"/>
            <a:r>
              <a:rPr lang="en-US" dirty="0" smtClean="0"/>
              <a:t>Consider the following C code</a:t>
            </a:r>
          </a:p>
          <a:p>
            <a:pPr marL="914400" lvl="2" indent="0">
              <a:buNone/>
            </a:pPr>
            <a:r>
              <a:rPr lang="en-US" dirty="0" err="1"/>
              <a:t>i</a:t>
            </a:r>
            <a:r>
              <a:rPr lang="en-US" dirty="0" err="1" smtClean="0"/>
              <a:t>nt</a:t>
            </a:r>
            <a:r>
              <a:rPr lang="en-US" dirty="0" smtClean="0"/>
              <a:t> </a:t>
            </a:r>
            <a:r>
              <a:rPr lang="en-US" dirty="0" err="1" smtClean="0"/>
              <a:t>i</a:t>
            </a:r>
            <a:r>
              <a:rPr lang="en-US" dirty="0" smtClean="0"/>
              <a:t>, N;</a:t>
            </a:r>
          </a:p>
          <a:p>
            <a:pPr marL="914400" lvl="2" indent="0">
              <a:buNone/>
            </a:pPr>
            <a:r>
              <a:rPr lang="en-US" dirty="0" smtClean="0"/>
              <a:t>if </a:t>
            </a:r>
            <a:r>
              <a:rPr lang="en-US" dirty="0" smtClean="0">
                <a:solidFill>
                  <a:srgbClr val="FF0000"/>
                </a:solidFill>
              </a:rPr>
              <a:t>((</a:t>
            </a:r>
            <a:r>
              <a:rPr lang="en-US" dirty="0" err="1" smtClean="0">
                <a:solidFill>
                  <a:srgbClr val="FF0000"/>
                </a:solidFill>
              </a:rPr>
              <a:t>i</a:t>
            </a:r>
            <a:r>
              <a:rPr lang="en-US" dirty="0" smtClean="0">
                <a:solidFill>
                  <a:srgbClr val="FF0000"/>
                </a:solidFill>
              </a:rPr>
              <a:t> &lt; N) &amp;&amp; (</a:t>
            </a:r>
            <a:r>
              <a:rPr lang="en-US" dirty="0" err="1" smtClean="0">
                <a:solidFill>
                  <a:srgbClr val="FF0000"/>
                </a:solidFill>
              </a:rPr>
              <a:t>i</a:t>
            </a:r>
            <a:r>
              <a:rPr lang="en-US" dirty="0" smtClean="0">
                <a:solidFill>
                  <a:srgbClr val="FF0000"/>
                </a:solidFill>
              </a:rPr>
              <a:t> &gt;= 0)) </a:t>
            </a:r>
            <a:r>
              <a:rPr lang="en-US" dirty="0" smtClean="0"/>
              <a:t>a[</a:t>
            </a:r>
            <a:r>
              <a:rPr lang="en-US" dirty="0" err="1" smtClean="0"/>
              <a:t>i</a:t>
            </a:r>
            <a:r>
              <a:rPr lang="en-US" dirty="0" smtClean="0"/>
              <a:t>]++;</a:t>
            </a:r>
          </a:p>
          <a:p>
            <a:pPr marL="914400" lvl="2" indent="0">
              <a:buNone/>
            </a:pPr>
            <a:r>
              <a:rPr lang="en-US" dirty="0"/>
              <a:t>e</a:t>
            </a:r>
            <a:r>
              <a:rPr lang="en-US" dirty="0" smtClean="0"/>
              <a:t>lse go to EXIT</a:t>
            </a:r>
          </a:p>
          <a:p>
            <a:pPr lvl="1"/>
            <a:r>
              <a:rPr lang="en-US" dirty="0" smtClean="0"/>
              <a:t>Suppose </a:t>
            </a:r>
            <a:r>
              <a:rPr lang="en-US" dirty="0" err="1" smtClean="0"/>
              <a:t>i</a:t>
            </a:r>
            <a:r>
              <a:rPr lang="en-US" dirty="0" smtClean="0"/>
              <a:t> is in $1, N is in $2, a is an integer array and its starting address is in $3, and a[</a:t>
            </a:r>
            <a:r>
              <a:rPr lang="en-US" dirty="0" err="1" smtClean="0"/>
              <a:t>i</a:t>
            </a:r>
            <a:r>
              <a:rPr lang="en-US" dirty="0" smtClean="0"/>
              <a:t>] is allocated in $13</a:t>
            </a:r>
          </a:p>
          <a:p>
            <a:pPr marL="914400" lvl="2" indent="0">
              <a:buNone/>
            </a:pPr>
            <a:r>
              <a:rPr lang="en-US" dirty="0" err="1" smtClean="0">
                <a:solidFill>
                  <a:srgbClr val="FF0000"/>
                </a:solidFill>
              </a:rPr>
              <a:t>sltu</a:t>
            </a:r>
            <a:r>
              <a:rPr lang="en-US" dirty="0" smtClean="0">
                <a:solidFill>
                  <a:srgbClr val="FF0000"/>
                </a:solidFill>
              </a:rPr>
              <a:t> $4, $1, $2</a:t>
            </a:r>
          </a:p>
          <a:p>
            <a:pPr marL="914400" lvl="2" indent="0">
              <a:buNone/>
            </a:pPr>
            <a:r>
              <a:rPr lang="en-US" dirty="0" err="1" smtClean="0">
                <a:solidFill>
                  <a:srgbClr val="FF0000"/>
                </a:solidFill>
              </a:rPr>
              <a:t>beq</a:t>
            </a:r>
            <a:r>
              <a:rPr lang="en-US" dirty="0" smtClean="0">
                <a:solidFill>
                  <a:srgbClr val="FF0000"/>
                </a:solidFill>
              </a:rPr>
              <a:t> $4, $0, EXIT</a:t>
            </a:r>
          </a:p>
          <a:p>
            <a:pPr marL="914400" lvl="2" indent="0">
              <a:buNone/>
            </a:pPr>
            <a:r>
              <a:rPr lang="en-US" dirty="0" err="1" smtClean="0"/>
              <a:t>sll</a:t>
            </a:r>
            <a:r>
              <a:rPr lang="en-US" dirty="0" smtClean="0"/>
              <a:t> $4, $1, 2</a:t>
            </a:r>
          </a:p>
          <a:p>
            <a:pPr marL="914400" lvl="2" indent="0">
              <a:buNone/>
            </a:pPr>
            <a:r>
              <a:rPr lang="en-US" dirty="0" smtClean="0"/>
              <a:t>add $4, $4, $3</a:t>
            </a:r>
          </a:p>
          <a:p>
            <a:pPr marL="914400" lvl="2" indent="0">
              <a:buNone/>
            </a:pPr>
            <a:r>
              <a:rPr lang="en-US" dirty="0" err="1" smtClean="0"/>
              <a:t>lw</a:t>
            </a:r>
            <a:r>
              <a:rPr lang="en-US" dirty="0" smtClean="0"/>
              <a:t> $13, 0($4)</a:t>
            </a:r>
          </a:p>
          <a:p>
            <a:pPr marL="914400" lvl="2" indent="0">
              <a:buNone/>
            </a:pPr>
            <a:r>
              <a:rPr lang="en-US" dirty="0" err="1" smtClean="0"/>
              <a:t>addi</a:t>
            </a:r>
            <a:r>
              <a:rPr lang="en-US" dirty="0" smtClean="0"/>
              <a:t> $13, $13, 1</a:t>
            </a:r>
          </a:p>
        </p:txBody>
      </p:sp>
    </p:spTree>
    <p:extLst>
      <p:ext uri="{BB962C8B-B14F-4D97-AF65-F5344CB8AC3E}">
        <p14:creationId xmlns="" xmlns:p14="http://schemas.microsoft.com/office/powerpoint/2010/main" val="2302016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Compiling complex conditions</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 y) &amp;&amp; (x &gt;=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bne</a:t>
            </a:r>
            <a:r>
              <a:rPr lang="en-US" dirty="0" smtClean="0">
                <a:solidFill>
                  <a:srgbClr val="FF0000"/>
                </a:solidFill>
              </a:rPr>
              <a:t> $11, $12, Label1</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bltz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
        <p:nvSpPr>
          <p:cNvPr id="4" name="TextBox 3"/>
          <p:cNvSpPr txBox="1"/>
          <p:nvPr/>
        </p:nvSpPr>
        <p:spPr>
          <a:xfrm>
            <a:off x="6724289" y="4419600"/>
            <a:ext cx="1810111" cy="461665"/>
          </a:xfrm>
          <a:prstGeom prst="rect">
            <a:avLst/>
          </a:prstGeom>
          <a:noFill/>
        </p:spPr>
        <p:txBody>
          <a:bodyPr wrap="none" rtlCol="0">
            <a:spAutoFit/>
          </a:bodyPr>
          <a:lstStyle/>
          <a:p>
            <a:r>
              <a:rPr lang="en-US" sz="2400" dirty="0" smtClean="0">
                <a:solidFill>
                  <a:schemeClr val="accent6">
                    <a:lumMod val="50000"/>
                  </a:schemeClr>
                </a:solidFill>
                <a:latin typeface="+mj-lt"/>
              </a:rPr>
              <a:t>Short circuit</a:t>
            </a:r>
            <a:endParaRPr lang="en-US" sz="2400" dirty="0">
              <a:solidFill>
                <a:schemeClr val="accent6">
                  <a:lumMod val="50000"/>
                </a:schemeClr>
              </a:solidFill>
              <a:latin typeface="+mj-lt"/>
            </a:endParaRPr>
          </a:p>
        </p:txBody>
      </p:sp>
      <p:cxnSp>
        <p:nvCxnSpPr>
          <p:cNvPr id="5" name="Straight Arrow Connector 4"/>
          <p:cNvCxnSpPr/>
          <p:nvPr/>
        </p:nvCxnSpPr>
        <p:spPr>
          <a:xfrm flipH="1">
            <a:off x="4953000" y="4648200"/>
            <a:ext cx="1752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476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Compiling complex conditions</a:t>
            </a:r>
          </a:p>
          <a:p>
            <a:pPr lvl="1"/>
            <a:r>
              <a:rPr lang="en-US" dirty="0" smtClean="0"/>
              <a:t>Suppose x, y, z are allocated to registers $11, $12, $13 and their addresses are in $1, $2, $3</a:t>
            </a:r>
          </a:p>
          <a:p>
            <a:pPr marL="914400" lvl="2" indent="0">
              <a:buNone/>
            </a:pPr>
            <a:r>
              <a:rPr lang="en-US" dirty="0" err="1"/>
              <a:t>i</a:t>
            </a:r>
            <a:r>
              <a:rPr lang="en-US" dirty="0" err="1" smtClean="0"/>
              <a:t>nt</a:t>
            </a:r>
            <a:r>
              <a:rPr lang="en-US" dirty="0" smtClean="0"/>
              <a:t> x, y, z;</a:t>
            </a:r>
          </a:p>
          <a:p>
            <a:pPr marL="914400" lvl="2" indent="0">
              <a:buNone/>
            </a:pPr>
            <a:r>
              <a:rPr lang="en-US" dirty="0"/>
              <a:t>i</a:t>
            </a:r>
            <a:r>
              <a:rPr lang="en-US" dirty="0" smtClean="0"/>
              <a:t>f (</a:t>
            </a:r>
            <a:r>
              <a:rPr lang="en-US" dirty="0" smtClean="0">
                <a:solidFill>
                  <a:srgbClr val="FF0000"/>
                </a:solidFill>
              </a:rPr>
              <a:t>(x == y) || (x &gt;= 0)</a:t>
            </a:r>
            <a:r>
              <a:rPr lang="en-US" dirty="0" smtClean="0"/>
              <a:t>) z++;</a:t>
            </a:r>
          </a:p>
          <a:p>
            <a:pPr marL="914400" lvl="2" indent="0">
              <a:buNone/>
            </a:pPr>
            <a:r>
              <a:rPr lang="en-US" dirty="0"/>
              <a:t>e</a:t>
            </a:r>
            <a:r>
              <a:rPr lang="en-US" dirty="0" smtClean="0"/>
              <a:t>lse z--;</a:t>
            </a:r>
          </a:p>
          <a:p>
            <a:pPr lvl="2"/>
            <a:r>
              <a:rPr lang="en-US" dirty="0" smtClean="0"/>
              <a:t>MIPS assembly language program:</a:t>
            </a:r>
          </a:p>
          <a:p>
            <a:pPr marL="914400" lvl="2" indent="0">
              <a:buNone/>
            </a:pPr>
            <a:r>
              <a:rPr lang="en-US" dirty="0" smtClean="0"/>
              <a:t>          </a:t>
            </a:r>
            <a:r>
              <a:rPr lang="en-US" dirty="0" err="1" smtClean="0"/>
              <a:t>lw</a:t>
            </a:r>
            <a:r>
              <a:rPr lang="en-US" dirty="0" smtClean="0"/>
              <a:t> $11, 0($1)</a:t>
            </a:r>
          </a:p>
          <a:p>
            <a:pPr marL="914400" lvl="2" indent="0">
              <a:buNone/>
            </a:pPr>
            <a:r>
              <a:rPr lang="en-US" dirty="0" smtClean="0"/>
              <a:t>          </a:t>
            </a:r>
            <a:r>
              <a:rPr lang="en-US" dirty="0" err="1" smtClean="0"/>
              <a:t>lw</a:t>
            </a:r>
            <a:r>
              <a:rPr lang="en-US" dirty="0" smtClean="0"/>
              <a:t> $12, 0($2)</a:t>
            </a:r>
          </a:p>
          <a:p>
            <a:pPr marL="914400" lvl="2" indent="0">
              <a:buNone/>
            </a:pPr>
            <a:r>
              <a:rPr lang="en-US" dirty="0" smtClean="0"/>
              <a:t>          </a:t>
            </a:r>
            <a:r>
              <a:rPr lang="en-US" dirty="0" err="1" smtClean="0"/>
              <a:t>lw</a:t>
            </a:r>
            <a:r>
              <a:rPr lang="en-US" dirty="0" smtClean="0"/>
              <a:t> $13, 0($3)</a:t>
            </a:r>
          </a:p>
          <a:p>
            <a:pPr marL="914400" lvl="2" indent="0">
              <a:buNone/>
            </a:pPr>
            <a:r>
              <a:rPr lang="en-US" dirty="0" smtClean="0"/>
              <a:t>          </a:t>
            </a:r>
            <a:r>
              <a:rPr lang="en-US" dirty="0" err="1" smtClean="0">
                <a:solidFill>
                  <a:srgbClr val="FF0000"/>
                </a:solidFill>
              </a:rPr>
              <a:t>beq</a:t>
            </a:r>
            <a:r>
              <a:rPr lang="en-US" dirty="0" smtClean="0">
                <a:solidFill>
                  <a:srgbClr val="FF0000"/>
                </a:solidFill>
              </a:rPr>
              <a:t> $11, $12, Label1</a:t>
            </a:r>
          </a:p>
          <a:p>
            <a:pPr marL="914400" lvl="2" indent="0">
              <a:buNone/>
            </a:pPr>
            <a:r>
              <a:rPr lang="en-US" dirty="0">
                <a:solidFill>
                  <a:srgbClr val="FF0000"/>
                </a:solidFill>
              </a:rPr>
              <a:t> </a:t>
            </a:r>
            <a:r>
              <a:rPr lang="en-US" dirty="0" smtClean="0">
                <a:solidFill>
                  <a:srgbClr val="FF0000"/>
                </a:solidFill>
              </a:rPr>
              <a:t>         </a:t>
            </a:r>
            <a:r>
              <a:rPr lang="en-US" dirty="0" err="1" smtClean="0">
                <a:solidFill>
                  <a:srgbClr val="FF0000"/>
                </a:solidFill>
              </a:rPr>
              <a:t>bgez</a:t>
            </a:r>
            <a:r>
              <a:rPr lang="en-US" dirty="0" smtClean="0">
                <a:solidFill>
                  <a:srgbClr val="FF0000"/>
                </a:solidFill>
              </a:rPr>
              <a:t> $11, Label1</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j Label2</a:t>
            </a:r>
            <a:endParaRPr lang="en-US" dirty="0"/>
          </a:p>
          <a:p>
            <a:pPr marL="914400" lvl="2" indent="0">
              <a:buNone/>
            </a:pPr>
            <a:r>
              <a:rPr lang="en-US" dirty="0" smtClean="0"/>
              <a:t>Label1: </a:t>
            </a:r>
            <a:r>
              <a:rPr lang="en-US" dirty="0" err="1" smtClean="0"/>
              <a:t>addi</a:t>
            </a:r>
            <a:r>
              <a:rPr lang="en-US" dirty="0" smtClean="0"/>
              <a:t> $13, $13, 1</a:t>
            </a:r>
          </a:p>
          <a:p>
            <a:pPr marL="914400" lvl="2" indent="0">
              <a:buNone/>
            </a:pPr>
            <a:r>
              <a:rPr lang="en-US" dirty="0" smtClean="0"/>
              <a:t>Label2: </a:t>
            </a:r>
            <a:r>
              <a:rPr lang="en-US" dirty="0" err="1" smtClean="0"/>
              <a:t>sw</a:t>
            </a:r>
            <a:r>
              <a:rPr lang="en-US" dirty="0" smtClean="0"/>
              <a:t> $13, 0($3)</a:t>
            </a:r>
          </a:p>
        </p:txBody>
      </p:sp>
      <p:sp>
        <p:nvSpPr>
          <p:cNvPr id="4" name="TextBox 3"/>
          <p:cNvSpPr txBox="1"/>
          <p:nvPr/>
        </p:nvSpPr>
        <p:spPr>
          <a:xfrm>
            <a:off x="6724289" y="4419600"/>
            <a:ext cx="1810111" cy="461665"/>
          </a:xfrm>
          <a:prstGeom prst="rect">
            <a:avLst/>
          </a:prstGeom>
          <a:noFill/>
        </p:spPr>
        <p:txBody>
          <a:bodyPr wrap="none" rtlCol="0">
            <a:spAutoFit/>
          </a:bodyPr>
          <a:lstStyle/>
          <a:p>
            <a:r>
              <a:rPr lang="en-US" sz="2400" dirty="0" smtClean="0">
                <a:solidFill>
                  <a:schemeClr val="accent6">
                    <a:lumMod val="50000"/>
                  </a:schemeClr>
                </a:solidFill>
                <a:latin typeface="+mj-lt"/>
              </a:rPr>
              <a:t>Short circuit</a:t>
            </a:r>
            <a:endParaRPr lang="en-US" sz="2400" dirty="0">
              <a:solidFill>
                <a:schemeClr val="accent6">
                  <a:lumMod val="50000"/>
                </a:schemeClr>
              </a:solidFill>
              <a:latin typeface="+mj-lt"/>
            </a:endParaRPr>
          </a:p>
        </p:txBody>
      </p:sp>
      <p:cxnSp>
        <p:nvCxnSpPr>
          <p:cNvPr id="5" name="Straight Arrow Connector 4"/>
          <p:cNvCxnSpPr/>
          <p:nvPr/>
        </p:nvCxnSpPr>
        <p:spPr>
          <a:xfrm flipH="1">
            <a:off x="4953000" y="4648200"/>
            <a:ext cx="1752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76800" y="5352871"/>
            <a:ext cx="4003019" cy="1200329"/>
          </a:xfrm>
          <a:prstGeom prst="rect">
            <a:avLst/>
          </a:prstGeom>
          <a:noFill/>
        </p:spPr>
        <p:txBody>
          <a:bodyPr wrap="none" rtlCol="0">
            <a:spAutoFit/>
          </a:bodyPr>
          <a:lstStyle/>
          <a:p>
            <a:r>
              <a:rPr lang="en-US" sz="2400" dirty="0" smtClean="0">
                <a:solidFill>
                  <a:schemeClr val="tx2"/>
                </a:solidFill>
                <a:latin typeface="+mj-lt"/>
              </a:rPr>
              <a:t>Fall through and jump paths</a:t>
            </a:r>
          </a:p>
          <a:p>
            <a:r>
              <a:rPr lang="en-US" sz="2400" dirty="0">
                <a:solidFill>
                  <a:schemeClr val="tx2"/>
                </a:solidFill>
                <a:latin typeface="+mj-lt"/>
              </a:rPr>
              <a:t>c</a:t>
            </a:r>
            <a:r>
              <a:rPr lang="en-US" sz="2400" dirty="0" smtClean="0">
                <a:solidFill>
                  <a:schemeClr val="tx2"/>
                </a:solidFill>
                <a:latin typeface="+mj-lt"/>
              </a:rPr>
              <a:t>an be identified only after</a:t>
            </a:r>
          </a:p>
          <a:p>
            <a:r>
              <a:rPr lang="en-US" sz="2400" dirty="0">
                <a:solidFill>
                  <a:schemeClr val="tx2"/>
                </a:solidFill>
                <a:latin typeface="+mj-lt"/>
              </a:rPr>
              <a:t>t</a:t>
            </a:r>
            <a:r>
              <a:rPr lang="en-US" sz="2400" dirty="0" smtClean="0">
                <a:solidFill>
                  <a:schemeClr val="tx2"/>
                </a:solidFill>
                <a:latin typeface="+mj-lt"/>
              </a:rPr>
              <a:t>he C code is compiled</a:t>
            </a:r>
            <a:endParaRPr lang="en-US" sz="2400" dirty="0">
              <a:solidFill>
                <a:schemeClr val="tx2"/>
              </a:solidFill>
              <a:latin typeface="+mj-lt"/>
            </a:endParaRPr>
          </a:p>
        </p:txBody>
      </p:sp>
    </p:spTree>
    <p:extLst>
      <p:ext uri="{BB962C8B-B14F-4D97-AF65-F5344CB8AC3E}">
        <p14:creationId xmlns="" xmlns:p14="http://schemas.microsoft.com/office/powerpoint/2010/main" val="27905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Compiling complex conditions</a:t>
            </a:r>
          </a:p>
          <a:p>
            <a:pPr lvl="1"/>
            <a:r>
              <a:rPr lang="en-US" dirty="0" smtClean="0"/>
              <a:t>Each clause is compiled from left to right</a:t>
            </a:r>
          </a:p>
          <a:p>
            <a:pPr lvl="1"/>
            <a:r>
              <a:rPr lang="en-US" dirty="0" smtClean="0"/>
              <a:t>If conjunction of clauses is used, the compiled code looks for the first false clause so that no further evaluation of clauses is necessary</a:t>
            </a:r>
          </a:p>
          <a:p>
            <a:pPr lvl="1"/>
            <a:r>
              <a:rPr lang="en-US" dirty="0" smtClean="0"/>
              <a:t>If disjunction of clauses is used, the compiled code looks for the first true clause so that no further evaluation of clauses is necessary</a:t>
            </a:r>
          </a:p>
          <a:p>
            <a:pPr lvl="2"/>
            <a:r>
              <a:rPr lang="en-US" dirty="0" smtClean="0"/>
              <a:t>Converts the if block into the jump path</a:t>
            </a:r>
          </a:p>
          <a:p>
            <a:pPr lvl="2"/>
            <a:r>
              <a:rPr lang="en-US" dirty="0" smtClean="0"/>
              <a:t>Fall through and jump paths cannot be correctly identified until the C code is compiled</a:t>
            </a:r>
            <a:endParaRPr lang="en-US" dirty="0"/>
          </a:p>
          <a:p>
            <a:pPr lvl="1"/>
            <a:r>
              <a:rPr lang="en-US" dirty="0" smtClean="0"/>
              <a:t>This compilation procedure is known as short-circuiting and saves time on average</a:t>
            </a:r>
          </a:p>
        </p:txBody>
      </p:sp>
    </p:spTree>
    <p:extLst>
      <p:ext uri="{BB962C8B-B14F-4D97-AF65-F5344CB8AC3E}">
        <p14:creationId xmlns="" xmlns:p14="http://schemas.microsoft.com/office/powerpoint/2010/main" val="4903656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Compiling loops</a:t>
            </a:r>
          </a:p>
          <a:p>
            <a:pPr lvl="1"/>
            <a:r>
              <a:rPr lang="en-US" dirty="0" smtClean="0"/>
              <a:t>Consider the following while loop where a is an integer array (each element is four bytes)</a:t>
            </a:r>
          </a:p>
          <a:p>
            <a:pPr marL="914400" lvl="2" indent="0">
              <a:buNone/>
            </a:pPr>
            <a:r>
              <a:rPr lang="en-US" dirty="0"/>
              <a:t>w</a:t>
            </a:r>
            <a:r>
              <a:rPr lang="en-US" dirty="0" smtClean="0"/>
              <a:t>hile (a[</a:t>
            </a:r>
            <a:r>
              <a:rPr lang="en-US" dirty="0" err="1" smtClean="0"/>
              <a:t>i</a:t>
            </a:r>
            <a:r>
              <a:rPr lang="en-US" dirty="0" smtClean="0"/>
              <a:t>] == k) </a:t>
            </a:r>
            <a:r>
              <a:rPr lang="en-US" dirty="0" err="1" smtClean="0"/>
              <a:t>i</a:t>
            </a:r>
            <a:r>
              <a:rPr lang="en-US" dirty="0" smtClean="0"/>
              <a:t>++;</a:t>
            </a:r>
          </a:p>
          <a:p>
            <a:pPr lvl="1"/>
            <a:r>
              <a:rPr lang="en-US" dirty="0" smtClean="0"/>
              <a:t>Assume that the starting address of array a is in $1, </a:t>
            </a:r>
            <a:r>
              <a:rPr lang="en-US" dirty="0" err="1" smtClean="0"/>
              <a:t>i</a:t>
            </a:r>
            <a:r>
              <a:rPr lang="en-US" dirty="0" smtClean="0"/>
              <a:t> is allocated to $2, k is allocated to $3, a[</a:t>
            </a:r>
            <a:r>
              <a:rPr lang="en-US" dirty="0" err="1" smtClean="0"/>
              <a:t>i</a:t>
            </a:r>
            <a:r>
              <a:rPr lang="en-US" dirty="0" smtClean="0"/>
              <a:t>] is allocated to $11, and address of </a:t>
            </a:r>
            <a:r>
              <a:rPr lang="en-US" dirty="0" err="1" smtClean="0"/>
              <a:t>i</a:t>
            </a:r>
            <a:r>
              <a:rPr lang="en-US" dirty="0" smtClean="0"/>
              <a:t> is in $12</a:t>
            </a:r>
          </a:p>
          <a:p>
            <a:pPr marL="914400" lvl="2" indent="0">
              <a:buNone/>
            </a:pPr>
            <a:r>
              <a:rPr lang="en-US" dirty="0" smtClean="0"/>
              <a:t>START: </a:t>
            </a:r>
            <a:r>
              <a:rPr lang="en-US" dirty="0" err="1" smtClean="0"/>
              <a:t>sll</a:t>
            </a:r>
            <a:r>
              <a:rPr lang="en-US" dirty="0" smtClean="0"/>
              <a:t> $4, $2, 2</a:t>
            </a:r>
          </a:p>
          <a:p>
            <a:pPr marL="914400" lvl="2" indent="0">
              <a:buNone/>
            </a:pPr>
            <a:r>
              <a:rPr lang="en-US" dirty="0" smtClean="0"/>
              <a:t>           add $4, $4, $1</a:t>
            </a:r>
          </a:p>
          <a:p>
            <a:pPr marL="914400" lvl="2" indent="0">
              <a:buNone/>
            </a:pPr>
            <a:r>
              <a:rPr lang="en-US" dirty="0" smtClean="0"/>
              <a:t>           </a:t>
            </a:r>
            <a:r>
              <a:rPr lang="en-US" dirty="0" err="1" smtClean="0"/>
              <a:t>lw</a:t>
            </a:r>
            <a:r>
              <a:rPr lang="en-US" dirty="0" smtClean="0"/>
              <a:t> $11, 0($4)</a:t>
            </a:r>
          </a:p>
          <a:p>
            <a:pPr marL="914400" lvl="2" indent="0">
              <a:buNone/>
            </a:pPr>
            <a:r>
              <a:rPr lang="en-US" dirty="0" smtClean="0"/>
              <a:t>           </a:t>
            </a:r>
            <a:r>
              <a:rPr lang="en-US" dirty="0" err="1" smtClean="0"/>
              <a:t>bne</a:t>
            </a:r>
            <a:r>
              <a:rPr lang="en-US" dirty="0" smtClean="0"/>
              <a:t> $11, $3, EXIT</a:t>
            </a:r>
          </a:p>
          <a:p>
            <a:pPr marL="914400" lvl="2" indent="0">
              <a:buNone/>
            </a:pPr>
            <a:r>
              <a:rPr lang="en-US" dirty="0" smtClean="0"/>
              <a:t>           </a:t>
            </a:r>
            <a:r>
              <a:rPr lang="en-US" dirty="0" err="1" smtClean="0"/>
              <a:t>addi</a:t>
            </a:r>
            <a:r>
              <a:rPr lang="en-US" dirty="0" smtClean="0"/>
              <a:t> $2, $2, 1</a:t>
            </a:r>
          </a:p>
          <a:p>
            <a:pPr marL="914400" lvl="2" indent="0">
              <a:buNone/>
            </a:pPr>
            <a:r>
              <a:rPr lang="en-US" dirty="0" smtClean="0"/>
              <a:t>           j START</a:t>
            </a:r>
          </a:p>
          <a:p>
            <a:pPr marL="914400" lvl="2" indent="0">
              <a:buNone/>
            </a:pPr>
            <a:r>
              <a:rPr lang="en-US" dirty="0" smtClean="0"/>
              <a:t>EXIT:   </a:t>
            </a:r>
            <a:r>
              <a:rPr lang="en-US" dirty="0" err="1" smtClean="0"/>
              <a:t>sw</a:t>
            </a:r>
            <a:r>
              <a:rPr lang="en-US" dirty="0" smtClean="0"/>
              <a:t> $2, 0($12)</a:t>
            </a:r>
          </a:p>
        </p:txBody>
      </p:sp>
    </p:spTree>
    <p:extLst>
      <p:ext uri="{BB962C8B-B14F-4D97-AF65-F5344CB8AC3E}">
        <p14:creationId xmlns="" xmlns:p14="http://schemas.microsoft.com/office/powerpoint/2010/main" val="7069996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US" dirty="0" smtClean="0"/>
              <a:t>Compiling loops</a:t>
            </a:r>
          </a:p>
          <a:p>
            <a:pPr lvl="1"/>
            <a:r>
              <a:rPr lang="en-US" dirty="0" smtClean="0"/>
              <a:t>Consider the following while loop where a is an integer array (each element is four bytes)</a:t>
            </a:r>
          </a:p>
          <a:p>
            <a:pPr marL="914400" lvl="2" indent="0">
              <a:buNone/>
            </a:pPr>
            <a:r>
              <a:rPr lang="en-US" dirty="0"/>
              <a:t>w</a:t>
            </a:r>
            <a:r>
              <a:rPr lang="en-US" dirty="0" smtClean="0"/>
              <a:t>hile (a[</a:t>
            </a:r>
            <a:r>
              <a:rPr lang="en-US" dirty="0" err="1" smtClean="0"/>
              <a:t>i</a:t>
            </a:r>
            <a:r>
              <a:rPr lang="en-US" dirty="0" smtClean="0"/>
              <a:t>] == k) </a:t>
            </a:r>
            <a:r>
              <a:rPr lang="en-US" dirty="0" err="1" smtClean="0"/>
              <a:t>i</a:t>
            </a:r>
            <a:r>
              <a:rPr lang="en-US" dirty="0" smtClean="0"/>
              <a:t>++;</a:t>
            </a:r>
          </a:p>
          <a:p>
            <a:pPr lvl="1"/>
            <a:r>
              <a:rPr lang="en-US" dirty="0" smtClean="0"/>
              <a:t>Assume that the starting address of array a is in $1, </a:t>
            </a:r>
            <a:r>
              <a:rPr lang="en-US" dirty="0" err="1" smtClean="0"/>
              <a:t>i</a:t>
            </a:r>
            <a:r>
              <a:rPr lang="en-US" dirty="0" smtClean="0"/>
              <a:t> is allocated to $2, k is allocated to $3, a[</a:t>
            </a:r>
            <a:r>
              <a:rPr lang="en-US" dirty="0" err="1" smtClean="0"/>
              <a:t>i</a:t>
            </a:r>
            <a:r>
              <a:rPr lang="en-US" dirty="0" smtClean="0"/>
              <a:t>] is allocated to $11, and address of </a:t>
            </a:r>
            <a:r>
              <a:rPr lang="en-US" dirty="0" err="1" smtClean="0"/>
              <a:t>i</a:t>
            </a:r>
            <a:r>
              <a:rPr lang="en-US" dirty="0" smtClean="0"/>
              <a:t> is in $12</a:t>
            </a:r>
          </a:p>
          <a:p>
            <a:pPr lvl="2"/>
            <a:r>
              <a:rPr lang="en-US" dirty="0" smtClean="0"/>
              <a:t>Optimized translation (why is it better than the previous?):</a:t>
            </a:r>
          </a:p>
          <a:p>
            <a:pPr marL="914400" lvl="2" indent="0">
              <a:buNone/>
            </a:pPr>
            <a:r>
              <a:rPr lang="en-US" dirty="0" err="1"/>
              <a:t>s</a:t>
            </a:r>
            <a:r>
              <a:rPr lang="en-US" dirty="0" err="1" smtClean="0"/>
              <a:t>ll</a:t>
            </a:r>
            <a:r>
              <a:rPr lang="en-US" dirty="0" smtClean="0"/>
              <a:t> $4, $2, 2</a:t>
            </a:r>
          </a:p>
          <a:p>
            <a:pPr marL="914400" lvl="2" indent="0">
              <a:buNone/>
            </a:pPr>
            <a:r>
              <a:rPr lang="en-US" dirty="0"/>
              <a:t>a</a:t>
            </a:r>
            <a:r>
              <a:rPr lang="en-US" dirty="0" smtClean="0"/>
              <a:t>dd $4, $1, $4</a:t>
            </a:r>
          </a:p>
          <a:p>
            <a:pPr marL="914400" lvl="2" indent="0">
              <a:buNone/>
            </a:pPr>
            <a:r>
              <a:rPr lang="en-US" dirty="0" smtClean="0"/>
              <a:t>START: </a:t>
            </a:r>
            <a:r>
              <a:rPr lang="en-US" dirty="0" err="1" smtClean="0"/>
              <a:t>lw</a:t>
            </a:r>
            <a:r>
              <a:rPr lang="en-US" dirty="0" smtClean="0"/>
              <a:t> $11, 0($4)</a:t>
            </a:r>
          </a:p>
          <a:p>
            <a:pPr marL="914400" lvl="2" indent="0">
              <a:buNone/>
            </a:pPr>
            <a:r>
              <a:rPr lang="en-US" dirty="0" smtClean="0"/>
              <a:t>           </a:t>
            </a:r>
            <a:r>
              <a:rPr lang="en-US" dirty="0" err="1" smtClean="0"/>
              <a:t>bne</a:t>
            </a:r>
            <a:r>
              <a:rPr lang="en-US" dirty="0" smtClean="0"/>
              <a:t> $11, $3, EXIT</a:t>
            </a:r>
          </a:p>
          <a:p>
            <a:pPr marL="914400" lvl="2" indent="0">
              <a:buNone/>
            </a:pPr>
            <a:r>
              <a:rPr lang="en-US" dirty="0" smtClean="0"/>
              <a:t>           </a:t>
            </a:r>
            <a:r>
              <a:rPr lang="en-US" dirty="0" err="1" smtClean="0"/>
              <a:t>addi</a:t>
            </a:r>
            <a:r>
              <a:rPr lang="en-US" dirty="0" smtClean="0"/>
              <a:t> $2, $2, 1</a:t>
            </a:r>
          </a:p>
          <a:p>
            <a:pPr marL="914400" lvl="2" indent="0">
              <a:buNone/>
            </a:pPr>
            <a:r>
              <a:rPr lang="en-US" dirty="0"/>
              <a:t> </a:t>
            </a:r>
            <a:r>
              <a:rPr lang="en-US" dirty="0" smtClean="0"/>
              <a:t>          </a:t>
            </a:r>
            <a:r>
              <a:rPr lang="en-US" dirty="0" err="1" smtClean="0"/>
              <a:t>addi</a:t>
            </a:r>
            <a:r>
              <a:rPr lang="en-US" dirty="0" smtClean="0"/>
              <a:t> $4, $4, 4</a:t>
            </a:r>
          </a:p>
          <a:p>
            <a:pPr marL="914400" lvl="2" indent="0">
              <a:buNone/>
            </a:pPr>
            <a:r>
              <a:rPr lang="en-US" dirty="0" smtClean="0"/>
              <a:t>           j START</a:t>
            </a:r>
          </a:p>
          <a:p>
            <a:pPr marL="914400" lvl="2" indent="0">
              <a:buNone/>
            </a:pPr>
            <a:r>
              <a:rPr lang="en-US" dirty="0" smtClean="0"/>
              <a:t>EXIT:   </a:t>
            </a:r>
            <a:r>
              <a:rPr lang="en-US" dirty="0" err="1" smtClean="0"/>
              <a:t>sw</a:t>
            </a:r>
            <a:r>
              <a:rPr lang="en-US" dirty="0" smtClean="0"/>
              <a:t> $2, 0($12)</a:t>
            </a:r>
          </a:p>
        </p:txBody>
      </p:sp>
    </p:spTree>
    <p:extLst>
      <p:ext uri="{BB962C8B-B14F-4D97-AF65-F5344CB8AC3E}">
        <p14:creationId xmlns="" xmlns:p14="http://schemas.microsoft.com/office/powerpoint/2010/main" val="27544722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762000"/>
            <a:ext cx="8686800" cy="6096000"/>
          </a:xfrm>
        </p:spPr>
        <p:txBody>
          <a:bodyPr>
            <a:normAutofit fontScale="92500" lnSpcReduction="20000"/>
          </a:bodyPr>
          <a:lstStyle/>
          <a:p>
            <a:r>
              <a:rPr lang="en-US" dirty="0" smtClean="0"/>
              <a:t>Compiling “for” loops</a:t>
            </a:r>
          </a:p>
          <a:p>
            <a:pPr lvl="1"/>
            <a:r>
              <a:rPr lang="en-US" dirty="0" smtClean="0"/>
              <a:t>Consider the following “for” loop where a is an integer array (each element is four bytes)</a:t>
            </a:r>
          </a:p>
          <a:p>
            <a:pPr marL="914400" lvl="2"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a[</a:t>
            </a:r>
            <a:r>
              <a:rPr lang="en-US" dirty="0" err="1" smtClean="0"/>
              <a:t>i</a:t>
            </a:r>
            <a:r>
              <a:rPr lang="en-US" dirty="0" smtClean="0"/>
              <a:t>]++;</a:t>
            </a:r>
          </a:p>
          <a:p>
            <a:pPr marL="971550" lvl="1" indent="-457200"/>
            <a:r>
              <a:rPr lang="en-US" dirty="0" smtClean="0"/>
              <a:t>Suppose </a:t>
            </a:r>
            <a:r>
              <a:rPr lang="en-US" dirty="0" err="1" smtClean="0"/>
              <a:t>i</a:t>
            </a:r>
            <a:r>
              <a:rPr lang="en-US" dirty="0" smtClean="0"/>
              <a:t> is in $1, N is in $2, the starting address of array a is in $3, and a[</a:t>
            </a:r>
            <a:r>
              <a:rPr lang="en-US" dirty="0" err="1" smtClean="0"/>
              <a:t>i</a:t>
            </a:r>
            <a:r>
              <a:rPr lang="en-US" dirty="0" smtClean="0"/>
              <a:t>] is allocated in $13</a:t>
            </a:r>
          </a:p>
          <a:p>
            <a:pPr marL="914400" lvl="2" indent="0">
              <a:buNone/>
            </a:pPr>
            <a:r>
              <a:rPr lang="en-US" dirty="0" smtClean="0"/>
              <a:t>           </a:t>
            </a:r>
            <a:r>
              <a:rPr lang="en-US" dirty="0" err="1" smtClean="0"/>
              <a:t>xor</a:t>
            </a:r>
            <a:r>
              <a:rPr lang="en-US" dirty="0" smtClean="0"/>
              <a:t> $1, $1, $1</a:t>
            </a:r>
          </a:p>
          <a:p>
            <a:pPr marL="914400" lvl="2" indent="0">
              <a:buNone/>
            </a:pPr>
            <a:r>
              <a:rPr lang="en-US" dirty="0" smtClean="0"/>
              <a:t>           </a:t>
            </a:r>
            <a:r>
              <a:rPr lang="en-US" dirty="0" err="1" smtClean="0"/>
              <a:t>blez</a:t>
            </a:r>
            <a:r>
              <a:rPr lang="en-US" dirty="0" smtClean="0"/>
              <a:t> $2, EXIT</a:t>
            </a:r>
          </a:p>
          <a:p>
            <a:pPr marL="914400" lvl="2" indent="0">
              <a:buNone/>
            </a:pPr>
            <a:r>
              <a:rPr lang="en-US" dirty="0" smtClean="0"/>
              <a:t>START: </a:t>
            </a:r>
            <a:r>
              <a:rPr lang="en-US" dirty="0" err="1" smtClean="0"/>
              <a:t>lw</a:t>
            </a:r>
            <a:r>
              <a:rPr lang="en-US" dirty="0" smtClean="0"/>
              <a:t> $13, 0($3)</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a:t>
            </a:r>
            <a:r>
              <a:rPr lang="en-US" dirty="0" err="1" smtClean="0"/>
              <a:t>sw</a:t>
            </a:r>
            <a:r>
              <a:rPr lang="en-US" dirty="0" smtClean="0"/>
              <a:t> $13, 0($3)</a:t>
            </a:r>
          </a:p>
          <a:p>
            <a:pPr marL="914400" lvl="2" indent="0">
              <a:buNone/>
            </a:pPr>
            <a:r>
              <a:rPr lang="en-US" dirty="0" smtClean="0"/>
              <a:t>           </a:t>
            </a:r>
            <a:r>
              <a:rPr lang="en-US" dirty="0" err="1" smtClean="0"/>
              <a:t>addi</a:t>
            </a:r>
            <a:r>
              <a:rPr lang="en-US" dirty="0" smtClean="0"/>
              <a:t> $3, $3, 4</a:t>
            </a:r>
          </a:p>
          <a:p>
            <a:pPr marL="914400" lvl="2" indent="0">
              <a:buNone/>
            </a:pPr>
            <a:r>
              <a:rPr lang="en-US" dirty="0" smtClean="0"/>
              <a:t>           </a:t>
            </a:r>
            <a:r>
              <a:rPr lang="en-US" dirty="0" err="1" smtClean="0"/>
              <a:t>addi</a:t>
            </a:r>
            <a:r>
              <a:rPr lang="en-US" dirty="0" smtClean="0"/>
              <a:t> $1, $1, 1</a:t>
            </a:r>
          </a:p>
          <a:p>
            <a:pPr marL="914400" lvl="2" indent="0">
              <a:buNone/>
            </a:pPr>
            <a:r>
              <a:rPr lang="en-US" dirty="0" smtClean="0"/>
              <a:t>           </a:t>
            </a:r>
            <a:r>
              <a:rPr lang="en-US" dirty="0" err="1" smtClean="0"/>
              <a:t>slt</a:t>
            </a:r>
            <a:r>
              <a:rPr lang="en-US" dirty="0" smtClean="0"/>
              <a:t> $4, $1, $2</a:t>
            </a:r>
          </a:p>
          <a:p>
            <a:pPr marL="914400" lvl="2" indent="0">
              <a:buNone/>
            </a:pPr>
            <a:r>
              <a:rPr lang="en-US" dirty="0" smtClean="0"/>
              <a:t>           </a:t>
            </a:r>
            <a:r>
              <a:rPr lang="en-US" dirty="0" err="1" smtClean="0"/>
              <a:t>bne</a:t>
            </a:r>
            <a:r>
              <a:rPr lang="en-US" dirty="0" smtClean="0"/>
              <a:t> $4, $0, START</a:t>
            </a:r>
          </a:p>
          <a:p>
            <a:pPr marL="914400" lvl="2" indent="0">
              <a:buNone/>
            </a:pPr>
            <a:r>
              <a:rPr lang="en-US" dirty="0" smtClean="0"/>
              <a:t>EXIT:    …</a:t>
            </a:r>
          </a:p>
          <a:p>
            <a:pPr marL="914400" lvl="2" indent="0">
              <a:buNone/>
            </a:pPr>
            <a:r>
              <a:rPr lang="en-US" dirty="0" smtClean="0"/>
              <a:t> </a:t>
            </a:r>
          </a:p>
        </p:txBody>
      </p:sp>
    </p:spTree>
    <p:extLst>
      <p:ext uri="{BB962C8B-B14F-4D97-AF65-F5344CB8AC3E}">
        <p14:creationId xmlns="" xmlns:p14="http://schemas.microsoft.com/office/powerpoint/2010/main" val="10157489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Conditional branches do not have any destination operand</a:t>
            </a:r>
          </a:p>
          <a:p>
            <a:pPr lvl="1"/>
            <a:r>
              <a:rPr lang="en-US" dirty="0" smtClean="0"/>
              <a:t>At most two source operands for comparison</a:t>
            </a:r>
          </a:p>
          <a:p>
            <a:pPr lvl="2"/>
            <a:r>
              <a:rPr lang="en-US" dirty="0" smtClean="0"/>
              <a:t>Two source register operands in </a:t>
            </a:r>
            <a:r>
              <a:rPr lang="en-US" dirty="0" err="1" smtClean="0"/>
              <a:t>beq</a:t>
            </a:r>
            <a:r>
              <a:rPr lang="en-US" dirty="0" smtClean="0"/>
              <a:t> and </a:t>
            </a:r>
            <a:r>
              <a:rPr lang="en-US" dirty="0" err="1" smtClean="0"/>
              <a:t>bne</a:t>
            </a:r>
            <a:endParaRPr lang="en-US" dirty="0" smtClean="0"/>
          </a:p>
          <a:p>
            <a:pPr lvl="2"/>
            <a:r>
              <a:rPr lang="en-US" dirty="0" smtClean="0"/>
              <a:t>One source register operand in </a:t>
            </a:r>
            <a:r>
              <a:rPr lang="en-US" dirty="0" err="1" smtClean="0"/>
              <a:t>blez</a:t>
            </a:r>
            <a:r>
              <a:rPr lang="en-US" dirty="0" smtClean="0"/>
              <a:t>, </a:t>
            </a:r>
            <a:r>
              <a:rPr lang="en-US" dirty="0" err="1" smtClean="0"/>
              <a:t>bltz</a:t>
            </a:r>
            <a:r>
              <a:rPr lang="en-US" dirty="0" smtClean="0"/>
              <a:t>, </a:t>
            </a:r>
            <a:r>
              <a:rPr lang="en-US" dirty="0" err="1" smtClean="0"/>
              <a:t>bgez</a:t>
            </a:r>
            <a:r>
              <a:rPr lang="en-US" dirty="0" smtClean="0"/>
              <a:t>, </a:t>
            </a:r>
            <a:r>
              <a:rPr lang="en-US" dirty="0" err="1" smtClean="0"/>
              <a:t>bgtz</a:t>
            </a:r>
            <a:endParaRPr lang="en-US" dirty="0" smtClean="0"/>
          </a:p>
          <a:p>
            <a:pPr lvl="1"/>
            <a:r>
              <a:rPr lang="en-US" dirty="0" smtClean="0"/>
              <a:t>Branch target is a constant and is represented as an immediate operand</a:t>
            </a:r>
          </a:p>
          <a:p>
            <a:pPr lvl="2"/>
            <a:r>
              <a:rPr lang="en-US" dirty="0" smtClean="0"/>
              <a:t>Branch target or the label used in a branch instruction is the memory address where the target instruction is stored</a:t>
            </a:r>
          </a:p>
          <a:p>
            <a:pPr lvl="2"/>
            <a:r>
              <a:rPr lang="en-US" dirty="0" smtClean="0"/>
              <a:t>Compiler usually does not know instruction addresses because these get fixed at a later stage</a:t>
            </a:r>
          </a:p>
          <a:p>
            <a:pPr lvl="2"/>
            <a:r>
              <a:rPr lang="en-US" dirty="0" smtClean="0"/>
              <a:t>The branch target in a conditional branch instruction is encoded as how many instructions away the target is from the branch instruction (often called “offset”)</a:t>
            </a:r>
          </a:p>
        </p:txBody>
      </p:sp>
    </p:spTree>
    <p:extLst>
      <p:ext uri="{BB962C8B-B14F-4D97-AF65-F5344CB8AC3E}">
        <p14:creationId xmlns="" xmlns:p14="http://schemas.microsoft.com/office/powerpoint/2010/main" val="42044874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57200" y="609600"/>
            <a:ext cx="8686800" cy="6324600"/>
          </a:xfrm>
        </p:spPr>
        <p:txBody>
          <a:bodyPr>
            <a:normAutofit lnSpcReduction="10000"/>
          </a:bodyPr>
          <a:lstStyle/>
          <a:p>
            <a:r>
              <a:rPr lang="en-US" dirty="0" smtClean="0"/>
              <a:t>Representing targets in conditional branches</a:t>
            </a:r>
          </a:p>
          <a:p>
            <a:pPr lvl="1"/>
            <a:r>
              <a:rPr lang="en-US" dirty="0" smtClean="0"/>
              <a:t>Consider the following translation of a “for” loop</a:t>
            </a:r>
          </a:p>
          <a:p>
            <a:pPr marL="914400" lvl="2" indent="0">
              <a:buNone/>
            </a:pPr>
            <a:r>
              <a:rPr lang="en-US" dirty="0"/>
              <a:t> </a:t>
            </a:r>
            <a:r>
              <a:rPr lang="en-US" dirty="0" smtClean="0"/>
              <a:t>          </a:t>
            </a:r>
            <a:r>
              <a:rPr lang="en-US" dirty="0" err="1" smtClean="0"/>
              <a:t>xor</a:t>
            </a:r>
            <a:r>
              <a:rPr lang="en-US" dirty="0" smtClean="0"/>
              <a:t> $1, $1, $1</a:t>
            </a:r>
          </a:p>
          <a:p>
            <a:pPr marL="914400" lvl="2" indent="0">
              <a:buNone/>
            </a:pPr>
            <a:r>
              <a:rPr lang="en-US" dirty="0" smtClean="0"/>
              <a:t>           </a:t>
            </a:r>
            <a:r>
              <a:rPr lang="en-US" dirty="0" err="1" smtClean="0"/>
              <a:t>blez</a:t>
            </a:r>
            <a:r>
              <a:rPr lang="en-US" dirty="0" smtClean="0"/>
              <a:t> $2, EXIT  // EXIT is encoded as 7</a:t>
            </a:r>
          </a:p>
          <a:p>
            <a:pPr marL="914400" lvl="2" indent="0">
              <a:buNone/>
            </a:pPr>
            <a:r>
              <a:rPr lang="en-US" dirty="0" smtClean="0"/>
              <a:t>START: </a:t>
            </a:r>
            <a:r>
              <a:rPr lang="en-US" dirty="0" err="1" smtClean="0"/>
              <a:t>lw</a:t>
            </a:r>
            <a:r>
              <a:rPr lang="en-US" dirty="0" smtClean="0"/>
              <a:t> $13, 0($3)</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a:t>
            </a:r>
            <a:r>
              <a:rPr lang="en-US" dirty="0" err="1" smtClean="0"/>
              <a:t>addi</a:t>
            </a:r>
            <a:r>
              <a:rPr lang="en-US" dirty="0" smtClean="0"/>
              <a:t> $3, $3, 4</a:t>
            </a:r>
          </a:p>
          <a:p>
            <a:pPr marL="914400" lvl="2" indent="0">
              <a:buNone/>
            </a:pPr>
            <a:r>
              <a:rPr lang="en-US" dirty="0" smtClean="0"/>
              <a:t>           </a:t>
            </a:r>
            <a:r>
              <a:rPr lang="en-US" dirty="0" err="1" smtClean="0"/>
              <a:t>addi</a:t>
            </a:r>
            <a:r>
              <a:rPr lang="en-US" dirty="0" smtClean="0"/>
              <a:t> $1, $1, 1</a:t>
            </a:r>
          </a:p>
          <a:p>
            <a:pPr marL="914400" lvl="2" indent="0">
              <a:buNone/>
            </a:pPr>
            <a:r>
              <a:rPr lang="en-US" dirty="0" smtClean="0"/>
              <a:t>           </a:t>
            </a:r>
            <a:r>
              <a:rPr lang="en-US" dirty="0" err="1" smtClean="0"/>
              <a:t>slt</a:t>
            </a:r>
            <a:r>
              <a:rPr lang="en-US" dirty="0" smtClean="0"/>
              <a:t> $4, $1, $2</a:t>
            </a:r>
          </a:p>
          <a:p>
            <a:pPr marL="914400" lvl="2" indent="0">
              <a:buNone/>
            </a:pPr>
            <a:r>
              <a:rPr lang="en-US" dirty="0" smtClean="0"/>
              <a:t>           </a:t>
            </a:r>
            <a:r>
              <a:rPr lang="en-US" dirty="0" err="1" smtClean="0"/>
              <a:t>bne</a:t>
            </a:r>
            <a:r>
              <a:rPr lang="en-US" dirty="0" smtClean="0"/>
              <a:t> $4, $0, START // START is encoded as -5</a:t>
            </a:r>
          </a:p>
          <a:p>
            <a:pPr marL="914400" lvl="2" indent="0">
              <a:buNone/>
            </a:pPr>
            <a:r>
              <a:rPr lang="en-US" dirty="0" smtClean="0"/>
              <a:t>EXIT:    …</a:t>
            </a:r>
          </a:p>
          <a:p>
            <a:pPr lvl="1"/>
            <a:r>
              <a:rPr lang="en-US" dirty="0" smtClean="0"/>
              <a:t>A conditional branch with a positive offset is known as a forward branch; otherwise it is called a backward branch</a:t>
            </a:r>
          </a:p>
          <a:p>
            <a:pPr marL="914400" lvl="2" indent="0">
              <a:buNone/>
            </a:pPr>
            <a:r>
              <a:rPr lang="en-US" dirty="0" smtClean="0"/>
              <a:t> </a:t>
            </a:r>
          </a:p>
        </p:txBody>
      </p:sp>
      <p:sp>
        <p:nvSpPr>
          <p:cNvPr id="4" name="TextBox 3"/>
          <p:cNvSpPr txBox="1"/>
          <p:nvPr/>
        </p:nvSpPr>
        <p:spPr>
          <a:xfrm>
            <a:off x="172292" y="1905000"/>
            <a:ext cx="2342308" cy="461665"/>
          </a:xfrm>
          <a:prstGeom prst="rect">
            <a:avLst/>
          </a:prstGeom>
          <a:noFill/>
        </p:spPr>
        <p:txBody>
          <a:bodyPr wrap="none" rtlCol="0">
            <a:spAutoFit/>
          </a:bodyPr>
          <a:lstStyle/>
          <a:p>
            <a:r>
              <a:rPr lang="en-US" sz="2400" dirty="0" smtClean="0">
                <a:solidFill>
                  <a:srgbClr val="FF0000"/>
                </a:solidFill>
                <a:latin typeface="+mj-lt"/>
              </a:rPr>
              <a:t>Forward branch</a:t>
            </a:r>
            <a:endParaRPr lang="en-US" sz="2400" dirty="0">
              <a:solidFill>
                <a:srgbClr val="FF0000"/>
              </a:solidFill>
              <a:latin typeface="+mj-lt"/>
            </a:endParaRPr>
          </a:p>
        </p:txBody>
      </p:sp>
      <p:sp>
        <p:nvSpPr>
          <p:cNvPr id="5" name="TextBox 4"/>
          <p:cNvSpPr txBox="1"/>
          <p:nvPr/>
        </p:nvSpPr>
        <p:spPr>
          <a:xfrm>
            <a:off x="0" y="4343400"/>
            <a:ext cx="2565126" cy="461665"/>
          </a:xfrm>
          <a:prstGeom prst="rect">
            <a:avLst/>
          </a:prstGeom>
          <a:noFill/>
        </p:spPr>
        <p:txBody>
          <a:bodyPr wrap="none" rtlCol="0">
            <a:spAutoFit/>
          </a:bodyPr>
          <a:lstStyle/>
          <a:p>
            <a:r>
              <a:rPr lang="en-US" sz="2400" dirty="0" smtClean="0">
                <a:solidFill>
                  <a:srgbClr val="FF0000"/>
                </a:solidFill>
                <a:latin typeface="+mj-lt"/>
              </a:rPr>
              <a:t>Backward branch</a:t>
            </a:r>
            <a:endParaRPr lang="en-US" sz="2400" dirty="0">
              <a:solidFill>
                <a:srgbClr val="FF0000"/>
              </a:solidFill>
              <a:latin typeface="+mj-lt"/>
            </a:endParaRPr>
          </a:p>
        </p:txBody>
      </p:sp>
    </p:spTree>
    <p:extLst>
      <p:ext uri="{BB962C8B-B14F-4D97-AF65-F5344CB8AC3E}">
        <p14:creationId xmlns="" xmlns:p14="http://schemas.microsoft.com/office/powerpoint/2010/main" val="417133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Conditional branch instructions</a:t>
            </a:r>
            <a:endParaRPr lang="en-US" b="1" dirty="0"/>
          </a:p>
        </p:txBody>
      </p:sp>
      <p:sp>
        <p:nvSpPr>
          <p:cNvPr id="3" name="Content Placeholder 2"/>
          <p:cNvSpPr>
            <a:spLocks noGrp="1"/>
          </p:cNvSpPr>
          <p:nvPr>
            <p:ph idx="1"/>
          </p:nvPr>
        </p:nvSpPr>
        <p:spPr>
          <a:xfrm>
            <a:off x="469545" y="533400"/>
            <a:ext cx="8686800" cy="6019800"/>
          </a:xfrm>
        </p:spPr>
        <p:txBody>
          <a:bodyPr>
            <a:normAutofit fontScale="92500" lnSpcReduction="10000"/>
          </a:bodyPr>
          <a:lstStyle/>
          <a:p>
            <a:r>
              <a:rPr lang="en-US" dirty="0" smtClean="0"/>
              <a:t>Representing targets in conditional branches</a:t>
            </a:r>
          </a:p>
          <a:p>
            <a:pPr marL="914400" lvl="2" indent="0">
              <a:buNone/>
            </a:pPr>
            <a:r>
              <a:rPr lang="en-US" dirty="0"/>
              <a:t> </a:t>
            </a:r>
            <a:r>
              <a:rPr lang="en-US" dirty="0" smtClean="0"/>
              <a:t>          </a:t>
            </a:r>
            <a:r>
              <a:rPr lang="en-US" dirty="0" err="1" smtClean="0"/>
              <a:t>xor</a:t>
            </a:r>
            <a:r>
              <a:rPr lang="en-US" dirty="0" smtClean="0"/>
              <a:t> $1, $1, $1</a:t>
            </a:r>
          </a:p>
          <a:p>
            <a:pPr marL="914400" lvl="2" indent="0">
              <a:buNone/>
            </a:pPr>
            <a:r>
              <a:rPr lang="en-US" dirty="0" smtClean="0"/>
              <a:t>           </a:t>
            </a:r>
            <a:r>
              <a:rPr lang="en-US" dirty="0" err="1" smtClean="0"/>
              <a:t>blez</a:t>
            </a:r>
            <a:r>
              <a:rPr lang="en-US" dirty="0" smtClean="0"/>
              <a:t> $2, EXIT  // EXIT is encoded as 7</a:t>
            </a:r>
          </a:p>
          <a:p>
            <a:pPr marL="914400" lvl="2" indent="0">
              <a:buNone/>
            </a:pPr>
            <a:r>
              <a:rPr lang="en-US" dirty="0" smtClean="0"/>
              <a:t>START: </a:t>
            </a:r>
            <a:r>
              <a:rPr lang="en-US" dirty="0" err="1" smtClean="0"/>
              <a:t>lw</a:t>
            </a:r>
            <a:r>
              <a:rPr lang="en-US" dirty="0" smtClean="0"/>
              <a:t> $13, 0($3)</a:t>
            </a:r>
          </a:p>
          <a:p>
            <a:pPr marL="914400" lvl="2" indent="0">
              <a:buNone/>
            </a:pPr>
            <a:r>
              <a:rPr lang="en-US" dirty="0" smtClean="0"/>
              <a:t>           </a:t>
            </a:r>
            <a:r>
              <a:rPr lang="en-US" dirty="0" err="1" smtClean="0"/>
              <a:t>addi</a:t>
            </a:r>
            <a:r>
              <a:rPr lang="en-US" dirty="0" smtClean="0"/>
              <a:t> $13, $13, 1</a:t>
            </a:r>
          </a:p>
          <a:p>
            <a:pPr marL="914400" lvl="2" indent="0">
              <a:buNone/>
            </a:pPr>
            <a:r>
              <a:rPr lang="en-US" dirty="0" smtClean="0"/>
              <a:t>           </a:t>
            </a:r>
            <a:r>
              <a:rPr lang="en-US" dirty="0" err="1" smtClean="0"/>
              <a:t>addi</a:t>
            </a:r>
            <a:r>
              <a:rPr lang="en-US" dirty="0" smtClean="0"/>
              <a:t> $3, $3, 4</a:t>
            </a:r>
          </a:p>
          <a:p>
            <a:pPr marL="914400" lvl="2" indent="0">
              <a:buNone/>
            </a:pPr>
            <a:r>
              <a:rPr lang="en-US" dirty="0" smtClean="0"/>
              <a:t>           </a:t>
            </a:r>
            <a:r>
              <a:rPr lang="en-US" dirty="0" err="1" smtClean="0"/>
              <a:t>addi</a:t>
            </a:r>
            <a:r>
              <a:rPr lang="en-US" dirty="0" smtClean="0"/>
              <a:t> $1, $1, 1</a:t>
            </a:r>
          </a:p>
          <a:p>
            <a:pPr marL="914400" lvl="2" indent="0">
              <a:buNone/>
            </a:pPr>
            <a:r>
              <a:rPr lang="en-US" dirty="0" smtClean="0"/>
              <a:t>           </a:t>
            </a:r>
            <a:r>
              <a:rPr lang="en-US" dirty="0" err="1" smtClean="0"/>
              <a:t>slt</a:t>
            </a:r>
            <a:r>
              <a:rPr lang="en-US" dirty="0" smtClean="0"/>
              <a:t> $4, $1, $2</a:t>
            </a:r>
          </a:p>
          <a:p>
            <a:pPr marL="914400" lvl="2" indent="0">
              <a:buNone/>
            </a:pPr>
            <a:r>
              <a:rPr lang="en-US" dirty="0" smtClean="0"/>
              <a:t>           </a:t>
            </a:r>
            <a:r>
              <a:rPr lang="en-US" dirty="0" err="1" smtClean="0"/>
              <a:t>bne</a:t>
            </a:r>
            <a:r>
              <a:rPr lang="en-US" dirty="0" smtClean="0"/>
              <a:t> $4, $0, START // START is encoded as -5</a:t>
            </a:r>
          </a:p>
          <a:p>
            <a:pPr marL="914400" lvl="2" indent="0">
              <a:buNone/>
            </a:pPr>
            <a:r>
              <a:rPr lang="en-US" dirty="0" smtClean="0"/>
              <a:t>EXIT:    …</a:t>
            </a:r>
          </a:p>
          <a:p>
            <a:pPr lvl="1"/>
            <a:r>
              <a:rPr lang="en-US" dirty="0"/>
              <a:t>T</a:t>
            </a:r>
            <a:r>
              <a:rPr lang="en-US" dirty="0" smtClean="0"/>
              <a:t>arget for a conditional branch instruction is computed by adding the offset multiplied by instruction size to the branch instruction’s address</a:t>
            </a:r>
          </a:p>
          <a:p>
            <a:pPr lvl="2"/>
            <a:r>
              <a:rPr lang="en-US" dirty="0" smtClean="0"/>
              <a:t>Works only if all instructions have the same size</a:t>
            </a:r>
          </a:p>
          <a:p>
            <a:pPr lvl="2"/>
            <a:r>
              <a:rPr lang="en-US" dirty="0" smtClean="0"/>
              <a:t>All MIPS instructions have the same size (four bytes)</a:t>
            </a:r>
          </a:p>
        </p:txBody>
      </p:sp>
      <p:sp>
        <p:nvSpPr>
          <p:cNvPr id="4" name="TextBox 3"/>
          <p:cNvSpPr txBox="1"/>
          <p:nvPr/>
        </p:nvSpPr>
        <p:spPr>
          <a:xfrm>
            <a:off x="609600" y="990600"/>
            <a:ext cx="1757854" cy="461665"/>
          </a:xfrm>
          <a:prstGeom prst="rect">
            <a:avLst/>
          </a:prstGeom>
          <a:noFill/>
        </p:spPr>
        <p:txBody>
          <a:bodyPr wrap="none" rtlCol="0">
            <a:spAutoFit/>
          </a:bodyPr>
          <a:lstStyle/>
          <a:p>
            <a:r>
              <a:rPr lang="en-US" sz="2400" dirty="0" smtClean="0">
                <a:solidFill>
                  <a:srgbClr val="FF0000"/>
                </a:solidFill>
                <a:latin typeface="+mj-lt"/>
              </a:rPr>
              <a:t>Address   A</a:t>
            </a:r>
            <a:endParaRPr lang="en-US" sz="2400" dirty="0">
              <a:solidFill>
                <a:srgbClr val="FF0000"/>
              </a:solidFill>
              <a:latin typeface="+mj-lt"/>
            </a:endParaRPr>
          </a:p>
        </p:txBody>
      </p:sp>
      <p:sp>
        <p:nvSpPr>
          <p:cNvPr id="5" name="TextBox 4"/>
          <p:cNvSpPr txBox="1"/>
          <p:nvPr/>
        </p:nvSpPr>
        <p:spPr>
          <a:xfrm>
            <a:off x="304800" y="1371600"/>
            <a:ext cx="2108911" cy="461665"/>
          </a:xfrm>
          <a:prstGeom prst="rect">
            <a:avLst/>
          </a:prstGeom>
          <a:noFill/>
        </p:spPr>
        <p:txBody>
          <a:bodyPr wrap="none" rtlCol="0">
            <a:spAutoFit/>
          </a:bodyPr>
          <a:lstStyle/>
          <a:p>
            <a:r>
              <a:rPr lang="en-US" sz="2400" dirty="0" smtClean="0">
                <a:solidFill>
                  <a:srgbClr val="FF0000"/>
                </a:solidFill>
                <a:latin typeface="+mj-lt"/>
              </a:rPr>
              <a:t>Address   A+4</a:t>
            </a:r>
            <a:endParaRPr lang="en-US" sz="2400" dirty="0">
              <a:solidFill>
                <a:srgbClr val="FF0000"/>
              </a:solidFill>
              <a:latin typeface="+mj-lt"/>
            </a:endParaRPr>
          </a:p>
        </p:txBody>
      </p:sp>
      <p:sp>
        <p:nvSpPr>
          <p:cNvPr id="6" name="TextBox 5"/>
          <p:cNvSpPr txBox="1"/>
          <p:nvPr/>
        </p:nvSpPr>
        <p:spPr>
          <a:xfrm>
            <a:off x="152400" y="3581400"/>
            <a:ext cx="2280432" cy="461665"/>
          </a:xfrm>
          <a:prstGeom prst="rect">
            <a:avLst/>
          </a:prstGeom>
          <a:noFill/>
        </p:spPr>
        <p:txBody>
          <a:bodyPr wrap="none" rtlCol="0">
            <a:spAutoFit/>
          </a:bodyPr>
          <a:lstStyle/>
          <a:p>
            <a:r>
              <a:rPr lang="en-US" sz="2400" dirty="0" smtClean="0">
                <a:solidFill>
                  <a:srgbClr val="FF0000"/>
                </a:solidFill>
                <a:latin typeface="+mj-lt"/>
              </a:rPr>
              <a:t>Address   A+28</a:t>
            </a:r>
            <a:endParaRPr lang="en-US" sz="2400" dirty="0">
              <a:solidFill>
                <a:srgbClr val="FF0000"/>
              </a:solidFill>
              <a:latin typeface="+mj-lt"/>
            </a:endParaRPr>
          </a:p>
        </p:txBody>
      </p:sp>
      <p:sp>
        <p:nvSpPr>
          <p:cNvPr id="12" name="Freeform 11"/>
          <p:cNvSpPr/>
          <p:nvPr/>
        </p:nvSpPr>
        <p:spPr>
          <a:xfrm>
            <a:off x="1520328" y="1575412"/>
            <a:ext cx="3995543" cy="2489812"/>
          </a:xfrm>
          <a:custGeom>
            <a:avLst/>
            <a:gdLst>
              <a:gd name="connsiteX0" fmla="*/ 2610997 w 3995543"/>
              <a:gd name="connsiteY0" fmla="*/ 0 h 2489812"/>
              <a:gd name="connsiteX1" fmla="*/ 3877937 w 3995543"/>
              <a:gd name="connsiteY1" fmla="*/ 672029 h 2489812"/>
              <a:gd name="connsiteX2" fmla="*/ 0 w 3995543"/>
              <a:gd name="connsiteY2" fmla="*/ 2489812 h 2489812"/>
            </a:gdLst>
            <a:ahLst/>
            <a:cxnLst>
              <a:cxn ang="0">
                <a:pos x="connsiteX0" y="connsiteY0"/>
              </a:cxn>
              <a:cxn ang="0">
                <a:pos x="connsiteX1" y="connsiteY1"/>
              </a:cxn>
              <a:cxn ang="0">
                <a:pos x="connsiteX2" y="connsiteY2"/>
              </a:cxn>
            </a:cxnLst>
            <a:rect l="l" t="t" r="r" b="b"/>
            <a:pathLst>
              <a:path w="3995543" h="2489812">
                <a:moveTo>
                  <a:pt x="2610997" y="0"/>
                </a:moveTo>
                <a:cubicBezTo>
                  <a:pt x="3462050" y="128530"/>
                  <a:pt x="4313103" y="257060"/>
                  <a:pt x="3877937" y="672029"/>
                </a:cubicBezTo>
                <a:cubicBezTo>
                  <a:pt x="3442771" y="1086998"/>
                  <a:pt x="1721385" y="1788405"/>
                  <a:pt x="0" y="2489812"/>
                </a:cubicBezTo>
              </a:path>
            </a:pathLst>
          </a:custGeom>
          <a:noFill/>
          <a:ln w="38100">
            <a:solidFill>
              <a:srgbClr val="2A20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1371600" y="4043065"/>
            <a:ext cx="152400" cy="71735"/>
          </a:xfrm>
          <a:prstGeom prst="straightConnector1">
            <a:avLst/>
          </a:prstGeom>
          <a:ln w="38100">
            <a:solidFill>
              <a:srgbClr val="2A20EC"/>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87289" y="1824335"/>
            <a:ext cx="2571730" cy="461665"/>
          </a:xfrm>
          <a:prstGeom prst="rect">
            <a:avLst/>
          </a:prstGeom>
          <a:noFill/>
        </p:spPr>
        <p:txBody>
          <a:bodyPr wrap="none" rtlCol="0">
            <a:spAutoFit/>
          </a:bodyPr>
          <a:lstStyle/>
          <a:p>
            <a:r>
              <a:rPr lang="en-US" sz="2400" dirty="0" smtClean="0">
                <a:solidFill>
                  <a:srgbClr val="2A20EC"/>
                </a:solidFill>
                <a:latin typeface="+mj-lt"/>
              </a:rPr>
              <a:t>Target = A+4+4*7</a:t>
            </a:r>
            <a:endParaRPr lang="en-US" sz="2400" dirty="0">
              <a:solidFill>
                <a:srgbClr val="2A20EC"/>
              </a:solidFill>
              <a:latin typeface="+mj-lt"/>
            </a:endParaRPr>
          </a:p>
        </p:txBody>
      </p:sp>
      <p:sp>
        <p:nvSpPr>
          <p:cNvPr id="16" name="Freeform 15"/>
          <p:cNvSpPr/>
          <p:nvPr/>
        </p:nvSpPr>
        <p:spPr>
          <a:xfrm>
            <a:off x="789066" y="2126255"/>
            <a:ext cx="1601594" cy="1685581"/>
          </a:xfrm>
          <a:custGeom>
            <a:avLst/>
            <a:gdLst>
              <a:gd name="connsiteX0" fmla="*/ 1601594 w 1601594"/>
              <a:gd name="connsiteY0" fmla="*/ 1685581 h 1685581"/>
              <a:gd name="connsiteX1" fmla="*/ 59233 w 1601594"/>
              <a:gd name="connsiteY1" fmla="*/ 903384 h 1685581"/>
              <a:gd name="connsiteX2" fmla="*/ 466857 w 1601594"/>
              <a:gd name="connsiteY2" fmla="*/ 0 h 1685581"/>
            </a:gdLst>
            <a:ahLst/>
            <a:cxnLst>
              <a:cxn ang="0">
                <a:pos x="connsiteX0" y="connsiteY0"/>
              </a:cxn>
              <a:cxn ang="0">
                <a:pos x="connsiteX1" y="connsiteY1"/>
              </a:cxn>
              <a:cxn ang="0">
                <a:pos x="connsiteX2" y="connsiteY2"/>
              </a:cxn>
            </a:cxnLst>
            <a:rect l="l" t="t" r="r" b="b"/>
            <a:pathLst>
              <a:path w="1601594" h="1685581">
                <a:moveTo>
                  <a:pt x="1601594" y="1685581"/>
                </a:moveTo>
                <a:cubicBezTo>
                  <a:pt x="924975" y="1434947"/>
                  <a:pt x="248356" y="1184314"/>
                  <a:pt x="59233" y="903384"/>
                </a:cubicBezTo>
                <a:cubicBezTo>
                  <a:pt x="-129890" y="622454"/>
                  <a:pt x="168483" y="311227"/>
                  <a:pt x="466857" y="0"/>
                </a:cubicBezTo>
              </a:path>
            </a:pathLst>
          </a:custGeom>
          <a:noFill/>
          <a:ln w="38100">
            <a:solidFill>
              <a:srgbClr val="A02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6" idx="2"/>
          </p:cNvCxnSpPr>
          <p:nvPr/>
        </p:nvCxnSpPr>
        <p:spPr>
          <a:xfrm flipV="1">
            <a:off x="1255923" y="1905000"/>
            <a:ext cx="264405" cy="221255"/>
          </a:xfrm>
          <a:prstGeom prst="straightConnector1">
            <a:avLst/>
          </a:prstGeom>
          <a:ln w="38100">
            <a:solidFill>
              <a:srgbClr val="A0207B"/>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2369403"/>
            <a:ext cx="2355773" cy="830997"/>
          </a:xfrm>
          <a:prstGeom prst="rect">
            <a:avLst/>
          </a:prstGeom>
          <a:noFill/>
        </p:spPr>
        <p:txBody>
          <a:bodyPr wrap="none" rtlCol="0">
            <a:spAutoFit/>
          </a:bodyPr>
          <a:lstStyle/>
          <a:p>
            <a:r>
              <a:rPr lang="en-US" sz="2400" dirty="0" smtClean="0">
                <a:solidFill>
                  <a:srgbClr val="A0207B"/>
                </a:solidFill>
                <a:latin typeface="+mj-lt"/>
              </a:rPr>
              <a:t>Target = </a:t>
            </a:r>
          </a:p>
          <a:p>
            <a:r>
              <a:rPr lang="en-US" sz="2400" dirty="0">
                <a:solidFill>
                  <a:srgbClr val="A0207B"/>
                </a:solidFill>
                <a:latin typeface="+mj-lt"/>
              </a:rPr>
              <a:t> </a:t>
            </a:r>
            <a:r>
              <a:rPr lang="en-US" sz="2400" dirty="0" smtClean="0">
                <a:solidFill>
                  <a:srgbClr val="A0207B"/>
                </a:solidFill>
                <a:latin typeface="+mj-lt"/>
              </a:rPr>
              <a:t>     A+28+4*(-5)</a:t>
            </a:r>
            <a:endParaRPr lang="en-US" sz="2400" dirty="0">
              <a:solidFill>
                <a:srgbClr val="A0207B"/>
              </a:solidFill>
              <a:latin typeface="+mj-lt"/>
            </a:endParaRPr>
          </a:p>
        </p:txBody>
      </p:sp>
    </p:spTree>
    <p:extLst>
      <p:ext uri="{BB962C8B-B14F-4D97-AF65-F5344CB8AC3E}">
        <p14:creationId xmlns="" xmlns:p14="http://schemas.microsoft.com/office/powerpoint/2010/main" val="33649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animBg="1"/>
      <p:bldP spid="15" grpId="0"/>
      <p:bldP spid="16"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Computer operations</a:t>
            </a:r>
            <a:endParaRPr lang="en-US" b="1"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Summary</a:t>
            </a:r>
          </a:p>
          <a:p>
            <a:pPr lvl="1"/>
            <a:r>
              <a:rPr lang="en-US" dirty="0" smtClean="0"/>
              <a:t>Computer operations come in many types</a:t>
            </a:r>
          </a:p>
          <a:p>
            <a:pPr lvl="2"/>
            <a:r>
              <a:rPr lang="en-US" dirty="0" smtClean="0"/>
              <a:t>We have discussed a few and will discuss many more</a:t>
            </a:r>
          </a:p>
          <a:p>
            <a:pPr lvl="1"/>
            <a:r>
              <a:rPr lang="en-US" dirty="0" smtClean="0"/>
              <a:t>Each distinct operation has a corresponding instruction that the computer understands</a:t>
            </a:r>
          </a:p>
          <a:p>
            <a:pPr lvl="1"/>
            <a:r>
              <a:rPr lang="en-US" dirty="0" smtClean="0"/>
              <a:t>Each operation has a few operands</a:t>
            </a:r>
          </a:p>
          <a:p>
            <a:pPr lvl="2"/>
            <a:r>
              <a:rPr lang="en-US" dirty="0" smtClean="0"/>
              <a:t>Usually three in most computers</a:t>
            </a:r>
          </a:p>
          <a:p>
            <a:pPr lvl="2"/>
            <a:r>
              <a:rPr lang="en-US" dirty="0" smtClean="0"/>
              <a:t>Two are source operands and one is destination operand</a:t>
            </a:r>
          </a:p>
          <a:p>
            <a:pPr lvl="2"/>
            <a:r>
              <a:rPr lang="en-US" dirty="0" smtClean="0"/>
              <a:t>Accordingly, each instruction has a corresponding number of operands</a:t>
            </a:r>
          </a:p>
          <a:p>
            <a:pPr lvl="2"/>
            <a:r>
              <a:rPr lang="en-US" dirty="0" smtClean="0"/>
              <a:t>In a computer, all instructions may have the same number of operands or may have a variable number of operands</a:t>
            </a:r>
          </a:p>
          <a:p>
            <a:pPr lvl="3"/>
            <a:r>
              <a:rPr lang="en-US" dirty="0" smtClean="0"/>
              <a:t>Simple designs favor uniformity and regularity in instructions</a:t>
            </a:r>
          </a:p>
        </p:txBody>
      </p:sp>
    </p:spTree>
    <p:extLst>
      <p:ext uri="{BB962C8B-B14F-4D97-AF65-F5344CB8AC3E}">
        <p14:creationId xmlns="" xmlns:p14="http://schemas.microsoft.com/office/powerpoint/2010/main" val="21899184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The successful case is not fixed</a:t>
            </a:r>
          </a:p>
          <a:p>
            <a:pPr marL="914400" lvl="2"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a:t>
            </a:r>
          </a:p>
          <a:p>
            <a:pPr marL="914400" lvl="2" indent="0">
              <a:buNone/>
            </a:pPr>
            <a:r>
              <a:rPr lang="en-US" dirty="0" smtClean="0"/>
              <a:t>   switch (x[</a:t>
            </a:r>
            <a:r>
              <a:rPr lang="en-US" dirty="0" err="1" smtClean="0"/>
              <a:t>i</a:t>
            </a:r>
            <a:r>
              <a:rPr lang="en-US" dirty="0" smtClean="0"/>
              <a:t>]) {</a:t>
            </a:r>
          </a:p>
          <a:p>
            <a:pPr marL="914400" lvl="2" indent="0">
              <a:buNone/>
            </a:pPr>
            <a:r>
              <a:rPr lang="en-US" dirty="0"/>
              <a:t> </a:t>
            </a:r>
            <a:r>
              <a:rPr lang="en-US" dirty="0" smtClean="0"/>
              <a:t>     case 0: …</a:t>
            </a:r>
          </a:p>
          <a:p>
            <a:pPr marL="914400" lvl="2" indent="0">
              <a:buNone/>
            </a:pPr>
            <a:r>
              <a:rPr lang="en-US" dirty="0"/>
              <a:t> </a:t>
            </a:r>
            <a:r>
              <a:rPr lang="en-US" dirty="0" smtClean="0"/>
              <a:t>     case 1: …</a:t>
            </a:r>
          </a:p>
          <a:p>
            <a:pPr marL="914400" lvl="2" indent="0">
              <a:buNone/>
            </a:pPr>
            <a:r>
              <a:rPr lang="en-US" dirty="0"/>
              <a:t> </a:t>
            </a:r>
            <a:r>
              <a:rPr lang="en-US" dirty="0" smtClean="0"/>
              <a:t>     …</a:t>
            </a:r>
          </a:p>
          <a:p>
            <a:pPr marL="914400" lvl="2" indent="0">
              <a:buNone/>
            </a:pPr>
            <a:r>
              <a:rPr lang="en-US" dirty="0"/>
              <a:t> </a:t>
            </a:r>
            <a:r>
              <a:rPr lang="en-US" dirty="0" smtClean="0"/>
              <a:t>     default: …</a:t>
            </a:r>
          </a:p>
          <a:p>
            <a:pPr marL="914400" lvl="2" indent="0">
              <a:buNone/>
            </a:pPr>
            <a:r>
              <a:rPr lang="en-US" dirty="0"/>
              <a:t> </a:t>
            </a:r>
            <a:r>
              <a:rPr lang="en-US" dirty="0" smtClean="0"/>
              <a:t>  }</a:t>
            </a:r>
          </a:p>
          <a:p>
            <a:pPr marL="914400" lvl="2" indent="0">
              <a:buNone/>
            </a:pPr>
            <a:r>
              <a:rPr lang="en-US" dirty="0"/>
              <a:t>}</a:t>
            </a:r>
            <a:endParaRPr lang="en-US" dirty="0" smtClean="0"/>
          </a:p>
          <a:p>
            <a:r>
              <a:rPr lang="en-US" dirty="0" smtClean="0"/>
              <a:t>One possibility is to treat the chain of cases as if-else </a:t>
            </a:r>
            <a:r>
              <a:rPr lang="en-US" dirty="0" err="1" smtClean="0"/>
              <a:t>if-else</a:t>
            </a:r>
            <a:r>
              <a:rPr lang="en-US" dirty="0" smtClean="0"/>
              <a:t> chain</a:t>
            </a:r>
          </a:p>
          <a:p>
            <a:pPr lvl="1"/>
            <a:r>
              <a:rPr lang="en-US" dirty="0" smtClean="0"/>
              <a:t>The number of comparisons depends on the position of the successful case in the chain</a:t>
            </a:r>
          </a:p>
          <a:p>
            <a:pPr lvl="1"/>
            <a:r>
              <a:rPr lang="en-US" dirty="0" smtClean="0"/>
              <a:t>There can be a lot of wasted comparisons</a:t>
            </a:r>
          </a:p>
        </p:txBody>
      </p:sp>
    </p:spTree>
    <p:extLst>
      <p:ext uri="{BB962C8B-B14F-4D97-AF65-F5344CB8AC3E}">
        <p14:creationId xmlns="" xmlns:p14="http://schemas.microsoft.com/office/powerpoint/2010/main" val="26646071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762000"/>
            <a:ext cx="8686800" cy="6172200"/>
          </a:xfrm>
        </p:spPr>
        <p:txBody>
          <a:bodyPr>
            <a:normAutofit lnSpcReduction="10000"/>
          </a:bodyPr>
          <a:lstStyle/>
          <a:p>
            <a:r>
              <a:rPr lang="en-US" dirty="0" smtClean="0"/>
              <a:t>A better option is to prepare a table where each entry is a case label and index into the table is the case value</a:t>
            </a:r>
          </a:p>
          <a:p>
            <a:pPr lvl="1"/>
            <a:r>
              <a:rPr lang="en-US" dirty="0" smtClean="0"/>
              <a:t>In the last slide’s example, let’s refer to this table by the array T (usually known as jump table)</a:t>
            </a:r>
            <a:endParaRPr lang="en-US" dirty="0"/>
          </a:p>
          <a:p>
            <a:pPr lvl="2"/>
            <a:r>
              <a:rPr lang="en-US" dirty="0" smtClean="0"/>
              <a:t>T[x[</a:t>
            </a:r>
            <a:r>
              <a:rPr lang="en-US" dirty="0" err="1" smtClean="0"/>
              <a:t>i</a:t>
            </a:r>
            <a:r>
              <a:rPr lang="en-US" dirty="0" smtClean="0"/>
              <a:t>]] should store the target case label</a:t>
            </a:r>
          </a:p>
          <a:p>
            <a:pPr lvl="2"/>
            <a:r>
              <a:rPr lang="en-US" dirty="0" smtClean="0"/>
              <a:t>Compiler is responsible for populating this table with the correct case labels</a:t>
            </a:r>
          </a:p>
          <a:p>
            <a:pPr lvl="1"/>
            <a:r>
              <a:rPr lang="en-US" dirty="0"/>
              <a:t>Explains why only integer or character </a:t>
            </a:r>
            <a:r>
              <a:rPr lang="en-US" dirty="0" smtClean="0"/>
              <a:t>type is </a:t>
            </a:r>
            <a:r>
              <a:rPr lang="en-US" dirty="0"/>
              <a:t>allowed in switch </a:t>
            </a:r>
            <a:r>
              <a:rPr lang="en-US" dirty="0" smtClean="0"/>
              <a:t>argument</a:t>
            </a:r>
            <a:endParaRPr lang="en-US" dirty="0"/>
          </a:p>
          <a:p>
            <a:pPr lvl="1"/>
            <a:r>
              <a:rPr lang="en-US" dirty="0" smtClean="0"/>
              <a:t>The compiler must generate an instruction to jump to the correct label</a:t>
            </a:r>
          </a:p>
          <a:p>
            <a:pPr lvl="2"/>
            <a:r>
              <a:rPr lang="en-US" dirty="0" smtClean="0"/>
              <a:t>This is an unconditional jump with a variable target</a:t>
            </a:r>
          </a:p>
          <a:p>
            <a:pPr lvl="2"/>
            <a:r>
              <a:rPr lang="en-US" dirty="0" smtClean="0"/>
              <a:t>The j instruction is allowed to use a constant target</a:t>
            </a:r>
          </a:p>
        </p:txBody>
      </p:sp>
    </p:spTree>
    <p:extLst>
      <p:ext uri="{BB962C8B-B14F-4D97-AF65-F5344CB8AC3E}">
        <p14:creationId xmlns="" xmlns:p14="http://schemas.microsoft.com/office/powerpoint/2010/main" val="15575524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762000"/>
            <a:ext cx="8686800" cy="6172200"/>
          </a:xfrm>
        </p:spPr>
        <p:txBody>
          <a:bodyPr>
            <a:normAutofit fontScale="92500" lnSpcReduction="10000"/>
          </a:bodyPr>
          <a:lstStyle/>
          <a:p>
            <a:r>
              <a:rPr lang="en-US" dirty="0" smtClean="0"/>
              <a:t>The code will be transformed by the compiler</a:t>
            </a:r>
          </a:p>
          <a:p>
            <a:pPr marL="1371600" lvl="3"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a:t>
            </a:r>
          </a:p>
          <a:p>
            <a:pPr marL="1371600" lvl="3" indent="0">
              <a:buNone/>
            </a:pPr>
            <a:r>
              <a:rPr lang="en-US" dirty="0" smtClean="0"/>
              <a:t>   switch (x[</a:t>
            </a:r>
            <a:r>
              <a:rPr lang="en-US" dirty="0" err="1" smtClean="0"/>
              <a:t>i</a:t>
            </a:r>
            <a:r>
              <a:rPr lang="en-US" dirty="0" smtClean="0"/>
              <a:t>]) {</a:t>
            </a:r>
          </a:p>
          <a:p>
            <a:pPr marL="1371600" lvl="3" indent="0">
              <a:buNone/>
            </a:pPr>
            <a:r>
              <a:rPr lang="en-US" dirty="0"/>
              <a:t> </a:t>
            </a:r>
            <a:r>
              <a:rPr lang="en-US" dirty="0" smtClean="0"/>
              <a:t>     label0: case 0: …</a:t>
            </a:r>
          </a:p>
          <a:p>
            <a:pPr marL="1371600" lvl="3" indent="0">
              <a:buNone/>
            </a:pPr>
            <a:r>
              <a:rPr lang="en-US" dirty="0"/>
              <a:t> </a:t>
            </a:r>
            <a:r>
              <a:rPr lang="en-US" dirty="0" smtClean="0"/>
              <a:t>     label1: case 1: …</a:t>
            </a:r>
          </a:p>
          <a:p>
            <a:pPr marL="1371600" lvl="3" indent="0">
              <a:buNone/>
            </a:pPr>
            <a:r>
              <a:rPr lang="en-US" dirty="0"/>
              <a:t> </a:t>
            </a:r>
            <a:r>
              <a:rPr lang="en-US" dirty="0" smtClean="0"/>
              <a:t>     …</a:t>
            </a:r>
          </a:p>
          <a:p>
            <a:pPr marL="1371600" lvl="3" indent="0">
              <a:buNone/>
            </a:pPr>
            <a:r>
              <a:rPr lang="en-US" dirty="0"/>
              <a:t> </a:t>
            </a:r>
            <a:r>
              <a:rPr lang="en-US" dirty="0" smtClean="0"/>
              <a:t>     </a:t>
            </a:r>
            <a:r>
              <a:rPr lang="en-US" dirty="0" err="1" smtClean="0"/>
              <a:t>labelD</a:t>
            </a:r>
            <a:r>
              <a:rPr lang="en-US" dirty="0" smtClean="0"/>
              <a:t>: default: …</a:t>
            </a:r>
          </a:p>
          <a:p>
            <a:pPr marL="1371600" lvl="3" indent="0">
              <a:buNone/>
            </a:pPr>
            <a:r>
              <a:rPr lang="en-US" dirty="0" smtClean="0"/>
              <a:t>  }</a:t>
            </a:r>
          </a:p>
          <a:p>
            <a:pPr marL="1371600" lvl="3" indent="0">
              <a:buNone/>
            </a:pPr>
            <a:r>
              <a:rPr lang="en-US" dirty="0"/>
              <a:t>}</a:t>
            </a:r>
            <a:endParaRPr lang="en-US" dirty="0" smtClean="0"/>
          </a:p>
          <a:p>
            <a:pPr lvl="2"/>
            <a:r>
              <a:rPr lang="en-US" dirty="0" smtClean="0"/>
              <a:t>Transformed code:</a:t>
            </a:r>
          </a:p>
          <a:p>
            <a:pPr marL="1371600" lvl="3" indent="0">
              <a:buNone/>
            </a:pPr>
            <a:r>
              <a:rPr lang="en-US" dirty="0"/>
              <a:t>f</a:t>
            </a:r>
            <a:r>
              <a:rPr lang="en-US" dirty="0" smtClean="0"/>
              <a:t>or (</a:t>
            </a:r>
            <a:r>
              <a:rPr lang="en-US" dirty="0"/>
              <a:t>k</a:t>
            </a:r>
            <a:r>
              <a:rPr lang="en-US" dirty="0" smtClean="0"/>
              <a:t>=0; </a:t>
            </a:r>
            <a:r>
              <a:rPr lang="en-US" dirty="0"/>
              <a:t>k</a:t>
            </a:r>
            <a:r>
              <a:rPr lang="en-US" dirty="0" smtClean="0"/>
              <a:t>&lt;</a:t>
            </a:r>
            <a:r>
              <a:rPr lang="en-US" dirty="0" err="1" smtClean="0"/>
              <a:t>JTSize</a:t>
            </a:r>
            <a:r>
              <a:rPr lang="en-US" dirty="0" smtClean="0"/>
              <a:t>; </a:t>
            </a:r>
            <a:r>
              <a:rPr lang="en-US" dirty="0"/>
              <a:t>k</a:t>
            </a:r>
            <a:r>
              <a:rPr lang="en-US" dirty="0" smtClean="0"/>
              <a:t>++) T[</a:t>
            </a:r>
            <a:r>
              <a:rPr lang="en-US" dirty="0"/>
              <a:t>k</a:t>
            </a:r>
            <a:r>
              <a:rPr lang="en-US" dirty="0" smtClean="0"/>
              <a:t>] = </a:t>
            </a:r>
            <a:r>
              <a:rPr lang="en-US" dirty="0" err="1" smtClean="0"/>
              <a:t>labelD</a:t>
            </a:r>
            <a:endParaRPr lang="en-US" dirty="0" smtClean="0"/>
          </a:p>
          <a:p>
            <a:pPr marL="1371600" lvl="3" indent="0">
              <a:buNone/>
            </a:pPr>
            <a:r>
              <a:rPr lang="en-US" dirty="0" smtClean="0"/>
              <a:t>T[0] = label0; T[1] = label1; …</a:t>
            </a:r>
          </a:p>
          <a:p>
            <a:pPr marL="1371600" lvl="3"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a:t>
            </a:r>
            <a:r>
              <a:rPr lang="en-US" dirty="0" err="1" smtClean="0"/>
              <a:t>goto</a:t>
            </a:r>
            <a:r>
              <a:rPr lang="en-US" dirty="0" smtClean="0"/>
              <a:t> T[x[</a:t>
            </a:r>
            <a:r>
              <a:rPr lang="en-US" dirty="0" err="1" smtClean="0"/>
              <a:t>i</a:t>
            </a:r>
            <a:r>
              <a:rPr lang="en-US" dirty="0" smtClean="0"/>
              <a:t>]]; </a:t>
            </a:r>
            <a:endParaRPr lang="en-US" dirty="0"/>
          </a:p>
          <a:p>
            <a:r>
              <a:rPr lang="en-US" dirty="0" smtClean="0"/>
              <a:t>The compiler must generate an instruction to jump to the correct label (for </a:t>
            </a:r>
            <a:r>
              <a:rPr lang="en-US" dirty="0" err="1" smtClean="0"/>
              <a:t>goto</a:t>
            </a:r>
            <a:r>
              <a:rPr lang="en-US" dirty="0" smtClean="0"/>
              <a:t> T[x[</a:t>
            </a:r>
            <a:r>
              <a:rPr lang="en-US" dirty="0" err="1" smtClean="0"/>
              <a:t>i</a:t>
            </a:r>
            <a:r>
              <a:rPr lang="en-US" smtClean="0"/>
              <a:t>]])</a:t>
            </a:r>
            <a:endParaRPr lang="en-US" dirty="0" smtClean="0"/>
          </a:p>
          <a:p>
            <a:pPr lvl="2"/>
            <a:r>
              <a:rPr lang="en-US" dirty="0" smtClean="0"/>
              <a:t>This is an unconditional jump with a variable target</a:t>
            </a:r>
          </a:p>
          <a:p>
            <a:pPr lvl="2"/>
            <a:r>
              <a:rPr lang="en-US" dirty="0" smtClean="0"/>
              <a:t>The j instruction is allowed to use a constant target</a:t>
            </a:r>
          </a:p>
        </p:txBody>
      </p:sp>
    </p:spTree>
    <p:extLst>
      <p:ext uri="{BB962C8B-B14F-4D97-AF65-F5344CB8AC3E}">
        <p14:creationId xmlns="" xmlns:p14="http://schemas.microsoft.com/office/powerpoint/2010/main" val="11975834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762000"/>
            <a:ext cx="8686800" cy="6172200"/>
          </a:xfrm>
        </p:spPr>
        <p:txBody>
          <a:bodyPr>
            <a:normAutofit/>
          </a:bodyPr>
          <a:lstStyle/>
          <a:p>
            <a:r>
              <a:rPr lang="en-US" dirty="0" smtClean="0"/>
              <a:t>MIPS ISA provides an instruction to make unconditional jumps to variable targets</a:t>
            </a:r>
          </a:p>
          <a:p>
            <a:pPr lvl="1"/>
            <a:r>
              <a:rPr lang="en-US" dirty="0" smtClean="0"/>
              <a:t>This instruction is </a:t>
            </a:r>
            <a:r>
              <a:rPr lang="en-US" dirty="0" err="1" smtClean="0"/>
              <a:t>jr</a:t>
            </a:r>
            <a:r>
              <a:rPr lang="en-US" dirty="0" smtClean="0"/>
              <a:t> (jump register)</a:t>
            </a:r>
            <a:endParaRPr lang="en-US" dirty="0"/>
          </a:p>
          <a:p>
            <a:pPr lvl="2"/>
            <a:r>
              <a:rPr lang="en-US" dirty="0" smtClean="0"/>
              <a:t>Has one register operand holding the jump target</a:t>
            </a:r>
          </a:p>
          <a:p>
            <a:pPr lvl="2"/>
            <a:r>
              <a:rPr lang="en-US" dirty="0" smtClean="0"/>
              <a:t>Compiler is responsible to generate code for loading the correct target in the register before the </a:t>
            </a:r>
            <a:r>
              <a:rPr lang="en-US" dirty="0" err="1" smtClean="0"/>
              <a:t>jr</a:t>
            </a:r>
            <a:r>
              <a:rPr lang="en-US" dirty="0" smtClean="0"/>
              <a:t> instruction</a:t>
            </a:r>
            <a:endParaRPr lang="en-US" dirty="0"/>
          </a:p>
          <a:p>
            <a:pPr marL="914400" lvl="2" indent="0">
              <a:buNone/>
            </a:pPr>
            <a:r>
              <a:rPr lang="en-US" dirty="0" err="1"/>
              <a:t>j</a:t>
            </a:r>
            <a:r>
              <a:rPr lang="en-US" dirty="0" err="1" smtClean="0"/>
              <a:t>r</a:t>
            </a:r>
            <a:r>
              <a:rPr lang="en-US" dirty="0" smtClean="0"/>
              <a:t> $20</a:t>
            </a:r>
          </a:p>
          <a:p>
            <a:pPr lvl="2"/>
            <a:r>
              <a:rPr lang="en-US" dirty="0" smtClean="0"/>
              <a:t>Takes the contents of $20 and treats it as a jump target</a:t>
            </a:r>
          </a:p>
          <a:p>
            <a:pPr lvl="3"/>
            <a:r>
              <a:rPr lang="en-US" dirty="0" smtClean="0"/>
              <a:t>This target is NOT an offset relative to the address where the </a:t>
            </a:r>
            <a:r>
              <a:rPr lang="en-US" dirty="0" err="1" smtClean="0"/>
              <a:t>jr</a:t>
            </a:r>
            <a:r>
              <a:rPr lang="en-US" dirty="0" smtClean="0"/>
              <a:t> instruction is stored</a:t>
            </a:r>
          </a:p>
          <a:p>
            <a:pPr lvl="3"/>
            <a:r>
              <a:rPr lang="en-US" dirty="0" smtClean="0"/>
              <a:t>This target is the absolute final target</a:t>
            </a:r>
          </a:p>
        </p:txBody>
      </p:sp>
    </p:spTree>
    <p:extLst>
      <p:ext uri="{BB962C8B-B14F-4D97-AF65-F5344CB8AC3E}">
        <p14:creationId xmlns="" xmlns:p14="http://schemas.microsoft.com/office/powerpoint/2010/main" val="3294291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Consider the following C code</a:t>
            </a:r>
          </a:p>
          <a:p>
            <a:pPr marL="914400" lvl="2" indent="0">
              <a:buNone/>
            </a:pPr>
            <a:r>
              <a:rPr lang="en-US" dirty="0" smtClean="0"/>
              <a:t>   </a:t>
            </a:r>
            <a:r>
              <a:rPr lang="en-US" sz="2000" dirty="0" smtClean="0"/>
              <a:t>switch (x[</a:t>
            </a:r>
            <a:r>
              <a:rPr lang="en-US" sz="2000" dirty="0" err="1" smtClean="0"/>
              <a:t>i</a:t>
            </a:r>
            <a:r>
              <a:rPr lang="en-US" sz="2000" dirty="0" smtClean="0"/>
              <a:t>]) {</a:t>
            </a:r>
          </a:p>
          <a:p>
            <a:pPr marL="914400" lvl="2" indent="0">
              <a:buNone/>
            </a:pPr>
            <a:r>
              <a:rPr lang="en-US" sz="2000" dirty="0"/>
              <a:t> </a:t>
            </a:r>
            <a:r>
              <a:rPr lang="en-US" sz="2000" dirty="0" smtClean="0"/>
              <a:t>     case 0: …</a:t>
            </a:r>
          </a:p>
          <a:p>
            <a:pPr marL="914400" lvl="2" indent="0">
              <a:buNone/>
            </a:pPr>
            <a:r>
              <a:rPr lang="en-US" sz="2000" dirty="0"/>
              <a:t> </a:t>
            </a:r>
            <a:r>
              <a:rPr lang="en-US" sz="2000" dirty="0" smtClean="0"/>
              <a:t>     case 1: …</a:t>
            </a:r>
          </a:p>
          <a:p>
            <a:pPr marL="914400" lvl="2" indent="0">
              <a:buNone/>
            </a:pPr>
            <a:r>
              <a:rPr lang="en-US" sz="2000" dirty="0"/>
              <a:t> </a:t>
            </a:r>
            <a:r>
              <a:rPr lang="en-US" sz="2000" dirty="0" smtClean="0"/>
              <a:t>     …</a:t>
            </a:r>
          </a:p>
          <a:p>
            <a:pPr marL="914400" lvl="2" indent="0">
              <a:buNone/>
            </a:pPr>
            <a:r>
              <a:rPr lang="en-US" sz="2000" dirty="0"/>
              <a:t> </a:t>
            </a:r>
            <a:r>
              <a:rPr lang="en-US" sz="2000" dirty="0" smtClean="0"/>
              <a:t>     default: …</a:t>
            </a:r>
          </a:p>
          <a:p>
            <a:pPr marL="914400" lvl="2" indent="0">
              <a:buNone/>
            </a:pPr>
            <a:r>
              <a:rPr lang="en-US" sz="2000" dirty="0"/>
              <a:t> </a:t>
            </a:r>
            <a:r>
              <a:rPr lang="en-US" sz="2000" dirty="0" smtClean="0"/>
              <a:t>  }</a:t>
            </a:r>
          </a:p>
          <a:p>
            <a:pPr lvl="2"/>
            <a:r>
              <a:rPr lang="en-US" dirty="0" smtClean="0"/>
              <a:t>Suppose jump table starting address is in $1, starting address of x is in $2, </a:t>
            </a:r>
            <a:r>
              <a:rPr lang="en-US" dirty="0" err="1" smtClean="0"/>
              <a:t>i</a:t>
            </a:r>
            <a:r>
              <a:rPr lang="en-US" dirty="0" smtClean="0"/>
              <a:t> is in $3, x is an integer array, and x[</a:t>
            </a:r>
            <a:r>
              <a:rPr lang="en-US" dirty="0" err="1" smtClean="0"/>
              <a:t>i</a:t>
            </a:r>
            <a:r>
              <a:rPr lang="en-US" dirty="0" smtClean="0"/>
              <a:t>] is allocated in $12</a:t>
            </a:r>
          </a:p>
          <a:p>
            <a:pPr marL="1371600" lvl="3" indent="0">
              <a:buNone/>
            </a:pPr>
            <a:r>
              <a:rPr lang="en-US" dirty="0" err="1"/>
              <a:t>s</a:t>
            </a:r>
            <a:r>
              <a:rPr lang="en-US" dirty="0" err="1" smtClean="0"/>
              <a:t>ll</a:t>
            </a:r>
            <a:r>
              <a:rPr lang="en-US" dirty="0" smtClean="0"/>
              <a:t> $4, $3, 2</a:t>
            </a:r>
          </a:p>
          <a:p>
            <a:pPr marL="1371600" lvl="3" indent="0">
              <a:buNone/>
            </a:pPr>
            <a:r>
              <a:rPr lang="en-US" dirty="0"/>
              <a:t>a</a:t>
            </a:r>
            <a:r>
              <a:rPr lang="en-US" dirty="0" smtClean="0"/>
              <a:t>dd $4, $4, $2</a:t>
            </a:r>
          </a:p>
          <a:p>
            <a:pPr marL="1371600" lvl="3" indent="0">
              <a:buNone/>
            </a:pPr>
            <a:r>
              <a:rPr lang="en-US" dirty="0" err="1"/>
              <a:t>l</a:t>
            </a:r>
            <a:r>
              <a:rPr lang="en-US" dirty="0" err="1" smtClean="0"/>
              <a:t>w</a:t>
            </a:r>
            <a:r>
              <a:rPr lang="en-US" dirty="0" smtClean="0"/>
              <a:t> $12, 0($4)</a:t>
            </a:r>
          </a:p>
          <a:p>
            <a:pPr marL="1371600" lvl="3" indent="0">
              <a:buNone/>
            </a:pPr>
            <a:r>
              <a:rPr lang="en-US" dirty="0" err="1"/>
              <a:t>s</a:t>
            </a:r>
            <a:r>
              <a:rPr lang="en-US" dirty="0" err="1" smtClean="0"/>
              <a:t>ll</a:t>
            </a:r>
            <a:r>
              <a:rPr lang="en-US" dirty="0" smtClean="0"/>
              <a:t> $12, $12, 2</a:t>
            </a:r>
          </a:p>
          <a:p>
            <a:pPr marL="1371600" lvl="3" indent="0">
              <a:buNone/>
            </a:pPr>
            <a:r>
              <a:rPr lang="en-US" dirty="0"/>
              <a:t>a</a:t>
            </a:r>
            <a:r>
              <a:rPr lang="en-US" dirty="0" smtClean="0"/>
              <a:t>dd $4, $12, $1</a:t>
            </a:r>
          </a:p>
          <a:p>
            <a:pPr marL="1371600" lvl="3" indent="0">
              <a:buNone/>
            </a:pPr>
            <a:r>
              <a:rPr lang="en-US" dirty="0" err="1"/>
              <a:t>l</a:t>
            </a:r>
            <a:r>
              <a:rPr lang="en-US" dirty="0" err="1" smtClean="0"/>
              <a:t>w</a:t>
            </a:r>
            <a:r>
              <a:rPr lang="en-US" dirty="0" smtClean="0"/>
              <a:t> $4, 0($4)   // Each jump table entry is 32 bits</a:t>
            </a:r>
          </a:p>
          <a:p>
            <a:pPr marL="1371600" lvl="3" indent="0">
              <a:buNone/>
            </a:pPr>
            <a:r>
              <a:rPr lang="en-US" dirty="0" err="1"/>
              <a:t>j</a:t>
            </a:r>
            <a:r>
              <a:rPr lang="en-US" dirty="0" err="1" smtClean="0"/>
              <a:t>r</a:t>
            </a:r>
            <a:r>
              <a:rPr lang="en-US" dirty="0" smtClean="0"/>
              <a:t> $4</a:t>
            </a:r>
          </a:p>
          <a:p>
            <a:pPr marL="1371600" lvl="3" indent="0">
              <a:buNone/>
            </a:pPr>
            <a:endParaRPr lang="en-US" dirty="0" smtClean="0"/>
          </a:p>
        </p:txBody>
      </p:sp>
    </p:spTree>
    <p:extLst>
      <p:ext uri="{BB962C8B-B14F-4D97-AF65-F5344CB8AC3E}">
        <p14:creationId xmlns="" xmlns:p14="http://schemas.microsoft.com/office/powerpoint/2010/main" val="4672333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MIPS translation shown in the last slide is not particularly efficient</a:t>
            </a:r>
          </a:p>
          <a:p>
            <a:pPr lvl="1"/>
            <a:r>
              <a:rPr lang="en-US" dirty="0" smtClean="0"/>
              <a:t>This translation works if we know the range of values x[</a:t>
            </a:r>
            <a:r>
              <a:rPr lang="en-US" dirty="0" err="1" smtClean="0"/>
              <a:t>i</a:t>
            </a:r>
            <a:r>
              <a:rPr lang="en-US" dirty="0" smtClean="0"/>
              <a:t>] can take</a:t>
            </a:r>
          </a:p>
          <a:p>
            <a:pPr lvl="1"/>
            <a:r>
              <a:rPr lang="en-US" dirty="0" smtClean="0"/>
              <a:t>Wastes a lot of memory by preparing a jump table for the entire range of x[</a:t>
            </a:r>
            <a:r>
              <a:rPr lang="en-US" dirty="0" err="1" smtClean="0"/>
              <a:t>i</a:t>
            </a:r>
            <a:r>
              <a:rPr lang="en-US" dirty="0" smtClean="0"/>
              <a:t>]</a:t>
            </a:r>
          </a:p>
          <a:p>
            <a:pPr lvl="1"/>
            <a:r>
              <a:rPr lang="en-US" dirty="0" smtClean="0"/>
              <a:t>Jump table size can be optimized by doing a simple range check on x[</a:t>
            </a:r>
            <a:r>
              <a:rPr lang="en-US" dirty="0" err="1" smtClean="0"/>
              <a:t>i</a:t>
            </a:r>
            <a:r>
              <a:rPr lang="en-US" dirty="0" smtClean="0"/>
              <a:t>] before using the jump table entry indexed by x[</a:t>
            </a:r>
            <a:r>
              <a:rPr lang="en-US" dirty="0" err="1" smtClean="0"/>
              <a:t>i</a:t>
            </a:r>
            <a:r>
              <a:rPr lang="en-US" dirty="0" smtClean="0"/>
              <a:t>]</a:t>
            </a:r>
            <a:endParaRPr lang="en-US" dirty="0"/>
          </a:p>
          <a:p>
            <a:pPr lvl="2"/>
            <a:r>
              <a:rPr lang="en-US" dirty="0" smtClean="0"/>
              <a:t>All values of x[</a:t>
            </a:r>
            <a:r>
              <a:rPr lang="en-US" dirty="0" err="1" smtClean="0"/>
              <a:t>i</a:t>
            </a:r>
            <a:r>
              <a:rPr lang="en-US" dirty="0" smtClean="0"/>
              <a:t>] outside the range of case labels can be mapped to one jump table entry representing the default target</a:t>
            </a:r>
          </a:p>
        </p:txBody>
      </p:sp>
    </p:spTree>
    <p:extLst>
      <p:ext uri="{BB962C8B-B14F-4D97-AF65-F5344CB8AC3E}">
        <p14:creationId xmlns="" xmlns:p14="http://schemas.microsoft.com/office/powerpoint/2010/main" val="22731124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If case labels are not consecutive, a lot of jump table space is wasted</a:t>
            </a:r>
          </a:p>
          <a:p>
            <a:pPr lvl="1"/>
            <a:r>
              <a:rPr lang="en-US" dirty="0" smtClean="0"/>
              <a:t>A simple range check on x[</a:t>
            </a:r>
            <a:r>
              <a:rPr lang="en-US" dirty="0" err="1" smtClean="0"/>
              <a:t>i</a:t>
            </a:r>
            <a:r>
              <a:rPr lang="en-US" dirty="0" smtClean="0"/>
              <a:t>] is not enough</a:t>
            </a:r>
          </a:p>
          <a:p>
            <a:r>
              <a:rPr lang="en-US" dirty="0" smtClean="0"/>
              <a:t>Compiling switch/case is fundamentally a search problem in general</a:t>
            </a:r>
          </a:p>
          <a:p>
            <a:pPr lvl="1"/>
            <a:r>
              <a:rPr lang="en-US" dirty="0" smtClean="0"/>
              <a:t>Need to search for x[</a:t>
            </a:r>
            <a:r>
              <a:rPr lang="en-US" dirty="0" err="1" smtClean="0"/>
              <a:t>i</a:t>
            </a:r>
            <a:r>
              <a:rPr lang="en-US" dirty="0" smtClean="0"/>
              <a:t>] in the jump table and pick the corresponding case target</a:t>
            </a:r>
          </a:p>
          <a:p>
            <a:pPr lvl="1"/>
            <a:r>
              <a:rPr lang="en-US" dirty="0" smtClean="0"/>
              <a:t>Any efficient search technique can be used</a:t>
            </a:r>
          </a:p>
          <a:p>
            <a:pPr lvl="2"/>
            <a:r>
              <a:rPr lang="en-US" dirty="0" smtClean="0"/>
              <a:t>Hash tables are particularly attractive due to low average search time</a:t>
            </a:r>
          </a:p>
        </p:txBody>
      </p:sp>
    </p:spTree>
    <p:extLst>
      <p:ext uri="{BB962C8B-B14F-4D97-AF65-F5344CB8AC3E}">
        <p14:creationId xmlns="" xmlns:p14="http://schemas.microsoft.com/office/powerpoint/2010/main" val="36802611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Calling and returning from a function involves six steps</a:t>
            </a:r>
          </a:p>
          <a:p>
            <a:pPr lvl="1"/>
            <a:r>
              <a:rPr lang="en-US" dirty="0" smtClean="0"/>
              <a:t>Caller puts the function parameters at appropriate places so that the function (sometimes referred to as </a:t>
            </a:r>
            <a:r>
              <a:rPr lang="en-US" dirty="0" err="1" smtClean="0"/>
              <a:t>callee</a:t>
            </a:r>
            <a:r>
              <a:rPr lang="en-US" dirty="0" smtClean="0"/>
              <a:t>) can access them</a:t>
            </a:r>
          </a:p>
          <a:p>
            <a:pPr lvl="1"/>
            <a:r>
              <a:rPr lang="en-US" dirty="0" smtClean="0"/>
              <a:t>Jump to the first instruction of the function</a:t>
            </a:r>
          </a:p>
          <a:p>
            <a:pPr lvl="1"/>
            <a:r>
              <a:rPr lang="en-US" dirty="0" smtClean="0"/>
              <a:t>Acquire portions of memory required for executing the function</a:t>
            </a:r>
          </a:p>
          <a:p>
            <a:pPr lvl="1"/>
            <a:r>
              <a:rPr lang="en-US" dirty="0" smtClean="0"/>
              <a:t>Execute the instructions of the function</a:t>
            </a:r>
          </a:p>
          <a:p>
            <a:pPr lvl="1"/>
            <a:r>
              <a:rPr lang="en-US" dirty="0" smtClean="0"/>
              <a:t>Put return values at appropriate places so that the caller can access them after return</a:t>
            </a:r>
          </a:p>
          <a:p>
            <a:pPr lvl="1"/>
            <a:r>
              <a:rPr lang="en-US" dirty="0" smtClean="0"/>
              <a:t>Jump back to the origin of call</a:t>
            </a:r>
          </a:p>
        </p:txBody>
      </p:sp>
    </p:spTree>
    <p:extLst>
      <p:ext uri="{BB962C8B-B14F-4D97-AF65-F5344CB8AC3E}">
        <p14:creationId xmlns="" xmlns:p14="http://schemas.microsoft.com/office/powerpoint/2010/main" val="14916824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smtClean="0"/>
              <a:t>Where to put the function arguments?</a:t>
            </a:r>
          </a:p>
          <a:p>
            <a:pPr lvl="1"/>
            <a:r>
              <a:rPr lang="en-US" dirty="0" smtClean="0"/>
              <a:t>MIPS function calling convention recognizes that the registers are the fastest storage options</a:t>
            </a:r>
          </a:p>
          <a:p>
            <a:pPr lvl="1"/>
            <a:r>
              <a:rPr lang="en-US" dirty="0" smtClean="0"/>
              <a:t>It specifies four registers for passing function arguments</a:t>
            </a:r>
          </a:p>
          <a:p>
            <a:pPr lvl="2"/>
            <a:r>
              <a:rPr lang="en-US" dirty="0" smtClean="0"/>
              <a:t>Usually denoted by $a0, $a1, $a2, $a3</a:t>
            </a:r>
          </a:p>
          <a:p>
            <a:pPr lvl="2"/>
            <a:r>
              <a:rPr lang="en-US" dirty="0" smtClean="0"/>
              <a:t>Same as $4, $5, $6, $7</a:t>
            </a:r>
            <a:endParaRPr lang="en-US" dirty="0"/>
          </a:p>
          <a:p>
            <a:pPr lvl="1"/>
            <a:r>
              <a:rPr lang="en-US" dirty="0" smtClean="0"/>
              <a:t>If a function has more than four arguments</a:t>
            </a:r>
          </a:p>
          <a:p>
            <a:pPr lvl="2"/>
            <a:r>
              <a:rPr lang="en-US" dirty="0" smtClean="0"/>
              <a:t>First four are passed in registers</a:t>
            </a:r>
          </a:p>
          <a:p>
            <a:pPr lvl="2"/>
            <a:r>
              <a:rPr lang="en-US" dirty="0" smtClean="0"/>
              <a:t>Rest of the arguments are spilled to memory and the function will have to fill them in registers before it can operate on them</a:t>
            </a:r>
          </a:p>
          <a:p>
            <a:pPr lvl="3"/>
            <a:r>
              <a:rPr lang="en-US" dirty="0" smtClean="0"/>
              <a:t>Recall that the arithmetic and logic instructions in MIPS allow only register or immediate operands</a:t>
            </a:r>
          </a:p>
        </p:txBody>
      </p:sp>
    </p:spTree>
    <p:extLst>
      <p:ext uri="{BB962C8B-B14F-4D97-AF65-F5344CB8AC3E}">
        <p14:creationId xmlns="" xmlns:p14="http://schemas.microsoft.com/office/powerpoint/2010/main" val="682244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smtClean="0"/>
              <a:t>How to jump to the function?</a:t>
            </a:r>
          </a:p>
          <a:p>
            <a:pPr lvl="1"/>
            <a:r>
              <a:rPr lang="en-US" dirty="0" smtClean="0"/>
              <a:t>This is an unconditional jump with a constant jump target</a:t>
            </a:r>
            <a:endParaRPr lang="en-US" dirty="0"/>
          </a:p>
          <a:p>
            <a:pPr lvl="1"/>
            <a:r>
              <a:rPr lang="en-US" dirty="0" smtClean="0"/>
              <a:t>Jumping to the function requires an additional operation</a:t>
            </a:r>
          </a:p>
          <a:p>
            <a:pPr lvl="2"/>
            <a:r>
              <a:rPr lang="en-US" dirty="0" smtClean="0"/>
              <a:t>Remembering where to come back and start execution after the function completes</a:t>
            </a:r>
          </a:p>
          <a:p>
            <a:pPr lvl="1"/>
            <a:r>
              <a:rPr lang="en-US" dirty="0" smtClean="0"/>
              <a:t>MIPS ISA offers an instruction called jump and link (</a:t>
            </a:r>
            <a:r>
              <a:rPr lang="en-US" dirty="0" err="1" smtClean="0"/>
              <a:t>jal</a:t>
            </a:r>
            <a:r>
              <a:rPr lang="en-US" dirty="0" smtClean="0"/>
              <a:t>) to carry out both operations</a:t>
            </a:r>
          </a:p>
          <a:p>
            <a:pPr lvl="2"/>
            <a:r>
              <a:rPr lang="en-US" dirty="0" err="1"/>
              <a:t>j</a:t>
            </a:r>
            <a:r>
              <a:rPr lang="en-US" dirty="0" err="1" smtClean="0"/>
              <a:t>al</a:t>
            </a:r>
            <a:r>
              <a:rPr lang="en-US" dirty="0" smtClean="0"/>
              <a:t> target</a:t>
            </a:r>
          </a:p>
          <a:p>
            <a:pPr lvl="2"/>
            <a:r>
              <a:rPr lang="en-US" dirty="0" smtClean="0"/>
              <a:t>Target is usually the address of the first instruction of the function</a:t>
            </a:r>
          </a:p>
          <a:p>
            <a:pPr lvl="2"/>
            <a:r>
              <a:rPr lang="en-US" dirty="0" smtClean="0"/>
              <a:t>Jumps to target and saves the address of the next instruction in $</a:t>
            </a:r>
            <a:r>
              <a:rPr lang="en-US" dirty="0" err="1" smtClean="0"/>
              <a:t>ra</a:t>
            </a:r>
            <a:r>
              <a:rPr lang="en-US" dirty="0" smtClean="0"/>
              <a:t> (stands for return address and same as $31)</a:t>
            </a:r>
          </a:p>
        </p:txBody>
      </p:sp>
    </p:spTree>
    <p:extLst>
      <p:ext uri="{BB962C8B-B14F-4D97-AF65-F5344CB8AC3E}">
        <p14:creationId xmlns="" xmlns:p14="http://schemas.microsoft.com/office/powerpoint/2010/main" val="263316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57902</TotalTime>
  <Words>17122</Words>
  <Application>Microsoft Office PowerPoint</Application>
  <PresentationFormat>On-screen Show (4:3)</PresentationFormat>
  <Paragraphs>1898</Paragraphs>
  <Slides>165</Slides>
  <Notes>162</Notes>
  <HiddenSlides>0</HiddenSlides>
  <MMClips>0</MMClips>
  <ScaleCrop>false</ScaleCrop>
  <HeadingPairs>
    <vt:vector size="4" baseType="variant">
      <vt:variant>
        <vt:lpstr>Theme</vt:lpstr>
      </vt:variant>
      <vt:variant>
        <vt:i4>1</vt:i4>
      </vt:variant>
      <vt:variant>
        <vt:lpstr>Slide Titles</vt:lpstr>
      </vt:variant>
      <vt:variant>
        <vt:i4>165</vt:i4>
      </vt:variant>
    </vt:vector>
  </HeadingPairs>
  <TitlesOfParts>
    <vt:vector size="166" baseType="lpstr">
      <vt:lpstr>Office Theme</vt:lpstr>
      <vt:lpstr>Instruction Set Architecture</vt:lpstr>
      <vt:lpstr>Sketch</vt:lpstr>
      <vt:lpstr>What is ISA?</vt:lpstr>
      <vt:lpstr>Computer operations</vt:lpstr>
      <vt:lpstr>Computer operations</vt:lpstr>
      <vt:lpstr>Computer operations</vt:lpstr>
      <vt:lpstr>Computer operations</vt:lpstr>
      <vt:lpstr>Computer operations</vt:lpstr>
      <vt:lpstr>Computer operations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Operands</vt:lpstr>
      <vt:lpstr>Logical operations</vt:lpstr>
      <vt:lpstr>Logical operations</vt:lpstr>
      <vt:lpstr>Logical operations</vt:lpstr>
      <vt:lpstr>Logical operations</vt:lpstr>
      <vt:lpstr>Logical operations</vt:lpstr>
      <vt:lpstr>Logical operations</vt:lpstr>
      <vt:lpstr>Logical operations</vt:lpstr>
      <vt:lpstr>Operations for making decision</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Conditional branch instructions</vt:lpstr>
      <vt:lpstr>Compiling switch/case</vt:lpstr>
      <vt:lpstr>Compiling switch/case</vt:lpstr>
      <vt:lpstr>Compiling switch/case</vt:lpstr>
      <vt:lpstr>Compiling switch/case</vt:lpstr>
      <vt:lpstr>Compiling switch/case</vt:lpstr>
      <vt:lpstr>Compiling switch/case</vt:lpstr>
      <vt:lpstr>Compiling switch/case</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Procedure/Function call</vt:lpstr>
      <vt:lpstr>32-bit MIPS memory map</vt:lpstr>
      <vt:lpstr>32-bit MIPS memory map</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vt:lpstr>
      <vt:lpstr>Instruction encoding: Summary</vt:lpstr>
      <vt:lpstr>Instruction encoding: Summary</vt:lpstr>
      <vt:lpstr>Manipulating strings</vt:lpstr>
      <vt:lpstr>Floating-point instructions</vt:lpstr>
      <vt:lpstr>Floating-point instructions</vt:lpstr>
      <vt:lpstr>Floating-point instructions</vt:lpstr>
      <vt:lpstr>Floating-point instructions</vt:lpstr>
      <vt:lpstr>Floating-point instructions</vt:lpstr>
      <vt:lpstr>Floating-point instructions</vt:lpstr>
      <vt:lpstr>Translating and starting a program</vt:lpstr>
      <vt:lpstr>Translating and starting a program</vt:lpstr>
      <vt:lpstr>Translating and starting a program</vt:lpstr>
      <vt:lpstr>Translating and starting a program</vt:lpstr>
      <vt:lpstr>Translating and starting a program</vt:lpstr>
      <vt:lpstr>Translating and starting a program</vt:lpstr>
      <vt:lpstr>Translating and starting a program</vt:lpstr>
      <vt:lpstr>Translating and starting a program</vt:lpstr>
      <vt:lpstr>Translating and starting a program</vt:lpstr>
      <vt:lpstr>Translating and starting a program</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dc:title>
  <dc:creator>M Chowdhury</dc:creator>
  <cp:lastModifiedBy>mainak</cp:lastModifiedBy>
  <cp:revision>1417</cp:revision>
  <cp:lastPrinted>2018-02-05T05:32:24Z</cp:lastPrinted>
  <dcterms:created xsi:type="dcterms:W3CDTF">2009-12-03T08:56:43Z</dcterms:created>
  <dcterms:modified xsi:type="dcterms:W3CDTF">2019-04-03T09:28:59Z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e4637547-bb2d-44a9-b280-f0c7f35c28fb</vt:lpwstr>
  </property>
</Properties>
</file>