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28" r:id="rId2"/>
    <p:sldId id="327" r:id="rId3"/>
    <p:sldId id="387" r:id="rId4"/>
    <p:sldId id="376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19" r:id="rId21"/>
    <p:sldId id="409" r:id="rId22"/>
    <p:sldId id="420" r:id="rId23"/>
    <p:sldId id="410" r:id="rId24"/>
    <p:sldId id="411" r:id="rId25"/>
    <p:sldId id="412" r:id="rId26"/>
    <p:sldId id="413" r:id="rId27"/>
    <p:sldId id="417" r:id="rId28"/>
    <p:sldId id="418" r:id="rId29"/>
    <p:sldId id="414" r:id="rId30"/>
    <p:sldId id="415" r:id="rId31"/>
    <p:sldId id="416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3E2A"/>
    <a:srgbClr val="AE5F1E"/>
    <a:srgbClr val="FF00FF"/>
    <a:srgbClr val="A0207B"/>
    <a:srgbClr val="2A20EC"/>
    <a:srgbClr val="E14C23"/>
    <a:srgbClr val="AC1422"/>
    <a:srgbClr val="673105"/>
    <a:srgbClr val="0054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837CE5-EEBD-4B82-B155-BA1DBF67C8CF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985FA7-9A21-4F92-A827-786028AD0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7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1813-22FC-4EC3-A200-08371A6F312C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0076-9FA9-477E-95D4-77200DB10CE7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954-80FA-4126-A2A0-5329EFAF9D78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033-E6AA-4B74-874D-8A7B294602B7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781800" cy="365125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+mj-lt"/>
              </a:defRPr>
            </a:lvl1pPr>
          </a:lstStyle>
          <a:p>
            <a:r>
              <a:rPr lang="fi-FI" smtClean="0"/>
              <a:t>PageNUCA (IIT, Kanpur)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ABC3-95A1-4D62-8759-5881653E9A3E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DA21-24EC-44BA-984D-FD25F700CBDC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3AAB-068A-4B5D-B829-053AA1E497DA}" type="datetime1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1537-FA4F-4688-A28A-EF28B5B0BEAA}" type="datetime1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D8DF-30CA-4FE7-98E7-727C137275AA}" type="datetime1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7239-4C86-4189-B365-7B3A5B0238EF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795-FD24-4CF4-B6BB-8D37454ED120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15F7-BA38-4967-B47C-CE71164BC701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05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Communicating</a:t>
            </a:r>
            <a:b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with</a:t>
            </a:r>
            <a:b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Environment</a:t>
            </a:r>
            <a:endParaRPr lang="en-US" sz="4800" b="1" dirty="0">
              <a:solidFill>
                <a:srgbClr val="0070C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3581400"/>
          </a:xfrm>
        </p:spPr>
        <p:txBody>
          <a:bodyPr>
            <a:normAutofit/>
          </a:bodyPr>
          <a:lstStyle/>
          <a:p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3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Mainak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Chaudhuri</a:t>
            </a:r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Indian Institute of Technology Kanpur</a:t>
            </a:r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Non-vectored 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MIPS implements non-vectored interrupts</a:t>
            </a:r>
          </a:p>
          <a:p>
            <a:pPr lvl="1"/>
            <a:r>
              <a:rPr lang="en-US" dirty="0" smtClean="0"/>
              <a:t>All interrupts jump to the same fixed location (0x80000180)</a:t>
            </a:r>
          </a:p>
          <a:p>
            <a:pPr lvl="1"/>
            <a:r>
              <a:rPr lang="en-US" dirty="0" smtClean="0"/>
              <a:t>MIPS maintains a status register and a cause register</a:t>
            </a:r>
          </a:p>
          <a:p>
            <a:pPr lvl="2"/>
            <a:r>
              <a:rPr lang="en-US" dirty="0" smtClean="0"/>
              <a:t>Status register encodes the source of interrupts (six hardware and two software interrupt levels)</a:t>
            </a:r>
          </a:p>
          <a:p>
            <a:pPr lvl="2"/>
            <a:r>
              <a:rPr lang="en-US" dirty="0" smtClean="0"/>
              <a:t>Cause register encodes the reason for interrupt (used mostly for software interrupts)</a:t>
            </a:r>
          </a:p>
          <a:p>
            <a:pPr lvl="1"/>
            <a:r>
              <a:rPr lang="en-US" dirty="0" smtClean="0"/>
              <a:t>The interrupt handler examines the status and cause registers and jumps to the appropriate ISR</a:t>
            </a:r>
            <a:endParaRPr lang="en-US" dirty="0"/>
          </a:p>
          <a:p>
            <a:r>
              <a:rPr lang="en-US" dirty="0" smtClean="0"/>
              <a:t>ISR copies the input from I/O device data registers (e.g., keyboard buffer)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Direct memory access (DMA)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Copying large amounts of data from input devices to memory may take a significant amount of time</a:t>
            </a:r>
          </a:p>
          <a:p>
            <a:pPr lvl="1"/>
            <a:r>
              <a:rPr lang="en-US" dirty="0" smtClean="0"/>
              <a:t>Reading files from disk</a:t>
            </a:r>
          </a:p>
          <a:p>
            <a:r>
              <a:rPr lang="en-US" dirty="0" smtClean="0"/>
              <a:t>Same applies to copying from memory to output devices</a:t>
            </a:r>
          </a:p>
          <a:p>
            <a:pPr lvl="1"/>
            <a:r>
              <a:rPr lang="en-US" dirty="0" smtClean="0"/>
              <a:t>Write to files on disk</a:t>
            </a:r>
          </a:p>
          <a:p>
            <a:r>
              <a:rPr lang="en-US" dirty="0" smtClean="0"/>
              <a:t>Occupying the computer during this time wastes computer’s resources</a:t>
            </a:r>
          </a:p>
          <a:p>
            <a:pPr lvl="1"/>
            <a:r>
              <a:rPr lang="en-US" dirty="0" smtClean="0"/>
              <a:t>Could compute something useful during this time</a:t>
            </a:r>
          </a:p>
          <a:p>
            <a:r>
              <a:rPr lang="en-US" dirty="0" smtClean="0"/>
              <a:t>Direct memory access (DMA) frees up the computer during data copying from/to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Direct memory access (DMA)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Computer initializes a specialized hardware called DMA controller by setting up the copy address range and the number of bytes to be copied</a:t>
            </a:r>
          </a:p>
          <a:p>
            <a:r>
              <a:rPr lang="en-US" dirty="0" smtClean="0"/>
              <a:t>DMA controller does the actual copy operation</a:t>
            </a:r>
          </a:p>
          <a:p>
            <a:pPr lvl="1"/>
            <a:r>
              <a:rPr lang="en-US" dirty="0" smtClean="0"/>
              <a:t>DMA controller when copying from an input device sends the data to the DRAM controller for writing</a:t>
            </a:r>
          </a:p>
          <a:p>
            <a:pPr lvl="1"/>
            <a:r>
              <a:rPr lang="en-US" dirty="0" smtClean="0"/>
              <a:t>DMA controller when copying to an output device sends read requests to the DRAM controller</a:t>
            </a:r>
          </a:p>
          <a:p>
            <a:pPr lvl="1"/>
            <a:r>
              <a:rPr lang="en-US" dirty="0" smtClean="0"/>
              <a:t>When the copying completes, the DMA controller sends an interrupt to the computer to notify about the DMA completion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Exceptions refer to situations where the running program exhibits unexpected behavior</a:t>
            </a:r>
          </a:p>
          <a:p>
            <a:pPr lvl="1"/>
            <a:r>
              <a:rPr lang="en-US" dirty="0" smtClean="0"/>
              <a:t>Arithmetic overflow, divide by zero, fetching and decoding an illegal opcode, accessing an illegitimate address or unaligned address (MIPS)</a:t>
            </a:r>
          </a:p>
          <a:p>
            <a:pPr lvl="1"/>
            <a:r>
              <a:rPr lang="en-US" dirty="0" smtClean="0"/>
              <a:t>In such situations, the PC of the offending instruction is saved in a register called exception PC (EPC) and the program counter is changed to point to a location that has a “trap” instruction</a:t>
            </a:r>
          </a:p>
          <a:p>
            <a:pPr lvl="1"/>
            <a:r>
              <a:rPr lang="en-US" dirty="0" smtClean="0"/>
              <a:t>The trap instruction allows the computer to enter the operating system which further invokes the appropriate exception handler after examining the cause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Some exceptions are </a:t>
            </a:r>
            <a:r>
              <a:rPr lang="en-US" dirty="0" err="1" smtClean="0"/>
              <a:t>restartable</a:t>
            </a:r>
            <a:r>
              <a:rPr lang="en-US" dirty="0" smtClean="0"/>
              <a:t> while some exceptions are not</a:t>
            </a:r>
          </a:p>
          <a:p>
            <a:pPr lvl="1"/>
            <a:r>
              <a:rPr lang="en-US" dirty="0" err="1" smtClean="0"/>
              <a:t>Restartable</a:t>
            </a:r>
            <a:r>
              <a:rPr lang="en-US" dirty="0" smtClean="0"/>
              <a:t> exceptions return to normal execution of the program by copying the EPC or EPC+4 (depending on the situation) into a general-purpose register ($X) and issuing a </a:t>
            </a:r>
            <a:r>
              <a:rPr lang="en-US" dirty="0" err="1" smtClean="0"/>
              <a:t>jr</a:t>
            </a:r>
            <a:r>
              <a:rPr lang="en-US" dirty="0" smtClean="0"/>
              <a:t> $X instruction after the exception handler completes</a:t>
            </a:r>
          </a:p>
          <a:p>
            <a:pPr lvl="2"/>
            <a:r>
              <a:rPr lang="en-US" dirty="0" smtClean="0"/>
              <a:t>Example: non-availability of code/data in memory (causes a page fault exception)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restartable</a:t>
            </a:r>
            <a:r>
              <a:rPr lang="en-US" dirty="0" smtClean="0"/>
              <a:t> exceptions typically lead to termination of the running program with an appropriate message printed on display</a:t>
            </a:r>
          </a:p>
          <a:p>
            <a:pPr lvl="2"/>
            <a:r>
              <a:rPr lang="en-US" dirty="0" smtClean="0"/>
              <a:t>Arithmetic exceptions, illegal opcode, crossing </a:t>
            </a:r>
            <a:r>
              <a:rPr lang="en-US" dirty="0" smtClean="0"/>
              <a:t>legitimate memory boundary, etc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 calls are pseudo-function calls to request access to certain hardware/software resources of the computer system</a:t>
            </a:r>
          </a:p>
          <a:p>
            <a:pPr lvl="1"/>
            <a:r>
              <a:rPr lang="en-US" dirty="0" smtClean="0"/>
              <a:t>Reading from a file on disk, reading from keyboard, writing to display, writing to a file, allocating dynamic memory, etc. involve system calls</a:t>
            </a:r>
          </a:p>
          <a:p>
            <a:pPr lvl="1"/>
            <a:r>
              <a:rPr lang="en-US" dirty="0" smtClean="0"/>
              <a:t>Some computers refer to system calls as software interrupts</a:t>
            </a:r>
          </a:p>
          <a:p>
            <a:pPr lvl="1"/>
            <a:r>
              <a:rPr lang="en-US" dirty="0" smtClean="0"/>
              <a:t>MIPS ISA has the </a:t>
            </a:r>
            <a:r>
              <a:rPr lang="en-US" dirty="0" err="1" smtClean="0"/>
              <a:t>syscall</a:t>
            </a:r>
            <a:r>
              <a:rPr lang="en-US" dirty="0" smtClean="0"/>
              <a:t> instruction for this purpose</a:t>
            </a:r>
          </a:p>
          <a:p>
            <a:pPr lvl="2"/>
            <a:r>
              <a:rPr lang="en-US" dirty="0" smtClean="0"/>
              <a:t>R format, has no operand, function 0xc</a:t>
            </a:r>
          </a:p>
          <a:p>
            <a:pPr lvl="2"/>
            <a:r>
              <a:rPr lang="en-US" dirty="0" smtClean="0"/>
              <a:t>Before invoking the </a:t>
            </a:r>
            <a:r>
              <a:rPr lang="en-US" dirty="0" err="1" smtClean="0"/>
              <a:t>syscall</a:t>
            </a:r>
            <a:r>
              <a:rPr lang="en-US" dirty="0" smtClean="0"/>
              <a:t> instruction, few registers need to be set up with appropriate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yscall</a:t>
            </a:r>
            <a:r>
              <a:rPr lang="en-US" dirty="0" smtClean="0"/>
              <a:t>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system call has a number to indicate the purpose of the system call</a:t>
            </a:r>
          </a:p>
          <a:p>
            <a:pPr lvl="1"/>
            <a:r>
              <a:rPr lang="en-US" dirty="0" smtClean="0"/>
              <a:t>Reading from a file, writing to a file, allocating dynamic memory all have different system call numbers</a:t>
            </a:r>
          </a:p>
          <a:p>
            <a:pPr lvl="1"/>
            <a:r>
              <a:rPr lang="en-US" dirty="0" smtClean="0"/>
              <a:t>The system call number must be placed in register $v0 in MIPS</a:t>
            </a:r>
          </a:p>
          <a:p>
            <a:pPr lvl="1"/>
            <a:r>
              <a:rPr lang="en-US" dirty="0" smtClean="0"/>
              <a:t>A system call can accept four arguments in registers $a0, $a1, $a2, $a3</a:t>
            </a:r>
          </a:p>
          <a:p>
            <a:pPr lvl="2"/>
            <a:r>
              <a:rPr lang="en-US" dirty="0" smtClean="0"/>
              <a:t>More than four arguments can be passed by packing fourth argument onward in a structure and passing a pointer to the structure in $a3</a:t>
            </a:r>
          </a:p>
          <a:p>
            <a:pPr lvl="1"/>
            <a:r>
              <a:rPr lang="en-US" dirty="0" smtClean="0"/>
              <a:t>A system call returns any expected response in $v0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yscall</a:t>
            </a:r>
            <a:r>
              <a:rPr lang="en-US" dirty="0" smtClean="0"/>
              <a:t>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syscall</a:t>
            </a:r>
            <a:r>
              <a:rPr lang="en-US" dirty="0" smtClean="0"/>
              <a:t> instruction executes by first changing the program counter to jump to a location</a:t>
            </a:r>
          </a:p>
          <a:p>
            <a:pPr lvl="1"/>
            <a:r>
              <a:rPr lang="en-US" dirty="0" smtClean="0"/>
              <a:t>Vectored implementations treat all system calls as software interrupts and all system calls are assigned a fixed location in interrupt vector array</a:t>
            </a:r>
          </a:p>
          <a:p>
            <a:pPr lvl="1"/>
            <a:r>
              <a:rPr lang="en-US" dirty="0" smtClean="0"/>
              <a:t>Non-vectored implementations jump to the same location for all kinds of interrupts</a:t>
            </a:r>
          </a:p>
          <a:p>
            <a:pPr lvl="1"/>
            <a:r>
              <a:rPr lang="en-US" dirty="0" smtClean="0"/>
              <a:t>The code in this location further examines $v0 and jumps to the appropriate system call handler</a:t>
            </a:r>
          </a:p>
          <a:p>
            <a:pPr lvl="1"/>
            <a:r>
              <a:rPr lang="en-US" dirty="0" smtClean="0"/>
              <a:t>System call handler accesses the argument registers and does the necessary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system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read system call of UNIX</a:t>
            </a:r>
          </a:p>
          <a:p>
            <a:pPr lvl="1"/>
            <a:r>
              <a:rPr lang="en-US" dirty="0" smtClean="0"/>
              <a:t>Invoked as part of C library functions </a:t>
            </a:r>
            <a:r>
              <a:rPr lang="en-US" dirty="0" err="1" smtClean="0"/>
              <a:t>scanf</a:t>
            </a:r>
            <a:r>
              <a:rPr lang="en-US" dirty="0" smtClean="0"/>
              <a:t>, </a:t>
            </a:r>
            <a:r>
              <a:rPr lang="en-US" dirty="0" err="1" smtClean="0"/>
              <a:t>fscanf</a:t>
            </a:r>
            <a:r>
              <a:rPr lang="en-US" dirty="0" smtClean="0"/>
              <a:t>, read, etc.</a:t>
            </a:r>
            <a:endParaRPr lang="en-US" dirty="0"/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tdin</a:t>
            </a:r>
            <a:r>
              <a:rPr lang="en-US" dirty="0" smtClean="0"/>
              <a:t> is treated like a file</a:t>
            </a:r>
          </a:p>
          <a:p>
            <a:pPr lvl="1"/>
            <a:r>
              <a:rPr lang="en-US" dirty="0" smtClean="0"/>
              <a:t>Three arguments: $a0 should have file descriptor (a non-negative integer representing the file), $a1 should have destination memory buffer address, $a2 should have number of bytes to read</a:t>
            </a:r>
          </a:p>
          <a:p>
            <a:pPr lvl="2"/>
            <a:r>
              <a:rPr lang="en-US" dirty="0" smtClean="0"/>
              <a:t>Number of bytes to read is inferred from the data types of the arguments of the high-level function call</a:t>
            </a:r>
          </a:p>
          <a:p>
            <a:pPr lvl="1"/>
            <a:r>
              <a:rPr lang="en-US" dirty="0" smtClean="0"/>
              <a:t>SPIM simulator uses different system calls and conventions for reading from keyboard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read_string</a:t>
            </a:r>
            <a:r>
              <a:rPr lang="en-US" dirty="0" smtClean="0"/>
              <a:t> requires buffer address and length in $a0 and $a1; other keyboard reads do not have </a:t>
            </a:r>
            <a:r>
              <a:rPr lang="en-US" dirty="0" err="1" smtClean="0"/>
              <a:t>args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system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read system call</a:t>
            </a:r>
          </a:p>
          <a:p>
            <a:pPr lvl="1"/>
            <a:r>
              <a:rPr lang="en-US" dirty="0" smtClean="0"/>
              <a:t>On return of a read system call, $v0 contains the number of bytes read</a:t>
            </a:r>
          </a:p>
          <a:p>
            <a:pPr lvl="2"/>
            <a:r>
              <a:rPr lang="en-US" dirty="0" smtClean="0"/>
              <a:t>Note that the actual bytes read can be found in memory starting from the address passed in $a1 to the system call</a:t>
            </a:r>
          </a:p>
          <a:p>
            <a:pPr lvl="1"/>
            <a:r>
              <a:rPr lang="en-US" dirty="0" smtClean="0"/>
              <a:t>SPIM uses a different convention for reading from keyboard: on return of a read system call for reading from keyboard, $v0 or $f0 (depending on type of data read) contains the actual value read</a:t>
            </a:r>
            <a:r>
              <a:rPr lang="en-US" dirty="0"/>
              <a:t> </a:t>
            </a:r>
            <a:r>
              <a:rPr lang="en-US" dirty="0" smtClean="0"/>
              <a:t>(except for </a:t>
            </a:r>
            <a:r>
              <a:rPr lang="en-US" dirty="0" err="1" smtClean="0"/>
              <a:t>read_string</a:t>
            </a:r>
            <a:r>
              <a:rPr lang="en-US" dirty="0" smtClean="0"/>
              <a:t>, which does not have any return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Input and output (I/O)</a:t>
            </a:r>
          </a:p>
          <a:p>
            <a:r>
              <a:rPr lang="en-US" dirty="0" smtClean="0"/>
              <a:t>Interrupts</a:t>
            </a:r>
          </a:p>
          <a:p>
            <a:r>
              <a:rPr lang="en-US" dirty="0" smtClean="0"/>
              <a:t>Direct memory access (DMA)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system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Complete path of </a:t>
            </a:r>
            <a:r>
              <a:rPr lang="en-US" dirty="0" err="1" smtClean="0"/>
              <a:t>scanf</a:t>
            </a:r>
            <a:endParaRPr lang="en-US" dirty="0" smtClean="0"/>
          </a:p>
          <a:p>
            <a:pPr lvl="1"/>
            <a:r>
              <a:rPr lang="en-US" dirty="0" smtClean="0"/>
              <a:t>C program calls </a:t>
            </a:r>
            <a:r>
              <a:rPr lang="en-US" dirty="0" err="1" smtClean="0"/>
              <a:t>scanf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Program jumps to </a:t>
            </a:r>
            <a:r>
              <a:rPr lang="en-US" dirty="0" err="1" smtClean="0"/>
              <a:t>scanf</a:t>
            </a:r>
            <a:r>
              <a:rPr lang="en-US" dirty="0" smtClean="0"/>
              <a:t> library function (</a:t>
            </a:r>
            <a:r>
              <a:rPr lang="en-US" dirty="0" err="1" smtClean="0"/>
              <a:t>jal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Sets up $v0, $a0, $a1, $a2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instruction executes (part of </a:t>
            </a:r>
            <a:r>
              <a:rPr lang="en-US" dirty="0" err="1" smtClean="0"/>
              <a:t>scanf</a:t>
            </a:r>
            <a:r>
              <a:rPr lang="en-US" dirty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Invokes system call handler for reading from file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handler goes to sleep until interrupted</a:t>
            </a:r>
          </a:p>
          <a:p>
            <a:pPr lvl="1"/>
            <a:r>
              <a:rPr lang="en-US" dirty="0" smtClean="0"/>
              <a:t>Keyboard punch generates interrupt to computer</a:t>
            </a:r>
          </a:p>
          <a:p>
            <a:pPr lvl="1"/>
            <a:r>
              <a:rPr lang="en-US" dirty="0" smtClean="0"/>
              <a:t>ISR wakes up system call handler</a:t>
            </a:r>
          </a:p>
          <a:p>
            <a:pPr lvl="1"/>
            <a:r>
              <a:rPr lang="en-US" dirty="0" smtClean="0"/>
              <a:t>Tail code of system call handler copies data from keyboard buffer to computer memory pointed to by $a1</a:t>
            </a:r>
          </a:p>
          <a:p>
            <a:pPr lvl="1"/>
            <a:r>
              <a:rPr lang="en-US" dirty="0" smtClean="0"/>
              <a:t>Returns to C program that called </a:t>
            </a:r>
            <a:r>
              <a:rPr lang="en-US" dirty="0" err="1" smtClean="0"/>
              <a:t>scanf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system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Consider the write system call</a:t>
            </a:r>
          </a:p>
          <a:p>
            <a:pPr lvl="1"/>
            <a:r>
              <a:rPr lang="en-US" dirty="0"/>
              <a:t>Invoked as part of C library functions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fprintf</a:t>
            </a:r>
            <a:r>
              <a:rPr lang="en-US" dirty="0" smtClean="0"/>
              <a:t>, write, </a:t>
            </a:r>
            <a:r>
              <a:rPr lang="en-US" dirty="0"/>
              <a:t>etc.</a:t>
            </a:r>
          </a:p>
          <a:p>
            <a:pPr lvl="2"/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en-US" dirty="0"/>
              <a:t>is treated like a file</a:t>
            </a:r>
          </a:p>
          <a:p>
            <a:pPr lvl="1"/>
            <a:r>
              <a:rPr lang="en-US" dirty="0"/>
              <a:t>Three arguments: $a0 should have file descriptor (a non-negative integer representing the file), $a1 should have </a:t>
            </a:r>
            <a:r>
              <a:rPr lang="en-US" dirty="0" smtClean="0"/>
              <a:t>source </a:t>
            </a:r>
            <a:r>
              <a:rPr lang="en-US" dirty="0"/>
              <a:t>memory buffer </a:t>
            </a:r>
            <a:r>
              <a:rPr lang="en-US" dirty="0" smtClean="0"/>
              <a:t>address containing the characters to be written, </a:t>
            </a:r>
            <a:r>
              <a:rPr lang="en-US" dirty="0"/>
              <a:t>$a2 should have number of bytes to </a:t>
            </a:r>
            <a:r>
              <a:rPr lang="en-US" dirty="0" smtClean="0"/>
              <a:t>write</a:t>
            </a:r>
            <a:endParaRPr lang="en-US" dirty="0"/>
          </a:p>
          <a:p>
            <a:pPr lvl="2"/>
            <a:r>
              <a:rPr lang="en-US" dirty="0"/>
              <a:t>Number of bytes to </a:t>
            </a:r>
            <a:r>
              <a:rPr lang="en-US" dirty="0" smtClean="0"/>
              <a:t>write </a:t>
            </a:r>
            <a:r>
              <a:rPr lang="en-US" dirty="0"/>
              <a:t>is inferred from the data </a:t>
            </a:r>
            <a:r>
              <a:rPr lang="en-US" dirty="0" smtClean="0"/>
              <a:t>types </a:t>
            </a:r>
            <a:r>
              <a:rPr lang="en-US" dirty="0"/>
              <a:t>of the </a:t>
            </a:r>
            <a:r>
              <a:rPr lang="en-US" dirty="0" smtClean="0"/>
              <a:t>arguments of the high-level </a:t>
            </a:r>
            <a:r>
              <a:rPr lang="en-US" dirty="0"/>
              <a:t>function call</a:t>
            </a:r>
          </a:p>
          <a:p>
            <a:pPr lvl="1"/>
            <a:r>
              <a:rPr lang="en-US" dirty="0"/>
              <a:t>SPIM simulator uses different system calls and conventions for </a:t>
            </a:r>
            <a:r>
              <a:rPr lang="en-US" dirty="0" smtClean="0"/>
              <a:t>writing to display</a:t>
            </a:r>
            <a:endParaRPr lang="en-US" dirty="0"/>
          </a:p>
          <a:p>
            <a:pPr lvl="2"/>
            <a:r>
              <a:rPr lang="en-US" dirty="0"/>
              <a:t>Only </a:t>
            </a:r>
            <a:r>
              <a:rPr lang="en-US" dirty="0" smtClean="0"/>
              <a:t>argument is $a0 or $f12 holding the value to be printed ($a0 contains a pointer to string in </a:t>
            </a:r>
            <a:r>
              <a:rPr lang="en-US" dirty="0" err="1" smtClean="0"/>
              <a:t>print_string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system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Complete path of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 smtClean="0"/>
              <a:t>C program calls </a:t>
            </a:r>
            <a:r>
              <a:rPr lang="en-US" dirty="0" err="1" smtClean="0"/>
              <a:t>printf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Program jumps to </a:t>
            </a:r>
            <a:r>
              <a:rPr lang="en-US" dirty="0" err="1" smtClean="0"/>
              <a:t>printf</a:t>
            </a:r>
            <a:r>
              <a:rPr lang="en-US" dirty="0" smtClean="0"/>
              <a:t> library function (</a:t>
            </a:r>
            <a:r>
              <a:rPr lang="en-US" dirty="0" err="1" smtClean="0"/>
              <a:t>jal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Sets up $v0, $a0, $a1, $a2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instruction executes (part of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Invokes system call handler for writing to file</a:t>
            </a:r>
          </a:p>
          <a:p>
            <a:pPr lvl="1"/>
            <a:r>
              <a:rPr lang="en-US" dirty="0" smtClean="0"/>
              <a:t>Copies data ($a2 bytes) from source buffer pointed to by $a1 to the display device’s memory</a:t>
            </a:r>
          </a:p>
          <a:p>
            <a:pPr lvl="1"/>
            <a:r>
              <a:rPr lang="en-US" dirty="0" smtClean="0"/>
              <a:t>Invokes the display device driver to actuate the low-level devices (CRT or LCD or LED) for printing the characters</a:t>
            </a:r>
          </a:p>
          <a:p>
            <a:pPr lvl="1"/>
            <a:r>
              <a:rPr lang="en-US" dirty="0" smtClean="0"/>
              <a:t>Returns to C program that called </a:t>
            </a:r>
            <a:r>
              <a:rPr lang="en-US" dirty="0" err="1" smtClean="0"/>
              <a:t>printf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system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</a:t>
            </a:r>
            <a:r>
              <a:rPr lang="en-US" dirty="0" err="1" smtClean="0"/>
              <a:t>sbrk</a:t>
            </a:r>
            <a:r>
              <a:rPr lang="en-US" dirty="0" smtClean="0"/>
              <a:t> system call used for allocating dynamic memory</a:t>
            </a:r>
          </a:p>
          <a:p>
            <a:pPr lvl="1"/>
            <a:r>
              <a:rPr lang="en-US" dirty="0" smtClean="0"/>
              <a:t>Invoked as part of C </a:t>
            </a:r>
            <a:r>
              <a:rPr lang="en-US" dirty="0" err="1" smtClean="0"/>
              <a:t>libray</a:t>
            </a:r>
            <a:r>
              <a:rPr lang="en-US" dirty="0" smtClean="0"/>
              <a:t> function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smtClean="0"/>
              <a:t>One argument: $a0 should contain the number of bytes to be allocated</a:t>
            </a:r>
          </a:p>
          <a:p>
            <a:pPr lvl="1"/>
            <a:r>
              <a:rPr lang="en-US" dirty="0" smtClean="0"/>
              <a:t>On return, $v0 contains the starting address of the allocated memory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syscall</a:t>
            </a:r>
            <a:r>
              <a:rPr lang="en-US" dirty="0" smtClean="0"/>
              <a:t> in SPIM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SPIM assembly language program for printing the string “Hello World\n” to display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 .data</a:t>
            </a:r>
          </a:p>
          <a:p>
            <a:pPr marL="914400" lvl="2" indent="0">
              <a:buNone/>
            </a:pPr>
            <a:r>
              <a:rPr lang="en-US" dirty="0" err="1" smtClean="0"/>
              <a:t>msg</a:t>
            </a:r>
            <a:r>
              <a:rPr lang="en-US" dirty="0"/>
              <a:t>:    .</a:t>
            </a:r>
            <a:r>
              <a:rPr lang="en-US" dirty="0" err="1"/>
              <a:t>asciiz</a:t>
            </a:r>
            <a:r>
              <a:rPr lang="en-US" dirty="0"/>
              <a:t> "Hello World\n"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.</a:t>
            </a:r>
            <a:r>
              <a:rPr lang="en-US" dirty="0"/>
              <a:t>text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pPr marL="914400" lvl="2" indent="0">
              <a:buNone/>
            </a:pPr>
            <a:r>
              <a:rPr lang="en-US" dirty="0"/>
              <a:t>main:   li $v0, 4       </a:t>
            </a:r>
            <a:r>
              <a:rPr lang="en-US" dirty="0" smtClean="0"/>
              <a:t>   # </a:t>
            </a:r>
            <a:r>
              <a:rPr lang="en-US" dirty="0" err="1"/>
              <a:t>syscall</a:t>
            </a:r>
            <a:r>
              <a:rPr lang="en-US" dirty="0"/>
              <a:t> 4 (</a:t>
            </a:r>
            <a:r>
              <a:rPr lang="en-US" dirty="0" err="1"/>
              <a:t>print_str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la </a:t>
            </a:r>
            <a:r>
              <a:rPr lang="en-US" dirty="0"/>
              <a:t>$a0, </a:t>
            </a:r>
            <a:r>
              <a:rPr lang="en-US" dirty="0" err="1"/>
              <a:t>msg</a:t>
            </a:r>
            <a:r>
              <a:rPr lang="en-US" dirty="0"/>
              <a:t>     # argument: </a:t>
            </a:r>
            <a:r>
              <a:rPr lang="en-US" dirty="0" smtClean="0"/>
              <a:t>string address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syscall</a:t>
            </a:r>
            <a:r>
              <a:rPr lang="en-US" dirty="0" smtClean="0"/>
              <a:t>            # </a:t>
            </a:r>
            <a:r>
              <a:rPr lang="en-US" dirty="0"/>
              <a:t>print the string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          </a:t>
            </a:r>
            <a:r>
              <a:rPr lang="en-US" dirty="0" smtClean="0"/>
              <a:t>   # </a:t>
            </a:r>
            <a:r>
              <a:rPr lang="en-US" dirty="0" err="1"/>
              <a:t>retrun</a:t>
            </a:r>
            <a:r>
              <a:rPr lang="en-US" dirty="0"/>
              <a:t> to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syscall</a:t>
            </a:r>
            <a:r>
              <a:rPr lang="en-US" dirty="0" smtClean="0"/>
              <a:t> in SPIM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SPIM assembly language program for reading an integer, adding 42 to it, and printing the result to display</a:t>
            </a:r>
          </a:p>
          <a:p>
            <a:pPr marL="914400" lvl="2" indent="0">
              <a:buNone/>
            </a:pPr>
            <a:r>
              <a:rPr lang="en-US" dirty="0" smtClean="0"/>
              <a:t>          .text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pPr marL="914400" lvl="2" indent="0">
              <a:buNone/>
            </a:pPr>
            <a:r>
              <a:rPr lang="en-US" dirty="0"/>
              <a:t>main:   li $v0, 5       </a:t>
            </a:r>
            <a:r>
              <a:rPr lang="en-US" dirty="0" smtClean="0"/>
              <a:t>          # </a:t>
            </a:r>
            <a:r>
              <a:rPr lang="en-US" dirty="0" err="1"/>
              <a:t>syscall</a:t>
            </a:r>
            <a:r>
              <a:rPr lang="en-US" dirty="0"/>
              <a:t> 5 (</a:t>
            </a:r>
            <a:r>
              <a:rPr lang="en-US" dirty="0" err="1"/>
              <a:t>read_int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syscall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$a0, $v0, 42 </a:t>
            </a:r>
            <a:r>
              <a:rPr lang="en-US" dirty="0" smtClean="0"/>
              <a:t>  # </a:t>
            </a:r>
            <a:r>
              <a:rPr lang="en-US" dirty="0" err="1"/>
              <a:t>print_int</a:t>
            </a:r>
            <a:r>
              <a:rPr lang="en-US" dirty="0"/>
              <a:t> argument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li </a:t>
            </a:r>
            <a:r>
              <a:rPr lang="en-US" dirty="0"/>
              <a:t>$v0, 1       </a:t>
            </a:r>
            <a:r>
              <a:rPr lang="en-US" dirty="0" smtClean="0"/>
              <a:t>         #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/>
              <a:t>(</a:t>
            </a:r>
            <a:r>
              <a:rPr lang="en-US" dirty="0" err="1"/>
              <a:t>print_int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syscall</a:t>
            </a:r>
            <a:r>
              <a:rPr lang="en-US" dirty="0" smtClean="0"/>
              <a:t>                  # </a:t>
            </a:r>
            <a:r>
              <a:rPr lang="en-US" dirty="0"/>
              <a:t>print the </a:t>
            </a:r>
            <a:r>
              <a:rPr lang="en-US" dirty="0" smtClean="0"/>
              <a:t>integer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          </a:t>
            </a:r>
            <a:r>
              <a:rPr lang="en-US" dirty="0" smtClean="0"/>
              <a:t>         # </a:t>
            </a:r>
            <a:r>
              <a:rPr lang="en-US" dirty="0" err="1"/>
              <a:t>retrun</a:t>
            </a:r>
            <a:r>
              <a:rPr lang="en-US" dirty="0"/>
              <a:t> to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syscall</a:t>
            </a:r>
            <a:r>
              <a:rPr lang="en-US" dirty="0" smtClean="0"/>
              <a:t> in SPIM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SPIM assembly language program for reading two floats, adding them, and printing the result to display</a:t>
            </a:r>
          </a:p>
          <a:p>
            <a:pPr marL="914400" lvl="2" indent="0">
              <a:buNone/>
            </a:pPr>
            <a:r>
              <a:rPr lang="en-US" dirty="0" smtClean="0"/>
              <a:t>           .</a:t>
            </a:r>
            <a:r>
              <a:rPr lang="en-US" dirty="0"/>
              <a:t>text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pPr marL="914400" lvl="2" indent="0">
              <a:buNone/>
            </a:pPr>
            <a:r>
              <a:rPr lang="en-US" dirty="0"/>
              <a:t>main:   li $v0, 6       </a:t>
            </a:r>
            <a:r>
              <a:rPr lang="en-US" dirty="0" smtClean="0"/>
              <a:t>                 # </a:t>
            </a:r>
            <a:r>
              <a:rPr lang="en-US" dirty="0" err="1"/>
              <a:t>syscall</a:t>
            </a:r>
            <a:r>
              <a:rPr lang="en-US" dirty="0"/>
              <a:t> 6 (</a:t>
            </a:r>
            <a:r>
              <a:rPr lang="en-US" dirty="0" err="1"/>
              <a:t>read_float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syscall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mov.s</a:t>
            </a:r>
            <a:r>
              <a:rPr lang="en-US" dirty="0" smtClean="0"/>
              <a:t> </a:t>
            </a:r>
            <a:r>
              <a:rPr lang="en-US" dirty="0"/>
              <a:t>$f12, $f0 </a:t>
            </a:r>
            <a:r>
              <a:rPr lang="en-US" dirty="0" smtClean="0"/>
              <a:t>            # </a:t>
            </a:r>
            <a:r>
              <a:rPr lang="en-US" dirty="0"/>
              <a:t>return value in </a:t>
            </a:r>
            <a:r>
              <a:rPr lang="en-US" dirty="0" smtClean="0"/>
              <a:t>$f0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li </a:t>
            </a:r>
            <a:r>
              <a:rPr lang="en-US" dirty="0"/>
              <a:t>$v0, 6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syscall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add.s</a:t>
            </a:r>
            <a:r>
              <a:rPr lang="en-US" dirty="0" smtClean="0"/>
              <a:t> </a:t>
            </a:r>
            <a:r>
              <a:rPr lang="en-US" dirty="0"/>
              <a:t>$f12, $f0, $f12 </a:t>
            </a:r>
            <a:r>
              <a:rPr lang="en-US" dirty="0" smtClean="0"/>
              <a:t>     # </a:t>
            </a:r>
            <a:r>
              <a:rPr lang="en-US" dirty="0" err="1"/>
              <a:t>print_float</a:t>
            </a:r>
            <a:r>
              <a:rPr lang="en-US" dirty="0"/>
              <a:t> </a:t>
            </a:r>
            <a:r>
              <a:rPr lang="en-US" dirty="0" err="1"/>
              <a:t>arg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li </a:t>
            </a:r>
            <a:r>
              <a:rPr lang="en-US" dirty="0"/>
              <a:t>$v0, 2       </a:t>
            </a:r>
            <a:r>
              <a:rPr lang="en-US" dirty="0" smtClean="0"/>
              <a:t>                 # </a:t>
            </a:r>
            <a:r>
              <a:rPr lang="en-US" dirty="0" err="1"/>
              <a:t>syscall</a:t>
            </a:r>
            <a:r>
              <a:rPr lang="en-US" dirty="0"/>
              <a:t> 2 (</a:t>
            </a:r>
            <a:r>
              <a:rPr lang="en-US" dirty="0" err="1"/>
              <a:t>print_float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syscall</a:t>
            </a:r>
            <a:r>
              <a:rPr lang="en-US" dirty="0" smtClean="0"/>
              <a:t>                          # print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          </a:t>
            </a:r>
            <a:r>
              <a:rPr lang="en-US" dirty="0" smtClean="0"/>
              <a:t>                 # </a:t>
            </a:r>
            <a:r>
              <a:rPr lang="en-US" dirty="0" err="1"/>
              <a:t>retrun</a:t>
            </a:r>
            <a:r>
              <a:rPr lang="en-US" dirty="0"/>
              <a:t> to caller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syscall</a:t>
            </a:r>
            <a:r>
              <a:rPr lang="en-US" dirty="0" smtClean="0"/>
              <a:t> in SPIM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SPIM assembly language program for reading ten integers, storing them in an array, adding them, and printing the result</a:t>
            </a:r>
          </a:p>
          <a:p>
            <a:pPr marL="1371600" lvl="3" indent="0">
              <a:buNone/>
            </a:pPr>
            <a:r>
              <a:rPr lang="en-US" dirty="0" smtClean="0"/>
              <a:t>             .</a:t>
            </a:r>
            <a:r>
              <a:rPr lang="en-US" dirty="0"/>
              <a:t>data</a:t>
            </a:r>
          </a:p>
          <a:p>
            <a:pPr marL="1371600" lvl="3" indent="0">
              <a:buNone/>
            </a:pPr>
            <a:r>
              <a:rPr lang="en-US" dirty="0" err="1"/>
              <a:t>arrayX</a:t>
            </a:r>
            <a:r>
              <a:rPr lang="en-US" dirty="0"/>
              <a:t>: </a:t>
            </a:r>
            <a:r>
              <a:rPr lang="en-US" dirty="0" smtClean="0"/>
              <a:t>  .</a:t>
            </a:r>
            <a:r>
              <a:rPr lang="en-US" dirty="0"/>
              <a:t>space 40</a:t>
            </a:r>
          </a:p>
          <a:p>
            <a:pPr marL="1371600" lvl="3" indent="0">
              <a:buNone/>
            </a:pPr>
            <a:r>
              <a:rPr lang="en-US" dirty="0" err="1"/>
              <a:t>msg</a:t>
            </a:r>
            <a:r>
              <a:rPr lang="en-US" dirty="0"/>
              <a:t>:    </a:t>
            </a:r>
            <a:r>
              <a:rPr lang="en-US" dirty="0" smtClean="0"/>
              <a:t>  .</a:t>
            </a:r>
            <a:r>
              <a:rPr lang="en-US" dirty="0" err="1"/>
              <a:t>asciiz</a:t>
            </a:r>
            <a:r>
              <a:rPr lang="en-US" dirty="0"/>
              <a:t> "Sum of values: "</a:t>
            </a:r>
          </a:p>
          <a:p>
            <a:pPr marL="1371600" lvl="3" indent="0">
              <a:buNone/>
            </a:pPr>
            <a:r>
              <a:rPr lang="en-US" dirty="0" err="1"/>
              <a:t>endmsg</a:t>
            </a:r>
            <a:r>
              <a:rPr lang="en-US" dirty="0"/>
              <a:t>: .</a:t>
            </a:r>
            <a:r>
              <a:rPr lang="en-US" dirty="0" err="1"/>
              <a:t>asciiz</a:t>
            </a:r>
            <a:r>
              <a:rPr lang="en-US" dirty="0"/>
              <a:t> "\n"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  .</a:t>
            </a:r>
            <a:r>
              <a:rPr lang="en-US" dirty="0"/>
              <a:t>text</a:t>
            </a:r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  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pPr marL="1371600" lvl="3" indent="0">
              <a:buNone/>
            </a:pPr>
            <a:r>
              <a:rPr lang="en-US" dirty="0"/>
              <a:t>main:   </a:t>
            </a:r>
            <a:r>
              <a:rPr lang="en-US" dirty="0" err="1"/>
              <a:t>addi</a:t>
            </a:r>
            <a:r>
              <a:rPr lang="en-US" dirty="0"/>
              <a:t> $t0, $0, </a:t>
            </a:r>
            <a:r>
              <a:rPr lang="en-US" dirty="0" smtClean="0"/>
              <a:t>10        #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10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           la </a:t>
            </a:r>
            <a:r>
              <a:rPr lang="en-US" dirty="0"/>
              <a:t>$t1, </a:t>
            </a:r>
            <a:r>
              <a:rPr lang="en-US" dirty="0" err="1" smtClean="0"/>
              <a:t>arrayX</a:t>
            </a:r>
            <a:r>
              <a:rPr lang="en-US" dirty="0" smtClean="0"/>
              <a:t>           # $t1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arrayX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loop:   </a:t>
            </a:r>
            <a:r>
              <a:rPr lang="en-US" dirty="0" smtClean="0"/>
              <a:t> li </a:t>
            </a:r>
            <a:r>
              <a:rPr lang="en-US" dirty="0"/>
              <a:t>$v0, 5       </a:t>
            </a:r>
            <a:r>
              <a:rPr lang="en-US" dirty="0" smtClean="0"/>
              <a:t>            # </a:t>
            </a:r>
            <a:r>
              <a:rPr lang="en-US" dirty="0" err="1"/>
              <a:t>syscall</a:t>
            </a:r>
            <a:r>
              <a:rPr lang="en-US" dirty="0"/>
              <a:t> 5 (</a:t>
            </a:r>
            <a:r>
              <a:rPr lang="en-US" dirty="0" err="1"/>
              <a:t>read_int</a:t>
            </a:r>
            <a:r>
              <a:rPr lang="en-US" dirty="0"/>
              <a:t>)</a:t>
            </a:r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syscall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$v0, 0($t1</a:t>
            </a:r>
            <a:r>
              <a:rPr lang="en-US" dirty="0" smtClean="0"/>
              <a:t>)          # *</a:t>
            </a:r>
            <a:r>
              <a:rPr lang="en-US" dirty="0" err="1" smtClean="0"/>
              <a:t>arrayX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$v0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$t1, $t1, </a:t>
            </a:r>
            <a:r>
              <a:rPr lang="en-US" dirty="0" smtClean="0"/>
              <a:t>4         # </a:t>
            </a:r>
            <a:r>
              <a:rPr lang="en-US" dirty="0" err="1" smtClean="0"/>
              <a:t>arrayX</a:t>
            </a:r>
            <a:r>
              <a:rPr lang="en-US" dirty="0" smtClean="0"/>
              <a:t>++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$t0, $t0, -</a:t>
            </a:r>
            <a:r>
              <a:rPr lang="en-US" dirty="0" smtClean="0"/>
              <a:t>1        # </a:t>
            </a:r>
            <a:r>
              <a:rPr lang="en-US" dirty="0" err="1" smtClean="0"/>
              <a:t>i</a:t>
            </a:r>
            <a:r>
              <a:rPr lang="en-US" dirty="0" smtClean="0"/>
              <a:t>--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dirty="0"/>
              <a:t>$t0, $0,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syscall</a:t>
            </a:r>
            <a:r>
              <a:rPr lang="en-US" dirty="0" smtClean="0"/>
              <a:t> in SPIM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$t0, $0, </a:t>
            </a:r>
            <a:r>
              <a:rPr lang="en-US" dirty="0" smtClean="0"/>
              <a:t>10         #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10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la </a:t>
            </a:r>
            <a:r>
              <a:rPr lang="en-US" dirty="0"/>
              <a:t>$t1, </a:t>
            </a:r>
            <a:r>
              <a:rPr lang="en-US" dirty="0" err="1" smtClean="0"/>
              <a:t>arrayX</a:t>
            </a:r>
            <a:r>
              <a:rPr lang="en-US" dirty="0" smtClean="0"/>
              <a:t>            # $t1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arrayX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/>
              <a:t>$t2, $t2, $</a:t>
            </a:r>
            <a:r>
              <a:rPr lang="en-US" dirty="0" smtClean="0"/>
              <a:t>t2        # sum </a:t>
            </a:r>
            <a:r>
              <a:rPr lang="en-US" dirty="0" smtClean="0">
                <a:sym typeface="Wingdings" panose="05000000000000000000" pitchFamily="2" charset="2"/>
              </a:rPr>
              <a:t> 0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loop1:  </a:t>
            </a:r>
            <a:r>
              <a:rPr lang="en-US" dirty="0" err="1"/>
              <a:t>lw</a:t>
            </a:r>
            <a:r>
              <a:rPr lang="en-US" dirty="0"/>
              <a:t> $v0, 0($t1</a:t>
            </a:r>
            <a:r>
              <a:rPr lang="en-US" dirty="0" smtClean="0"/>
              <a:t>)          # $v0 </a:t>
            </a:r>
            <a:r>
              <a:rPr lang="en-US" dirty="0" smtClean="0">
                <a:sym typeface="Wingdings" panose="05000000000000000000" pitchFamily="2" charset="2"/>
              </a:rPr>
              <a:t> *</a:t>
            </a:r>
            <a:r>
              <a:rPr lang="en-US" dirty="0" err="1" smtClean="0">
                <a:sym typeface="Wingdings" panose="05000000000000000000" pitchFamily="2" charset="2"/>
              </a:rPr>
              <a:t>arrayX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add </a:t>
            </a:r>
            <a:r>
              <a:rPr lang="en-US" dirty="0"/>
              <a:t>$t2, $t2, $</a:t>
            </a:r>
            <a:r>
              <a:rPr lang="en-US" dirty="0" smtClean="0"/>
              <a:t>v0     # sum </a:t>
            </a:r>
            <a:r>
              <a:rPr lang="en-US" dirty="0" smtClean="0">
                <a:sym typeface="Wingdings" panose="05000000000000000000" pitchFamily="2" charset="2"/>
              </a:rPr>
              <a:t> sum + $v0</a:t>
            </a:r>
            <a:r>
              <a:rPr lang="en-US" dirty="0" smtClean="0"/>
              <a:t> 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$t1, $t1, </a:t>
            </a:r>
            <a:r>
              <a:rPr lang="en-US" dirty="0" smtClean="0"/>
              <a:t>4       # </a:t>
            </a:r>
            <a:r>
              <a:rPr lang="en-US" dirty="0" err="1" smtClean="0"/>
              <a:t>arrayX</a:t>
            </a:r>
            <a:r>
              <a:rPr lang="en-US" dirty="0" smtClean="0"/>
              <a:t>++ 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$t0, $t0, -</a:t>
            </a:r>
            <a:r>
              <a:rPr lang="en-US" dirty="0" smtClean="0"/>
              <a:t>1      # </a:t>
            </a:r>
            <a:r>
              <a:rPr lang="en-US" dirty="0" err="1" smtClean="0"/>
              <a:t>i</a:t>
            </a:r>
            <a:r>
              <a:rPr lang="en-US" dirty="0" smtClean="0"/>
              <a:t>--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dirty="0"/>
              <a:t>$t0, $0, loop1</a:t>
            </a:r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li </a:t>
            </a:r>
            <a:r>
              <a:rPr lang="en-US" dirty="0"/>
              <a:t>$v0, </a:t>
            </a:r>
            <a:r>
              <a:rPr lang="en-US" dirty="0" smtClean="0"/>
              <a:t>4                 # </a:t>
            </a:r>
            <a:r>
              <a:rPr lang="en-US" dirty="0" err="1" smtClean="0"/>
              <a:t>print_string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la </a:t>
            </a:r>
            <a:r>
              <a:rPr lang="en-US" dirty="0"/>
              <a:t>$a0, </a:t>
            </a:r>
            <a:r>
              <a:rPr lang="en-US" dirty="0" err="1"/>
              <a:t>msg</a:t>
            </a:r>
            <a:r>
              <a:rPr lang="en-US" dirty="0"/>
              <a:t>     </a:t>
            </a:r>
            <a:r>
              <a:rPr lang="en-US" dirty="0" smtClean="0"/>
              <a:t>       # </a:t>
            </a:r>
            <a:r>
              <a:rPr lang="en-US" dirty="0"/>
              <a:t>argument: string</a:t>
            </a:r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syscall</a:t>
            </a:r>
            <a:r>
              <a:rPr lang="en-US" dirty="0" smtClean="0"/>
              <a:t>                   # </a:t>
            </a:r>
            <a:r>
              <a:rPr lang="en-US" dirty="0"/>
              <a:t>print the string</a:t>
            </a:r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li </a:t>
            </a:r>
            <a:r>
              <a:rPr lang="en-US" dirty="0"/>
              <a:t>$v0, </a:t>
            </a:r>
            <a:r>
              <a:rPr lang="en-US" dirty="0" smtClean="0"/>
              <a:t>1                 # </a:t>
            </a:r>
            <a:r>
              <a:rPr lang="en-US" dirty="0" err="1" smtClean="0"/>
              <a:t>print_int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add </a:t>
            </a:r>
            <a:r>
              <a:rPr lang="en-US" dirty="0"/>
              <a:t>$a0, $t2, $</a:t>
            </a:r>
            <a:r>
              <a:rPr lang="en-US" dirty="0" smtClean="0"/>
              <a:t>0     # </a:t>
            </a:r>
            <a:r>
              <a:rPr lang="en-US" dirty="0" err="1" smtClean="0"/>
              <a:t>int</a:t>
            </a:r>
            <a:r>
              <a:rPr lang="en-US" dirty="0" smtClean="0"/>
              <a:t> to print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syscall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li </a:t>
            </a:r>
            <a:r>
              <a:rPr lang="en-US" dirty="0"/>
              <a:t>$v0, </a:t>
            </a:r>
            <a:r>
              <a:rPr lang="en-US" dirty="0" smtClean="0"/>
              <a:t>4                 # </a:t>
            </a:r>
            <a:r>
              <a:rPr lang="en-US" dirty="0" err="1" smtClean="0"/>
              <a:t>print_string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la </a:t>
            </a:r>
            <a:r>
              <a:rPr lang="en-US" dirty="0"/>
              <a:t>$a0, </a:t>
            </a:r>
            <a:r>
              <a:rPr lang="en-US" dirty="0" err="1"/>
              <a:t>endmsg</a:t>
            </a:r>
            <a:r>
              <a:rPr lang="en-US" dirty="0"/>
              <a:t>  </a:t>
            </a:r>
            <a:r>
              <a:rPr lang="en-US" dirty="0" smtClean="0"/>
              <a:t>    # </a:t>
            </a:r>
            <a:r>
              <a:rPr lang="en-US" dirty="0"/>
              <a:t>argument: string</a:t>
            </a:r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syscall</a:t>
            </a:r>
            <a:r>
              <a:rPr lang="en-US" dirty="0" smtClean="0"/>
              <a:t>                  # </a:t>
            </a:r>
            <a:r>
              <a:rPr lang="en-US" dirty="0"/>
              <a:t>print the string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/>
              <a:t>          </a:t>
            </a:r>
            <a:r>
              <a:rPr lang="en-US" smtClean="0"/>
              <a:t>         # </a:t>
            </a:r>
            <a:r>
              <a:rPr lang="en-US" dirty="0" err="1"/>
              <a:t>retrun</a:t>
            </a:r>
            <a:r>
              <a:rPr lang="en-US" dirty="0"/>
              <a:t> to caller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calls supported by SPIM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print_int</a:t>
            </a:r>
            <a:r>
              <a:rPr lang="en-US" dirty="0" smtClean="0"/>
              <a:t>: no. 1, $a0 should have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rint_float</a:t>
            </a:r>
            <a:r>
              <a:rPr lang="en-US" dirty="0" smtClean="0"/>
              <a:t>: no. 2, $f12 should have float value</a:t>
            </a:r>
          </a:p>
          <a:p>
            <a:r>
              <a:rPr lang="en-US" dirty="0" err="1" smtClean="0"/>
              <a:t>print_double</a:t>
            </a:r>
            <a:r>
              <a:rPr lang="en-US" dirty="0" smtClean="0"/>
              <a:t>: no. 3, ($f12, $f13) should have double value</a:t>
            </a:r>
          </a:p>
          <a:p>
            <a:r>
              <a:rPr lang="en-US" dirty="0" err="1" smtClean="0"/>
              <a:t>print_string</a:t>
            </a:r>
            <a:r>
              <a:rPr lang="en-US" dirty="0" smtClean="0"/>
              <a:t>: no. 4, $a0 should have the pointer to the string</a:t>
            </a:r>
          </a:p>
          <a:p>
            <a:r>
              <a:rPr lang="en-US" dirty="0" err="1" smtClean="0"/>
              <a:t>print_char</a:t>
            </a:r>
            <a:r>
              <a:rPr lang="en-US" dirty="0" smtClean="0"/>
              <a:t>: no. 11, $a0 should have the ASCII value of char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brk</a:t>
            </a:r>
            <a:r>
              <a:rPr lang="en-US" dirty="0" smtClean="0"/>
              <a:t>: no. 9, $a0 should have the number of bytes to be allocated, return address in $v0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I/O devices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computer that can only execute instructions for computing and accessing memory is not very useful</a:t>
            </a:r>
          </a:p>
          <a:p>
            <a:pPr lvl="1"/>
            <a:r>
              <a:rPr lang="en-US" dirty="0" smtClean="0"/>
              <a:t>There is no way for the environment to give inputs to the computer or examine outputs of computation</a:t>
            </a:r>
          </a:p>
          <a:p>
            <a:r>
              <a:rPr lang="en-US" dirty="0" smtClean="0"/>
              <a:t>A typical computer interfaces with a large number of I/O devices</a:t>
            </a:r>
          </a:p>
          <a:p>
            <a:pPr lvl="1"/>
            <a:r>
              <a:rPr lang="en-US" dirty="0" smtClean="0"/>
              <a:t>Keyboard, display, mouse, speaker, microphone, hard disk, printer, USB devices, etc.</a:t>
            </a:r>
          </a:p>
          <a:p>
            <a:pPr lvl="1"/>
            <a:r>
              <a:rPr lang="en-US" dirty="0" smtClean="0"/>
              <a:t>Need a mechanism to communicate with these devices</a:t>
            </a:r>
          </a:p>
          <a:p>
            <a:pPr lvl="2"/>
            <a:r>
              <a:rPr lang="en-US" dirty="0" smtClean="0"/>
              <a:t>How to read a key punch or how to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calls supported by SPIM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ead_int</a:t>
            </a:r>
            <a:r>
              <a:rPr lang="en-US" dirty="0" smtClean="0"/>
              <a:t>: no. 5, return </a:t>
            </a:r>
            <a:r>
              <a:rPr lang="en-US" dirty="0" err="1" smtClean="0"/>
              <a:t>int</a:t>
            </a:r>
            <a:r>
              <a:rPr lang="en-US" dirty="0" smtClean="0"/>
              <a:t> value in $v0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ead_float</a:t>
            </a:r>
            <a:r>
              <a:rPr lang="en-US" dirty="0" smtClean="0"/>
              <a:t>: no. 6, return float value in $f0</a:t>
            </a:r>
          </a:p>
          <a:p>
            <a:r>
              <a:rPr lang="en-US" dirty="0" err="1" smtClean="0"/>
              <a:t>read_double</a:t>
            </a:r>
            <a:r>
              <a:rPr lang="en-US" dirty="0" smtClean="0"/>
              <a:t>: no. 7, return double value in ($f0, $f1)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ead_string</a:t>
            </a:r>
            <a:r>
              <a:rPr lang="en-US" dirty="0" smtClean="0"/>
              <a:t>: no. 8, $a0 should have the destination memory buffer address, $a1 should have the length of the string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ead_char</a:t>
            </a:r>
            <a:r>
              <a:rPr lang="en-US" dirty="0" smtClean="0"/>
              <a:t>: no. 12, return char value in $v0</a:t>
            </a:r>
          </a:p>
          <a:p>
            <a:r>
              <a:rPr lang="en-US" dirty="0"/>
              <a:t>e</a:t>
            </a:r>
            <a:r>
              <a:rPr lang="en-US" dirty="0" smtClean="0"/>
              <a:t>xit: no. 10 (terminates the calling program)</a:t>
            </a:r>
          </a:p>
          <a:p>
            <a:r>
              <a:rPr lang="en-US" dirty="0"/>
              <a:t>e</a:t>
            </a:r>
            <a:r>
              <a:rPr lang="en-US" dirty="0" smtClean="0"/>
              <a:t>xit2: no. 17 (terminates </a:t>
            </a:r>
            <a:r>
              <a:rPr lang="en-US" dirty="0" err="1" smtClean="0"/>
              <a:t>spim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calls supported by SPIM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Also support system calls to open a file, read from a file, and write to a file</a:t>
            </a:r>
          </a:p>
          <a:p>
            <a:pPr lvl="1"/>
            <a:r>
              <a:rPr lang="en-US" dirty="0" smtClean="0"/>
              <a:t>Useful for programs operating on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I/O devices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typical I/O device has a set of command registers and a set of data registers</a:t>
            </a:r>
          </a:p>
          <a:p>
            <a:pPr lvl="1"/>
            <a:r>
              <a:rPr lang="en-US" dirty="0" smtClean="0"/>
              <a:t>These are assigned unique addresses and can be read or written to through load or store instructions</a:t>
            </a:r>
          </a:p>
          <a:p>
            <a:pPr lvl="2"/>
            <a:r>
              <a:rPr lang="en-US" dirty="0" smtClean="0"/>
              <a:t>Known as memory-mapped I/O registers</a:t>
            </a:r>
          </a:p>
          <a:p>
            <a:pPr lvl="1"/>
            <a:r>
              <a:rPr lang="en-US" dirty="0" smtClean="0"/>
              <a:t>To the computer, these appear as memory locations</a:t>
            </a:r>
          </a:p>
          <a:p>
            <a:pPr lvl="2"/>
            <a:r>
              <a:rPr lang="en-US" dirty="0" smtClean="0"/>
              <a:t>The only difference is that they are not in DRAM, but in I/O devices</a:t>
            </a:r>
          </a:p>
          <a:p>
            <a:pPr lvl="1"/>
            <a:r>
              <a:rPr lang="en-US" dirty="0" smtClean="0"/>
              <a:t>For example, printing something on the printer involves storing </a:t>
            </a:r>
            <a:r>
              <a:rPr lang="en-US" dirty="0"/>
              <a:t>the data to be printed to the printer data registers </a:t>
            </a:r>
            <a:r>
              <a:rPr lang="en-US" dirty="0" smtClean="0"/>
              <a:t>and an appropriate command to the printer command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I/O devices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Certain I/O commands send responses back to the computer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keyboard read needs to be conveyed to the computer</a:t>
            </a:r>
          </a:p>
          <a:p>
            <a:pPr lvl="1"/>
            <a:r>
              <a:rPr lang="en-US" dirty="0" smtClean="0"/>
              <a:t>Completion of a disk read needs to be conveyed to the computer</a:t>
            </a:r>
          </a:p>
          <a:p>
            <a:pPr lvl="1"/>
            <a:r>
              <a:rPr lang="en-US" dirty="0" smtClean="0"/>
              <a:t>Any read operation must be communicated to the computer</a:t>
            </a:r>
          </a:p>
          <a:p>
            <a:pPr lvl="1"/>
            <a:r>
              <a:rPr lang="en-US" dirty="0" smtClean="0"/>
              <a:t>To detect completion of a disk or keyboard read, one possibility is to continuously poll a register of the disk controller or the keyboard controller</a:t>
            </a:r>
          </a:p>
          <a:p>
            <a:pPr lvl="2"/>
            <a:r>
              <a:rPr lang="en-US" dirty="0" smtClean="0"/>
              <a:t>Wastes computer’s time (computer could do something else during this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I/O devices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Polling works only if the computer is aware that it will receive some response from a certain I/O device</a:t>
            </a:r>
          </a:p>
          <a:p>
            <a:pPr lvl="1"/>
            <a:r>
              <a:rPr lang="en-US" dirty="0" smtClean="0"/>
              <a:t>Certain responses are accidental (e.g., </a:t>
            </a:r>
            <a:r>
              <a:rPr lang="en-US" dirty="0" err="1" smtClean="0"/>
              <a:t>ctrl+C</a:t>
            </a:r>
            <a:r>
              <a:rPr lang="en-US" dirty="0" smtClean="0"/>
              <a:t> to terminate a program or a mouse click)</a:t>
            </a:r>
          </a:p>
          <a:p>
            <a:pPr lvl="2"/>
            <a:r>
              <a:rPr lang="en-US" dirty="0" smtClean="0"/>
              <a:t>In such cases, the computer did not know beforehand and was not polling the memory-mapped register</a:t>
            </a:r>
          </a:p>
          <a:p>
            <a:r>
              <a:rPr lang="en-US" dirty="0" smtClean="0"/>
              <a:t>An efficient solution that covers all cases is implemented using interrupts</a:t>
            </a:r>
          </a:p>
          <a:p>
            <a:pPr lvl="1"/>
            <a:r>
              <a:rPr lang="en-US" dirty="0" smtClean="0"/>
              <a:t>These are signals sent by the I/O devices to the computer</a:t>
            </a:r>
          </a:p>
          <a:p>
            <a:pPr lvl="1"/>
            <a:r>
              <a:rPr lang="en-US" dirty="0" smtClean="0"/>
              <a:t>For example, a key punch generates an interrupt 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Interrupts stop the normal instruction processing of a computer and make it execute an interrupt handler function</a:t>
            </a:r>
          </a:p>
          <a:p>
            <a:pPr lvl="1"/>
            <a:r>
              <a:rPr lang="en-US" dirty="0" smtClean="0"/>
              <a:t>Interrupts can be generated by hardware (e.g., I/O devices) or software (e.g., exceptions and system calls)</a:t>
            </a:r>
          </a:p>
          <a:p>
            <a:pPr lvl="2"/>
            <a:r>
              <a:rPr lang="en-US" dirty="0" smtClean="0"/>
              <a:t>MIPS treats all these as exceptions (any exceptional situation that interrupts normal instruction execution)</a:t>
            </a:r>
          </a:p>
          <a:p>
            <a:pPr lvl="1"/>
            <a:r>
              <a:rPr lang="en-US" dirty="0" smtClean="0"/>
              <a:t>There are two ways to implement interrupt or exception handlers</a:t>
            </a:r>
          </a:p>
          <a:p>
            <a:pPr lvl="2"/>
            <a:r>
              <a:rPr lang="en-US" dirty="0" smtClean="0"/>
              <a:t>Vectored interrupts or exceptions</a:t>
            </a:r>
          </a:p>
          <a:p>
            <a:pPr lvl="2"/>
            <a:r>
              <a:rPr lang="en-US" dirty="0" smtClean="0"/>
              <a:t>Cause-based interrupt handling (non-vectored)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Vectored 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Reserve an area of memory (outside user memory map) to store interrupt handlers</a:t>
            </a:r>
          </a:p>
          <a:p>
            <a:pPr lvl="1"/>
            <a:r>
              <a:rPr lang="en-US" dirty="0" smtClean="0"/>
              <a:t>Each interrupt is given a number and an array stores the starting addresses of the interrupt handlers</a:t>
            </a:r>
          </a:p>
          <a:p>
            <a:pPr lvl="2"/>
            <a:r>
              <a:rPr lang="en-US" dirty="0" smtClean="0"/>
              <a:t>Starting address of interrupt handler </a:t>
            </a:r>
            <a:r>
              <a:rPr lang="en-US" dirty="0" err="1" smtClean="0"/>
              <a:t>i</a:t>
            </a:r>
            <a:r>
              <a:rPr lang="en-US" dirty="0" smtClean="0"/>
              <a:t> is stored in IV[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Assume that the interrupt number is in $1 and the starting address of array IV is in $3</a:t>
            </a:r>
          </a:p>
          <a:p>
            <a:pPr marL="914400" lvl="2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ll</a:t>
            </a:r>
            <a:r>
              <a:rPr lang="en-US" dirty="0" smtClean="0"/>
              <a:t>   $2, $1, 2</a:t>
            </a:r>
          </a:p>
          <a:p>
            <a:pPr marL="914400" lvl="2" indent="0">
              <a:buNone/>
            </a:pPr>
            <a:r>
              <a:rPr lang="en-US" dirty="0"/>
              <a:t>a</a:t>
            </a:r>
            <a:r>
              <a:rPr lang="en-US" dirty="0" smtClean="0"/>
              <a:t>dd $4, $3, $2</a:t>
            </a:r>
          </a:p>
          <a:p>
            <a:pPr marL="914400" lvl="2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w</a:t>
            </a:r>
            <a:r>
              <a:rPr lang="en-US" dirty="0" smtClean="0"/>
              <a:t>   $4, 0($4)</a:t>
            </a:r>
          </a:p>
          <a:p>
            <a:pPr marL="914400" lvl="2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alr</a:t>
            </a:r>
            <a:r>
              <a:rPr lang="en-US" dirty="0" smtClean="0"/>
              <a:t>  $4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Vectored 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The handlers stored at vector locations are usually very small</a:t>
            </a:r>
          </a:p>
          <a:p>
            <a:pPr lvl="1"/>
            <a:r>
              <a:rPr lang="en-US" dirty="0" smtClean="0"/>
              <a:t>These handlers further inspect the reason for the interrupt and jump to bigger interrupt service routines (ISRs)</a:t>
            </a:r>
          </a:p>
          <a:p>
            <a:pPr lvl="2"/>
            <a:r>
              <a:rPr lang="en-US" dirty="0" smtClean="0"/>
              <a:t>For example, all hardware interrupts are usually given a single number and they all call the same interrupt handler</a:t>
            </a:r>
          </a:p>
          <a:p>
            <a:pPr lvl="2"/>
            <a:r>
              <a:rPr lang="en-US" dirty="0" smtClean="0"/>
              <a:t>The interrupt handler finds out the source device of the hardware interrupt by consulting a special status register that stores the source/cause of interrupt</a:t>
            </a:r>
          </a:p>
          <a:p>
            <a:pPr lvl="2"/>
            <a:r>
              <a:rPr lang="en-US" dirty="0" smtClean="0"/>
              <a:t>The interrupt handler calls the appropriate ISR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37809</TotalTime>
  <Words>2731</Words>
  <Application>Microsoft Office PowerPoint</Application>
  <PresentationFormat>On-screen Show (4:3)</PresentationFormat>
  <Paragraphs>283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Wingdings</vt:lpstr>
      <vt:lpstr>Office Theme</vt:lpstr>
      <vt:lpstr>Communicating with Environment</vt:lpstr>
      <vt:lpstr>Sketch</vt:lpstr>
      <vt:lpstr>I/O devices</vt:lpstr>
      <vt:lpstr>I/O devices</vt:lpstr>
      <vt:lpstr>I/O devices</vt:lpstr>
      <vt:lpstr>I/O devices</vt:lpstr>
      <vt:lpstr>Interrupts</vt:lpstr>
      <vt:lpstr>Vectored interrupts</vt:lpstr>
      <vt:lpstr>Vectored interrupts</vt:lpstr>
      <vt:lpstr>Non-vectored interrupts</vt:lpstr>
      <vt:lpstr>Direct memory access (DMA)</vt:lpstr>
      <vt:lpstr>Direct memory access (DMA)</vt:lpstr>
      <vt:lpstr>Exceptions</vt:lpstr>
      <vt:lpstr>Exceptions</vt:lpstr>
      <vt:lpstr>System calls</vt:lpstr>
      <vt:lpstr>syscall instruction</vt:lpstr>
      <vt:lpstr>syscall instruction</vt:lpstr>
      <vt:lpstr>Examples of system call</vt:lpstr>
      <vt:lpstr>Examples of system call</vt:lpstr>
      <vt:lpstr>Examples of system call</vt:lpstr>
      <vt:lpstr>Examples of system call</vt:lpstr>
      <vt:lpstr>Examples of system call</vt:lpstr>
      <vt:lpstr>Examples of system call</vt:lpstr>
      <vt:lpstr>Example of syscall in SPIM</vt:lpstr>
      <vt:lpstr>Example of syscall in SPIM</vt:lpstr>
      <vt:lpstr>Example of syscall in SPIM</vt:lpstr>
      <vt:lpstr>Example of syscall in SPIM</vt:lpstr>
      <vt:lpstr>Example of syscall in SPIM</vt:lpstr>
      <vt:lpstr>System calls supported by SPIM</vt:lpstr>
      <vt:lpstr>System calls supported by SPIM</vt:lpstr>
      <vt:lpstr>System calls supported by SPIM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creator>M Chowdhury</dc:creator>
  <cp:lastModifiedBy>Chaudhuri, MainakX</cp:lastModifiedBy>
  <cp:revision>1167</cp:revision>
  <cp:lastPrinted>2018-02-04T18:26:12Z</cp:lastPrinted>
  <dcterms:created xsi:type="dcterms:W3CDTF">2009-12-03T08:56:43Z</dcterms:created>
  <dcterms:modified xsi:type="dcterms:W3CDTF">2018-04-16T05:53:00Z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e4637547-bb2d-44a9-b280-f0c7f35c28fb</vt:lpwstr>
  </property>
</Properties>
</file>