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328" r:id="rId2"/>
    <p:sldId id="327" r:id="rId3"/>
    <p:sldId id="425" r:id="rId4"/>
    <p:sldId id="426" r:id="rId5"/>
    <p:sldId id="427" r:id="rId6"/>
    <p:sldId id="419" r:id="rId7"/>
    <p:sldId id="420" r:id="rId8"/>
    <p:sldId id="421" r:id="rId9"/>
    <p:sldId id="422" r:id="rId10"/>
    <p:sldId id="437" r:id="rId11"/>
    <p:sldId id="424" r:id="rId12"/>
    <p:sldId id="423" r:id="rId13"/>
    <p:sldId id="428" r:id="rId14"/>
    <p:sldId id="429" r:id="rId15"/>
    <p:sldId id="430" r:id="rId16"/>
    <p:sldId id="431" r:id="rId17"/>
    <p:sldId id="432" r:id="rId18"/>
    <p:sldId id="433" r:id="rId19"/>
    <p:sldId id="434" r:id="rId20"/>
    <p:sldId id="435" r:id="rId21"/>
    <p:sldId id="387" r:id="rId22"/>
    <p:sldId id="376" r:id="rId23"/>
    <p:sldId id="394" r:id="rId24"/>
    <p:sldId id="395" r:id="rId25"/>
    <p:sldId id="436"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23E2A"/>
    <a:srgbClr val="AE5F1E"/>
    <a:srgbClr val="FF00FF"/>
    <a:srgbClr val="A0207B"/>
    <a:srgbClr val="2A20EC"/>
    <a:srgbClr val="E14C23"/>
    <a:srgbClr val="AC1422"/>
    <a:srgbClr val="673105"/>
    <a:srgbClr val="005426"/>
    <a:srgbClr val="990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5F6D1009-29F9-42C4-98F8-777031027D4F}" type="datetimeFigureOut">
              <a:rPr lang="en-US" smtClean="0"/>
              <a:pPr/>
              <a:t>4/4/2019</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4A600927-5854-46CF-90B8-FA9C6D9C26AD}" type="slidenum">
              <a:rPr lang="en-US" smtClean="0"/>
              <a:pPr/>
              <a:t>‹#›</a:t>
            </a:fld>
            <a:endParaRPr lang="en-US"/>
          </a:p>
        </p:txBody>
      </p:sp>
    </p:spTree>
    <p:extLst>
      <p:ext uri="{BB962C8B-B14F-4D97-AF65-F5344CB8AC3E}">
        <p14:creationId xmlns:p14="http://schemas.microsoft.com/office/powerpoint/2010/main" xmlns="" val="3724811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C837CE5-EEBD-4B82-B155-BA1DBF67C8CF}" type="datetimeFigureOut">
              <a:rPr lang="en-US" smtClean="0"/>
              <a:pPr/>
              <a:t>4/4/2019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D985FA7-9A21-4F92-A827-786028AD0C7F}" type="slidenum">
              <a:rPr lang="en-US" smtClean="0"/>
              <a:pPr/>
              <a:t>‹#›</a:t>
            </a:fld>
            <a:endParaRPr lang="en-US"/>
          </a:p>
        </p:txBody>
      </p:sp>
    </p:spTree>
    <p:extLst>
      <p:ext uri="{BB962C8B-B14F-4D97-AF65-F5344CB8AC3E}">
        <p14:creationId xmlns:p14="http://schemas.microsoft.com/office/powerpoint/2010/main" xmlns="" val="111707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A61813-22FC-4EC3-A200-08371A6F312C}" type="datetime1">
              <a:rPr lang="en-US" smtClean="0"/>
              <a:pPr/>
              <a:t>4/4/2019</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500076-9FA9-477E-95D4-77200DB10CE7}" type="datetime1">
              <a:rPr lang="en-US" smtClean="0"/>
              <a:pPr/>
              <a:t>4/4/2019</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A2954-80FA-4126-A2A0-5329EFAF9D78}" type="datetime1">
              <a:rPr lang="en-US" smtClean="0"/>
              <a:pPr/>
              <a:t>4/4/2019</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00" b="1">
                <a:solidFill>
                  <a:srgbClr val="0070C0"/>
                </a:solidFill>
                <a:effectLst>
                  <a:outerShdw blurRad="50800" dist="38100" dir="10800000" algn="r"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solidFill>
                  <a:schemeClr val="tx1"/>
                </a:solidFill>
                <a:latin typeface="Tahoma" pitchFamily="34" charset="0"/>
                <a:ea typeface="Tahoma" pitchFamily="34" charset="0"/>
                <a:cs typeface="Tahoma" pitchFamily="34" charset="0"/>
              </a:defRPr>
            </a:lvl1pPr>
            <a:lvl2pPr>
              <a:defRPr b="0">
                <a:solidFill>
                  <a:schemeClr val="tx1"/>
                </a:solidFill>
                <a:latin typeface="Tahoma" pitchFamily="34" charset="0"/>
                <a:ea typeface="Tahoma" pitchFamily="34" charset="0"/>
                <a:cs typeface="Tahoma" pitchFamily="34" charset="0"/>
              </a:defRPr>
            </a:lvl2pPr>
            <a:lvl3pPr>
              <a:defRPr b="0">
                <a:solidFill>
                  <a:schemeClr val="tx1"/>
                </a:solidFill>
                <a:latin typeface="Tahoma" pitchFamily="34" charset="0"/>
                <a:ea typeface="Tahoma" pitchFamily="34" charset="0"/>
                <a:cs typeface="Tahoma" pitchFamily="34" charset="0"/>
              </a:defRPr>
            </a:lvl3pPr>
            <a:lvl4pPr>
              <a:defRPr b="0">
                <a:solidFill>
                  <a:schemeClr val="tx1"/>
                </a:solidFill>
                <a:latin typeface="Tahoma" pitchFamily="34" charset="0"/>
                <a:ea typeface="Tahoma" pitchFamily="34" charset="0"/>
                <a:cs typeface="Tahoma" pitchFamily="34" charset="0"/>
              </a:defRPr>
            </a:lvl4pPr>
            <a:lvl5pPr>
              <a:defRPr b="0">
                <a:solidFill>
                  <a:schemeClr val="tx1"/>
                </a:solidFill>
                <a:latin typeface="Tahoma" pitchFamily="34" charset="0"/>
                <a:ea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6E69033-E6AA-4B74-874D-8A7B294602B7}" type="datetime1">
              <a:rPr lang="en-US" smtClean="0"/>
              <a:pPr/>
              <a:t>4/4/2019</a:t>
            </a:fld>
            <a:endParaRPr lang="en-US"/>
          </a:p>
        </p:txBody>
      </p:sp>
      <p:sp>
        <p:nvSpPr>
          <p:cNvPr id="5" name="Footer Placeholder 4"/>
          <p:cNvSpPr>
            <a:spLocks noGrp="1"/>
          </p:cNvSpPr>
          <p:nvPr>
            <p:ph type="ftr" sz="quarter" idx="11"/>
          </p:nvPr>
        </p:nvSpPr>
        <p:spPr>
          <a:xfrm>
            <a:off x="1371600" y="6356350"/>
            <a:ext cx="6781800" cy="365125"/>
          </a:xfrm>
        </p:spPr>
        <p:txBody>
          <a:bodyPr/>
          <a:lstStyle>
            <a:lvl1pPr>
              <a:defRPr b="1">
                <a:solidFill>
                  <a:srgbClr val="00B050"/>
                </a:solidFill>
                <a:latin typeface="+mj-lt"/>
              </a:defRPr>
            </a:lvl1pPr>
          </a:lstStyle>
          <a:p>
            <a:r>
              <a:rPr lang="fi-FI" smtClean="0"/>
              <a:t>PageNUCA (IIT, Kanpur)</a:t>
            </a:r>
            <a:endParaRPr lang="en-US" dirty="0"/>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F0ABC3-95A1-4D62-8759-5881653E9A3E}" type="datetime1">
              <a:rPr lang="en-US" smtClean="0"/>
              <a:pPr/>
              <a:t>4/4/2019</a:t>
            </a:fld>
            <a:endParaRPr lang="en-US"/>
          </a:p>
        </p:txBody>
      </p:sp>
      <p:sp>
        <p:nvSpPr>
          <p:cNvPr id="5" name="Footer Placeholder 4"/>
          <p:cNvSpPr>
            <a:spLocks noGrp="1"/>
          </p:cNvSpPr>
          <p:nvPr>
            <p:ph type="ftr" sz="quarter" idx="11"/>
          </p:nvPr>
        </p:nvSpPr>
        <p:spPr/>
        <p:txBody>
          <a:bodyPr/>
          <a:lstStyle/>
          <a:p>
            <a:r>
              <a:rPr lang="fi-FI" smtClean="0"/>
              <a:t>PageNUCA (IIT, Kanpur)</a:t>
            </a:r>
            <a:endParaRPr lang="en-US"/>
          </a:p>
        </p:txBody>
      </p:sp>
      <p:sp>
        <p:nvSpPr>
          <p:cNvPr id="6" name="Slide Number Placeholder 5"/>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41DA21-24EC-44BA-984D-FD25F700CBDC}" type="datetime1">
              <a:rPr lang="en-US" smtClean="0"/>
              <a:pPr/>
              <a:t>4/4/2019</a:t>
            </a:fld>
            <a:endParaRPr lang="en-US"/>
          </a:p>
        </p:txBody>
      </p:sp>
      <p:sp>
        <p:nvSpPr>
          <p:cNvPr id="6" name="Footer Placeholder 5"/>
          <p:cNvSpPr>
            <a:spLocks noGrp="1"/>
          </p:cNvSpPr>
          <p:nvPr>
            <p:ph type="ftr" sz="quarter" idx="11"/>
          </p:nvPr>
        </p:nvSpPr>
        <p:spPr/>
        <p:txBody>
          <a:bodyPr/>
          <a:lstStyle/>
          <a:p>
            <a:r>
              <a:rPr lang="fi-FI" smtClean="0"/>
              <a:t>PageNUCA (IIT, Kanpur)</a:t>
            </a:r>
            <a:endParaRPr lang="en-US"/>
          </a:p>
        </p:txBody>
      </p:sp>
      <p:sp>
        <p:nvSpPr>
          <p:cNvPr id="7" name="Slide Number Placeholder 6"/>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263AAB-068A-4B5D-B829-053AA1E497DA}" type="datetime1">
              <a:rPr lang="en-US" smtClean="0"/>
              <a:pPr/>
              <a:t>4/4/2019</a:t>
            </a:fld>
            <a:endParaRPr lang="en-US"/>
          </a:p>
        </p:txBody>
      </p:sp>
      <p:sp>
        <p:nvSpPr>
          <p:cNvPr id="8" name="Footer Placeholder 7"/>
          <p:cNvSpPr>
            <a:spLocks noGrp="1"/>
          </p:cNvSpPr>
          <p:nvPr>
            <p:ph type="ftr" sz="quarter" idx="11"/>
          </p:nvPr>
        </p:nvSpPr>
        <p:spPr/>
        <p:txBody>
          <a:bodyPr/>
          <a:lstStyle/>
          <a:p>
            <a:r>
              <a:rPr lang="fi-FI" smtClean="0"/>
              <a:t>PageNUCA (IIT, Kanpur)</a:t>
            </a:r>
            <a:endParaRPr lang="en-US"/>
          </a:p>
        </p:txBody>
      </p:sp>
      <p:sp>
        <p:nvSpPr>
          <p:cNvPr id="9" name="Slide Number Placeholder 8"/>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A11537-FA4F-4688-A28A-EF28B5B0BEAA}" type="datetime1">
              <a:rPr lang="en-US" smtClean="0"/>
              <a:pPr/>
              <a:t>4/4/2019</a:t>
            </a:fld>
            <a:endParaRPr lang="en-US"/>
          </a:p>
        </p:txBody>
      </p:sp>
      <p:sp>
        <p:nvSpPr>
          <p:cNvPr id="4" name="Footer Placeholder 3"/>
          <p:cNvSpPr>
            <a:spLocks noGrp="1"/>
          </p:cNvSpPr>
          <p:nvPr>
            <p:ph type="ftr" sz="quarter" idx="11"/>
          </p:nvPr>
        </p:nvSpPr>
        <p:spPr/>
        <p:txBody>
          <a:bodyPr/>
          <a:lstStyle/>
          <a:p>
            <a:r>
              <a:rPr lang="fi-FI" smtClean="0"/>
              <a:t>PageNUCA (IIT, Kanpur)</a:t>
            </a:r>
            <a:endParaRPr lang="en-US"/>
          </a:p>
        </p:txBody>
      </p:sp>
      <p:sp>
        <p:nvSpPr>
          <p:cNvPr id="5" name="Slide Number Placeholder 4"/>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ED8DF-30CA-4FE7-98E7-727C137275AA}" type="datetime1">
              <a:rPr lang="en-US" smtClean="0"/>
              <a:pPr/>
              <a:t>4/4/2019</a:t>
            </a:fld>
            <a:endParaRPr lang="en-US"/>
          </a:p>
        </p:txBody>
      </p:sp>
      <p:sp>
        <p:nvSpPr>
          <p:cNvPr id="3" name="Footer Placeholder 2"/>
          <p:cNvSpPr>
            <a:spLocks noGrp="1"/>
          </p:cNvSpPr>
          <p:nvPr>
            <p:ph type="ftr" sz="quarter" idx="11"/>
          </p:nvPr>
        </p:nvSpPr>
        <p:spPr/>
        <p:txBody>
          <a:bodyPr/>
          <a:lstStyle/>
          <a:p>
            <a:r>
              <a:rPr lang="fi-FI" smtClean="0"/>
              <a:t>PageNUCA (IIT, Kanpur)</a:t>
            </a:r>
            <a:endParaRPr lang="en-US"/>
          </a:p>
        </p:txBody>
      </p:sp>
      <p:sp>
        <p:nvSpPr>
          <p:cNvPr id="4" name="Slide Number Placeholder 3"/>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3B7239-4C86-4189-B365-7B3A5B0238EF}" type="datetime1">
              <a:rPr lang="en-US" smtClean="0"/>
              <a:pPr/>
              <a:t>4/4/2019</a:t>
            </a:fld>
            <a:endParaRPr lang="en-US"/>
          </a:p>
        </p:txBody>
      </p:sp>
      <p:sp>
        <p:nvSpPr>
          <p:cNvPr id="6" name="Footer Placeholder 5"/>
          <p:cNvSpPr>
            <a:spLocks noGrp="1"/>
          </p:cNvSpPr>
          <p:nvPr>
            <p:ph type="ftr" sz="quarter" idx="11"/>
          </p:nvPr>
        </p:nvSpPr>
        <p:spPr/>
        <p:txBody>
          <a:bodyPr/>
          <a:lstStyle/>
          <a:p>
            <a:r>
              <a:rPr lang="fi-FI" smtClean="0"/>
              <a:t>PageNUCA (IIT, Kanpur)</a:t>
            </a:r>
            <a:endParaRPr lang="en-US"/>
          </a:p>
        </p:txBody>
      </p:sp>
      <p:sp>
        <p:nvSpPr>
          <p:cNvPr id="7" name="Slide Number Placeholder 6"/>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CBF795-FD24-4CF4-B6BB-8D37454ED120}" type="datetime1">
              <a:rPr lang="en-US" smtClean="0"/>
              <a:pPr/>
              <a:t>4/4/2019</a:t>
            </a:fld>
            <a:endParaRPr lang="en-US"/>
          </a:p>
        </p:txBody>
      </p:sp>
      <p:sp>
        <p:nvSpPr>
          <p:cNvPr id="6" name="Footer Placeholder 5"/>
          <p:cNvSpPr>
            <a:spLocks noGrp="1"/>
          </p:cNvSpPr>
          <p:nvPr>
            <p:ph type="ftr" sz="quarter" idx="11"/>
          </p:nvPr>
        </p:nvSpPr>
        <p:spPr/>
        <p:txBody>
          <a:bodyPr/>
          <a:lstStyle/>
          <a:p>
            <a:r>
              <a:rPr lang="fi-FI" smtClean="0"/>
              <a:t>PageNUCA (IIT, Kanpur)</a:t>
            </a:r>
            <a:endParaRPr lang="en-US"/>
          </a:p>
        </p:txBody>
      </p:sp>
      <p:sp>
        <p:nvSpPr>
          <p:cNvPr id="7" name="Slide Number Placeholder 6"/>
          <p:cNvSpPr>
            <a:spLocks noGrp="1"/>
          </p:cNvSpPr>
          <p:nvPr>
            <p:ph type="sldNum" sz="quarter" idx="12"/>
          </p:nvPr>
        </p:nvSpPr>
        <p:spPr/>
        <p:txBody>
          <a:bodyPr/>
          <a:lstStyle/>
          <a:p>
            <a:fld id="{51B4D58C-7421-4009-8D1C-8225D62801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015F7-BA38-4967-B47C-CE71164BC701}" type="datetime1">
              <a:rPr lang="en-US" smtClean="0"/>
              <a:pPr/>
              <a:t>4/4/2019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PageNUCA (IIT, Kanpur)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4D58C-7421-4009-8D1C-8225D62801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505200"/>
          </a:xfrm>
        </p:spPr>
        <p:txBody>
          <a:bodyPr>
            <a:noAutofit/>
          </a:bodyPr>
          <a:lstStyle/>
          <a:p>
            <a:r>
              <a:rPr lang="en-US" sz="4800" b="1" dirty="0" smtClean="0">
                <a:solidFill>
                  <a:srgbClr val="0070C0"/>
                </a:solidFill>
                <a:effectLst>
                  <a:outerShdw blurRad="50800" dist="38100" dir="10800000" algn="r" rotWithShape="0">
                    <a:prstClr val="black">
                      <a:alpha val="40000"/>
                    </a:prstClr>
                  </a:outerShdw>
                </a:effectLst>
              </a:rPr>
              <a:t>Performance and Power</a:t>
            </a:r>
            <a:endParaRPr lang="en-US" sz="4800" b="1" dirty="0">
              <a:solidFill>
                <a:srgbClr val="0070C0"/>
              </a:solidFill>
              <a:effectLst>
                <a:outerShdw blurRad="50800" dist="38100" dir="10800000" algn="r" rotWithShape="0">
                  <a:prstClr val="black">
                    <a:alpha val="40000"/>
                  </a:prstClr>
                </a:outerShdw>
              </a:effectLst>
            </a:endParaRPr>
          </a:p>
        </p:txBody>
      </p:sp>
      <p:sp>
        <p:nvSpPr>
          <p:cNvPr id="3" name="Subtitle 2"/>
          <p:cNvSpPr>
            <a:spLocks noGrp="1"/>
          </p:cNvSpPr>
          <p:nvPr>
            <p:ph type="subTitle" idx="1"/>
          </p:nvPr>
        </p:nvSpPr>
        <p:spPr>
          <a:xfrm>
            <a:off x="0" y="3048000"/>
            <a:ext cx="9144000" cy="3581400"/>
          </a:xfrm>
        </p:spPr>
        <p:txBody>
          <a:bodyPr>
            <a:normAutofit/>
          </a:bodyPr>
          <a:lstStyle/>
          <a:p>
            <a:endParaRPr lang="en-US" sz="3600" dirty="0" smtClean="0">
              <a:solidFill>
                <a:schemeClr val="tx1"/>
              </a:solidFill>
              <a:latin typeface="Tahoma" pitchFamily="34" charset="0"/>
              <a:ea typeface="Tahoma" pitchFamily="34" charset="0"/>
              <a:cs typeface="Tahoma" pitchFamily="34" charset="0"/>
            </a:endParaRPr>
          </a:p>
          <a:p>
            <a:endParaRPr lang="en-US" sz="3600" dirty="0">
              <a:solidFill>
                <a:schemeClr val="tx1"/>
              </a:solidFill>
              <a:latin typeface="Tahoma" pitchFamily="34" charset="0"/>
              <a:ea typeface="Tahoma" pitchFamily="34" charset="0"/>
              <a:cs typeface="Tahoma" pitchFamily="34" charset="0"/>
            </a:endParaRPr>
          </a:p>
          <a:p>
            <a:r>
              <a:rPr lang="en-US" sz="3600" dirty="0" err="1" smtClean="0">
                <a:solidFill>
                  <a:schemeClr val="tx1"/>
                </a:solidFill>
                <a:latin typeface="Tahoma" pitchFamily="34" charset="0"/>
                <a:ea typeface="Tahoma" pitchFamily="34" charset="0"/>
                <a:cs typeface="Tahoma" pitchFamily="34" charset="0"/>
              </a:rPr>
              <a:t>Mainak</a:t>
            </a:r>
            <a:r>
              <a:rPr lang="en-US" sz="3600" dirty="0" smtClean="0">
                <a:solidFill>
                  <a:schemeClr val="tx1"/>
                </a:solidFill>
                <a:latin typeface="Tahoma" pitchFamily="34" charset="0"/>
                <a:ea typeface="Tahoma" pitchFamily="34" charset="0"/>
                <a:cs typeface="Tahoma" pitchFamily="34" charset="0"/>
              </a:rPr>
              <a:t> </a:t>
            </a:r>
            <a:r>
              <a:rPr lang="en-US" sz="3600" dirty="0" err="1" smtClean="0">
                <a:solidFill>
                  <a:schemeClr val="tx1"/>
                </a:solidFill>
                <a:latin typeface="Tahoma" pitchFamily="34" charset="0"/>
                <a:ea typeface="Tahoma" pitchFamily="34" charset="0"/>
                <a:cs typeface="Tahoma" pitchFamily="34" charset="0"/>
              </a:rPr>
              <a:t>Chaudhuri</a:t>
            </a:r>
            <a:endParaRPr lang="en-US" sz="3600" dirty="0" smtClean="0">
              <a:solidFill>
                <a:schemeClr val="tx1"/>
              </a:solidFill>
              <a:latin typeface="Tahoma" pitchFamily="34" charset="0"/>
              <a:ea typeface="Tahoma" pitchFamily="34" charset="0"/>
              <a:cs typeface="Tahoma" pitchFamily="34" charset="0"/>
            </a:endParaRPr>
          </a:p>
          <a:p>
            <a:r>
              <a:rPr lang="en-US" sz="3600" dirty="0" smtClean="0">
                <a:solidFill>
                  <a:schemeClr val="tx1"/>
                </a:solidFill>
                <a:latin typeface="Tahoma" pitchFamily="34" charset="0"/>
                <a:ea typeface="Tahoma" pitchFamily="34" charset="0"/>
                <a:cs typeface="Tahoma" pitchFamily="34" charset="0"/>
              </a:rPr>
              <a:t>Indian Institute of Technology Kanpur</a:t>
            </a:r>
            <a:endParaRPr lang="en-US" sz="2800" dirty="0" smtClean="0">
              <a:solidFill>
                <a:schemeClr val="tx1"/>
              </a:solidFill>
              <a:latin typeface="Tahoma" pitchFamily="34" charset="0"/>
              <a:ea typeface="Tahoma" pitchFamily="34" charset="0"/>
              <a:cs typeface="Tahoma" pitchFamily="34" charset="0"/>
            </a:endParaRPr>
          </a:p>
          <a:p>
            <a:endParaRPr lang="en-US" sz="2800" dirty="0" smtClean="0">
              <a:solidFill>
                <a:schemeClr val="tx1"/>
              </a:solidFill>
              <a:latin typeface="Tahoma" pitchFamily="34" charset="0"/>
              <a:ea typeface="Tahoma" pitchFamily="34" charset="0"/>
              <a:cs typeface="Tahoma" pitchFamily="34" charset="0"/>
            </a:endParaRPr>
          </a:p>
          <a:p>
            <a:endParaRPr lang="en-US" sz="2800" dirty="0" smtClean="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733261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2AFF81A5-1427-4C81-A588-53AD259695A1}" type="slidenum">
              <a:rPr lang="en-US" altLang="en-US" sz="1400">
                <a:solidFill>
                  <a:schemeClr val="tx1"/>
                </a:solidFill>
                <a:latin typeface="Verdana" panose="020B0604030504040204" pitchFamily="34" charset="0"/>
                <a:cs typeface="Arial" panose="020B0604020202020204" pitchFamily="34" charset="0"/>
              </a:rPr>
              <a:pPr eaLnBrk="1" hangingPunct="1"/>
              <a:t>10</a:t>
            </a:fld>
            <a:endParaRPr lang="en-US" altLang="en-US" sz="1400">
              <a:solidFill>
                <a:schemeClr val="tx1"/>
              </a:solidFill>
              <a:latin typeface="Verdana" panose="020B0604030504040204" pitchFamily="34" charset="0"/>
              <a:cs typeface="Arial" panose="020B0604020202020204" pitchFamily="34" charset="0"/>
            </a:endParaRPr>
          </a:p>
        </p:txBody>
      </p:sp>
      <p:sp>
        <p:nvSpPr>
          <p:cNvPr id="202754" name="Rectangle 2"/>
          <p:cNvSpPr>
            <a:spLocks noGrp="1" noChangeArrowheads="1"/>
          </p:cNvSpPr>
          <p:nvPr>
            <p:ph type="title"/>
          </p:nvPr>
        </p:nvSpPr>
        <p:spPr>
          <a:xfrm>
            <a:off x="0" y="103188"/>
            <a:ext cx="9144000" cy="811212"/>
          </a:xfrm>
        </p:spPr>
        <p:txBody>
          <a:bodyPr/>
          <a:lstStyle/>
          <a:p>
            <a:pPr eaLnBrk="1" hangingPunct="1">
              <a:defRPr/>
            </a:pPr>
            <a:r>
              <a:rPr lang="en-US" dirty="0" smtClean="0">
                <a:solidFill>
                  <a:srgbClr val="0070C0"/>
                </a:solidFill>
              </a:rPr>
              <a:t>CPI equation</a:t>
            </a:r>
          </a:p>
        </p:txBody>
      </p:sp>
      <p:sp>
        <p:nvSpPr>
          <p:cNvPr id="29701" name="Rectangle 3"/>
          <p:cNvSpPr>
            <a:spLocks noGrp="1" noChangeArrowheads="1"/>
          </p:cNvSpPr>
          <p:nvPr>
            <p:ph type="body" idx="1"/>
          </p:nvPr>
        </p:nvSpPr>
        <p:spPr>
          <a:xfrm>
            <a:off x="457200" y="838200"/>
            <a:ext cx="8686800" cy="6019800"/>
          </a:xfrm>
        </p:spPr>
        <p:txBody>
          <a:bodyPr>
            <a:normAutofit/>
          </a:bodyPr>
          <a:lstStyle/>
          <a:p>
            <a:pPr eaLnBrk="1" hangingPunct="1">
              <a:lnSpc>
                <a:spcPct val="90000"/>
              </a:lnSpc>
            </a:pPr>
            <a:r>
              <a:rPr lang="en-US" altLang="en-US" dirty="0" smtClean="0"/>
              <a:t>Solution</a:t>
            </a:r>
          </a:p>
          <a:p>
            <a:pPr lvl="1">
              <a:lnSpc>
                <a:spcPct val="90000"/>
              </a:lnSpc>
            </a:pPr>
            <a:r>
              <a:rPr lang="en-US" altLang="en-US" dirty="0" smtClean="0"/>
              <a:t>Assume number of instructions = N, cycle time = t (in some unit)</a:t>
            </a:r>
          </a:p>
          <a:p>
            <a:pPr lvl="1">
              <a:lnSpc>
                <a:spcPct val="90000"/>
              </a:lnSpc>
            </a:pPr>
            <a:r>
              <a:rPr lang="en-US" altLang="en-US" dirty="0" err="1" smtClean="0"/>
              <a:t>Time</a:t>
            </a:r>
            <a:r>
              <a:rPr lang="en-US" altLang="en-US" baseline="-25000" dirty="0" err="1" smtClean="0"/>
              <a:t>base</a:t>
            </a:r>
            <a:r>
              <a:rPr lang="en-US" altLang="en-US" dirty="0" smtClean="0"/>
              <a:t> = (0.25 x 4 + 0.75 x 1.33)</a:t>
            </a:r>
            <a:r>
              <a:rPr lang="en-US" altLang="en-US" dirty="0" err="1" smtClean="0"/>
              <a:t>Nt</a:t>
            </a:r>
            <a:r>
              <a:rPr lang="en-US" altLang="en-US" dirty="0" smtClean="0"/>
              <a:t> = 2Nt</a:t>
            </a:r>
          </a:p>
          <a:p>
            <a:pPr lvl="1">
              <a:lnSpc>
                <a:spcPct val="90000"/>
              </a:lnSpc>
            </a:pPr>
            <a:r>
              <a:rPr lang="en-US" altLang="en-US" dirty="0" smtClean="0"/>
              <a:t>Time</a:t>
            </a:r>
            <a:r>
              <a:rPr lang="en-US" altLang="en-US" baseline="-25000" dirty="0" smtClean="0"/>
              <a:t>design1</a:t>
            </a:r>
            <a:r>
              <a:rPr lang="en-US" altLang="en-US" dirty="0" smtClean="0"/>
              <a:t> = </a:t>
            </a:r>
            <a:r>
              <a:rPr lang="en-US" altLang="en-US" dirty="0" err="1" smtClean="0"/>
              <a:t>Time</a:t>
            </a:r>
            <a:r>
              <a:rPr lang="en-US" altLang="en-US" baseline="-25000" dirty="0" err="1" smtClean="0"/>
              <a:t>base</a:t>
            </a:r>
            <a:r>
              <a:rPr lang="en-US" altLang="en-US" dirty="0" smtClean="0"/>
              <a:t> – 0.02N x 20t + 0.02N x 2t = 1.64Nt</a:t>
            </a:r>
          </a:p>
          <a:p>
            <a:pPr lvl="1">
              <a:lnSpc>
                <a:spcPct val="90000"/>
              </a:lnSpc>
            </a:pPr>
            <a:r>
              <a:rPr lang="en-US" altLang="en-US" dirty="0" smtClean="0"/>
              <a:t>Time</a:t>
            </a:r>
            <a:r>
              <a:rPr lang="en-US" altLang="en-US" baseline="-25000" dirty="0" smtClean="0"/>
              <a:t>design2</a:t>
            </a:r>
            <a:r>
              <a:rPr lang="en-US" altLang="en-US" dirty="0" smtClean="0"/>
              <a:t> = (0.25 x 2 + 0.75 x 1.33)</a:t>
            </a:r>
            <a:r>
              <a:rPr lang="en-US" altLang="en-US" dirty="0" err="1" smtClean="0"/>
              <a:t>Nt</a:t>
            </a:r>
            <a:r>
              <a:rPr lang="en-US" altLang="en-US" dirty="0" smtClean="0"/>
              <a:t> = 1.5Nt</a:t>
            </a:r>
            <a:endParaRPr lang="en-US" altLang="en-US" dirty="0" smtClean="0"/>
          </a:p>
          <a:p>
            <a:pPr lvl="1" eaLnBrk="1" hangingPunct="1">
              <a:lnSpc>
                <a:spcPct val="90000"/>
              </a:lnSpc>
            </a:pPr>
            <a:r>
              <a:rPr lang="en-US" altLang="en-US" dirty="0" smtClean="0"/>
              <a:t>Second design option is </a:t>
            </a:r>
            <a:r>
              <a:rPr lang="en-US" altLang="en-US" dirty="0" smtClean="0"/>
              <a:t>better</a:t>
            </a:r>
            <a:endParaRPr lang="en-US" altLang="en-US" dirty="0" smtClean="0"/>
          </a:p>
        </p:txBody>
      </p:sp>
    </p:spTree>
    <p:extLst>
      <p:ext uri="{BB962C8B-B14F-4D97-AF65-F5344CB8AC3E}">
        <p14:creationId xmlns:p14="http://schemas.microsoft.com/office/powerpoint/2010/main" xmlns="" val="1082406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2AFF81A5-1427-4C81-A588-53AD259695A1}" type="slidenum">
              <a:rPr lang="en-US" altLang="en-US" sz="1400">
                <a:solidFill>
                  <a:schemeClr val="tx1"/>
                </a:solidFill>
                <a:latin typeface="Verdana" panose="020B0604030504040204" pitchFamily="34" charset="0"/>
                <a:cs typeface="Arial" panose="020B0604020202020204" pitchFamily="34" charset="0"/>
              </a:rPr>
              <a:pPr eaLnBrk="1" hangingPunct="1"/>
              <a:t>11</a:t>
            </a:fld>
            <a:endParaRPr lang="en-US" altLang="en-US" sz="1400">
              <a:solidFill>
                <a:schemeClr val="tx1"/>
              </a:solidFill>
              <a:latin typeface="Verdana" panose="020B0604030504040204" pitchFamily="34" charset="0"/>
              <a:cs typeface="Arial" panose="020B0604020202020204" pitchFamily="34" charset="0"/>
            </a:endParaRPr>
          </a:p>
        </p:txBody>
      </p:sp>
      <p:sp>
        <p:nvSpPr>
          <p:cNvPr id="202754" name="Rectangle 2"/>
          <p:cNvSpPr>
            <a:spLocks noGrp="1" noChangeArrowheads="1"/>
          </p:cNvSpPr>
          <p:nvPr>
            <p:ph type="title"/>
          </p:nvPr>
        </p:nvSpPr>
        <p:spPr>
          <a:xfrm>
            <a:off x="0" y="103188"/>
            <a:ext cx="9144000" cy="811212"/>
          </a:xfrm>
        </p:spPr>
        <p:txBody>
          <a:bodyPr/>
          <a:lstStyle/>
          <a:p>
            <a:pPr eaLnBrk="1" hangingPunct="1">
              <a:defRPr/>
            </a:pPr>
            <a:r>
              <a:rPr lang="en-US" dirty="0" smtClean="0">
                <a:solidFill>
                  <a:srgbClr val="0070C0"/>
                </a:solidFill>
              </a:rPr>
              <a:t>CPI equation</a:t>
            </a:r>
          </a:p>
        </p:txBody>
      </p:sp>
      <p:sp>
        <p:nvSpPr>
          <p:cNvPr id="29701" name="Rectangle 3"/>
          <p:cNvSpPr>
            <a:spLocks noGrp="1" noChangeArrowheads="1"/>
          </p:cNvSpPr>
          <p:nvPr>
            <p:ph type="body" idx="1"/>
          </p:nvPr>
        </p:nvSpPr>
        <p:spPr>
          <a:xfrm>
            <a:off x="457200" y="838200"/>
            <a:ext cx="8686800" cy="6019800"/>
          </a:xfrm>
        </p:spPr>
        <p:txBody>
          <a:bodyPr>
            <a:normAutofit/>
          </a:bodyPr>
          <a:lstStyle/>
          <a:p>
            <a:pPr eaLnBrk="1" hangingPunct="1">
              <a:lnSpc>
                <a:spcPct val="90000"/>
              </a:lnSpc>
            </a:pPr>
            <a:r>
              <a:rPr lang="en-US" altLang="en-US" dirty="0" smtClean="0"/>
              <a:t>Example</a:t>
            </a:r>
          </a:p>
          <a:p>
            <a:pPr lvl="1" eaLnBrk="1" hangingPunct="1">
              <a:lnSpc>
                <a:spcPct val="90000"/>
              </a:lnSpc>
            </a:pPr>
            <a:r>
              <a:rPr lang="en-US" altLang="en-US" dirty="0" smtClean="0"/>
              <a:t>For a computer, CPI of arithmetic instructions is 1, CPI of load/store instructions is 10, CPI of branch instructions is 3</a:t>
            </a:r>
          </a:p>
          <a:p>
            <a:pPr lvl="1" eaLnBrk="1" hangingPunct="1">
              <a:lnSpc>
                <a:spcPct val="90000"/>
              </a:lnSpc>
            </a:pPr>
            <a:r>
              <a:rPr lang="en-US" altLang="en-US" dirty="0" smtClean="0"/>
              <a:t>A program has 500 arithmetic instructions, 300 load/store instructions, 100 branch instructions</a:t>
            </a:r>
          </a:p>
          <a:p>
            <a:pPr lvl="1" eaLnBrk="1" hangingPunct="1">
              <a:lnSpc>
                <a:spcPct val="90000"/>
              </a:lnSpc>
            </a:pPr>
            <a:r>
              <a:rPr lang="en-US" altLang="en-US" dirty="0" smtClean="0"/>
              <a:t>Design optimization: ISA is expanded with new more powerful arithmetic instructions so that the number of arithmetic instructions in the program reduces by 25% and clock cycle time increases by 10%; is this design better?</a:t>
            </a:r>
          </a:p>
          <a:p>
            <a:pPr lvl="1" eaLnBrk="1" hangingPunct="1">
              <a:lnSpc>
                <a:spcPct val="90000"/>
              </a:lnSpc>
            </a:pPr>
            <a:r>
              <a:rPr lang="en-US" altLang="en-US" dirty="0" smtClean="0"/>
              <a:t>Without expanding the ISA, what if the arithmetic instruction CPI is improved? What is the maximum performance improvement?</a:t>
            </a:r>
          </a:p>
        </p:txBody>
      </p:sp>
    </p:spTree>
    <p:extLst>
      <p:ext uri="{BB962C8B-B14F-4D97-AF65-F5344CB8AC3E}">
        <p14:creationId xmlns:p14="http://schemas.microsoft.com/office/powerpoint/2010/main" xmlns="" val="1088351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0" y="103188"/>
            <a:ext cx="9144000" cy="658812"/>
          </a:xfrm>
        </p:spPr>
        <p:txBody>
          <a:bodyPr>
            <a:normAutofit fontScale="90000"/>
          </a:bodyPr>
          <a:lstStyle/>
          <a:p>
            <a:pPr eaLnBrk="1" hangingPunct="1">
              <a:defRPr/>
            </a:pPr>
            <a:r>
              <a:rPr lang="en-US" dirty="0" smtClean="0">
                <a:solidFill>
                  <a:srgbClr val="0070C0"/>
                </a:solidFill>
              </a:rPr>
              <a:t>CPI equation</a:t>
            </a:r>
          </a:p>
        </p:txBody>
      </p:sp>
      <p:sp>
        <p:nvSpPr>
          <p:cNvPr id="30723" name="Rectangle 3"/>
          <p:cNvSpPr>
            <a:spLocks noGrp="1" noChangeArrowheads="1"/>
          </p:cNvSpPr>
          <p:nvPr>
            <p:ph type="body" idx="1"/>
          </p:nvPr>
        </p:nvSpPr>
        <p:spPr>
          <a:xfrm>
            <a:off x="457200" y="685800"/>
            <a:ext cx="8686800" cy="6400800"/>
          </a:xfrm>
        </p:spPr>
        <p:txBody>
          <a:bodyPr>
            <a:normAutofit lnSpcReduction="10000"/>
          </a:bodyPr>
          <a:lstStyle/>
          <a:p>
            <a:pPr eaLnBrk="1" hangingPunct="1">
              <a:lnSpc>
                <a:spcPct val="90000"/>
              </a:lnSpc>
            </a:pPr>
            <a:r>
              <a:rPr lang="en-US" altLang="en-US" dirty="0" smtClean="0"/>
              <a:t>How to get these three parameters?</a:t>
            </a:r>
          </a:p>
          <a:p>
            <a:pPr lvl="1" eaLnBrk="1" hangingPunct="1">
              <a:lnSpc>
                <a:spcPct val="90000"/>
              </a:lnSpc>
            </a:pPr>
            <a:r>
              <a:rPr lang="en-US" altLang="en-US" dirty="0" smtClean="0"/>
              <a:t>CPU designers normally use simulators to get exact behavior of program execution</a:t>
            </a:r>
          </a:p>
          <a:p>
            <a:pPr lvl="2">
              <a:lnSpc>
                <a:spcPct val="90000"/>
              </a:lnSpc>
            </a:pPr>
            <a:r>
              <a:rPr lang="en-US" altLang="en-US" dirty="0" smtClean="0"/>
              <a:t>Simulator is a piece of software that mimics the behavior of a computer</a:t>
            </a:r>
          </a:p>
          <a:p>
            <a:pPr lvl="2">
              <a:lnSpc>
                <a:spcPct val="90000"/>
              </a:lnSpc>
            </a:pPr>
            <a:r>
              <a:rPr lang="en-US" altLang="en-US" dirty="0" smtClean="0"/>
              <a:t>SPIM is a simple MIPS simulator</a:t>
            </a:r>
          </a:p>
          <a:p>
            <a:pPr lvl="2">
              <a:lnSpc>
                <a:spcPct val="90000"/>
              </a:lnSpc>
            </a:pPr>
            <a:r>
              <a:rPr lang="en-US" altLang="en-US" dirty="0" smtClean="0"/>
              <a:t>Simulators can be used to collect instruction count of a program and CPI</a:t>
            </a:r>
          </a:p>
          <a:p>
            <a:pPr lvl="1" eaLnBrk="1" hangingPunct="1">
              <a:lnSpc>
                <a:spcPct val="90000"/>
              </a:lnSpc>
            </a:pPr>
            <a:r>
              <a:rPr lang="en-US" altLang="en-US" dirty="0" smtClean="0"/>
              <a:t>A user can exploit the performance counters of a computer to get a rough estimate of time spent on certain code segments and the number of instructions in those segments</a:t>
            </a:r>
          </a:p>
          <a:p>
            <a:pPr lvl="2">
              <a:lnSpc>
                <a:spcPct val="90000"/>
              </a:lnSpc>
            </a:pPr>
            <a:r>
              <a:rPr lang="en-US" altLang="en-US" dirty="0" smtClean="0"/>
              <a:t>Since frequency of a processor is known, these can be used to calculate CPI</a:t>
            </a:r>
          </a:p>
          <a:p>
            <a:pPr lvl="1" eaLnBrk="1" hangingPunct="1">
              <a:lnSpc>
                <a:spcPct val="90000"/>
              </a:lnSpc>
            </a:pPr>
            <a:r>
              <a:rPr lang="en-US" altLang="en-US" dirty="0" smtClean="0"/>
              <a:t>Static profiling of the assembly language program can provide some information about instruction distribution</a:t>
            </a:r>
          </a:p>
        </p:txBody>
      </p:sp>
    </p:spTree>
    <p:extLst>
      <p:ext uri="{BB962C8B-B14F-4D97-AF65-F5344CB8AC3E}">
        <p14:creationId xmlns:p14="http://schemas.microsoft.com/office/powerpoint/2010/main" xmlns="" val="2287857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691B50E9-B0AC-4629-9D58-5D932AFD0222}" type="slidenum">
              <a:rPr lang="en-US" altLang="en-US" sz="1400">
                <a:solidFill>
                  <a:schemeClr val="tx1"/>
                </a:solidFill>
                <a:latin typeface="Verdana" panose="020B0604030504040204" pitchFamily="34" charset="0"/>
                <a:cs typeface="Arial" panose="020B0604020202020204" pitchFamily="34" charset="0"/>
              </a:rPr>
              <a:pPr eaLnBrk="1" hangingPunct="1"/>
              <a:t>13</a:t>
            </a:fld>
            <a:endParaRPr lang="en-US" altLang="en-US" sz="1400">
              <a:solidFill>
                <a:schemeClr val="tx1"/>
              </a:solidFill>
              <a:latin typeface="Verdana" panose="020B0604030504040204" pitchFamily="34" charset="0"/>
              <a:cs typeface="Arial" panose="020B0604020202020204" pitchFamily="34" charset="0"/>
            </a:endParaRPr>
          </a:p>
        </p:txBody>
      </p:sp>
      <p:sp>
        <p:nvSpPr>
          <p:cNvPr id="198658" name="Rectangle 2"/>
          <p:cNvSpPr>
            <a:spLocks noGrp="1" noChangeArrowheads="1"/>
          </p:cNvSpPr>
          <p:nvPr>
            <p:ph type="title"/>
          </p:nvPr>
        </p:nvSpPr>
        <p:spPr>
          <a:xfrm>
            <a:off x="0" y="103188"/>
            <a:ext cx="9144000" cy="735012"/>
          </a:xfrm>
        </p:spPr>
        <p:txBody>
          <a:bodyPr/>
          <a:lstStyle/>
          <a:p>
            <a:pPr eaLnBrk="1" hangingPunct="1">
              <a:defRPr/>
            </a:pPr>
            <a:r>
              <a:rPr lang="en-US" dirty="0" smtClean="0">
                <a:solidFill>
                  <a:srgbClr val="0070C0"/>
                </a:solidFill>
              </a:rPr>
              <a:t>Amdahl’s law</a:t>
            </a:r>
          </a:p>
        </p:txBody>
      </p:sp>
      <p:sp>
        <p:nvSpPr>
          <p:cNvPr id="24581" name="Rectangle 3"/>
          <p:cNvSpPr>
            <a:spLocks noGrp="1" noChangeArrowheads="1"/>
          </p:cNvSpPr>
          <p:nvPr>
            <p:ph type="body" idx="1"/>
          </p:nvPr>
        </p:nvSpPr>
        <p:spPr>
          <a:xfrm>
            <a:off x="457200" y="838200"/>
            <a:ext cx="8686800" cy="6019800"/>
          </a:xfrm>
        </p:spPr>
        <p:txBody>
          <a:bodyPr>
            <a:normAutofit lnSpcReduction="10000"/>
          </a:bodyPr>
          <a:lstStyle/>
          <a:p>
            <a:pPr eaLnBrk="1" hangingPunct="1">
              <a:lnSpc>
                <a:spcPct val="90000"/>
              </a:lnSpc>
            </a:pPr>
            <a:r>
              <a:rPr lang="en-US" altLang="en-US" dirty="0" smtClean="0"/>
              <a:t>Make the common case fast</a:t>
            </a:r>
          </a:p>
          <a:p>
            <a:pPr lvl="1" eaLnBrk="1" hangingPunct="1">
              <a:lnSpc>
                <a:spcPct val="90000"/>
              </a:lnSpc>
            </a:pPr>
            <a:r>
              <a:rPr lang="en-US" altLang="en-US" dirty="0"/>
              <a:t>N</a:t>
            </a:r>
            <a:r>
              <a:rPr lang="en-US" altLang="en-US" dirty="0" smtClean="0"/>
              <a:t>o point investing time and money to optimize part of a system that gets invoked few times</a:t>
            </a:r>
          </a:p>
          <a:p>
            <a:pPr lvl="1" eaLnBrk="1" hangingPunct="1">
              <a:lnSpc>
                <a:spcPct val="90000"/>
              </a:lnSpc>
            </a:pPr>
            <a:r>
              <a:rPr lang="en-US" altLang="en-US" dirty="0" smtClean="0"/>
              <a:t>Mathematical formulation:</a:t>
            </a:r>
          </a:p>
          <a:p>
            <a:pPr lvl="2">
              <a:lnSpc>
                <a:spcPct val="90000"/>
              </a:lnSpc>
            </a:pPr>
            <a:r>
              <a:rPr lang="en-US" altLang="en-US" dirty="0" smtClean="0"/>
              <a:t>Suppose a program takes time </a:t>
            </a:r>
            <a:r>
              <a:rPr lang="en-US" altLang="en-US" i="1" dirty="0" smtClean="0"/>
              <a:t>t</a:t>
            </a:r>
            <a:r>
              <a:rPr lang="en-US" altLang="en-US" baseline="-25000" dirty="0" smtClean="0"/>
              <a:t>  </a:t>
            </a:r>
            <a:r>
              <a:rPr lang="en-US" altLang="en-US" dirty="0" smtClean="0"/>
              <a:t>to execute on a processor</a:t>
            </a:r>
          </a:p>
          <a:p>
            <a:pPr lvl="2">
              <a:lnSpc>
                <a:spcPct val="90000"/>
              </a:lnSpc>
            </a:pPr>
            <a:r>
              <a:rPr lang="en-US" altLang="en-US" dirty="0" smtClean="0"/>
              <a:t>A particular section of the program can be enhanced by some optimization in the processor; suppose </a:t>
            </a:r>
            <a:r>
              <a:rPr lang="en-US" altLang="en-US" i="1" dirty="0" smtClean="0"/>
              <a:t>x </a:t>
            </a:r>
            <a:r>
              <a:rPr lang="en-US" altLang="en-US" dirty="0" smtClean="0"/>
              <a:t>fraction of entire execution time is spent in this particular section of the program</a:t>
            </a:r>
          </a:p>
          <a:p>
            <a:pPr lvl="2">
              <a:lnSpc>
                <a:spcPct val="90000"/>
              </a:lnSpc>
            </a:pPr>
            <a:r>
              <a:rPr lang="en-US" altLang="en-US" dirty="0" smtClean="0"/>
              <a:t>The optimization in the processor can speed up execution of this section by </a:t>
            </a:r>
            <a:r>
              <a:rPr lang="en-US" altLang="en-US" i="1" dirty="0" smtClean="0"/>
              <a:t>y</a:t>
            </a:r>
            <a:r>
              <a:rPr lang="en-US" altLang="en-US" dirty="0" smtClean="0"/>
              <a:t>  times</a:t>
            </a:r>
          </a:p>
          <a:p>
            <a:pPr lvl="2">
              <a:lnSpc>
                <a:spcPct val="90000"/>
              </a:lnSpc>
            </a:pPr>
            <a:r>
              <a:rPr lang="en-US" altLang="en-US" dirty="0" smtClean="0"/>
              <a:t>Therefore, overall speedup due to this optimization is </a:t>
            </a:r>
          </a:p>
          <a:p>
            <a:pPr marL="914400" lvl="2" indent="0">
              <a:lnSpc>
                <a:spcPct val="90000"/>
              </a:lnSpc>
              <a:buNone/>
            </a:pPr>
            <a:r>
              <a:rPr lang="en-US" altLang="en-US" i="1" dirty="0"/>
              <a:t>	</a:t>
            </a:r>
            <a:r>
              <a:rPr lang="en-US" altLang="en-US" i="1" dirty="0" smtClean="0"/>
              <a:t>t / </a:t>
            </a:r>
            <a:r>
              <a:rPr lang="en-US" altLang="en-US" i="1" dirty="0" err="1" smtClean="0"/>
              <a:t>t</a:t>
            </a:r>
            <a:r>
              <a:rPr lang="en-US" altLang="en-US" i="1" baseline="-25000" dirty="0" err="1" smtClean="0"/>
              <a:t>new</a:t>
            </a:r>
            <a:r>
              <a:rPr lang="en-US" altLang="en-US" baseline="-25000" dirty="0" smtClean="0"/>
              <a:t> </a:t>
            </a:r>
            <a:r>
              <a:rPr lang="en-US" altLang="en-US" dirty="0" smtClean="0"/>
              <a:t>= </a:t>
            </a:r>
            <a:r>
              <a:rPr lang="en-US" altLang="en-US" i="1" dirty="0" smtClean="0"/>
              <a:t>t / (t – </a:t>
            </a:r>
            <a:r>
              <a:rPr lang="en-US" altLang="en-US" i="1" dirty="0" err="1" smtClean="0"/>
              <a:t>tx</a:t>
            </a:r>
            <a:r>
              <a:rPr lang="en-US" altLang="en-US" i="1" dirty="0" smtClean="0"/>
              <a:t> + </a:t>
            </a:r>
            <a:r>
              <a:rPr lang="en-US" altLang="en-US" i="1" dirty="0" err="1" smtClean="0"/>
              <a:t>tx</a:t>
            </a:r>
            <a:r>
              <a:rPr lang="en-US" altLang="en-US" i="1" dirty="0" smtClean="0"/>
              <a:t>/y) = 1 / (1 – x + x / y)</a:t>
            </a:r>
            <a:endParaRPr lang="en-US" altLang="en-US" dirty="0"/>
          </a:p>
          <a:p>
            <a:pPr lvl="2">
              <a:lnSpc>
                <a:spcPct val="90000"/>
              </a:lnSpc>
            </a:pPr>
            <a:r>
              <a:rPr lang="en-US" altLang="en-US" dirty="0" smtClean="0"/>
              <a:t>Amdahl’s law says that as y approaches infinity, the speedup saturates at 1/(1 – x) i.e., effort should be invested in this optimization only if x is large</a:t>
            </a:r>
          </a:p>
        </p:txBody>
      </p:sp>
    </p:spTree>
    <p:extLst>
      <p:ext uri="{BB962C8B-B14F-4D97-AF65-F5344CB8AC3E}">
        <p14:creationId xmlns:p14="http://schemas.microsoft.com/office/powerpoint/2010/main" xmlns="" val="1284212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7F7DC272-2A6F-4F8A-A45A-DC9480F1675B}" type="slidenum">
              <a:rPr lang="en-US" altLang="en-US" sz="1400">
                <a:solidFill>
                  <a:schemeClr val="tx1"/>
                </a:solidFill>
                <a:latin typeface="Verdana" panose="020B0604030504040204" pitchFamily="34" charset="0"/>
                <a:cs typeface="Arial" panose="020B0604020202020204" pitchFamily="34" charset="0"/>
              </a:rPr>
              <a:pPr eaLnBrk="1" hangingPunct="1"/>
              <a:t>14</a:t>
            </a:fld>
            <a:endParaRPr lang="en-US" altLang="en-US" sz="1400">
              <a:solidFill>
                <a:schemeClr val="tx1"/>
              </a:solidFill>
              <a:latin typeface="Verdana" panose="020B0604030504040204" pitchFamily="34" charset="0"/>
              <a:cs typeface="Arial" panose="020B0604020202020204" pitchFamily="34" charset="0"/>
            </a:endParaRPr>
          </a:p>
        </p:txBody>
      </p:sp>
      <p:sp>
        <p:nvSpPr>
          <p:cNvPr id="199682" name="Rectangle 2"/>
          <p:cNvSpPr>
            <a:spLocks noGrp="1" noChangeArrowheads="1"/>
          </p:cNvSpPr>
          <p:nvPr>
            <p:ph type="title"/>
          </p:nvPr>
        </p:nvSpPr>
        <p:spPr>
          <a:xfrm>
            <a:off x="0" y="103188"/>
            <a:ext cx="9144000" cy="735012"/>
          </a:xfrm>
        </p:spPr>
        <p:txBody>
          <a:bodyPr/>
          <a:lstStyle/>
          <a:p>
            <a:pPr eaLnBrk="1" hangingPunct="1">
              <a:defRPr/>
            </a:pPr>
            <a:r>
              <a:rPr lang="en-US" dirty="0" smtClean="0">
                <a:solidFill>
                  <a:srgbClr val="0070C0"/>
                </a:solidFill>
              </a:rPr>
              <a:t>Amdahl’s law</a:t>
            </a:r>
          </a:p>
        </p:txBody>
      </p:sp>
      <p:sp>
        <p:nvSpPr>
          <p:cNvPr id="25605" name="Rectangle 3"/>
          <p:cNvSpPr>
            <a:spLocks noGrp="1" noChangeArrowheads="1"/>
          </p:cNvSpPr>
          <p:nvPr>
            <p:ph type="body" idx="1"/>
          </p:nvPr>
        </p:nvSpPr>
        <p:spPr>
          <a:xfrm>
            <a:off x="457200" y="609600"/>
            <a:ext cx="8686800" cy="6248400"/>
          </a:xfrm>
        </p:spPr>
        <p:txBody>
          <a:bodyPr>
            <a:normAutofit fontScale="92500"/>
          </a:bodyPr>
          <a:lstStyle/>
          <a:p>
            <a:pPr eaLnBrk="1" hangingPunct="1">
              <a:lnSpc>
                <a:spcPct val="90000"/>
              </a:lnSpc>
            </a:pPr>
            <a:r>
              <a:rPr lang="en-US" altLang="en-US" dirty="0" smtClean="0"/>
              <a:t>Look for portions of program that takes large amount of time to execute</a:t>
            </a:r>
          </a:p>
          <a:p>
            <a:pPr lvl="1" eaLnBrk="1" hangingPunct="1">
              <a:lnSpc>
                <a:spcPct val="90000"/>
              </a:lnSpc>
            </a:pPr>
            <a:r>
              <a:rPr lang="en-US" altLang="en-US" dirty="0" smtClean="0"/>
              <a:t>Allocate resources and design time proportionate to execution time</a:t>
            </a:r>
          </a:p>
          <a:p>
            <a:pPr lvl="1" eaLnBrk="1" hangingPunct="1">
              <a:lnSpc>
                <a:spcPct val="90000"/>
              </a:lnSpc>
            </a:pPr>
            <a:r>
              <a:rPr lang="en-US" altLang="en-US" dirty="0" smtClean="0"/>
              <a:t>As </a:t>
            </a:r>
            <a:r>
              <a:rPr lang="en-US" altLang="en-US" i="1" dirty="0" smtClean="0"/>
              <a:t>x</a:t>
            </a:r>
            <a:r>
              <a:rPr lang="en-US" altLang="en-US" dirty="0" smtClean="0"/>
              <a:t>  increases the achieved speedup goes up for a fixed </a:t>
            </a:r>
            <a:r>
              <a:rPr lang="en-US" altLang="en-US" i="1" dirty="0" smtClean="0"/>
              <a:t>y</a:t>
            </a:r>
            <a:r>
              <a:rPr lang="en-US" altLang="en-US" dirty="0" smtClean="0"/>
              <a:t>; as </a:t>
            </a:r>
            <a:r>
              <a:rPr lang="en-US" altLang="en-US" i="1" dirty="0" smtClean="0"/>
              <a:t>y</a:t>
            </a:r>
            <a:r>
              <a:rPr lang="en-US" altLang="en-US" dirty="0" smtClean="0"/>
              <a:t> increases, speedup remains limited by </a:t>
            </a:r>
            <a:r>
              <a:rPr lang="en-US" altLang="en-US" i="1" dirty="0" smtClean="0"/>
              <a:t>x</a:t>
            </a:r>
          </a:p>
          <a:p>
            <a:pPr lvl="1" eaLnBrk="1" hangingPunct="1">
              <a:lnSpc>
                <a:spcPct val="90000"/>
              </a:lnSpc>
            </a:pPr>
            <a:r>
              <a:rPr lang="en-US" altLang="en-US" dirty="0" smtClean="0"/>
              <a:t>Amdahl’s law is usually used to compare design alternatives i.e. which design would bring more performance</a:t>
            </a:r>
          </a:p>
          <a:p>
            <a:pPr lvl="1" eaLnBrk="1" hangingPunct="1">
              <a:lnSpc>
                <a:spcPct val="90000"/>
              </a:lnSpc>
            </a:pPr>
            <a:r>
              <a:rPr lang="en-US" altLang="en-US" dirty="0" smtClean="0"/>
              <a:t>Example: FP square root is critical in graphics applications; two design choices: implement a FP square root hardware to improve </a:t>
            </a:r>
            <a:r>
              <a:rPr lang="en-US" altLang="en-US" i="1" dirty="0" err="1" smtClean="0"/>
              <a:t>sqrt</a:t>
            </a:r>
            <a:r>
              <a:rPr lang="en-US" altLang="en-US" dirty="0" smtClean="0"/>
              <a:t> execution by 10 times or improve all FP instructions by 2 times; suppose FP </a:t>
            </a:r>
            <a:r>
              <a:rPr lang="en-US" altLang="en-US" dirty="0" err="1" smtClean="0"/>
              <a:t>sqrt</a:t>
            </a:r>
            <a:r>
              <a:rPr lang="en-US" altLang="en-US" dirty="0" smtClean="0"/>
              <a:t> takes 20% of execution time while 50% time is spent in all FP instructions in the current processor; which design choice is better?</a:t>
            </a:r>
          </a:p>
        </p:txBody>
      </p:sp>
    </p:spTree>
    <p:extLst>
      <p:ext uri="{BB962C8B-B14F-4D97-AF65-F5344CB8AC3E}">
        <p14:creationId xmlns:p14="http://schemas.microsoft.com/office/powerpoint/2010/main" xmlns="" val="2771322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460DF34B-D9B1-4E76-AD07-3295A5FF2857}" type="slidenum">
              <a:rPr lang="en-US" altLang="en-US" sz="1400">
                <a:solidFill>
                  <a:schemeClr val="tx1"/>
                </a:solidFill>
                <a:latin typeface="Verdana" panose="020B0604030504040204" pitchFamily="34" charset="0"/>
                <a:cs typeface="Arial" panose="020B0604020202020204" pitchFamily="34" charset="0"/>
              </a:rPr>
              <a:pPr eaLnBrk="1" hangingPunct="1"/>
              <a:t>15</a:t>
            </a:fld>
            <a:endParaRPr lang="en-US" altLang="en-US" sz="1400">
              <a:solidFill>
                <a:schemeClr val="tx1"/>
              </a:solidFill>
              <a:latin typeface="Verdana" panose="020B0604030504040204" pitchFamily="34" charset="0"/>
              <a:cs typeface="Arial" panose="020B0604020202020204" pitchFamily="34" charset="0"/>
            </a:endParaRPr>
          </a:p>
        </p:txBody>
      </p:sp>
      <p:sp>
        <p:nvSpPr>
          <p:cNvPr id="199682" name="Rectangle 2"/>
          <p:cNvSpPr>
            <a:spLocks noGrp="1" noChangeArrowheads="1"/>
          </p:cNvSpPr>
          <p:nvPr>
            <p:ph type="title"/>
          </p:nvPr>
        </p:nvSpPr>
        <p:spPr>
          <a:xfrm>
            <a:off x="0" y="103188"/>
            <a:ext cx="9144000" cy="735012"/>
          </a:xfrm>
        </p:spPr>
        <p:txBody>
          <a:bodyPr/>
          <a:lstStyle/>
          <a:p>
            <a:pPr eaLnBrk="1" hangingPunct="1">
              <a:defRPr/>
            </a:pPr>
            <a:r>
              <a:rPr lang="en-US" dirty="0" smtClean="0">
                <a:solidFill>
                  <a:srgbClr val="0070C0"/>
                </a:solidFill>
              </a:rPr>
              <a:t>Amdahl’s law</a:t>
            </a:r>
          </a:p>
        </p:txBody>
      </p:sp>
      <p:sp>
        <p:nvSpPr>
          <p:cNvPr id="26628" name="Rectangle 3"/>
          <p:cNvSpPr>
            <a:spLocks noGrp="1" noChangeArrowheads="1"/>
          </p:cNvSpPr>
          <p:nvPr>
            <p:ph type="body" idx="1"/>
          </p:nvPr>
        </p:nvSpPr>
        <p:spPr>
          <a:xfrm>
            <a:off x="457200" y="685800"/>
            <a:ext cx="8686800" cy="6172200"/>
          </a:xfrm>
        </p:spPr>
        <p:txBody>
          <a:bodyPr>
            <a:normAutofit lnSpcReduction="10000"/>
          </a:bodyPr>
          <a:lstStyle/>
          <a:p>
            <a:pPr eaLnBrk="1" hangingPunct="1">
              <a:lnSpc>
                <a:spcPct val="90000"/>
              </a:lnSpc>
            </a:pPr>
            <a:r>
              <a:rPr lang="en-US" altLang="en-US" dirty="0" smtClean="0"/>
              <a:t>Amdahl’s law can be used to derive upper bound on achievable speedup in a parallel computer</a:t>
            </a:r>
          </a:p>
          <a:p>
            <a:pPr lvl="1" eaLnBrk="1" hangingPunct="1">
              <a:lnSpc>
                <a:spcPct val="90000"/>
              </a:lnSpc>
            </a:pPr>
            <a:r>
              <a:rPr lang="en-US" altLang="en-US" dirty="0" smtClean="0"/>
              <a:t>Suppose a sequential program takes time t to run on a single processor</a:t>
            </a:r>
          </a:p>
          <a:p>
            <a:pPr lvl="1" eaLnBrk="1" hangingPunct="1">
              <a:lnSpc>
                <a:spcPct val="90000"/>
              </a:lnSpc>
            </a:pPr>
            <a:r>
              <a:rPr lang="en-US" altLang="en-US" dirty="0" smtClean="0"/>
              <a:t>A fraction s of this time is spent in executing inherently sequential portions of the program</a:t>
            </a:r>
          </a:p>
          <a:p>
            <a:pPr lvl="1" eaLnBrk="1" hangingPunct="1">
              <a:lnSpc>
                <a:spcPct val="90000"/>
              </a:lnSpc>
            </a:pPr>
            <a:r>
              <a:rPr lang="en-US" altLang="en-US" dirty="0" smtClean="0"/>
              <a:t>The remaining time can be perfectly parallelized on arbitrary number of processors</a:t>
            </a:r>
          </a:p>
          <a:p>
            <a:pPr lvl="1" eaLnBrk="1" hangingPunct="1">
              <a:lnSpc>
                <a:spcPct val="90000"/>
              </a:lnSpc>
            </a:pPr>
            <a:r>
              <a:rPr lang="en-US" altLang="en-US" dirty="0" smtClean="0"/>
              <a:t>Maximum achievable speedup = t / (s*t + (1 – s)*t / P) which is 1 / (s + (1 – s) / P) on P processors</a:t>
            </a:r>
          </a:p>
          <a:p>
            <a:pPr lvl="1" eaLnBrk="1" hangingPunct="1">
              <a:lnSpc>
                <a:spcPct val="90000"/>
              </a:lnSpc>
            </a:pPr>
            <a:r>
              <a:rPr lang="en-US" altLang="en-US" dirty="0" smtClean="0"/>
              <a:t>In the limit, speedup gets capped at 1 / s</a:t>
            </a:r>
          </a:p>
          <a:p>
            <a:pPr lvl="2" eaLnBrk="1" hangingPunct="1">
              <a:lnSpc>
                <a:spcPct val="90000"/>
              </a:lnSpc>
            </a:pPr>
            <a:r>
              <a:rPr lang="en-US" altLang="en-US" dirty="0" smtClean="0"/>
              <a:t>Even if s is 0.05, speedup cannot be more than 20</a:t>
            </a:r>
          </a:p>
          <a:p>
            <a:pPr lvl="2" eaLnBrk="1" hangingPunct="1">
              <a:lnSpc>
                <a:spcPct val="90000"/>
              </a:lnSpc>
            </a:pPr>
            <a:r>
              <a:rPr lang="en-US" altLang="en-US" dirty="0" smtClean="0"/>
              <a:t>To get very large speedup, s should be tiny</a:t>
            </a:r>
          </a:p>
        </p:txBody>
      </p:sp>
    </p:spTree>
    <p:extLst>
      <p:ext uri="{BB962C8B-B14F-4D97-AF65-F5344CB8AC3E}">
        <p14:creationId xmlns:p14="http://schemas.microsoft.com/office/powerpoint/2010/main" xmlns="" val="579508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3700AE01-8878-4A5F-B620-FC0CCD27BC6C}" type="slidenum">
              <a:rPr lang="en-US" altLang="en-US" sz="1400">
                <a:solidFill>
                  <a:schemeClr val="tx1"/>
                </a:solidFill>
                <a:latin typeface="Verdana" panose="020B0604030504040204" pitchFamily="34" charset="0"/>
                <a:cs typeface="Arial" panose="020B0604020202020204" pitchFamily="34" charset="0"/>
              </a:rPr>
              <a:pPr eaLnBrk="1" hangingPunct="1"/>
              <a:t>16</a:t>
            </a:fld>
            <a:endParaRPr lang="en-US" altLang="en-US" sz="1400">
              <a:solidFill>
                <a:schemeClr val="tx1"/>
              </a:solidFill>
              <a:latin typeface="Verdana" panose="020B0604030504040204" pitchFamily="34" charset="0"/>
              <a:cs typeface="Arial" panose="020B0604020202020204" pitchFamily="34" charset="0"/>
            </a:endParaRPr>
          </a:p>
        </p:txBody>
      </p:sp>
      <p:sp>
        <p:nvSpPr>
          <p:cNvPr id="195586" name="Rectangle 2"/>
          <p:cNvSpPr>
            <a:spLocks noGrp="1" noChangeArrowheads="1"/>
          </p:cNvSpPr>
          <p:nvPr>
            <p:ph type="title"/>
          </p:nvPr>
        </p:nvSpPr>
        <p:spPr>
          <a:xfrm>
            <a:off x="442913" y="103189"/>
            <a:ext cx="8243887" cy="735012"/>
          </a:xfrm>
        </p:spPr>
        <p:txBody>
          <a:bodyPr/>
          <a:lstStyle/>
          <a:p>
            <a:pPr eaLnBrk="1" hangingPunct="1">
              <a:defRPr/>
            </a:pPr>
            <a:r>
              <a:rPr lang="en-US" dirty="0" smtClean="0">
                <a:solidFill>
                  <a:srgbClr val="0070C0"/>
                </a:solidFill>
              </a:rPr>
              <a:t>Performance comparison</a:t>
            </a:r>
          </a:p>
        </p:txBody>
      </p:sp>
      <p:sp>
        <p:nvSpPr>
          <p:cNvPr id="21509" name="Rectangle 3"/>
          <p:cNvSpPr>
            <a:spLocks noGrp="1" noChangeArrowheads="1"/>
          </p:cNvSpPr>
          <p:nvPr>
            <p:ph type="body" idx="1"/>
          </p:nvPr>
        </p:nvSpPr>
        <p:spPr>
          <a:xfrm>
            <a:off x="457200" y="762000"/>
            <a:ext cx="8686800" cy="6096000"/>
          </a:xfrm>
        </p:spPr>
        <p:txBody>
          <a:bodyPr>
            <a:normAutofit fontScale="92500" lnSpcReduction="10000"/>
          </a:bodyPr>
          <a:lstStyle/>
          <a:p>
            <a:pPr eaLnBrk="1" hangingPunct="1">
              <a:lnSpc>
                <a:spcPct val="90000"/>
              </a:lnSpc>
            </a:pPr>
            <a:r>
              <a:rPr lang="en-US" altLang="en-US" dirty="0" smtClean="0"/>
              <a:t>Root of most debates and confusion</a:t>
            </a:r>
          </a:p>
          <a:p>
            <a:pPr lvl="1" eaLnBrk="1" hangingPunct="1">
              <a:lnSpc>
                <a:spcPct val="90000"/>
              </a:lnSpc>
            </a:pPr>
            <a:r>
              <a:rPr lang="en-US" altLang="en-US" dirty="0" smtClean="0"/>
              <a:t>Consider three computers A, B, C and programs P1, P2</a:t>
            </a:r>
          </a:p>
          <a:p>
            <a:pPr lvl="1" eaLnBrk="1" hangingPunct="1">
              <a:lnSpc>
                <a:spcPct val="90000"/>
              </a:lnSpc>
            </a:pPr>
            <a:r>
              <a:rPr lang="en-US" altLang="en-US" dirty="0" smtClean="0"/>
              <a:t>A executes P1 in 1 second and P2 in 1000 seconds</a:t>
            </a:r>
          </a:p>
          <a:p>
            <a:pPr lvl="1" eaLnBrk="1" hangingPunct="1">
              <a:lnSpc>
                <a:spcPct val="90000"/>
              </a:lnSpc>
            </a:pPr>
            <a:r>
              <a:rPr lang="en-US" altLang="en-US" dirty="0" smtClean="0"/>
              <a:t>B executes P1 in 10 seconds and P2 in 100 seconds</a:t>
            </a:r>
          </a:p>
          <a:p>
            <a:pPr lvl="1" eaLnBrk="1" hangingPunct="1">
              <a:lnSpc>
                <a:spcPct val="90000"/>
              </a:lnSpc>
            </a:pPr>
            <a:r>
              <a:rPr lang="en-US" altLang="en-US" dirty="0" smtClean="0"/>
              <a:t>C executes P1 in 20 seconds and P2 in 20 seconds</a:t>
            </a:r>
          </a:p>
          <a:p>
            <a:pPr lvl="1" eaLnBrk="1" hangingPunct="1">
              <a:lnSpc>
                <a:spcPct val="90000"/>
              </a:lnSpc>
            </a:pPr>
            <a:r>
              <a:rPr lang="en-US" altLang="en-US" dirty="0" smtClean="0"/>
              <a:t>Which computer is better?</a:t>
            </a:r>
          </a:p>
          <a:p>
            <a:pPr lvl="1" eaLnBrk="1" hangingPunct="1">
              <a:lnSpc>
                <a:spcPct val="90000"/>
              </a:lnSpc>
            </a:pPr>
            <a:r>
              <a:rPr lang="en-US" altLang="en-US" dirty="0" smtClean="0"/>
              <a:t>One possibility: calculate total time to execute P1 and P2, and compare them</a:t>
            </a:r>
          </a:p>
          <a:p>
            <a:pPr lvl="1" eaLnBrk="1" hangingPunct="1">
              <a:lnSpc>
                <a:spcPct val="90000"/>
              </a:lnSpc>
            </a:pPr>
            <a:r>
              <a:rPr lang="en-US" altLang="en-US" dirty="0" smtClean="0"/>
              <a:t>Along the same line it is possible to report arithmetic mean of the total time e.g. in this case 0.5(t(P1) + t(P2))</a:t>
            </a:r>
          </a:p>
          <a:p>
            <a:pPr lvl="1" eaLnBrk="1" hangingPunct="1">
              <a:lnSpc>
                <a:spcPct val="90000"/>
              </a:lnSpc>
            </a:pPr>
            <a:r>
              <a:rPr lang="en-US" altLang="en-US" dirty="0" smtClean="0"/>
              <a:t>On average A takes 500.5s, B takes 55s, C takes 20s to execute P1 and P2</a:t>
            </a:r>
          </a:p>
          <a:p>
            <a:pPr lvl="1" eaLnBrk="1" hangingPunct="1">
              <a:lnSpc>
                <a:spcPct val="90000"/>
              </a:lnSpc>
            </a:pPr>
            <a:r>
              <a:rPr lang="en-US" altLang="en-US" dirty="0" smtClean="0"/>
              <a:t>Is it a fair comparison? What could be wrong?</a:t>
            </a:r>
          </a:p>
          <a:p>
            <a:pPr lvl="2">
              <a:lnSpc>
                <a:spcPct val="90000"/>
              </a:lnSpc>
            </a:pPr>
            <a:r>
              <a:rPr lang="en-US" altLang="en-US" dirty="0" smtClean="0"/>
              <a:t>Weighted AM is better?</a:t>
            </a:r>
          </a:p>
        </p:txBody>
      </p:sp>
    </p:spTree>
    <p:extLst>
      <p:ext uri="{BB962C8B-B14F-4D97-AF65-F5344CB8AC3E}">
        <p14:creationId xmlns:p14="http://schemas.microsoft.com/office/powerpoint/2010/main" xmlns="" val="1538567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C7BCF33C-6C22-45A8-8FC5-53A98D36B16B}" type="slidenum">
              <a:rPr lang="en-US" altLang="en-US" sz="1400">
                <a:solidFill>
                  <a:schemeClr val="tx1"/>
                </a:solidFill>
                <a:latin typeface="Verdana" panose="020B0604030504040204" pitchFamily="34" charset="0"/>
                <a:cs typeface="Arial" panose="020B0604020202020204" pitchFamily="34" charset="0"/>
              </a:rPr>
              <a:pPr eaLnBrk="1" hangingPunct="1"/>
              <a:t>17</a:t>
            </a:fld>
            <a:endParaRPr lang="en-US" altLang="en-US" sz="1400">
              <a:solidFill>
                <a:schemeClr val="tx1"/>
              </a:solidFill>
              <a:latin typeface="Verdana" panose="020B0604030504040204" pitchFamily="34" charset="0"/>
              <a:cs typeface="Arial" panose="020B0604020202020204" pitchFamily="34" charset="0"/>
            </a:endParaRPr>
          </a:p>
        </p:txBody>
      </p:sp>
      <p:sp>
        <p:nvSpPr>
          <p:cNvPr id="186370" name="Rectangle 2"/>
          <p:cNvSpPr>
            <a:spLocks noGrp="1" noChangeArrowheads="1"/>
          </p:cNvSpPr>
          <p:nvPr>
            <p:ph type="title"/>
          </p:nvPr>
        </p:nvSpPr>
        <p:spPr>
          <a:xfrm>
            <a:off x="0" y="103188"/>
            <a:ext cx="9144000" cy="735012"/>
          </a:xfrm>
        </p:spPr>
        <p:txBody>
          <a:bodyPr/>
          <a:lstStyle/>
          <a:p>
            <a:pPr eaLnBrk="1" hangingPunct="1">
              <a:defRPr/>
            </a:pPr>
            <a:r>
              <a:rPr lang="en-US" dirty="0" smtClean="0">
                <a:solidFill>
                  <a:srgbClr val="0070C0"/>
                </a:solidFill>
              </a:rPr>
              <a:t>Benchmarks</a:t>
            </a:r>
          </a:p>
        </p:txBody>
      </p:sp>
      <p:sp>
        <p:nvSpPr>
          <p:cNvPr id="12293" name="Rectangle 3"/>
          <p:cNvSpPr>
            <a:spLocks noGrp="1" noChangeArrowheads="1"/>
          </p:cNvSpPr>
          <p:nvPr>
            <p:ph type="body" idx="1"/>
          </p:nvPr>
        </p:nvSpPr>
        <p:spPr>
          <a:xfrm>
            <a:off x="457200" y="609600"/>
            <a:ext cx="8686800" cy="6248400"/>
          </a:xfrm>
        </p:spPr>
        <p:txBody>
          <a:bodyPr>
            <a:normAutofit/>
          </a:bodyPr>
          <a:lstStyle/>
          <a:p>
            <a:pPr eaLnBrk="1" hangingPunct="1"/>
            <a:r>
              <a:rPr lang="en-US" altLang="en-US" dirty="0" smtClean="0"/>
              <a:t>Want to compare two processors by measuring their performance</a:t>
            </a:r>
          </a:p>
          <a:p>
            <a:pPr lvl="1" eaLnBrk="1" hangingPunct="1"/>
            <a:r>
              <a:rPr lang="en-US" altLang="en-US" dirty="0" smtClean="0"/>
              <a:t>Need some standardized set of programs</a:t>
            </a:r>
          </a:p>
          <a:p>
            <a:pPr lvl="1" eaLnBrk="1" hangingPunct="1"/>
            <a:r>
              <a:rPr lang="en-US" altLang="en-US" dirty="0" smtClean="0"/>
              <a:t>These are called benchmark programs</a:t>
            </a:r>
          </a:p>
          <a:p>
            <a:pPr lvl="1" eaLnBrk="1" hangingPunct="1"/>
            <a:r>
              <a:rPr lang="en-US" altLang="en-US" dirty="0" smtClean="0"/>
              <a:t>Different types of computers have different focus: needs different set of benchmarks</a:t>
            </a:r>
          </a:p>
          <a:p>
            <a:pPr lvl="2"/>
            <a:r>
              <a:rPr lang="en-US" altLang="en-US" dirty="0" smtClean="0"/>
              <a:t>Performance metric for desktop/workstation is execution time (also known as response time)</a:t>
            </a:r>
          </a:p>
          <a:p>
            <a:pPr lvl="2"/>
            <a:r>
              <a:rPr lang="en-US" altLang="en-US" dirty="0" smtClean="0"/>
              <a:t>Performance metric for servers is throughput (number of jobs done per unit time with a limit on response time per job)</a:t>
            </a:r>
          </a:p>
          <a:p>
            <a:pPr lvl="2"/>
            <a:r>
              <a:rPr lang="en-US" altLang="en-US" dirty="0" smtClean="0"/>
              <a:t>Performance metric for embedded processors is also execution time with an emphasis on deadline and power consumption</a:t>
            </a:r>
          </a:p>
        </p:txBody>
      </p:sp>
    </p:spTree>
    <p:extLst>
      <p:ext uri="{BB962C8B-B14F-4D97-AF65-F5344CB8AC3E}">
        <p14:creationId xmlns:p14="http://schemas.microsoft.com/office/powerpoint/2010/main" xmlns="" val="3249293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540E2CE4-E999-4231-AF61-DA9771743448}" type="slidenum">
              <a:rPr lang="en-US" altLang="en-US" sz="1400">
                <a:solidFill>
                  <a:schemeClr val="tx1"/>
                </a:solidFill>
                <a:latin typeface="Verdana" panose="020B0604030504040204" pitchFamily="34" charset="0"/>
                <a:cs typeface="Arial" panose="020B0604020202020204" pitchFamily="34" charset="0"/>
              </a:rPr>
              <a:pPr eaLnBrk="1" hangingPunct="1"/>
              <a:t>18</a:t>
            </a:fld>
            <a:endParaRPr lang="en-US" altLang="en-US" sz="1400">
              <a:solidFill>
                <a:schemeClr val="tx1"/>
              </a:solidFill>
              <a:latin typeface="Verdana" panose="020B0604030504040204" pitchFamily="34" charset="0"/>
              <a:cs typeface="Arial" panose="020B0604020202020204" pitchFamily="34" charset="0"/>
            </a:endParaRPr>
          </a:p>
        </p:txBody>
      </p:sp>
      <p:sp>
        <p:nvSpPr>
          <p:cNvPr id="188418" name="Rectangle 2"/>
          <p:cNvSpPr>
            <a:spLocks noGrp="1" noChangeArrowheads="1"/>
          </p:cNvSpPr>
          <p:nvPr>
            <p:ph type="title"/>
          </p:nvPr>
        </p:nvSpPr>
        <p:spPr>
          <a:xfrm>
            <a:off x="0" y="103188"/>
            <a:ext cx="9144000" cy="735012"/>
          </a:xfrm>
        </p:spPr>
        <p:txBody>
          <a:bodyPr/>
          <a:lstStyle/>
          <a:p>
            <a:pPr eaLnBrk="1" hangingPunct="1">
              <a:defRPr/>
            </a:pPr>
            <a:r>
              <a:rPr lang="en-US" dirty="0" smtClean="0">
                <a:solidFill>
                  <a:srgbClr val="0070C0"/>
                </a:solidFill>
              </a:rPr>
              <a:t>Desktop benchmarks</a:t>
            </a:r>
          </a:p>
        </p:txBody>
      </p:sp>
      <p:sp>
        <p:nvSpPr>
          <p:cNvPr id="14341" name="Rectangle 3"/>
          <p:cNvSpPr>
            <a:spLocks noGrp="1" noChangeArrowheads="1"/>
          </p:cNvSpPr>
          <p:nvPr>
            <p:ph type="body" idx="1"/>
          </p:nvPr>
        </p:nvSpPr>
        <p:spPr>
          <a:xfrm>
            <a:off x="457200" y="838200"/>
            <a:ext cx="8686800" cy="6019800"/>
          </a:xfrm>
        </p:spPr>
        <p:txBody>
          <a:bodyPr>
            <a:normAutofit fontScale="92500" lnSpcReduction="10000"/>
          </a:bodyPr>
          <a:lstStyle/>
          <a:p>
            <a:pPr eaLnBrk="1" hangingPunct="1"/>
            <a:r>
              <a:rPr lang="en-US" altLang="en-US" dirty="0" smtClean="0"/>
              <a:t>SPEC CPU is the standard</a:t>
            </a:r>
          </a:p>
          <a:p>
            <a:pPr lvl="1" eaLnBrk="1" hangingPunct="1"/>
            <a:r>
              <a:rPr lang="en-US" altLang="en-US" dirty="0" smtClean="0"/>
              <a:t>Provided by Standard Performance Evaluation Corporation (SPEC) </a:t>
            </a:r>
            <a:r>
              <a:rPr lang="en-US" altLang="en-US" i="1" dirty="0" smtClean="0"/>
              <a:t>http://www.spec.org/</a:t>
            </a:r>
          </a:p>
          <a:p>
            <a:pPr lvl="1" eaLnBrk="1" hangingPunct="1"/>
            <a:r>
              <a:rPr lang="en-US" altLang="en-US" dirty="0" smtClean="0"/>
              <a:t>Currently in the 6</a:t>
            </a:r>
            <a:r>
              <a:rPr lang="en-US" altLang="en-US" baseline="30000" dirty="0" smtClean="0"/>
              <a:t>th</a:t>
            </a:r>
            <a:r>
              <a:rPr lang="en-US" altLang="en-US" dirty="0" smtClean="0"/>
              <a:t> generation: SPEC89, SPEC92, SPEC95, SPEC2000, SPEC2006, SPEC2017</a:t>
            </a:r>
          </a:p>
          <a:p>
            <a:pPr lvl="1" eaLnBrk="1" hangingPunct="1"/>
            <a:r>
              <a:rPr lang="en-US" altLang="en-US" dirty="0" smtClean="0"/>
              <a:t>Has two types of programs: integer and floating-point to stress different CPU units (C, C++, Fortran)</a:t>
            </a:r>
          </a:p>
          <a:p>
            <a:pPr lvl="1" eaLnBrk="1" hangingPunct="1"/>
            <a:r>
              <a:rPr lang="en-US" altLang="en-US" dirty="0" smtClean="0"/>
              <a:t>If you are introducing a new processor for desktop or uniprocessor workstation/server, you are supposed to report performance of all SPEC CPU 2017 programs</a:t>
            </a:r>
          </a:p>
          <a:p>
            <a:pPr lvl="1" eaLnBrk="1" hangingPunct="1"/>
            <a:r>
              <a:rPr lang="en-US" altLang="en-US" dirty="0" smtClean="0"/>
              <a:t>For graphics performance two available benchmarks: </a:t>
            </a:r>
            <a:r>
              <a:rPr lang="en-US" altLang="en-US" dirty="0" err="1" smtClean="0"/>
              <a:t>SPECviewperf</a:t>
            </a:r>
            <a:r>
              <a:rPr lang="en-US" altLang="en-US" dirty="0" smtClean="0"/>
              <a:t> and </a:t>
            </a:r>
            <a:r>
              <a:rPr lang="en-US" altLang="en-US" dirty="0" err="1" smtClean="0"/>
              <a:t>SPECapc</a:t>
            </a:r>
            <a:endParaRPr lang="en-US" altLang="en-US" dirty="0" smtClean="0"/>
          </a:p>
          <a:p>
            <a:pPr lvl="1" eaLnBrk="1" hangingPunct="1"/>
            <a:r>
              <a:rPr lang="en-US" altLang="en-US" dirty="0" smtClean="0"/>
              <a:t>For Java run-time environment’s performance: </a:t>
            </a:r>
            <a:r>
              <a:rPr lang="en-US" altLang="en-US" dirty="0" err="1" smtClean="0"/>
              <a:t>SPECjvm</a:t>
            </a:r>
            <a:endParaRPr lang="en-US" altLang="en-US" dirty="0" smtClean="0"/>
          </a:p>
        </p:txBody>
      </p:sp>
    </p:spTree>
    <p:extLst>
      <p:ext uri="{BB962C8B-B14F-4D97-AF65-F5344CB8AC3E}">
        <p14:creationId xmlns:p14="http://schemas.microsoft.com/office/powerpoint/2010/main" xmlns="" val="177517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ED16AE99-BCAD-40BD-983E-E6F7A70FE364}" type="slidenum">
              <a:rPr lang="en-US" altLang="en-US" sz="1400">
                <a:solidFill>
                  <a:schemeClr val="tx1"/>
                </a:solidFill>
                <a:latin typeface="Verdana" panose="020B0604030504040204" pitchFamily="34" charset="0"/>
                <a:cs typeface="Arial" panose="020B0604020202020204" pitchFamily="34" charset="0"/>
              </a:rPr>
              <a:pPr eaLnBrk="1" hangingPunct="1"/>
              <a:t>19</a:t>
            </a:fld>
            <a:endParaRPr lang="en-US" altLang="en-US" sz="1400">
              <a:solidFill>
                <a:schemeClr val="tx1"/>
              </a:solidFill>
              <a:latin typeface="Verdana" panose="020B0604030504040204" pitchFamily="34" charset="0"/>
              <a:cs typeface="Arial" panose="020B0604020202020204" pitchFamily="34" charset="0"/>
            </a:endParaRPr>
          </a:p>
        </p:txBody>
      </p:sp>
      <p:sp>
        <p:nvSpPr>
          <p:cNvPr id="189442" name="Rectangle 2"/>
          <p:cNvSpPr>
            <a:spLocks noGrp="1" noChangeArrowheads="1"/>
          </p:cNvSpPr>
          <p:nvPr>
            <p:ph type="title"/>
          </p:nvPr>
        </p:nvSpPr>
        <p:spPr>
          <a:xfrm>
            <a:off x="0" y="103188"/>
            <a:ext cx="9144000" cy="735012"/>
          </a:xfrm>
        </p:spPr>
        <p:txBody>
          <a:bodyPr/>
          <a:lstStyle/>
          <a:p>
            <a:pPr eaLnBrk="1" hangingPunct="1">
              <a:defRPr/>
            </a:pPr>
            <a:r>
              <a:rPr lang="en-US" dirty="0" smtClean="0">
                <a:solidFill>
                  <a:srgbClr val="0070C0"/>
                </a:solidFill>
              </a:rPr>
              <a:t>SPEC CPU 2017 integer programs</a:t>
            </a:r>
          </a:p>
        </p:txBody>
      </p:sp>
      <p:sp>
        <p:nvSpPr>
          <p:cNvPr id="15365" name="Rectangle 3"/>
          <p:cNvSpPr>
            <a:spLocks noGrp="1" noChangeArrowheads="1"/>
          </p:cNvSpPr>
          <p:nvPr>
            <p:ph type="body" idx="1"/>
          </p:nvPr>
        </p:nvSpPr>
        <p:spPr>
          <a:xfrm>
            <a:off x="457200" y="762000"/>
            <a:ext cx="8686800" cy="6096000"/>
          </a:xfrm>
        </p:spPr>
        <p:txBody>
          <a:bodyPr>
            <a:normAutofit/>
          </a:bodyPr>
          <a:lstStyle/>
          <a:p>
            <a:pPr eaLnBrk="1" hangingPunct="1">
              <a:lnSpc>
                <a:spcPct val="90000"/>
              </a:lnSpc>
            </a:pPr>
            <a:r>
              <a:rPr lang="en-US" altLang="en-US" dirty="0" smtClean="0"/>
              <a:t>10 applications covering a wide range</a:t>
            </a:r>
          </a:p>
          <a:p>
            <a:pPr lvl="1" eaLnBrk="1" hangingPunct="1">
              <a:lnSpc>
                <a:spcPct val="90000"/>
              </a:lnSpc>
            </a:pPr>
            <a:r>
              <a:rPr lang="en-US" altLang="en-US" dirty="0" err="1"/>
              <a:t>p</a:t>
            </a:r>
            <a:r>
              <a:rPr lang="en-US" altLang="en-US" dirty="0" err="1" smtClean="0"/>
              <a:t>erl</a:t>
            </a:r>
            <a:r>
              <a:rPr lang="en-US" altLang="en-US" dirty="0" smtClean="0"/>
              <a:t> (popular scripting language)</a:t>
            </a:r>
          </a:p>
          <a:p>
            <a:pPr lvl="1" eaLnBrk="1" hangingPunct="1">
              <a:lnSpc>
                <a:spcPct val="90000"/>
              </a:lnSpc>
            </a:pPr>
            <a:r>
              <a:rPr lang="en-US" altLang="en-US" dirty="0" err="1" smtClean="0"/>
              <a:t>gcc</a:t>
            </a:r>
            <a:r>
              <a:rPr lang="en-US" altLang="en-US" dirty="0" smtClean="0"/>
              <a:t> (part of GNU C compiler)</a:t>
            </a:r>
          </a:p>
          <a:p>
            <a:pPr lvl="1" eaLnBrk="1" hangingPunct="1">
              <a:lnSpc>
                <a:spcPct val="90000"/>
              </a:lnSpc>
            </a:pPr>
            <a:r>
              <a:rPr lang="en-US" altLang="en-US" dirty="0" err="1" smtClean="0"/>
              <a:t>mcf</a:t>
            </a:r>
            <a:r>
              <a:rPr lang="en-US" altLang="en-US" dirty="0" smtClean="0"/>
              <a:t> (public transit scheduling)</a:t>
            </a:r>
          </a:p>
          <a:p>
            <a:pPr lvl="1" eaLnBrk="1" hangingPunct="1">
              <a:lnSpc>
                <a:spcPct val="90000"/>
              </a:lnSpc>
            </a:pPr>
            <a:r>
              <a:rPr lang="en-US" altLang="en-US" dirty="0" err="1" smtClean="0"/>
              <a:t>omnetpp</a:t>
            </a:r>
            <a:r>
              <a:rPr lang="en-US" altLang="en-US" dirty="0" smtClean="0"/>
              <a:t> (discrete event simulation of </a:t>
            </a:r>
            <a:r>
              <a:rPr lang="en-US" altLang="en-US" dirty="0" err="1" smtClean="0"/>
              <a:t>ethernet</a:t>
            </a:r>
            <a:r>
              <a:rPr lang="en-US" altLang="en-US" dirty="0" smtClean="0"/>
              <a:t> network)</a:t>
            </a:r>
          </a:p>
          <a:p>
            <a:pPr lvl="1" eaLnBrk="1" hangingPunct="1">
              <a:lnSpc>
                <a:spcPct val="90000"/>
              </a:lnSpc>
            </a:pPr>
            <a:r>
              <a:rPr lang="en-US" altLang="en-US" dirty="0" err="1" smtClean="0"/>
              <a:t>xalancbmk</a:t>
            </a:r>
            <a:r>
              <a:rPr lang="en-US" altLang="en-US" dirty="0" smtClean="0"/>
              <a:t> (XML processing)</a:t>
            </a:r>
          </a:p>
          <a:p>
            <a:pPr lvl="1" eaLnBrk="1" hangingPunct="1">
              <a:lnSpc>
                <a:spcPct val="90000"/>
              </a:lnSpc>
            </a:pPr>
            <a:r>
              <a:rPr lang="en-US" altLang="en-US" dirty="0"/>
              <a:t>x</a:t>
            </a:r>
            <a:r>
              <a:rPr lang="en-US" altLang="en-US" dirty="0" smtClean="0"/>
              <a:t>264 (video compression)</a:t>
            </a:r>
          </a:p>
          <a:p>
            <a:pPr lvl="1" eaLnBrk="1" hangingPunct="1">
              <a:lnSpc>
                <a:spcPct val="90000"/>
              </a:lnSpc>
            </a:pPr>
            <a:r>
              <a:rPr lang="en-US" altLang="en-US" dirty="0" err="1"/>
              <a:t>d</a:t>
            </a:r>
            <a:r>
              <a:rPr lang="en-US" altLang="en-US" dirty="0" err="1" smtClean="0"/>
              <a:t>eepsjeng</a:t>
            </a:r>
            <a:r>
              <a:rPr lang="en-US" altLang="en-US" dirty="0" smtClean="0"/>
              <a:t> (AI alpha-beta tree search in chess)</a:t>
            </a:r>
          </a:p>
          <a:p>
            <a:pPr lvl="1" eaLnBrk="1" hangingPunct="1">
              <a:lnSpc>
                <a:spcPct val="90000"/>
              </a:lnSpc>
            </a:pPr>
            <a:r>
              <a:rPr lang="en-US" altLang="en-US" dirty="0" err="1"/>
              <a:t>l</a:t>
            </a:r>
            <a:r>
              <a:rPr lang="en-US" altLang="en-US" dirty="0" err="1" smtClean="0"/>
              <a:t>eela</a:t>
            </a:r>
            <a:r>
              <a:rPr lang="en-US" altLang="en-US" dirty="0" smtClean="0"/>
              <a:t> (AI monte </a:t>
            </a:r>
            <a:r>
              <a:rPr lang="en-US" altLang="en-US" dirty="0" err="1" smtClean="0"/>
              <a:t>carlo</a:t>
            </a:r>
            <a:r>
              <a:rPr lang="en-US" altLang="en-US" dirty="0" smtClean="0"/>
              <a:t> tree search in go)</a:t>
            </a:r>
          </a:p>
          <a:p>
            <a:pPr lvl="1" eaLnBrk="1" hangingPunct="1">
              <a:lnSpc>
                <a:spcPct val="90000"/>
              </a:lnSpc>
            </a:pPr>
            <a:r>
              <a:rPr lang="en-US" altLang="en-US" dirty="0" smtClean="0"/>
              <a:t>exchange2 (AI recursive solution generator in </a:t>
            </a:r>
            <a:r>
              <a:rPr lang="en-US" altLang="en-US" dirty="0" err="1" smtClean="0"/>
              <a:t>sudoku</a:t>
            </a:r>
            <a:r>
              <a:rPr lang="en-US" altLang="en-US" dirty="0" smtClean="0"/>
              <a:t>) </a:t>
            </a:r>
          </a:p>
          <a:p>
            <a:pPr lvl="1" eaLnBrk="1" hangingPunct="1">
              <a:lnSpc>
                <a:spcPct val="90000"/>
              </a:lnSpc>
            </a:pPr>
            <a:r>
              <a:rPr lang="en-US" altLang="en-US" dirty="0" err="1"/>
              <a:t>x</a:t>
            </a:r>
            <a:r>
              <a:rPr lang="en-US" altLang="en-US" dirty="0" err="1" smtClean="0"/>
              <a:t>z</a:t>
            </a:r>
            <a:r>
              <a:rPr lang="en-US" altLang="en-US" dirty="0" smtClean="0"/>
              <a:t> (general data compression)</a:t>
            </a:r>
          </a:p>
        </p:txBody>
      </p:sp>
    </p:spTree>
    <p:extLst>
      <p:ext uri="{BB962C8B-B14F-4D97-AF65-F5344CB8AC3E}">
        <p14:creationId xmlns:p14="http://schemas.microsoft.com/office/powerpoint/2010/main" xmlns="" val="3042432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Sketch</a:t>
            </a:r>
            <a:endParaRPr lang="en-US" b="1"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Abstract model of computer</a:t>
            </a:r>
          </a:p>
          <a:p>
            <a:r>
              <a:rPr lang="en-US" dirty="0" smtClean="0"/>
              <a:t>Computer performance</a:t>
            </a:r>
          </a:p>
          <a:p>
            <a:r>
              <a:rPr lang="en-US" dirty="0" smtClean="0"/>
              <a:t>Amdahl’s law</a:t>
            </a:r>
          </a:p>
          <a:p>
            <a:r>
              <a:rPr lang="en-US" dirty="0" smtClean="0"/>
              <a:t>Benchmarks</a:t>
            </a:r>
          </a:p>
          <a:p>
            <a:r>
              <a:rPr lang="en-US" dirty="0" smtClean="0"/>
              <a:t>Computer power</a:t>
            </a:r>
          </a:p>
          <a:p>
            <a:r>
              <a:rPr lang="en-US" dirty="0" smtClean="0"/>
              <a:t>Moore’s law</a:t>
            </a:r>
          </a:p>
        </p:txBody>
      </p:sp>
      <p:sp>
        <p:nvSpPr>
          <p:cNvPr id="4" name="Slide Number Placeholder 3"/>
          <p:cNvSpPr>
            <a:spLocks noGrp="1"/>
          </p:cNvSpPr>
          <p:nvPr>
            <p:ph type="sldNum" sz="quarter" idx="12"/>
          </p:nvPr>
        </p:nvSpPr>
        <p:spPr/>
        <p:txBody>
          <a:bodyPr/>
          <a:lstStyle/>
          <a:p>
            <a:fld id="{51B4D58C-7421-4009-8D1C-8225D628017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ED16AE99-BCAD-40BD-983E-E6F7A70FE364}" type="slidenum">
              <a:rPr lang="en-US" altLang="en-US" sz="1400">
                <a:solidFill>
                  <a:schemeClr val="tx1"/>
                </a:solidFill>
                <a:latin typeface="Verdana" panose="020B0604030504040204" pitchFamily="34" charset="0"/>
                <a:cs typeface="Arial" panose="020B0604020202020204" pitchFamily="34" charset="0"/>
              </a:rPr>
              <a:pPr eaLnBrk="1" hangingPunct="1"/>
              <a:t>20</a:t>
            </a:fld>
            <a:endParaRPr lang="en-US" altLang="en-US" sz="1400">
              <a:solidFill>
                <a:schemeClr val="tx1"/>
              </a:solidFill>
              <a:latin typeface="Verdana" panose="020B0604030504040204" pitchFamily="34" charset="0"/>
              <a:cs typeface="Arial" panose="020B0604020202020204" pitchFamily="34" charset="0"/>
            </a:endParaRPr>
          </a:p>
        </p:txBody>
      </p:sp>
      <p:sp>
        <p:nvSpPr>
          <p:cNvPr id="189442" name="Rectangle 2"/>
          <p:cNvSpPr>
            <a:spLocks noGrp="1" noChangeArrowheads="1"/>
          </p:cNvSpPr>
          <p:nvPr>
            <p:ph type="title"/>
          </p:nvPr>
        </p:nvSpPr>
        <p:spPr>
          <a:xfrm>
            <a:off x="0" y="0"/>
            <a:ext cx="9144000" cy="762000"/>
          </a:xfrm>
        </p:spPr>
        <p:txBody>
          <a:bodyPr>
            <a:normAutofit/>
          </a:bodyPr>
          <a:lstStyle/>
          <a:p>
            <a:pPr eaLnBrk="1" hangingPunct="1">
              <a:defRPr/>
            </a:pPr>
            <a:r>
              <a:rPr lang="en-US" dirty="0" smtClean="0"/>
              <a:t>SPEC CPU performance</a:t>
            </a:r>
            <a:endParaRPr lang="en-US" dirty="0" smtClean="0">
              <a:solidFill>
                <a:srgbClr val="0070C0"/>
              </a:solidFill>
            </a:endParaRPr>
          </a:p>
        </p:txBody>
      </p:sp>
      <p:sp>
        <p:nvSpPr>
          <p:cNvPr id="15365" name="Rectangle 3"/>
          <p:cNvSpPr>
            <a:spLocks noGrp="1" noChangeArrowheads="1"/>
          </p:cNvSpPr>
          <p:nvPr>
            <p:ph type="body" idx="1"/>
          </p:nvPr>
        </p:nvSpPr>
        <p:spPr>
          <a:xfrm>
            <a:off x="457200" y="685800"/>
            <a:ext cx="8686800" cy="6400800"/>
          </a:xfrm>
        </p:spPr>
        <p:txBody>
          <a:bodyPr>
            <a:normAutofit lnSpcReduction="10000"/>
          </a:bodyPr>
          <a:lstStyle/>
          <a:p>
            <a:pPr eaLnBrk="1" hangingPunct="1">
              <a:lnSpc>
                <a:spcPct val="90000"/>
              </a:lnSpc>
            </a:pPr>
            <a:r>
              <a:rPr lang="en-US" altLang="en-US" dirty="0" smtClean="0"/>
              <a:t>For each application, a computer’s performance is measured by a number known as the SPEC ratio</a:t>
            </a:r>
          </a:p>
          <a:p>
            <a:pPr lvl="1">
              <a:lnSpc>
                <a:spcPct val="90000"/>
              </a:lnSpc>
            </a:pPr>
            <a:r>
              <a:rPr lang="en-US" altLang="en-US" dirty="0" smtClean="0"/>
              <a:t>SPEC provides the execution time of the application on a reference computer</a:t>
            </a:r>
          </a:p>
          <a:p>
            <a:pPr lvl="1">
              <a:lnSpc>
                <a:spcPct val="90000"/>
              </a:lnSpc>
            </a:pPr>
            <a:r>
              <a:rPr lang="en-US" altLang="en-US" dirty="0" smtClean="0"/>
              <a:t>SPEC ratio is the reference execution time provided by SPEC divided by the execution time of the application on the target computer</a:t>
            </a:r>
          </a:p>
          <a:p>
            <a:pPr lvl="1">
              <a:lnSpc>
                <a:spcPct val="90000"/>
              </a:lnSpc>
            </a:pPr>
            <a:r>
              <a:rPr lang="en-US" altLang="en-US" dirty="0" smtClean="0"/>
              <a:t>Further, the SPEC ratios of all the applications can be summarized by using a statistical sketch</a:t>
            </a:r>
          </a:p>
          <a:p>
            <a:pPr lvl="2">
              <a:lnSpc>
                <a:spcPct val="90000"/>
              </a:lnSpc>
            </a:pPr>
            <a:r>
              <a:rPr lang="en-US" altLang="en-US" dirty="0" smtClean="0"/>
              <a:t>One popular way is to report the geometric mean (GM) of the SPEC ratios</a:t>
            </a:r>
          </a:p>
          <a:p>
            <a:pPr lvl="2">
              <a:lnSpc>
                <a:spcPct val="90000"/>
              </a:lnSpc>
            </a:pPr>
            <a:r>
              <a:rPr lang="en-US" altLang="en-US" dirty="0" smtClean="0"/>
              <a:t>The computer having the largest geometric mean is the best for this set of applications</a:t>
            </a:r>
          </a:p>
          <a:p>
            <a:pPr lvl="2">
              <a:lnSpc>
                <a:spcPct val="90000"/>
              </a:lnSpc>
            </a:pPr>
            <a:r>
              <a:rPr lang="en-US" altLang="en-US" dirty="0" smtClean="0"/>
              <a:t>Why GM? </a:t>
            </a:r>
            <a:r>
              <a:rPr lang="en-US" altLang="en-US" dirty="0"/>
              <a:t>C</a:t>
            </a:r>
            <a:r>
              <a:rPr lang="en-US" altLang="en-US" dirty="0" smtClean="0"/>
              <a:t>omparison is independent of the reference time (think of </a:t>
            </a:r>
            <a:r>
              <a:rPr lang="en-US" altLang="en-US" dirty="0" err="1" smtClean="0"/>
              <a:t>SPECratio</a:t>
            </a:r>
            <a:r>
              <a:rPr lang="en-US" altLang="en-US" dirty="0" smtClean="0"/>
              <a:t>(C1</a:t>
            </a:r>
            <a:r>
              <a:rPr lang="en-US" altLang="en-US" dirty="0"/>
              <a:t>)</a:t>
            </a:r>
            <a:r>
              <a:rPr lang="en-US" altLang="en-US" dirty="0" smtClean="0"/>
              <a:t>/</a:t>
            </a:r>
            <a:r>
              <a:rPr lang="en-US" altLang="en-US" dirty="0" err="1" smtClean="0"/>
              <a:t>SPECratio</a:t>
            </a:r>
            <a:r>
              <a:rPr lang="en-US" altLang="en-US" dirty="0" smtClean="0"/>
              <a:t>(C2) where C1 and C2 are two computers that you want to compare)</a:t>
            </a:r>
          </a:p>
        </p:txBody>
      </p:sp>
    </p:spTree>
    <p:extLst>
      <p:ext uri="{BB962C8B-B14F-4D97-AF65-F5344CB8AC3E}">
        <p14:creationId xmlns:p14="http://schemas.microsoft.com/office/powerpoint/2010/main" xmlns="" val="326436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Measuring computer power</a:t>
            </a:r>
            <a:endParaRPr lang="en-US" b="1"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Logic gates are built using transistors</a:t>
            </a:r>
          </a:p>
          <a:p>
            <a:r>
              <a:rPr lang="en-US" dirty="0" smtClean="0"/>
              <a:t>When the output of a logic gate switches from 0 to 1 or 1 to 0, it generates current and charges or discharges the equivalent output capacitance of the gate</a:t>
            </a:r>
          </a:p>
          <a:p>
            <a:pPr lvl="1"/>
            <a:r>
              <a:rPr lang="en-US" dirty="0" smtClean="0"/>
              <a:t>Expends 0.5*C*V</a:t>
            </a:r>
            <a:r>
              <a:rPr lang="en-US" baseline="30000" dirty="0" smtClean="0"/>
              <a:t>2</a:t>
            </a:r>
            <a:r>
              <a:rPr lang="en-US" dirty="0" smtClean="0"/>
              <a:t> energy for each transition where C is the equivalent output capacitance (depends on the fan-out of the gate) and V is the supply voltage</a:t>
            </a:r>
          </a:p>
          <a:p>
            <a:pPr lvl="1"/>
            <a:r>
              <a:rPr lang="en-US" dirty="0" smtClean="0"/>
              <a:t>If number of such switching in the entire computer is N in a clock cycle, total energy expense per cycle is proportional to NCV</a:t>
            </a:r>
            <a:r>
              <a:rPr lang="en-US" baseline="30000" dirty="0" smtClean="0"/>
              <a:t>2</a:t>
            </a:r>
          </a:p>
        </p:txBody>
      </p:sp>
      <p:sp>
        <p:nvSpPr>
          <p:cNvPr id="4" name="Slide Number Placeholder 3"/>
          <p:cNvSpPr>
            <a:spLocks noGrp="1"/>
          </p:cNvSpPr>
          <p:nvPr>
            <p:ph type="sldNum" sz="quarter" idx="12"/>
          </p:nvPr>
        </p:nvSpPr>
        <p:spPr/>
        <p:txBody>
          <a:bodyPr/>
          <a:lstStyle/>
          <a:p>
            <a:fld id="{51B4D58C-7421-4009-8D1C-8225D628017A}" type="slidenum">
              <a:rPr lang="en-US" smtClean="0"/>
              <a:pPr/>
              <a:t>21</a:t>
            </a:fld>
            <a:endParaRPr lang="en-US" dirty="0"/>
          </a:p>
        </p:txBody>
      </p:sp>
    </p:spTree>
    <p:extLst>
      <p:ext uri="{BB962C8B-B14F-4D97-AF65-F5344CB8AC3E}">
        <p14:creationId xmlns:p14="http://schemas.microsoft.com/office/powerpoint/2010/main" xmlns="" val="2973285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Measuring computer power</a:t>
            </a:r>
            <a:endParaRPr lang="en-US" b="1"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Power consumption is energy per unit time which is proportional to NCV</a:t>
            </a:r>
            <a:r>
              <a:rPr lang="en-US" baseline="30000" dirty="0" smtClean="0"/>
              <a:t>2</a:t>
            </a:r>
            <a:r>
              <a:rPr lang="en-US" dirty="0" smtClean="0"/>
              <a:t>/cycle time or equivalently NCV</a:t>
            </a:r>
            <a:r>
              <a:rPr lang="en-US" baseline="30000" dirty="0" smtClean="0"/>
              <a:t>2</a:t>
            </a:r>
            <a:r>
              <a:rPr lang="en-US" dirty="0" smtClean="0"/>
              <a:t>f where f is the clock frequency</a:t>
            </a:r>
          </a:p>
          <a:p>
            <a:r>
              <a:rPr lang="en-US" dirty="0" smtClean="0"/>
              <a:t>Total energy expense of a program is NCV</a:t>
            </a:r>
            <a:r>
              <a:rPr lang="en-US" baseline="30000" dirty="0" smtClean="0"/>
              <a:t>2</a:t>
            </a:r>
            <a:r>
              <a:rPr lang="en-US" dirty="0" smtClean="0"/>
              <a:t>t where t is the total number of cycles needed to execute the program</a:t>
            </a:r>
          </a:p>
          <a:p>
            <a:r>
              <a:rPr lang="en-US" dirty="0" smtClean="0"/>
              <a:t>The energy expended in capacitive switching is known as the dynamic energy</a:t>
            </a:r>
          </a:p>
          <a:p>
            <a:r>
              <a:rPr lang="en-US" dirty="0" smtClean="0"/>
              <a:t>Over generations of computers, transistor size has dropped leading to a drop in V</a:t>
            </a:r>
            <a:endParaRPr lang="en-US" dirty="0"/>
          </a:p>
          <a:p>
            <a:r>
              <a:rPr lang="en-US" dirty="0" smtClean="0"/>
              <a:t>Frequency of designs has also increased</a:t>
            </a:r>
          </a:p>
        </p:txBody>
      </p:sp>
      <p:sp>
        <p:nvSpPr>
          <p:cNvPr id="4" name="Slide Number Placeholder 3"/>
          <p:cNvSpPr>
            <a:spLocks noGrp="1"/>
          </p:cNvSpPr>
          <p:nvPr>
            <p:ph type="sldNum" sz="quarter" idx="12"/>
          </p:nvPr>
        </p:nvSpPr>
        <p:spPr/>
        <p:txBody>
          <a:bodyPr/>
          <a:lstStyle/>
          <a:p>
            <a:fld id="{51B4D58C-7421-4009-8D1C-8225D628017A}" type="slidenum">
              <a:rPr lang="en-US" smtClean="0"/>
              <a:pPr/>
              <a:t>22</a:t>
            </a:fld>
            <a:endParaRPr lang="en-US" dirty="0"/>
          </a:p>
        </p:txBody>
      </p:sp>
    </p:spTree>
    <p:extLst>
      <p:ext uri="{BB962C8B-B14F-4D97-AF65-F5344CB8AC3E}">
        <p14:creationId xmlns:p14="http://schemas.microsoft.com/office/powerpoint/2010/main" xmlns="" val="382499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Measuring computer power</a:t>
            </a:r>
            <a:endParaRPr lang="en-US" b="1"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Increase in f and drop in V may increase or decrease overall dynamic energy depending on the exact factors</a:t>
            </a:r>
          </a:p>
          <a:p>
            <a:pPr lvl="1"/>
            <a:r>
              <a:rPr lang="en-US" dirty="0" smtClean="0"/>
              <a:t>Even if it increases, it increases at a smaller rate compared to rate of increase in f</a:t>
            </a:r>
            <a:endParaRPr lang="en-US" dirty="0"/>
          </a:p>
          <a:p>
            <a:r>
              <a:rPr lang="en-US" dirty="0" smtClean="0"/>
              <a:t>Drop in V has created a new problem called leakage current (also called static current)</a:t>
            </a:r>
          </a:p>
          <a:p>
            <a:pPr lvl="1"/>
            <a:r>
              <a:rPr lang="en-US" dirty="0" smtClean="0"/>
              <a:t>Caused by transistors that do not switch off completely even when doing nothing</a:t>
            </a:r>
          </a:p>
          <a:p>
            <a:pPr lvl="1"/>
            <a:r>
              <a:rPr lang="en-US" dirty="0" smtClean="0"/>
              <a:t>Creates a resistive path from supply to ground expending energy during inactive periods</a:t>
            </a:r>
          </a:p>
          <a:p>
            <a:pPr lvl="1"/>
            <a:r>
              <a:rPr lang="en-US" dirty="0" smtClean="0"/>
              <a:t>Expends leakage or static energy and increases in magnitude with decreasing transistor size</a:t>
            </a:r>
          </a:p>
        </p:txBody>
      </p:sp>
      <p:sp>
        <p:nvSpPr>
          <p:cNvPr id="4" name="Slide Number Placeholder 3"/>
          <p:cNvSpPr>
            <a:spLocks noGrp="1"/>
          </p:cNvSpPr>
          <p:nvPr>
            <p:ph type="sldNum" sz="quarter" idx="12"/>
          </p:nvPr>
        </p:nvSpPr>
        <p:spPr/>
        <p:txBody>
          <a:bodyPr/>
          <a:lstStyle/>
          <a:p>
            <a:fld id="{51B4D58C-7421-4009-8D1C-8225D628017A}" type="slidenum">
              <a:rPr lang="en-US" smtClean="0"/>
              <a:pPr/>
              <a:t>23</a:t>
            </a:fld>
            <a:endParaRPr lang="en-US"/>
          </a:p>
        </p:txBody>
      </p:sp>
    </p:spTree>
    <p:extLst>
      <p:ext uri="{BB962C8B-B14F-4D97-AF65-F5344CB8AC3E}">
        <p14:creationId xmlns:p14="http://schemas.microsoft.com/office/powerpoint/2010/main" xmlns="" val="2331743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Measuring computer power</a:t>
            </a:r>
            <a:endParaRPr lang="en-US" b="1"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Dynamic and leakage (or static) energy are big problems</a:t>
            </a:r>
            <a:endParaRPr lang="en-US" i="1" dirty="0"/>
          </a:p>
          <a:p>
            <a:r>
              <a:rPr lang="en-US" dirty="0" smtClean="0"/>
              <a:t>Limits increase in clock frequency, limits complexity of logic, limits decrease in supply voltage with shrinking in transistor size</a:t>
            </a:r>
          </a:p>
          <a:p>
            <a:r>
              <a:rPr lang="en-US" dirty="0" smtClean="0"/>
              <a:t>Leakage is a bigger problem because it grows exponentially with lowering of supply voltage</a:t>
            </a:r>
          </a:p>
          <a:p>
            <a:r>
              <a:rPr lang="en-US" dirty="0" smtClean="0"/>
              <a:t>Many solutions today in computers</a:t>
            </a:r>
          </a:p>
          <a:p>
            <a:pPr lvl="1"/>
            <a:r>
              <a:rPr lang="en-US" dirty="0" smtClean="0"/>
              <a:t>Dynamically varying voltage and frequency depending on need</a:t>
            </a:r>
          </a:p>
          <a:p>
            <a:pPr lvl="1"/>
            <a:r>
              <a:rPr lang="en-US" dirty="0" smtClean="0"/>
              <a:t>Specialized circuits to arrest leakage current</a:t>
            </a:r>
          </a:p>
        </p:txBody>
      </p:sp>
      <p:sp>
        <p:nvSpPr>
          <p:cNvPr id="4" name="Slide Number Placeholder 3"/>
          <p:cNvSpPr>
            <a:spLocks noGrp="1"/>
          </p:cNvSpPr>
          <p:nvPr>
            <p:ph type="sldNum" sz="quarter" idx="12"/>
          </p:nvPr>
        </p:nvSpPr>
        <p:spPr/>
        <p:txBody>
          <a:bodyPr/>
          <a:lstStyle/>
          <a:p>
            <a:fld id="{51B4D58C-7421-4009-8D1C-8225D628017A}" type="slidenum">
              <a:rPr lang="en-US" smtClean="0"/>
              <a:pPr/>
              <a:t>24</a:t>
            </a:fld>
            <a:endParaRPr lang="en-US" dirty="0"/>
          </a:p>
        </p:txBody>
      </p:sp>
    </p:spTree>
    <p:extLst>
      <p:ext uri="{BB962C8B-B14F-4D97-AF65-F5344CB8AC3E}">
        <p14:creationId xmlns:p14="http://schemas.microsoft.com/office/powerpoint/2010/main" xmlns="" val="3007094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Moore’s law</a:t>
            </a:r>
            <a:endParaRPr lang="en-US" b="1" dirty="0"/>
          </a:p>
        </p:txBody>
      </p:sp>
      <p:sp>
        <p:nvSpPr>
          <p:cNvPr id="3" name="Content Placeholder 2"/>
          <p:cNvSpPr>
            <a:spLocks noGrp="1"/>
          </p:cNvSpPr>
          <p:nvPr>
            <p:ph idx="1"/>
          </p:nvPr>
        </p:nvSpPr>
        <p:spPr>
          <a:xfrm>
            <a:off x="457200" y="533400"/>
            <a:ext cx="8686800" cy="6324600"/>
          </a:xfrm>
        </p:spPr>
        <p:txBody>
          <a:bodyPr>
            <a:normAutofit lnSpcReduction="10000"/>
          </a:bodyPr>
          <a:lstStyle/>
          <a:p>
            <a:r>
              <a:rPr lang="en-US" dirty="0" smtClean="0"/>
              <a:t>Number of transistors in a given area doubles every 18 to 24 months</a:t>
            </a:r>
          </a:p>
          <a:p>
            <a:pPr lvl="1"/>
            <a:r>
              <a:rPr lang="en-US" dirty="0" smtClean="0"/>
              <a:t>Made possible by improved technology enabling shrinking of transistors</a:t>
            </a:r>
          </a:p>
          <a:p>
            <a:pPr lvl="1"/>
            <a:r>
              <a:rPr lang="en-US" dirty="0" smtClean="0"/>
              <a:t>More transistors means more smartness in the chip and hence, more performance</a:t>
            </a:r>
          </a:p>
          <a:p>
            <a:pPr lvl="2"/>
            <a:r>
              <a:rPr lang="en-US" dirty="0" smtClean="0"/>
              <a:t>Could design more sophisticate ALUs, for example</a:t>
            </a:r>
          </a:p>
          <a:p>
            <a:pPr lvl="1"/>
            <a:r>
              <a:rPr lang="en-US" dirty="0" smtClean="0"/>
              <a:t>Moore’s law has played a vital role in performance improvement of computers</a:t>
            </a:r>
          </a:p>
          <a:p>
            <a:pPr lvl="1"/>
            <a:r>
              <a:rPr lang="en-US" dirty="0" smtClean="0"/>
              <a:t>Negative side: switching more transistors every clock cycle increases power consumption leading to more heating (needs sophisticated cooling solutions)</a:t>
            </a:r>
          </a:p>
          <a:p>
            <a:pPr lvl="2"/>
            <a:r>
              <a:rPr lang="en-US" dirty="0" smtClean="0"/>
              <a:t>Moore’s law is said to have “slowed down” these days because of this reason</a:t>
            </a:r>
          </a:p>
        </p:txBody>
      </p:sp>
      <p:sp>
        <p:nvSpPr>
          <p:cNvPr id="4" name="Slide Number Placeholder 3"/>
          <p:cNvSpPr>
            <a:spLocks noGrp="1"/>
          </p:cNvSpPr>
          <p:nvPr>
            <p:ph type="sldNum" sz="quarter" idx="12"/>
          </p:nvPr>
        </p:nvSpPr>
        <p:spPr/>
        <p:txBody>
          <a:bodyPr/>
          <a:lstStyle/>
          <a:p>
            <a:fld id="{51B4D58C-7421-4009-8D1C-8225D628017A}" type="slidenum">
              <a:rPr lang="en-US" smtClean="0"/>
              <a:pPr/>
              <a:t>25</a:t>
            </a:fld>
            <a:endParaRPr lang="en-US" dirty="0"/>
          </a:p>
        </p:txBody>
      </p:sp>
    </p:spTree>
    <p:extLst>
      <p:ext uri="{BB962C8B-B14F-4D97-AF65-F5344CB8AC3E}">
        <p14:creationId xmlns:p14="http://schemas.microsoft.com/office/powerpoint/2010/main" xmlns="" val="3053238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7F02CCF5-0E9C-4ADE-BF24-A4620D149A57}" type="slidenum">
              <a:rPr lang="en-US" altLang="en-US" sz="1400">
                <a:solidFill>
                  <a:schemeClr val="tx1"/>
                </a:solidFill>
                <a:latin typeface="Verdana" panose="020B0604030504040204" pitchFamily="34" charset="0"/>
                <a:cs typeface="Arial" panose="020B0604020202020204" pitchFamily="34" charset="0"/>
              </a:rPr>
              <a:pPr eaLnBrk="1" hangingPunct="1"/>
              <a:t>3</a:t>
            </a:fld>
            <a:endParaRPr lang="en-US" altLang="en-US" sz="1400">
              <a:solidFill>
                <a:schemeClr val="tx1"/>
              </a:solidFill>
              <a:latin typeface="Verdana" panose="020B0604030504040204" pitchFamily="34" charset="0"/>
              <a:cs typeface="Arial" panose="020B0604020202020204" pitchFamily="34" charset="0"/>
            </a:endParaRPr>
          </a:p>
        </p:txBody>
      </p:sp>
      <p:sp>
        <p:nvSpPr>
          <p:cNvPr id="184322" name="Rectangle 2"/>
          <p:cNvSpPr>
            <a:spLocks noGrp="1" noChangeArrowheads="1"/>
          </p:cNvSpPr>
          <p:nvPr>
            <p:ph type="title"/>
          </p:nvPr>
        </p:nvSpPr>
        <p:spPr>
          <a:xfrm>
            <a:off x="0" y="103188"/>
            <a:ext cx="9144000" cy="735012"/>
          </a:xfrm>
        </p:spPr>
        <p:txBody>
          <a:bodyPr/>
          <a:lstStyle/>
          <a:p>
            <a:pPr eaLnBrk="1" hangingPunct="1">
              <a:defRPr/>
            </a:pPr>
            <a:r>
              <a:rPr lang="en-US" dirty="0" smtClean="0"/>
              <a:t>Abstract model of computer</a:t>
            </a:r>
            <a:endParaRPr lang="en-US" dirty="0" smtClean="0">
              <a:solidFill>
                <a:srgbClr val="0070C0"/>
              </a:solidFill>
            </a:endParaRPr>
          </a:p>
        </p:txBody>
      </p:sp>
      <p:sp>
        <p:nvSpPr>
          <p:cNvPr id="10245" name="Rectangle 3"/>
          <p:cNvSpPr>
            <a:spLocks noGrp="1" noChangeArrowheads="1"/>
          </p:cNvSpPr>
          <p:nvPr>
            <p:ph type="body" idx="1"/>
          </p:nvPr>
        </p:nvSpPr>
        <p:spPr>
          <a:xfrm>
            <a:off x="457200" y="762000"/>
            <a:ext cx="8686800" cy="6096000"/>
          </a:xfrm>
        </p:spPr>
        <p:txBody>
          <a:bodyPr>
            <a:normAutofit lnSpcReduction="10000"/>
          </a:bodyPr>
          <a:lstStyle/>
          <a:p>
            <a:pPr eaLnBrk="1" hangingPunct="1">
              <a:lnSpc>
                <a:spcPct val="90000"/>
              </a:lnSpc>
            </a:pPr>
            <a:r>
              <a:rPr lang="en-US" altLang="en-US" dirty="0" smtClean="0"/>
              <a:t>Computer has an ISA</a:t>
            </a:r>
          </a:p>
          <a:p>
            <a:pPr eaLnBrk="1" hangingPunct="1">
              <a:lnSpc>
                <a:spcPct val="90000"/>
              </a:lnSpc>
            </a:pPr>
            <a:r>
              <a:rPr lang="en-US" altLang="en-US" dirty="0" smtClean="0"/>
              <a:t>The implementation of the ISA is an abstract five-state synchronous FSM</a:t>
            </a:r>
          </a:p>
          <a:p>
            <a:pPr lvl="1">
              <a:lnSpc>
                <a:spcPct val="90000"/>
              </a:lnSpc>
            </a:pPr>
            <a:r>
              <a:rPr lang="en-US" altLang="en-US" dirty="0" smtClean="0"/>
              <a:t>Each state change happens on </a:t>
            </a:r>
            <a:r>
              <a:rPr lang="en-US" altLang="en-US" dirty="0" err="1" smtClean="0"/>
              <a:t>posedge</a:t>
            </a:r>
            <a:r>
              <a:rPr lang="en-US" altLang="en-US" dirty="0" smtClean="0"/>
              <a:t> clock</a:t>
            </a:r>
          </a:p>
          <a:p>
            <a:pPr lvl="1">
              <a:lnSpc>
                <a:spcPct val="90000"/>
              </a:lnSpc>
            </a:pPr>
            <a:r>
              <a:rPr lang="en-US" altLang="en-US" dirty="0" smtClean="0"/>
              <a:t>State 0: fetch the instruction pointed to by program counter from memory; update program counter to point to the next instruction</a:t>
            </a:r>
          </a:p>
          <a:p>
            <a:pPr lvl="1">
              <a:lnSpc>
                <a:spcPct val="90000"/>
              </a:lnSpc>
            </a:pPr>
            <a:r>
              <a:rPr lang="en-US" altLang="en-US" dirty="0" smtClean="0"/>
              <a:t>State 1: decode the instruction to extract various fields and read source register operands</a:t>
            </a:r>
          </a:p>
          <a:p>
            <a:pPr lvl="1">
              <a:lnSpc>
                <a:spcPct val="90000"/>
              </a:lnSpc>
            </a:pPr>
            <a:r>
              <a:rPr lang="en-US" altLang="en-US" dirty="0" smtClean="0"/>
              <a:t>State 2: execute the instruction in ALU; compute address of load/store instructions; update program counter if control transfer instruction</a:t>
            </a:r>
          </a:p>
          <a:p>
            <a:pPr lvl="1">
              <a:lnSpc>
                <a:spcPct val="90000"/>
              </a:lnSpc>
            </a:pPr>
            <a:r>
              <a:rPr lang="en-US" altLang="en-US" dirty="0" smtClean="0"/>
              <a:t>State 3: access memory if load/store instruction</a:t>
            </a:r>
          </a:p>
          <a:p>
            <a:pPr lvl="1">
              <a:lnSpc>
                <a:spcPct val="90000"/>
              </a:lnSpc>
            </a:pPr>
            <a:r>
              <a:rPr lang="en-US" altLang="en-US" dirty="0" smtClean="0"/>
              <a:t>State 4: write result to destination register if the instruction produces a result</a:t>
            </a:r>
          </a:p>
        </p:txBody>
      </p:sp>
    </p:spTree>
    <p:extLst>
      <p:ext uri="{BB962C8B-B14F-4D97-AF65-F5344CB8AC3E}">
        <p14:creationId xmlns:p14="http://schemas.microsoft.com/office/powerpoint/2010/main" xmlns="" val="4245425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7F02CCF5-0E9C-4ADE-BF24-A4620D149A57}" type="slidenum">
              <a:rPr lang="en-US" altLang="en-US" sz="1400">
                <a:solidFill>
                  <a:schemeClr val="tx1"/>
                </a:solidFill>
                <a:latin typeface="Verdana" panose="020B0604030504040204" pitchFamily="34" charset="0"/>
                <a:cs typeface="Arial" panose="020B0604020202020204" pitchFamily="34" charset="0"/>
              </a:rPr>
              <a:pPr eaLnBrk="1" hangingPunct="1"/>
              <a:t>4</a:t>
            </a:fld>
            <a:endParaRPr lang="en-US" altLang="en-US" sz="1400">
              <a:solidFill>
                <a:schemeClr val="tx1"/>
              </a:solidFill>
              <a:latin typeface="Verdana" panose="020B0604030504040204" pitchFamily="34" charset="0"/>
              <a:cs typeface="Arial" panose="020B0604020202020204" pitchFamily="34" charset="0"/>
            </a:endParaRPr>
          </a:p>
        </p:txBody>
      </p:sp>
      <p:sp>
        <p:nvSpPr>
          <p:cNvPr id="184322" name="Rectangle 2"/>
          <p:cNvSpPr>
            <a:spLocks noGrp="1" noChangeArrowheads="1"/>
          </p:cNvSpPr>
          <p:nvPr>
            <p:ph type="title"/>
          </p:nvPr>
        </p:nvSpPr>
        <p:spPr>
          <a:xfrm>
            <a:off x="0" y="103188"/>
            <a:ext cx="9144000" cy="735012"/>
          </a:xfrm>
        </p:spPr>
        <p:txBody>
          <a:bodyPr/>
          <a:lstStyle/>
          <a:p>
            <a:pPr eaLnBrk="1" hangingPunct="1">
              <a:defRPr/>
            </a:pPr>
            <a:r>
              <a:rPr lang="en-US" dirty="0" smtClean="0"/>
              <a:t>Abstract model of computer</a:t>
            </a:r>
            <a:endParaRPr lang="en-US" dirty="0" smtClean="0">
              <a:solidFill>
                <a:srgbClr val="0070C0"/>
              </a:solidFill>
            </a:endParaRPr>
          </a:p>
        </p:txBody>
      </p:sp>
      <p:sp>
        <p:nvSpPr>
          <p:cNvPr id="10245" name="Rectangle 3"/>
          <p:cNvSpPr>
            <a:spLocks noGrp="1" noChangeArrowheads="1"/>
          </p:cNvSpPr>
          <p:nvPr>
            <p:ph type="body" idx="1"/>
          </p:nvPr>
        </p:nvSpPr>
        <p:spPr>
          <a:xfrm>
            <a:off x="457200" y="762000"/>
            <a:ext cx="8686800" cy="6096000"/>
          </a:xfrm>
        </p:spPr>
        <p:txBody>
          <a:bodyPr>
            <a:normAutofit/>
          </a:bodyPr>
          <a:lstStyle/>
          <a:p>
            <a:pPr eaLnBrk="1" hangingPunct="1">
              <a:lnSpc>
                <a:spcPct val="90000"/>
              </a:lnSpc>
            </a:pPr>
            <a:r>
              <a:rPr lang="en-US" altLang="en-US" dirty="0" smtClean="0"/>
              <a:t>Multi-cycle implementation of ISA</a:t>
            </a:r>
          </a:p>
          <a:p>
            <a:pPr lvl="1">
              <a:lnSpc>
                <a:spcPct val="90000"/>
              </a:lnSpc>
            </a:pPr>
            <a:r>
              <a:rPr lang="en-US" altLang="en-US" dirty="0" smtClean="0"/>
              <a:t>Previous slide shows a five-cycle implementation</a:t>
            </a:r>
          </a:p>
          <a:p>
            <a:pPr lvl="1">
              <a:lnSpc>
                <a:spcPct val="90000"/>
              </a:lnSpc>
            </a:pPr>
            <a:r>
              <a:rPr lang="en-US" altLang="en-US" dirty="0" smtClean="0"/>
              <a:t>Five states represent five stages of instruction processing</a:t>
            </a:r>
          </a:p>
          <a:p>
            <a:pPr lvl="1">
              <a:lnSpc>
                <a:spcPct val="90000"/>
              </a:lnSpc>
            </a:pPr>
            <a:r>
              <a:rPr lang="en-US" altLang="en-US" dirty="0" smtClean="0"/>
              <a:t>Clock cycle time = longest stage latency</a:t>
            </a:r>
          </a:p>
          <a:p>
            <a:pPr>
              <a:lnSpc>
                <a:spcPct val="90000"/>
              </a:lnSpc>
            </a:pPr>
            <a:r>
              <a:rPr lang="en-US" altLang="en-US" dirty="0" smtClean="0"/>
              <a:t>Equivalently, one could implement all five stages in a large single combinational logic</a:t>
            </a:r>
          </a:p>
          <a:p>
            <a:pPr lvl="1">
              <a:lnSpc>
                <a:spcPct val="90000"/>
              </a:lnSpc>
            </a:pPr>
            <a:r>
              <a:rPr lang="en-US" altLang="en-US" dirty="0" smtClean="0"/>
              <a:t>Five stages would take one large single clock cycle</a:t>
            </a:r>
          </a:p>
          <a:p>
            <a:pPr>
              <a:lnSpc>
                <a:spcPct val="90000"/>
              </a:lnSpc>
            </a:pPr>
            <a:r>
              <a:rPr lang="en-US" altLang="en-US" dirty="0" smtClean="0"/>
              <a:t>Two designs are almost equivalent</a:t>
            </a:r>
          </a:p>
          <a:p>
            <a:pPr lvl="1">
              <a:lnSpc>
                <a:spcPct val="90000"/>
              </a:lnSpc>
            </a:pPr>
            <a:r>
              <a:rPr lang="en-US" altLang="en-US" dirty="0" smtClean="0"/>
              <a:t>We will further refine this statement later</a:t>
            </a:r>
          </a:p>
          <a:p>
            <a:pPr lvl="1">
              <a:lnSpc>
                <a:spcPct val="90000"/>
              </a:lnSpc>
            </a:pPr>
            <a:r>
              <a:rPr lang="en-US" altLang="en-US" dirty="0" smtClean="0"/>
              <a:t>For now, you may assume any of the two implementations</a:t>
            </a:r>
          </a:p>
        </p:txBody>
      </p:sp>
    </p:spTree>
    <p:extLst>
      <p:ext uri="{BB962C8B-B14F-4D97-AF65-F5344CB8AC3E}">
        <p14:creationId xmlns:p14="http://schemas.microsoft.com/office/powerpoint/2010/main" xmlns="" val="807612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7F02CCF5-0E9C-4ADE-BF24-A4620D149A57}" type="slidenum">
              <a:rPr lang="en-US" altLang="en-US" sz="1400">
                <a:solidFill>
                  <a:schemeClr val="tx1"/>
                </a:solidFill>
                <a:latin typeface="Verdana" panose="020B0604030504040204" pitchFamily="34" charset="0"/>
                <a:cs typeface="Arial" panose="020B0604020202020204" pitchFamily="34" charset="0"/>
              </a:rPr>
              <a:pPr eaLnBrk="1" hangingPunct="1"/>
              <a:t>5</a:t>
            </a:fld>
            <a:endParaRPr lang="en-US" altLang="en-US" sz="1400">
              <a:solidFill>
                <a:schemeClr val="tx1"/>
              </a:solidFill>
              <a:latin typeface="Verdana" panose="020B0604030504040204" pitchFamily="34" charset="0"/>
              <a:cs typeface="Arial" panose="020B0604020202020204" pitchFamily="34" charset="0"/>
            </a:endParaRPr>
          </a:p>
        </p:txBody>
      </p:sp>
      <p:sp>
        <p:nvSpPr>
          <p:cNvPr id="184322" name="Rectangle 2"/>
          <p:cNvSpPr>
            <a:spLocks noGrp="1" noChangeArrowheads="1"/>
          </p:cNvSpPr>
          <p:nvPr>
            <p:ph type="title"/>
          </p:nvPr>
        </p:nvSpPr>
        <p:spPr>
          <a:xfrm>
            <a:off x="0" y="103188"/>
            <a:ext cx="9144000" cy="735012"/>
          </a:xfrm>
        </p:spPr>
        <p:txBody>
          <a:bodyPr/>
          <a:lstStyle/>
          <a:p>
            <a:pPr eaLnBrk="1" hangingPunct="1">
              <a:defRPr/>
            </a:pPr>
            <a:r>
              <a:rPr lang="en-US" dirty="0" smtClean="0"/>
              <a:t>Abstract model of computer</a:t>
            </a:r>
            <a:endParaRPr lang="en-US" dirty="0" smtClean="0">
              <a:solidFill>
                <a:srgbClr val="0070C0"/>
              </a:solidFill>
            </a:endParaRPr>
          </a:p>
        </p:txBody>
      </p:sp>
      <p:sp>
        <p:nvSpPr>
          <p:cNvPr id="10245" name="Rectangle 3"/>
          <p:cNvSpPr>
            <a:spLocks noGrp="1" noChangeArrowheads="1"/>
          </p:cNvSpPr>
          <p:nvPr>
            <p:ph type="body" idx="1"/>
          </p:nvPr>
        </p:nvSpPr>
        <p:spPr>
          <a:xfrm>
            <a:off x="457200" y="762000"/>
            <a:ext cx="8686800" cy="6096000"/>
          </a:xfrm>
        </p:spPr>
        <p:txBody>
          <a:bodyPr>
            <a:normAutofit fontScale="92500" lnSpcReduction="10000"/>
          </a:bodyPr>
          <a:lstStyle/>
          <a:p>
            <a:pPr eaLnBrk="1" hangingPunct="1">
              <a:lnSpc>
                <a:spcPct val="90000"/>
              </a:lnSpc>
            </a:pPr>
            <a:r>
              <a:rPr lang="en-US" altLang="en-US" dirty="0" smtClean="0"/>
              <a:t>In both models, complexity of the ISA can influence the clock cycle time</a:t>
            </a:r>
          </a:p>
          <a:p>
            <a:pPr lvl="1">
              <a:lnSpc>
                <a:spcPct val="90000"/>
              </a:lnSpc>
            </a:pPr>
            <a:r>
              <a:rPr lang="en-US" altLang="en-US" dirty="0" smtClean="0"/>
              <a:t>If an instruction does a lot of things, that will lengthen the clock cycle time or may require more than five stages because execution of an instruction cannot be done in a single stage</a:t>
            </a:r>
          </a:p>
          <a:p>
            <a:pPr lvl="2">
              <a:lnSpc>
                <a:spcPct val="90000"/>
              </a:lnSpc>
            </a:pPr>
            <a:r>
              <a:rPr lang="en-US" altLang="en-US" dirty="0" smtClean="0"/>
              <a:t>Increases average number of cycles per instruction if we keep the cycle time constant in a multi-cycle design</a:t>
            </a:r>
          </a:p>
          <a:p>
            <a:pPr lvl="1">
              <a:lnSpc>
                <a:spcPct val="90000"/>
              </a:lnSpc>
            </a:pPr>
            <a:r>
              <a:rPr lang="en-US" altLang="en-US" dirty="0" smtClean="0"/>
              <a:t>Simple instructions can make clock cycle time smaller leading to high-frequency designs</a:t>
            </a:r>
          </a:p>
          <a:p>
            <a:pPr>
              <a:lnSpc>
                <a:spcPct val="90000"/>
              </a:lnSpc>
            </a:pPr>
            <a:r>
              <a:rPr lang="en-US" altLang="en-US" dirty="0" smtClean="0"/>
              <a:t>Which one is better?</a:t>
            </a:r>
          </a:p>
          <a:p>
            <a:pPr lvl="1">
              <a:lnSpc>
                <a:spcPct val="90000"/>
              </a:lnSpc>
            </a:pPr>
            <a:r>
              <a:rPr lang="en-US" altLang="en-US" dirty="0" smtClean="0"/>
              <a:t>Simple ISA with fast clock</a:t>
            </a:r>
          </a:p>
          <a:p>
            <a:pPr lvl="2">
              <a:lnSpc>
                <a:spcPct val="90000"/>
              </a:lnSpc>
            </a:pPr>
            <a:r>
              <a:rPr lang="en-US" altLang="en-US" dirty="0" smtClean="0"/>
              <a:t>Simple ISA leads to more instructions in a program</a:t>
            </a:r>
          </a:p>
          <a:p>
            <a:pPr lvl="1">
              <a:lnSpc>
                <a:spcPct val="90000"/>
              </a:lnSpc>
            </a:pPr>
            <a:r>
              <a:rPr lang="en-US" altLang="en-US" dirty="0" smtClean="0"/>
              <a:t>Complex ISA with slow clock</a:t>
            </a:r>
          </a:p>
          <a:p>
            <a:pPr lvl="2">
              <a:lnSpc>
                <a:spcPct val="90000"/>
              </a:lnSpc>
            </a:pPr>
            <a:r>
              <a:rPr lang="en-US" altLang="en-US" dirty="0" smtClean="0"/>
              <a:t>Complex ISA leads to less instructions in a program</a:t>
            </a:r>
          </a:p>
          <a:p>
            <a:pPr lvl="1">
              <a:lnSpc>
                <a:spcPct val="90000"/>
              </a:lnSpc>
            </a:pPr>
            <a:r>
              <a:rPr lang="en-US" altLang="en-US" dirty="0" smtClean="0"/>
              <a:t>Answer is not obvious</a:t>
            </a:r>
          </a:p>
        </p:txBody>
      </p:sp>
    </p:spTree>
    <p:extLst>
      <p:ext uri="{BB962C8B-B14F-4D97-AF65-F5344CB8AC3E}">
        <p14:creationId xmlns:p14="http://schemas.microsoft.com/office/powerpoint/2010/main" xmlns="" val="268673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7F02CCF5-0E9C-4ADE-BF24-A4620D149A57}" type="slidenum">
              <a:rPr lang="en-US" altLang="en-US" sz="1400">
                <a:solidFill>
                  <a:schemeClr val="tx1"/>
                </a:solidFill>
                <a:latin typeface="Verdana" panose="020B0604030504040204" pitchFamily="34" charset="0"/>
                <a:cs typeface="Arial" panose="020B0604020202020204" pitchFamily="34" charset="0"/>
              </a:rPr>
              <a:pPr eaLnBrk="1" hangingPunct="1"/>
              <a:t>6</a:t>
            </a:fld>
            <a:endParaRPr lang="en-US" altLang="en-US" sz="1400">
              <a:solidFill>
                <a:schemeClr val="tx1"/>
              </a:solidFill>
              <a:latin typeface="Verdana" panose="020B0604030504040204" pitchFamily="34" charset="0"/>
              <a:cs typeface="Arial" panose="020B0604020202020204" pitchFamily="34" charset="0"/>
            </a:endParaRPr>
          </a:p>
        </p:txBody>
      </p:sp>
      <p:sp>
        <p:nvSpPr>
          <p:cNvPr id="184322" name="Rectangle 2"/>
          <p:cNvSpPr>
            <a:spLocks noGrp="1" noChangeArrowheads="1"/>
          </p:cNvSpPr>
          <p:nvPr>
            <p:ph type="title"/>
          </p:nvPr>
        </p:nvSpPr>
        <p:spPr>
          <a:xfrm>
            <a:off x="0" y="103188"/>
            <a:ext cx="9144000" cy="735012"/>
          </a:xfrm>
        </p:spPr>
        <p:txBody>
          <a:bodyPr/>
          <a:lstStyle/>
          <a:p>
            <a:pPr eaLnBrk="1" hangingPunct="1">
              <a:defRPr/>
            </a:pPr>
            <a:r>
              <a:rPr lang="en-US" dirty="0" smtClean="0">
                <a:solidFill>
                  <a:srgbClr val="0070C0"/>
                </a:solidFill>
              </a:rPr>
              <a:t>Why measure performance?</a:t>
            </a:r>
          </a:p>
        </p:txBody>
      </p:sp>
      <p:sp>
        <p:nvSpPr>
          <p:cNvPr id="10245" name="Rectangle 3"/>
          <p:cNvSpPr>
            <a:spLocks noGrp="1" noChangeArrowheads="1"/>
          </p:cNvSpPr>
          <p:nvPr>
            <p:ph type="body" idx="1"/>
          </p:nvPr>
        </p:nvSpPr>
        <p:spPr>
          <a:xfrm>
            <a:off x="457200" y="762000"/>
            <a:ext cx="8686800" cy="6096000"/>
          </a:xfrm>
        </p:spPr>
        <p:txBody>
          <a:bodyPr>
            <a:normAutofit/>
          </a:bodyPr>
          <a:lstStyle/>
          <a:p>
            <a:pPr eaLnBrk="1" hangingPunct="1">
              <a:lnSpc>
                <a:spcPct val="90000"/>
              </a:lnSpc>
            </a:pPr>
            <a:r>
              <a:rPr lang="en-US" altLang="en-US" dirty="0" smtClean="0"/>
              <a:t>Primarily two reasons</a:t>
            </a:r>
          </a:p>
          <a:p>
            <a:pPr lvl="1" eaLnBrk="1" hangingPunct="1">
              <a:lnSpc>
                <a:spcPct val="90000"/>
              </a:lnSpc>
            </a:pPr>
            <a:r>
              <a:rPr lang="en-US" altLang="en-US" dirty="0" smtClean="0"/>
              <a:t>To measure how good a computer is</a:t>
            </a:r>
          </a:p>
          <a:p>
            <a:pPr lvl="1" eaLnBrk="1" hangingPunct="1">
              <a:lnSpc>
                <a:spcPct val="90000"/>
              </a:lnSpc>
            </a:pPr>
            <a:r>
              <a:rPr lang="en-US" altLang="en-US" dirty="0" smtClean="0"/>
              <a:t>To understand why a computer is or is not performing as expected</a:t>
            </a:r>
          </a:p>
          <a:p>
            <a:pPr>
              <a:lnSpc>
                <a:spcPct val="90000"/>
              </a:lnSpc>
            </a:pPr>
            <a:r>
              <a:rPr lang="en-US" altLang="en-US" dirty="0" smtClean="0"/>
              <a:t>Performance of a computer is a function of the performance of individual programs that run on the computer</a:t>
            </a:r>
          </a:p>
          <a:p>
            <a:pPr>
              <a:lnSpc>
                <a:spcPct val="90000"/>
              </a:lnSpc>
            </a:pPr>
            <a:r>
              <a:rPr lang="en-US" altLang="en-US" dirty="0" smtClean="0"/>
              <a:t>A program’s performance is best measured as the reciprocal of its execution time</a:t>
            </a:r>
          </a:p>
          <a:p>
            <a:pPr>
              <a:lnSpc>
                <a:spcPct val="90000"/>
              </a:lnSpc>
            </a:pPr>
            <a:r>
              <a:rPr lang="en-US" altLang="en-US" dirty="0" smtClean="0"/>
              <a:t>Equivalently, two computers’ performance on the same program can be compared by looking at the reciprocal of respective execution times</a:t>
            </a:r>
          </a:p>
        </p:txBody>
      </p:sp>
    </p:spTree>
    <p:extLst>
      <p:ext uri="{BB962C8B-B14F-4D97-AF65-F5344CB8AC3E}">
        <p14:creationId xmlns:p14="http://schemas.microsoft.com/office/powerpoint/2010/main" xmlns="" val="3872433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5E8E3E56-D656-4D79-8A78-663CBABD1C71}" type="slidenum">
              <a:rPr lang="en-US" altLang="en-US" sz="1400">
                <a:solidFill>
                  <a:schemeClr val="tx1"/>
                </a:solidFill>
                <a:latin typeface="Verdana" panose="020B0604030504040204" pitchFamily="34" charset="0"/>
                <a:cs typeface="Arial" panose="020B0604020202020204" pitchFamily="34" charset="0"/>
              </a:rPr>
              <a:pPr eaLnBrk="1" hangingPunct="1"/>
              <a:t>7</a:t>
            </a:fld>
            <a:endParaRPr lang="en-US" altLang="en-US" sz="1400">
              <a:solidFill>
                <a:schemeClr val="tx1"/>
              </a:solidFill>
              <a:latin typeface="Verdana" panose="020B0604030504040204" pitchFamily="34" charset="0"/>
              <a:cs typeface="Arial" panose="020B0604020202020204" pitchFamily="34" charset="0"/>
            </a:endParaRPr>
          </a:p>
        </p:txBody>
      </p:sp>
      <p:sp>
        <p:nvSpPr>
          <p:cNvPr id="200706" name="Rectangle 2"/>
          <p:cNvSpPr>
            <a:spLocks noGrp="1" noChangeArrowheads="1"/>
          </p:cNvSpPr>
          <p:nvPr>
            <p:ph type="title"/>
          </p:nvPr>
        </p:nvSpPr>
        <p:spPr>
          <a:xfrm>
            <a:off x="0" y="103188"/>
            <a:ext cx="9144000" cy="735012"/>
          </a:xfrm>
        </p:spPr>
        <p:txBody>
          <a:bodyPr/>
          <a:lstStyle/>
          <a:p>
            <a:pPr eaLnBrk="1" hangingPunct="1">
              <a:defRPr/>
            </a:pPr>
            <a:r>
              <a:rPr lang="en-US" dirty="0" smtClean="0">
                <a:solidFill>
                  <a:srgbClr val="0070C0"/>
                </a:solidFill>
              </a:rPr>
              <a:t>CPI equation</a:t>
            </a:r>
          </a:p>
        </p:txBody>
      </p:sp>
      <p:sp>
        <p:nvSpPr>
          <p:cNvPr id="27653" name="Rectangle 3"/>
          <p:cNvSpPr>
            <a:spLocks noGrp="1" noChangeArrowheads="1"/>
          </p:cNvSpPr>
          <p:nvPr>
            <p:ph type="body" idx="1"/>
          </p:nvPr>
        </p:nvSpPr>
        <p:spPr>
          <a:xfrm>
            <a:off x="457200" y="838200"/>
            <a:ext cx="8686800" cy="6019800"/>
          </a:xfrm>
        </p:spPr>
        <p:txBody>
          <a:bodyPr>
            <a:normAutofit lnSpcReduction="10000"/>
          </a:bodyPr>
          <a:lstStyle/>
          <a:p>
            <a:pPr eaLnBrk="1" hangingPunct="1">
              <a:lnSpc>
                <a:spcPct val="90000"/>
              </a:lnSpc>
            </a:pPr>
            <a:r>
              <a:rPr lang="en-US" altLang="en-US" dirty="0"/>
              <a:t>H</a:t>
            </a:r>
            <a:r>
              <a:rPr lang="en-US" altLang="en-US" dirty="0" smtClean="0"/>
              <a:t>ow do we measure execution time? Which are the determinant factors?</a:t>
            </a:r>
          </a:p>
          <a:p>
            <a:pPr eaLnBrk="1" hangingPunct="1">
              <a:lnSpc>
                <a:spcPct val="90000"/>
              </a:lnSpc>
            </a:pPr>
            <a:r>
              <a:rPr lang="en-US" altLang="en-US" dirty="0" smtClean="0"/>
              <a:t>Assume that we want to calculate the execution time of a program</a:t>
            </a:r>
          </a:p>
          <a:p>
            <a:pPr lvl="1" eaLnBrk="1" hangingPunct="1">
              <a:lnSpc>
                <a:spcPct val="90000"/>
              </a:lnSpc>
            </a:pPr>
            <a:r>
              <a:rPr lang="en-US" altLang="en-US" dirty="0" smtClean="0"/>
              <a:t>Execution time = Clock cycles to execute the </a:t>
            </a:r>
            <a:r>
              <a:rPr lang="en-US" altLang="en-US" dirty="0" err="1" smtClean="0"/>
              <a:t>progam</a:t>
            </a:r>
            <a:r>
              <a:rPr lang="en-US" altLang="en-US" dirty="0" smtClean="0"/>
              <a:t> × clock cycle time</a:t>
            </a:r>
          </a:p>
          <a:p>
            <a:pPr lvl="1" eaLnBrk="1" hangingPunct="1">
              <a:lnSpc>
                <a:spcPct val="90000"/>
              </a:lnSpc>
            </a:pPr>
            <a:r>
              <a:rPr lang="en-US" altLang="en-US" dirty="0" smtClean="0"/>
              <a:t>Executed clock cycles = number of executed instructions × average cycles per instruction</a:t>
            </a:r>
          </a:p>
          <a:p>
            <a:pPr lvl="1" eaLnBrk="1" hangingPunct="1">
              <a:lnSpc>
                <a:spcPct val="90000"/>
              </a:lnSpc>
            </a:pPr>
            <a:r>
              <a:rPr lang="en-US" altLang="en-US" dirty="0" smtClean="0"/>
              <a:t>Execution time = instruction count × CPI × cycle time</a:t>
            </a:r>
          </a:p>
          <a:p>
            <a:pPr lvl="1" eaLnBrk="1" hangingPunct="1">
              <a:lnSpc>
                <a:spcPct val="90000"/>
              </a:lnSpc>
            </a:pPr>
            <a:r>
              <a:rPr lang="en-US" altLang="en-US" dirty="0" smtClean="0"/>
              <a:t>Cycle time is also same as reciprocal of frequency (in appropriate unit)</a:t>
            </a:r>
          </a:p>
          <a:p>
            <a:pPr lvl="1" eaLnBrk="1" hangingPunct="1">
              <a:lnSpc>
                <a:spcPct val="90000"/>
              </a:lnSpc>
            </a:pPr>
            <a:r>
              <a:rPr lang="en-US" altLang="en-US" dirty="0" smtClean="0"/>
              <a:t>Execution time equally depends on three components</a:t>
            </a:r>
          </a:p>
        </p:txBody>
      </p:sp>
    </p:spTree>
    <p:extLst>
      <p:ext uri="{BB962C8B-B14F-4D97-AF65-F5344CB8AC3E}">
        <p14:creationId xmlns:p14="http://schemas.microsoft.com/office/powerpoint/2010/main" xmlns="" val="1620746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BD9D2ECB-BDE8-4D12-926C-CCDB6A1C942E}" type="slidenum">
              <a:rPr lang="en-US" altLang="en-US" sz="1400">
                <a:solidFill>
                  <a:schemeClr val="tx1"/>
                </a:solidFill>
                <a:latin typeface="Verdana" panose="020B0604030504040204" pitchFamily="34" charset="0"/>
                <a:cs typeface="Arial" panose="020B0604020202020204" pitchFamily="34" charset="0"/>
              </a:rPr>
              <a:pPr eaLnBrk="1" hangingPunct="1"/>
              <a:t>8</a:t>
            </a:fld>
            <a:endParaRPr lang="en-US" altLang="en-US" sz="1400">
              <a:solidFill>
                <a:schemeClr val="tx1"/>
              </a:solidFill>
              <a:latin typeface="Verdana" panose="020B0604030504040204" pitchFamily="34" charset="0"/>
              <a:cs typeface="Arial" panose="020B0604020202020204" pitchFamily="34" charset="0"/>
            </a:endParaRPr>
          </a:p>
        </p:txBody>
      </p:sp>
      <p:sp>
        <p:nvSpPr>
          <p:cNvPr id="201730" name="Rectangle 2"/>
          <p:cNvSpPr>
            <a:spLocks noGrp="1" noChangeArrowheads="1"/>
          </p:cNvSpPr>
          <p:nvPr>
            <p:ph type="title"/>
          </p:nvPr>
        </p:nvSpPr>
        <p:spPr>
          <a:xfrm>
            <a:off x="0" y="103188"/>
            <a:ext cx="9144000" cy="735012"/>
          </a:xfrm>
        </p:spPr>
        <p:txBody>
          <a:bodyPr>
            <a:normAutofit/>
          </a:bodyPr>
          <a:lstStyle/>
          <a:p>
            <a:pPr eaLnBrk="1" hangingPunct="1">
              <a:defRPr/>
            </a:pPr>
            <a:r>
              <a:rPr lang="en-US" dirty="0" smtClean="0">
                <a:solidFill>
                  <a:srgbClr val="0070C0"/>
                </a:solidFill>
              </a:rPr>
              <a:t>CPI equation</a:t>
            </a:r>
          </a:p>
        </p:txBody>
      </p:sp>
      <p:sp>
        <p:nvSpPr>
          <p:cNvPr id="28677" name="Rectangle 3"/>
          <p:cNvSpPr>
            <a:spLocks noGrp="1" noChangeArrowheads="1"/>
          </p:cNvSpPr>
          <p:nvPr>
            <p:ph type="body" idx="1"/>
          </p:nvPr>
        </p:nvSpPr>
        <p:spPr>
          <a:xfrm>
            <a:off x="457200" y="698770"/>
            <a:ext cx="8686800" cy="6235430"/>
          </a:xfrm>
        </p:spPr>
        <p:txBody>
          <a:bodyPr>
            <a:normAutofit/>
          </a:bodyPr>
          <a:lstStyle/>
          <a:p>
            <a:pPr eaLnBrk="1" hangingPunct="1">
              <a:lnSpc>
                <a:spcPct val="90000"/>
              </a:lnSpc>
            </a:pPr>
            <a:r>
              <a:rPr lang="en-US" altLang="en-US" dirty="0" smtClean="0"/>
              <a:t>Each component can be improved to get reduced execution time</a:t>
            </a:r>
          </a:p>
          <a:p>
            <a:pPr lvl="1" eaLnBrk="1" hangingPunct="1">
              <a:lnSpc>
                <a:spcPct val="90000"/>
              </a:lnSpc>
            </a:pPr>
            <a:r>
              <a:rPr lang="en-US" altLang="en-US" dirty="0" smtClean="0"/>
              <a:t>Reducing instruction count of a program normally depends on the instruction set of the processor and the smartness of the compiler e.g. separate equality check and branch instructions can be fused into one instruction such as </a:t>
            </a:r>
            <a:r>
              <a:rPr lang="en-US" altLang="en-US" dirty="0" err="1" smtClean="0"/>
              <a:t>bne</a:t>
            </a:r>
            <a:r>
              <a:rPr lang="en-US" altLang="en-US" dirty="0" smtClean="0"/>
              <a:t> or </a:t>
            </a:r>
            <a:r>
              <a:rPr lang="en-US" altLang="en-US" dirty="0" err="1" smtClean="0"/>
              <a:t>beq</a:t>
            </a:r>
            <a:r>
              <a:rPr lang="en-US" altLang="en-US" dirty="0" smtClean="0"/>
              <a:t>; similarly compiler can identify simple optimizations: </a:t>
            </a:r>
            <a:r>
              <a:rPr lang="en-US" altLang="en-US" dirty="0" err="1" smtClean="0"/>
              <a:t>ANDing</a:t>
            </a:r>
            <a:r>
              <a:rPr lang="en-US" altLang="en-US" dirty="0" smtClean="0"/>
              <a:t> with a mask and check instead of shift and </a:t>
            </a:r>
            <a:r>
              <a:rPr lang="en-US" altLang="en-US" dirty="0" err="1" smtClean="0"/>
              <a:t>AND</a:t>
            </a:r>
            <a:r>
              <a:rPr lang="en-US" altLang="en-US" dirty="0" smtClean="0"/>
              <a:t> </a:t>
            </a:r>
            <a:r>
              <a:rPr lang="en-US" altLang="en-US" dirty="0" err="1" smtClean="0"/>
              <a:t>and</a:t>
            </a:r>
            <a:r>
              <a:rPr lang="en-US" altLang="en-US" dirty="0" smtClean="0"/>
              <a:t> check</a:t>
            </a:r>
          </a:p>
          <a:p>
            <a:pPr lvl="1" eaLnBrk="1" hangingPunct="1">
              <a:lnSpc>
                <a:spcPct val="90000"/>
              </a:lnSpc>
            </a:pPr>
            <a:r>
              <a:rPr lang="en-US" altLang="en-US" dirty="0" smtClean="0"/>
              <a:t>Reducing CPI depends on the implementation of the ISA (known as microarchitecture)</a:t>
            </a:r>
          </a:p>
          <a:p>
            <a:pPr lvl="1" eaLnBrk="1" hangingPunct="1">
              <a:lnSpc>
                <a:spcPct val="90000"/>
              </a:lnSpc>
            </a:pPr>
            <a:r>
              <a:rPr lang="en-US" altLang="en-US" dirty="0" smtClean="0"/>
              <a:t>Frequency of a processor depends on semiconductor technology as well as the microarchitecture (not independent of CPI)</a:t>
            </a:r>
          </a:p>
        </p:txBody>
      </p:sp>
    </p:spTree>
    <p:extLst>
      <p:ext uri="{BB962C8B-B14F-4D97-AF65-F5344CB8AC3E}">
        <p14:creationId xmlns:p14="http://schemas.microsoft.com/office/powerpoint/2010/main" xmlns="" val="7297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eaLnBrk="0" hangingPunct="0">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80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fld id="{2AFF81A5-1427-4C81-A588-53AD259695A1}" type="slidenum">
              <a:rPr lang="en-US" altLang="en-US" sz="1400">
                <a:solidFill>
                  <a:schemeClr val="tx1"/>
                </a:solidFill>
                <a:latin typeface="Verdana" panose="020B0604030504040204" pitchFamily="34" charset="0"/>
                <a:cs typeface="Arial" panose="020B0604020202020204" pitchFamily="34" charset="0"/>
              </a:rPr>
              <a:pPr eaLnBrk="1" hangingPunct="1"/>
              <a:t>9</a:t>
            </a:fld>
            <a:endParaRPr lang="en-US" altLang="en-US" sz="1400">
              <a:solidFill>
                <a:schemeClr val="tx1"/>
              </a:solidFill>
              <a:latin typeface="Verdana" panose="020B0604030504040204" pitchFamily="34" charset="0"/>
              <a:cs typeface="Arial" panose="020B0604020202020204" pitchFamily="34" charset="0"/>
            </a:endParaRPr>
          </a:p>
        </p:txBody>
      </p:sp>
      <p:sp>
        <p:nvSpPr>
          <p:cNvPr id="202754" name="Rectangle 2"/>
          <p:cNvSpPr>
            <a:spLocks noGrp="1" noChangeArrowheads="1"/>
          </p:cNvSpPr>
          <p:nvPr>
            <p:ph type="title"/>
          </p:nvPr>
        </p:nvSpPr>
        <p:spPr>
          <a:xfrm>
            <a:off x="0" y="103188"/>
            <a:ext cx="9144000" cy="811212"/>
          </a:xfrm>
        </p:spPr>
        <p:txBody>
          <a:bodyPr/>
          <a:lstStyle/>
          <a:p>
            <a:pPr eaLnBrk="1" hangingPunct="1">
              <a:defRPr/>
            </a:pPr>
            <a:r>
              <a:rPr lang="en-US" dirty="0" smtClean="0">
                <a:solidFill>
                  <a:srgbClr val="0070C0"/>
                </a:solidFill>
              </a:rPr>
              <a:t>CPI equation</a:t>
            </a:r>
          </a:p>
        </p:txBody>
      </p:sp>
      <p:sp>
        <p:nvSpPr>
          <p:cNvPr id="29701" name="Rectangle 3"/>
          <p:cNvSpPr>
            <a:spLocks noGrp="1" noChangeArrowheads="1"/>
          </p:cNvSpPr>
          <p:nvPr>
            <p:ph type="body" idx="1"/>
          </p:nvPr>
        </p:nvSpPr>
        <p:spPr>
          <a:xfrm>
            <a:off x="457200" y="838200"/>
            <a:ext cx="8686800" cy="6019800"/>
          </a:xfrm>
        </p:spPr>
        <p:txBody>
          <a:bodyPr>
            <a:normAutofit lnSpcReduction="10000"/>
          </a:bodyPr>
          <a:lstStyle/>
          <a:p>
            <a:pPr eaLnBrk="1" hangingPunct="1">
              <a:lnSpc>
                <a:spcPct val="90000"/>
              </a:lnSpc>
            </a:pPr>
            <a:r>
              <a:rPr lang="en-US" altLang="en-US" dirty="0" smtClean="0"/>
              <a:t>Example</a:t>
            </a:r>
          </a:p>
          <a:p>
            <a:pPr lvl="1" eaLnBrk="1" hangingPunct="1">
              <a:lnSpc>
                <a:spcPct val="90000"/>
              </a:lnSpc>
            </a:pPr>
            <a:r>
              <a:rPr lang="en-US" altLang="en-US" dirty="0" smtClean="0"/>
              <a:t>Consider a processor that does not have a FPSQRT instruction and FPSQRT is emulated in software (large CPI)</a:t>
            </a:r>
          </a:p>
          <a:p>
            <a:pPr lvl="1" eaLnBrk="1" hangingPunct="1">
              <a:lnSpc>
                <a:spcPct val="90000"/>
              </a:lnSpc>
            </a:pPr>
            <a:r>
              <a:rPr lang="en-US" altLang="en-US" dirty="0" smtClean="0"/>
              <a:t>Frequency of FP instructions is 25%</a:t>
            </a:r>
          </a:p>
          <a:p>
            <a:pPr lvl="1" eaLnBrk="1" hangingPunct="1">
              <a:lnSpc>
                <a:spcPct val="90000"/>
              </a:lnSpc>
            </a:pPr>
            <a:r>
              <a:rPr lang="en-US" altLang="en-US" dirty="0" smtClean="0"/>
              <a:t>Average CPI of these instructions is 4.0</a:t>
            </a:r>
          </a:p>
          <a:p>
            <a:pPr lvl="1" eaLnBrk="1" hangingPunct="1">
              <a:lnSpc>
                <a:spcPct val="90000"/>
              </a:lnSpc>
            </a:pPr>
            <a:r>
              <a:rPr lang="en-US" altLang="en-US" dirty="0" smtClean="0"/>
              <a:t>Average CPI of non-FP instructions is 1.33</a:t>
            </a:r>
          </a:p>
          <a:p>
            <a:pPr lvl="1" eaLnBrk="1" hangingPunct="1">
              <a:lnSpc>
                <a:spcPct val="90000"/>
              </a:lnSpc>
            </a:pPr>
            <a:r>
              <a:rPr lang="en-US" altLang="en-US" dirty="0" smtClean="0"/>
              <a:t>Frequency of FPSQRT operation is 2%</a:t>
            </a:r>
          </a:p>
          <a:p>
            <a:pPr lvl="1" eaLnBrk="1" hangingPunct="1">
              <a:lnSpc>
                <a:spcPct val="90000"/>
              </a:lnSpc>
            </a:pPr>
            <a:r>
              <a:rPr lang="en-US" altLang="en-US" dirty="0" smtClean="0"/>
              <a:t>CPI of FPSQRT operation is 20.0</a:t>
            </a:r>
          </a:p>
          <a:p>
            <a:pPr lvl="1" eaLnBrk="1" hangingPunct="1">
              <a:lnSpc>
                <a:spcPct val="90000"/>
              </a:lnSpc>
            </a:pPr>
            <a:r>
              <a:rPr lang="en-US" altLang="en-US" dirty="0" smtClean="0"/>
              <a:t>One design alternative is to reduce CPI of FPSQRT to 2</a:t>
            </a:r>
          </a:p>
          <a:p>
            <a:pPr lvl="1" eaLnBrk="1" hangingPunct="1">
              <a:lnSpc>
                <a:spcPct val="90000"/>
              </a:lnSpc>
            </a:pPr>
            <a:r>
              <a:rPr lang="en-US" altLang="en-US" dirty="0" smtClean="0"/>
              <a:t>Other alternative is to reduce CPI of all FP operations to 2.0</a:t>
            </a:r>
          </a:p>
          <a:p>
            <a:pPr lvl="1" eaLnBrk="1" hangingPunct="1">
              <a:lnSpc>
                <a:spcPct val="90000"/>
              </a:lnSpc>
            </a:pPr>
            <a:r>
              <a:rPr lang="en-US" altLang="en-US" dirty="0" smtClean="0"/>
              <a:t>Which one is better?</a:t>
            </a:r>
          </a:p>
        </p:txBody>
      </p:sp>
    </p:spTree>
    <p:extLst>
      <p:ext uri="{BB962C8B-B14F-4D97-AF65-F5344CB8AC3E}">
        <p14:creationId xmlns:p14="http://schemas.microsoft.com/office/powerpoint/2010/main" xmlns="" val="1082406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43292</TotalTime>
  <Words>2298</Words>
  <Application>Microsoft Office PowerPoint</Application>
  <PresentationFormat>On-screen Show (4:3)</PresentationFormat>
  <Paragraphs>224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Performance and Power</vt:lpstr>
      <vt:lpstr>Sketch</vt:lpstr>
      <vt:lpstr>Abstract model of computer</vt:lpstr>
      <vt:lpstr>Abstract model of computer</vt:lpstr>
      <vt:lpstr>Abstract model of computer</vt:lpstr>
      <vt:lpstr>Why measure performance?</vt:lpstr>
      <vt:lpstr>CPI equation</vt:lpstr>
      <vt:lpstr>CPI equation</vt:lpstr>
      <vt:lpstr>CPI equation</vt:lpstr>
      <vt:lpstr>CPI equation</vt:lpstr>
      <vt:lpstr>CPI equation</vt:lpstr>
      <vt:lpstr>CPI equation</vt:lpstr>
      <vt:lpstr>Amdahl’s law</vt:lpstr>
      <vt:lpstr>Amdahl’s law</vt:lpstr>
      <vt:lpstr>Amdahl’s law</vt:lpstr>
      <vt:lpstr>Performance comparison</vt:lpstr>
      <vt:lpstr>Benchmarks</vt:lpstr>
      <vt:lpstr>Desktop benchmarks</vt:lpstr>
      <vt:lpstr>SPEC CPU 2017 integer programs</vt:lpstr>
      <vt:lpstr>SPEC CPU performance</vt:lpstr>
      <vt:lpstr>Measuring computer power</vt:lpstr>
      <vt:lpstr>Measuring computer power</vt:lpstr>
      <vt:lpstr>Measuring computer power</vt:lpstr>
      <vt:lpstr>Measuring computer power</vt:lpstr>
      <vt:lpstr>Moore’s law</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dc:title>
  <dc:creator>M Chowdhury</dc:creator>
  <cp:lastModifiedBy>mainak</cp:lastModifiedBy>
  <cp:revision>1205</cp:revision>
  <cp:lastPrinted>2018-04-06T07:39:19Z</cp:lastPrinted>
  <dcterms:created xsi:type="dcterms:W3CDTF">2009-12-03T08:56:43Z</dcterms:created>
  <dcterms:modified xsi:type="dcterms:W3CDTF">2019-04-04T09:36:44Z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e4637547-bb2d-44a9-b280-f0c7f35c28fb</vt:lpwstr>
  </property>
</Properties>
</file>