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28" r:id="rId2"/>
    <p:sldId id="327" r:id="rId3"/>
    <p:sldId id="425" r:id="rId4"/>
    <p:sldId id="419" r:id="rId5"/>
    <p:sldId id="465" r:id="rId6"/>
    <p:sldId id="466" r:id="rId7"/>
    <p:sldId id="420" r:id="rId8"/>
    <p:sldId id="436" r:id="rId9"/>
    <p:sldId id="421" r:id="rId10"/>
    <p:sldId id="422" r:id="rId11"/>
    <p:sldId id="424" r:id="rId12"/>
    <p:sldId id="423" r:id="rId13"/>
    <p:sldId id="437" r:id="rId14"/>
    <p:sldId id="428" r:id="rId15"/>
    <p:sldId id="429" r:id="rId16"/>
    <p:sldId id="430" r:id="rId17"/>
    <p:sldId id="431" r:id="rId18"/>
    <p:sldId id="432" r:id="rId19"/>
    <p:sldId id="438" r:id="rId20"/>
    <p:sldId id="433" r:id="rId21"/>
    <p:sldId id="434" r:id="rId22"/>
    <p:sldId id="435" r:id="rId23"/>
    <p:sldId id="439" r:id="rId24"/>
    <p:sldId id="440" r:id="rId25"/>
    <p:sldId id="387" r:id="rId26"/>
    <p:sldId id="376" r:id="rId27"/>
    <p:sldId id="394" r:id="rId28"/>
    <p:sldId id="441" r:id="rId29"/>
    <p:sldId id="442" r:id="rId30"/>
    <p:sldId id="443" r:id="rId31"/>
    <p:sldId id="395" r:id="rId32"/>
    <p:sldId id="444" r:id="rId33"/>
    <p:sldId id="445" r:id="rId34"/>
    <p:sldId id="446" r:id="rId35"/>
    <p:sldId id="449" r:id="rId36"/>
    <p:sldId id="448" r:id="rId37"/>
    <p:sldId id="447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5F1E"/>
    <a:srgbClr val="FF00FF"/>
    <a:srgbClr val="A23E2A"/>
    <a:srgbClr val="A0207B"/>
    <a:srgbClr val="2A20EC"/>
    <a:srgbClr val="E14C23"/>
    <a:srgbClr val="AC1422"/>
    <a:srgbClr val="673105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0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D1009-29F9-42C4-98F8-777031027D4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0927-5854-46CF-90B8-FA9C6D9C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837CE5-EEBD-4B82-B155-BA1DBF67C8C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1813-22FC-4EC3-A200-08371A6F312C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0076-9FA9-477E-95D4-77200DB10CE7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954-80FA-4126-A2A0-5329EFAF9D78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033-E6AA-4B74-874D-8A7B294602B7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ABC3-95A1-4D62-8759-5881653E9A3E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DA21-24EC-44BA-984D-FD25F700CBDC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3AAB-068A-4B5D-B829-053AA1E497DA}" type="datetime1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1537-FA4F-4688-A28A-EF28B5B0BEAA}" type="datetime1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D8DF-30CA-4FE7-98E7-727C137275AA}" type="datetime1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7239-4C86-4189-B365-7B3A5B0238EF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795-FD24-4CF4-B6BB-8D37454ED120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5F7-BA38-4967-B47C-CE71164BC701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5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Arithmetic Algorithms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ALU Design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Overflow detection in MIPS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MIPS ISA offers two types of arithmetic instructions for addition and subtraction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One type detects overflows (add, sub, </a:t>
            </a:r>
            <a:r>
              <a:rPr lang="en-US" altLang="en-US" dirty="0" err="1" smtClean="0"/>
              <a:t>addi</a:t>
            </a:r>
            <a:r>
              <a:rPr lang="en-US" altLang="en-US" dirty="0" smtClean="0"/>
              <a:t>) and the other doesn’t (</a:t>
            </a:r>
            <a:r>
              <a:rPr lang="en-US" altLang="en-US" dirty="0" err="1" smtClean="0"/>
              <a:t>addu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subu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addiu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Whether overflow should be detected in arithmetic operations is a part of the HLL specification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MIPS ISA can support both types of HLLs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add/sub overflow is supposed to be detected, MIPS raises an exception on arithmetic overflow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Saves PC in EPC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Saves all general-purpose and floating-point registers in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Jumps to a fixed handler which examines cause and status registers to invoke the appropriate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0824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FF81A5-1427-4C81-A588-53AD259695A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81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Overflow detection in MIPS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Arithmetic overflow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On completion of the handler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Restore all general-purpose and floating-point registers from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Compute EPC+4 and move it to $k0 or $k1 (same as $26 and $27)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These two registers are reserved for use of operating system (e.g., interrupt, exception, system call handlers)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These two registers are not preserved across handlers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 </a:t>
            </a:r>
            <a:r>
              <a:rPr lang="en-US" altLang="en-US" dirty="0" err="1" smtClean="0"/>
              <a:t>jr</a:t>
            </a:r>
            <a:r>
              <a:rPr lang="en-US" altLang="en-US" dirty="0" smtClean="0"/>
              <a:t> $k0 or </a:t>
            </a:r>
            <a:r>
              <a:rPr lang="en-US" altLang="en-US" dirty="0" err="1" smtClean="0"/>
              <a:t>jr</a:t>
            </a:r>
            <a:r>
              <a:rPr lang="en-US" altLang="en-US" dirty="0" smtClean="0"/>
              <a:t> $k1 depending on where EPC+4 is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Overflow detection is also possible in software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 very relevant for MIPS addition/subtraction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Important for processors that cannot detect overflow in hardware</a:t>
            </a:r>
          </a:p>
        </p:txBody>
      </p:sp>
    </p:spTree>
    <p:extLst>
      <p:ext uri="{BB962C8B-B14F-4D97-AF65-F5344CB8AC3E}">
        <p14:creationId xmlns:p14="http://schemas.microsoft.com/office/powerpoint/2010/main" val="108835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Overflow detection in software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Software cannot access the carry bits into and out of the most significant bit position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So, cannot compare these to detect overflow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Observation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signed addition, an overflow is detected if and only if the operands have the same sign and the result has sign opposite of the operand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the operands have opposite signs, the result is guaranteed to have smaller magnitude than the larger magnitude operand and hence, there cannot be an overflow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signed subtraction, an overflow is detected if and only if the operands have opposite signs and the result has sign opposite of the first operand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the operands have the same sign, the result is guaranteed to have smaller magnitude than the larger magnitude operand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Overflow detection in software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Code for detecting overflow in signed addition</a:t>
            </a:r>
            <a:r>
              <a:rPr lang="en-US" altLang="en-US" dirty="0"/>
              <a:t> </a:t>
            </a:r>
            <a:r>
              <a:rPr lang="en-US" altLang="en-US" dirty="0" smtClean="0"/>
              <a:t>($t0 = $t1 + $t2)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/>
              <a:t>a</a:t>
            </a:r>
            <a:r>
              <a:rPr lang="en-US" altLang="en-US" dirty="0" err="1" smtClean="0"/>
              <a:t>ddu</a:t>
            </a:r>
            <a:r>
              <a:rPr lang="en-US" altLang="en-US" dirty="0" smtClean="0"/>
              <a:t> $t0, $t1, $t2   # no overflow exception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/>
              <a:t>x</a:t>
            </a:r>
            <a:r>
              <a:rPr lang="en-US" altLang="en-US" dirty="0" err="1" smtClean="0"/>
              <a:t>or</a:t>
            </a:r>
            <a:r>
              <a:rPr lang="en-US" altLang="en-US" dirty="0" smtClean="0"/>
              <a:t>    $t3, $t1, $t2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 smtClean="0"/>
              <a:t>slt</a:t>
            </a:r>
            <a:r>
              <a:rPr lang="en-US" altLang="en-US" dirty="0" smtClean="0"/>
              <a:t>     $t3, $t3, $0    # $t3 is 1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signs of $t1, $t2 differ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 smtClean="0"/>
              <a:t>bne</a:t>
            </a:r>
            <a:r>
              <a:rPr lang="en-US" altLang="en-US" dirty="0" smtClean="0"/>
              <a:t>   $t3, $0, </a:t>
            </a:r>
            <a:r>
              <a:rPr lang="en-US" altLang="en-US" dirty="0" err="1" smtClean="0"/>
              <a:t>no_overflow</a:t>
            </a:r>
            <a:endParaRPr lang="en-US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/>
              <a:t>x</a:t>
            </a:r>
            <a:r>
              <a:rPr lang="en-US" altLang="en-US" dirty="0" err="1" smtClean="0"/>
              <a:t>or</a:t>
            </a:r>
            <a:r>
              <a:rPr lang="en-US" altLang="en-US" dirty="0" smtClean="0"/>
              <a:t>    $t3, $t0, $t1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 smtClean="0"/>
              <a:t>slt</a:t>
            </a:r>
            <a:r>
              <a:rPr lang="en-US" altLang="en-US" dirty="0" smtClean="0"/>
              <a:t>     $t3, $t3, $0    # $t3 is 1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signs of $t0, $t1 differ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/>
              <a:t>b</a:t>
            </a:r>
            <a:r>
              <a:rPr lang="en-US" altLang="en-US" dirty="0" err="1" smtClean="0"/>
              <a:t>ne</a:t>
            </a:r>
            <a:r>
              <a:rPr lang="en-US" altLang="en-US" dirty="0" smtClean="0"/>
              <a:t>   $t3, $0, </a:t>
            </a:r>
            <a:r>
              <a:rPr lang="en-US" altLang="en-US" dirty="0" err="1" smtClean="0"/>
              <a:t>overflow_handler</a:t>
            </a:r>
            <a:endParaRPr lang="en-US" alt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sz="2400" dirty="0" err="1" smtClean="0"/>
              <a:t>no_overflow</a:t>
            </a:r>
            <a:r>
              <a:rPr lang="en-US" altLang="en-US" sz="2400" dirty="0" smtClean="0"/>
              <a:t>: …</a:t>
            </a:r>
            <a:r>
              <a:rPr lang="en-US" altLang="en-US" dirty="0" smtClean="0"/>
              <a:t>     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1B50E9-B0AC-4629-9D58-5D932AFD0222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Overflow detection in software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Unsigned addition and subtraction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Overflow is detected if and only if the magnitude of the result exceeds the maximum representable unsigned value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– 1 for 32-bit processors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Code for detecting overflow in unsigned addition</a:t>
            </a:r>
            <a:r>
              <a:rPr lang="en-US" altLang="en-US" dirty="0"/>
              <a:t> </a:t>
            </a:r>
            <a:r>
              <a:rPr lang="en-US" altLang="en-US" dirty="0" smtClean="0"/>
              <a:t>($t0 = $t1 + $t2)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/>
              <a:t>a</a:t>
            </a:r>
            <a:r>
              <a:rPr lang="en-US" altLang="en-US" dirty="0" err="1" smtClean="0"/>
              <a:t>ddu</a:t>
            </a:r>
            <a:r>
              <a:rPr lang="en-US" altLang="en-US" dirty="0" smtClean="0"/>
              <a:t> $t0, $t1, $t2   # no overflow exception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n</a:t>
            </a:r>
            <a:r>
              <a:rPr lang="en-US" altLang="en-US" dirty="0" smtClean="0"/>
              <a:t>or   $t3, $t1, $0    # $t3 has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- $t1 – 1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 smtClean="0"/>
              <a:t>sltu</a:t>
            </a:r>
            <a:r>
              <a:rPr lang="en-US" altLang="en-US" dirty="0" smtClean="0"/>
              <a:t>   $t3, $t3, $t2   # $t3 has 1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$t1 + $t2 &gt;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– 1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err="1" smtClean="0"/>
              <a:t>bne</a:t>
            </a:r>
            <a:r>
              <a:rPr lang="en-US" altLang="en-US" dirty="0" smtClean="0"/>
              <a:t>  $t3, $0, </a:t>
            </a:r>
            <a:r>
              <a:rPr lang="en-US" altLang="en-US" dirty="0" err="1" smtClean="0"/>
              <a:t>overflow_handler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Note that the comparison must be unsigned (</a:t>
            </a:r>
            <a:r>
              <a:rPr lang="en-US" altLang="en-US" dirty="0" err="1" smtClean="0"/>
              <a:t>sltu</a:t>
            </a:r>
            <a:r>
              <a:rPr lang="en-US" altLang="en-US" dirty="0" smtClean="0"/>
              <a:t>) so that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- $t1 – 1 and $t2 are treated as unsigned operands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2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7DC272-2A6F-4F8A-A45A-DC9480F1675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One operand is called the multiplicand and the other is called the multiplier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m-bit multiplicand and n-bit multiplier lead to (</a:t>
            </a:r>
            <a:r>
              <a:rPr lang="en-US" altLang="en-US" dirty="0" err="1" smtClean="0"/>
              <a:t>m+n</a:t>
            </a:r>
            <a:r>
              <a:rPr lang="en-US" altLang="en-US" dirty="0" smtClean="0"/>
              <a:t>)-bit product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Paper-pencil algorithm (assume unsigned operands)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 1001  multiplicand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x 1010  multiplier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---------------------------------------------------------------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  0000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 1001    (why shift left?)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0000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1001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/>
              <a:t>---------------------------------------------------------------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1011010</a:t>
            </a:r>
          </a:p>
        </p:txBody>
      </p:sp>
    </p:spTree>
    <p:extLst>
      <p:ext uri="{BB962C8B-B14F-4D97-AF65-F5344CB8AC3E}">
        <p14:creationId xmlns:p14="http://schemas.microsoft.com/office/powerpoint/2010/main" val="277132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60DF34B-D9B1-4E76-AD07-3295A5FF28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685800"/>
                <a:ext cx="8686800" cy="61722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Paper-pencil algorithm (unsigned operands)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Multiplicand = (a</a:t>
                </a:r>
                <a:r>
                  <a:rPr lang="en-US" altLang="en-US" baseline="-25000" dirty="0" smtClean="0"/>
                  <a:t>m-1</a:t>
                </a:r>
                <a:r>
                  <a:rPr lang="en-US" altLang="en-US" dirty="0" smtClean="0"/>
                  <a:t>a</a:t>
                </a:r>
                <a:r>
                  <a:rPr lang="en-US" altLang="en-US" baseline="-25000" dirty="0" smtClean="0"/>
                  <a:t>m-2</a:t>
                </a:r>
                <a:r>
                  <a:rPr lang="en-US" altLang="en-US" dirty="0" smtClean="0"/>
                  <a:t>…a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) = 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Multiplier = (b</a:t>
                </a:r>
                <a:r>
                  <a:rPr lang="en-US" altLang="en-US" baseline="-25000" dirty="0" smtClean="0"/>
                  <a:t>n-1</a:t>
                </a:r>
                <a:r>
                  <a:rPr lang="en-US" altLang="en-US" dirty="0" smtClean="0"/>
                  <a:t>b</a:t>
                </a:r>
                <a:r>
                  <a:rPr lang="en-US" altLang="en-US" baseline="-25000" dirty="0" smtClean="0"/>
                  <a:t>n-2</a:t>
                </a:r>
                <a:r>
                  <a:rPr lang="en-US" altLang="en-US" dirty="0" smtClean="0"/>
                  <a:t>…b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Product = A.b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+ A.b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.2 + A.b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.2</a:t>
                </a:r>
                <a:r>
                  <a:rPr lang="en-US" altLang="en-US" baseline="30000" dirty="0" smtClean="0"/>
                  <a:t>2</a:t>
                </a:r>
                <a:r>
                  <a:rPr lang="en-US" altLang="en-US" dirty="0" smtClean="0"/>
                  <a:t> + …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The left shift operations are needed to take care of the multiplications by 2</a:t>
                </a:r>
                <a:r>
                  <a:rPr lang="en-US" altLang="en-US" baseline="30000" dirty="0" smtClean="0"/>
                  <a:t>i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The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 smtClean="0"/>
                  <a:t>th</a:t>
                </a:r>
                <a:r>
                  <a:rPr lang="en-US" altLang="en-US" dirty="0" smtClean="0"/>
                  <a:t> partial product = (b</a:t>
                </a:r>
                <a:r>
                  <a:rPr lang="en-US" altLang="en-US" baseline="-25000" dirty="0" smtClean="0"/>
                  <a:t>i</a:t>
                </a:r>
                <a:r>
                  <a:rPr lang="en-US" altLang="en-US" dirty="0" smtClean="0"/>
                  <a:t> ? A &lt;&lt; </a:t>
                </a:r>
                <a:r>
                  <a:rPr lang="en-US" altLang="en-US" dirty="0" err="1" smtClean="0"/>
                  <a:t>i</a:t>
                </a:r>
                <a:r>
                  <a:rPr lang="en-US" altLang="en-US" dirty="0" smtClean="0"/>
                  <a:t> : 0)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Leads to a simple multiplication algorithm that in each step produces one partial product by inspecting a bit position of the multiplier and accumulates the partial product into a product register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We will refer to the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 smtClean="0"/>
                  <a:t>th</a:t>
                </a:r>
                <a:r>
                  <a:rPr lang="en-US" altLang="en-US" dirty="0" smtClean="0"/>
                  <a:t> bit of multiplier as multiplier[</a:t>
                </a:r>
                <a:r>
                  <a:rPr lang="en-US" altLang="en-US" dirty="0" err="1" smtClean="0"/>
                  <a:t>i</a:t>
                </a:r>
                <a:r>
                  <a:rPr lang="en-US" altLang="en-US" dirty="0" smtClean="0"/>
                  <a:t>]</a:t>
                </a: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685800"/>
                <a:ext cx="8686800" cy="6172200"/>
              </a:xfrm>
              <a:blipFill rotWithShape="0">
                <a:blip r:embed="rId2"/>
                <a:stretch>
                  <a:fillRect l="-1614" t="-2075" r="-1474" b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0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0AE01-8878-4A5F-B620-FC0CCD27BC6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0"/>
            <a:ext cx="8243887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143000"/>
            <a:ext cx="2743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Multiplier[0] == 0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532188"/>
            <a:ext cx="2743200" cy="887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Multiplicand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Multiplicand 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09800"/>
            <a:ext cx="3352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Product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Product + Multiplicand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2743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Multiplier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Multiplier 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5867400"/>
            <a:ext cx="27432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Shift_amount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++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2209800"/>
            <a:ext cx="2971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Shift_amount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== n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35052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STOP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>
            <a:stCxn id="195586" idx="2"/>
            <a:endCxn id="3" idx="0"/>
          </p:cNvCxnSpPr>
          <p:nvPr/>
        </p:nvCxnSpPr>
        <p:spPr>
          <a:xfrm>
            <a:off x="4564857" y="735012"/>
            <a:ext cx="7143" cy="407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28800" y="13716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1828800" y="1371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4572000" y="1676400"/>
            <a:ext cx="0" cy="1855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3505200" y="25908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9" idx="0"/>
          </p:cNvCxnSpPr>
          <p:nvPr/>
        </p:nvCxnSpPr>
        <p:spPr>
          <a:xfrm>
            <a:off x="4572000" y="4419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>
          <a:xfrm>
            <a:off x="4572000" y="54864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43600" y="6172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1" name="Straight Connector 21510"/>
          <p:cNvCxnSpPr/>
          <p:nvPr/>
        </p:nvCxnSpPr>
        <p:spPr>
          <a:xfrm>
            <a:off x="6781800" y="990600"/>
            <a:ext cx="0" cy="121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3" name="Straight Arrow Connector 21512"/>
          <p:cNvCxnSpPr/>
          <p:nvPr/>
        </p:nvCxnSpPr>
        <p:spPr>
          <a:xfrm flipH="1">
            <a:off x="4564858" y="990600"/>
            <a:ext cx="22169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Arrow Connector 21517"/>
          <p:cNvCxnSpPr/>
          <p:nvPr/>
        </p:nvCxnSpPr>
        <p:spPr>
          <a:xfrm flipV="1">
            <a:off x="6781800" y="2743200"/>
            <a:ext cx="0" cy="342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153400" y="25146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3" name="Straight Arrow Connector 21522"/>
          <p:cNvCxnSpPr>
            <a:endCxn id="12" idx="0"/>
          </p:cNvCxnSpPr>
          <p:nvPr/>
        </p:nvCxnSpPr>
        <p:spPr>
          <a:xfrm>
            <a:off x="8458200" y="2514600"/>
            <a:ext cx="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/>
          <p:cNvSpPr txBox="1"/>
          <p:nvPr/>
        </p:nvSpPr>
        <p:spPr>
          <a:xfrm>
            <a:off x="0" y="4114800"/>
            <a:ext cx="28552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Multiplicand [m-1:0]</a:t>
            </a:r>
          </a:p>
          <a:p>
            <a:r>
              <a:rPr lang="en-US" sz="2400" dirty="0" smtClean="0">
                <a:latin typeface="+mj-lt"/>
              </a:rPr>
              <a:t>Multiplier [n-1:0]</a:t>
            </a:r>
          </a:p>
          <a:p>
            <a:r>
              <a:rPr lang="en-US" sz="2400" dirty="0" smtClean="0">
                <a:latin typeface="+mj-lt"/>
              </a:rPr>
              <a:t>Product [m+n-1:0]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Initial:</a:t>
            </a:r>
          </a:p>
          <a:p>
            <a:r>
              <a:rPr lang="en-US" sz="2400" dirty="0" smtClean="0">
                <a:latin typeface="+mj-lt"/>
              </a:rPr>
              <a:t>Product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 0</a:t>
            </a:r>
          </a:p>
          <a:p>
            <a:r>
              <a:rPr lang="en-US" sz="2400" dirty="0" err="1" smtClean="0">
                <a:latin typeface="+mj-lt"/>
                <a:sym typeface="Wingdings" panose="05000000000000000000" pitchFamily="2" charset="2"/>
              </a:rPr>
              <a:t>Shift_amount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  0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2743200" y="100226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40716" y="16719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3400" y="21291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55316" y="1824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856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7BCF33C-6C22-45A8-8FC5-53A98D36B16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1295400"/>
            <a:ext cx="4343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m+n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)-bit multiplicand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3200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n-bit multiplier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99" y="3581400"/>
            <a:ext cx="380999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m+n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)-bit product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3622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m+n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)-bit adder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800600"/>
            <a:ext cx="32004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og n-bit shift amount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943600"/>
            <a:ext cx="762000" cy="5334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!=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29600" y="1295400"/>
            <a:ext cx="8382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9600" y="2819400"/>
            <a:ext cx="8382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>
          <a:xfrm>
            <a:off x="7696200" y="1562100"/>
            <a:ext cx="533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10600" y="838200"/>
            <a:ext cx="0" cy="4572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86400" y="838200"/>
            <a:ext cx="31242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838200"/>
            <a:ext cx="0" cy="4572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69" name="Straight Arrow Connector 186368"/>
          <p:cNvCxnSpPr/>
          <p:nvPr/>
        </p:nvCxnSpPr>
        <p:spPr>
          <a:xfrm>
            <a:off x="3733800" y="1828800"/>
            <a:ext cx="0" cy="3810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4" name="Straight Arrow Connector 186373"/>
          <p:cNvCxnSpPr/>
          <p:nvPr/>
        </p:nvCxnSpPr>
        <p:spPr>
          <a:xfrm>
            <a:off x="2667000" y="3200400"/>
            <a:ext cx="0" cy="3810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6" name="Straight Connector 186375"/>
          <p:cNvCxnSpPr/>
          <p:nvPr/>
        </p:nvCxnSpPr>
        <p:spPr>
          <a:xfrm flipV="1">
            <a:off x="685800" y="1676400"/>
            <a:ext cx="0" cy="19050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8" name="Straight Connector 186377"/>
          <p:cNvCxnSpPr/>
          <p:nvPr/>
        </p:nvCxnSpPr>
        <p:spPr>
          <a:xfrm>
            <a:off x="685800" y="1676400"/>
            <a:ext cx="12192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0" name="Straight Arrow Connector 186379"/>
          <p:cNvCxnSpPr/>
          <p:nvPr/>
        </p:nvCxnSpPr>
        <p:spPr>
          <a:xfrm>
            <a:off x="1905000" y="1676400"/>
            <a:ext cx="0" cy="5334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2" name="Straight Arrow Connector 186381"/>
          <p:cNvCxnSpPr>
            <a:stCxn id="7" idx="3"/>
            <a:endCxn id="13" idx="1"/>
          </p:cNvCxnSpPr>
          <p:nvPr/>
        </p:nvCxnSpPr>
        <p:spPr>
          <a:xfrm>
            <a:off x="7696200" y="3086100"/>
            <a:ext cx="533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10600" y="2362200"/>
            <a:ext cx="0" cy="4572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96000" y="2362200"/>
            <a:ext cx="25146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96000" y="2362200"/>
            <a:ext cx="0" cy="4572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86200" y="4800600"/>
            <a:ext cx="533400" cy="533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+1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267200" y="4343400"/>
            <a:ext cx="0" cy="4572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752600" y="4343400"/>
            <a:ext cx="25146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752600" y="4343400"/>
            <a:ext cx="0" cy="4572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76600" y="5029200"/>
            <a:ext cx="609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33600" y="5943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387" name="TextBox 186386"/>
          <p:cNvSpPr txBox="1"/>
          <p:nvPr/>
        </p:nvSpPr>
        <p:spPr>
          <a:xfrm>
            <a:off x="0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cxnSp>
        <p:nvCxnSpPr>
          <p:cNvPr id="186389" name="Straight Arrow Connector 186388"/>
          <p:cNvCxnSpPr>
            <a:endCxn id="11" idx="0"/>
          </p:cNvCxnSpPr>
          <p:nvPr/>
        </p:nvCxnSpPr>
        <p:spPr>
          <a:xfrm>
            <a:off x="1143000" y="5334000"/>
            <a:ext cx="0" cy="6096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6387" idx="3"/>
          </p:cNvCxnSpPr>
          <p:nvPr/>
        </p:nvCxnSpPr>
        <p:spPr>
          <a:xfrm>
            <a:off x="356188" y="6246168"/>
            <a:ext cx="405812" cy="2232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96" name="Straight Arrow Connector 186395"/>
          <p:cNvCxnSpPr>
            <a:stCxn id="11" idx="3"/>
            <a:endCxn id="60" idx="1"/>
          </p:cNvCxnSpPr>
          <p:nvPr/>
        </p:nvCxnSpPr>
        <p:spPr>
          <a:xfrm>
            <a:off x="1524000" y="6210300"/>
            <a:ext cx="609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48628" y="59436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clk</a:t>
            </a:r>
            <a:endParaRPr lang="en-US" sz="2400" dirty="0">
              <a:latin typeface="+mj-lt"/>
            </a:endParaRPr>
          </a:p>
        </p:txBody>
      </p:sp>
      <p:cxnSp>
        <p:nvCxnSpPr>
          <p:cNvPr id="186398" name="Straight Arrow Connector 186397"/>
          <p:cNvCxnSpPr/>
          <p:nvPr/>
        </p:nvCxnSpPr>
        <p:spPr>
          <a:xfrm flipH="1" flipV="1">
            <a:off x="2971800" y="6208068"/>
            <a:ext cx="304800" cy="2232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67000" y="5334000"/>
            <a:ext cx="0" cy="6096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7000" y="5715000"/>
            <a:ext cx="34290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6096000" y="3352800"/>
            <a:ext cx="0" cy="23622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105400" y="3962400"/>
            <a:ext cx="990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67200" y="1828800"/>
            <a:ext cx="0" cy="16764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199" y="1143000"/>
            <a:ext cx="60960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91440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Clock inputs</a:t>
            </a:r>
            <a:endParaRPr lang="en-US" sz="24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44958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Latency: n </a:t>
            </a:r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cycles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Clock cycle time = </a:t>
            </a:r>
          </a:p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ax (adder, shifter,</a:t>
            </a:r>
          </a:p>
          <a:p>
            <a:r>
              <a:rPr lang="en-US" sz="2400" dirty="0" err="1">
                <a:latin typeface="+mj-lt"/>
              </a:rPr>
              <a:t>i</a:t>
            </a:r>
            <a:r>
              <a:rPr lang="en-US" sz="2400" dirty="0" err="1" smtClean="0">
                <a:latin typeface="+mj-lt"/>
              </a:rPr>
              <a:t>ncrementer</a:t>
            </a:r>
            <a:r>
              <a:rPr lang="en-US" sz="2400" dirty="0" smtClean="0">
                <a:latin typeface="+mj-lt"/>
              </a:rPr>
              <a:t> latency)</a:t>
            </a:r>
            <a:endParaRPr lang="en-US" sz="2400" dirty="0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7200" y="35814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543800" y="3352800"/>
            <a:ext cx="0" cy="3810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105400" y="3733800"/>
            <a:ext cx="2438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6" idx="1"/>
            <a:endCxn id="8" idx="3"/>
          </p:cNvCxnSpPr>
          <p:nvPr/>
        </p:nvCxnSpPr>
        <p:spPr>
          <a:xfrm flipH="1">
            <a:off x="3886198" y="3848100"/>
            <a:ext cx="381002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67200" y="3505200"/>
            <a:ext cx="18288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509589" y="342900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LSB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29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7BCF33C-6C22-45A8-8FC5-53A98D36B16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sz="1400" dirty="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Multiplication algorithm (simpler)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6200" y="1295400"/>
            <a:ext cx="4343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m-bit multiplicand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99" y="3581400"/>
            <a:ext cx="525780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m+n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)-bit {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product,multiplier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}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2209800"/>
            <a:ext cx="23622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m-bit adder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800600"/>
            <a:ext cx="32004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og n-bit shift amount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5943600"/>
            <a:ext cx="762000" cy="5334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!=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3581400"/>
            <a:ext cx="8382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6369" name="Straight Arrow Connector 186368"/>
          <p:cNvCxnSpPr/>
          <p:nvPr/>
        </p:nvCxnSpPr>
        <p:spPr>
          <a:xfrm>
            <a:off x="5410200" y="1828800"/>
            <a:ext cx="0" cy="5334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4" name="Straight Arrow Connector 186373"/>
          <p:cNvCxnSpPr/>
          <p:nvPr/>
        </p:nvCxnSpPr>
        <p:spPr>
          <a:xfrm>
            <a:off x="3200400" y="3200400"/>
            <a:ext cx="0" cy="3810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6" name="Straight Connector 186375"/>
          <p:cNvCxnSpPr/>
          <p:nvPr/>
        </p:nvCxnSpPr>
        <p:spPr>
          <a:xfrm flipV="1">
            <a:off x="1219200" y="1676400"/>
            <a:ext cx="0" cy="19050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8" name="Straight Connector 186377"/>
          <p:cNvCxnSpPr/>
          <p:nvPr/>
        </p:nvCxnSpPr>
        <p:spPr>
          <a:xfrm>
            <a:off x="1219200" y="1676400"/>
            <a:ext cx="12192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0" name="Straight Arrow Connector 186379"/>
          <p:cNvCxnSpPr/>
          <p:nvPr/>
        </p:nvCxnSpPr>
        <p:spPr>
          <a:xfrm>
            <a:off x="2438400" y="1676400"/>
            <a:ext cx="0" cy="5334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2" name="Straight Arrow Connector 186381"/>
          <p:cNvCxnSpPr>
            <a:endCxn id="13" idx="1"/>
          </p:cNvCxnSpPr>
          <p:nvPr/>
        </p:nvCxnSpPr>
        <p:spPr>
          <a:xfrm>
            <a:off x="5867400" y="3848100"/>
            <a:ext cx="533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8000" y="3276600"/>
            <a:ext cx="0" cy="3048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953000" y="3276600"/>
            <a:ext cx="19050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53000" y="3276600"/>
            <a:ext cx="0" cy="3048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419600" y="4800600"/>
            <a:ext cx="533400" cy="533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+1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00600" y="4343400"/>
            <a:ext cx="0" cy="4572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286000" y="4343400"/>
            <a:ext cx="25146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86000" y="4343400"/>
            <a:ext cx="0" cy="4572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10000" y="5029200"/>
            <a:ext cx="609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67000" y="5943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387" name="TextBox 186386"/>
          <p:cNvSpPr txBox="1"/>
          <p:nvPr/>
        </p:nvSpPr>
        <p:spPr>
          <a:xfrm>
            <a:off x="533400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cxnSp>
        <p:nvCxnSpPr>
          <p:cNvPr id="186389" name="Straight Arrow Connector 186388"/>
          <p:cNvCxnSpPr>
            <a:endCxn id="11" idx="0"/>
          </p:cNvCxnSpPr>
          <p:nvPr/>
        </p:nvCxnSpPr>
        <p:spPr>
          <a:xfrm>
            <a:off x="1676400" y="5334000"/>
            <a:ext cx="0" cy="6096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6387" idx="3"/>
          </p:cNvCxnSpPr>
          <p:nvPr/>
        </p:nvCxnSpPr>
        <p:spPr>
          <a:xfrm>
            <a:off x="889588" y="6246168"/>
            <a:ext cx="405812" cy="2232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96" name="Straight Arrow Connector 186395"/>
          <p:cNvCxnSpPr>
            <a:stCxn id="11" idx="3"/>
            <a:endCxn id="60" idx="1"/>
          </p:cNvCxnSpPr>
          <p:nvPr/>
        </p:nvCxnSpPr>
        <p:spPr>
          <a:xfrm>
            <a:off x="2057400" y="6210300"/>
            <a:ext cx="609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82028" y="59436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clk</a:t>
            </a:r>
            <a:endParaRPr lang="en-US" sz="2400" dirty="0">
              <a:latin typeface="+mj-lt"/>
            </a:endParaRPr>
          </a:p>
        </p:txBody>
      </p:sp>
      <p:cxnSp>
        <p:nvCxnSpPr>
          <p:cNvPr id="186398" name="Straight Arrow Connector 186397"/>
          <p:cNvCxnSpPr/>
          <p:nvPr/>
        </p:nvCxnSpPr>
        <p:spPr>
          <a:xfrm flipH="1" flipV="1">
            <a:off x="3505200" y="6208068"/>
            <a:ext cx="304800" cy="2232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00400" y="5334000"/>
            <a:ext cx="0" cy="6096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00400" y="5715000"/>
            <a:ext cx="20574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57800" y="4114800"/>
            <a:ext cx="0" cy="16002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09599" y="1143000"/>
            <a:ext cx="60960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9200" y="91440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Clock inputs</a:t>
            </a:r>
            <a:endParaRPr lang="en-US" sz="24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799" y="2362200"/>
            <a:ext cx="1143000" cy="4571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MUX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0" y="2133600"/>
            <a:ext cx="0" cy="2286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17526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’b0</a:t>
            </a:r>
            <a:endParaRPr lang="en-US" sz="2400" dirty="0"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715000" y="4114800"/>
            <a:ext cx="0" cy="2286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4343400"/>
            <a:ext cx="19812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96200" y="2590800"/>
            <a:ext cx="0" cy="17526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0800" y="2590800"/>
            <a:ext cx="1295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67400" y="2819400"/>
            <a:ext cx="0" cy="3048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800600" y="3124200"/>
            <a:ext cx="10668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800600" y="1981200"/>
            <a:ext cx="0" cy="11430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733800" y="1981200"/>
            <a:ext cx="10668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33800" y="1981200"/>
            <a:ext cx="0" cy="2286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34243" y="426720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LSB</a:t>
            </a:r>
            <a:endParaRPr lang="en-US" sz="24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91802" y="319593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m+n-1:n</a:t>
            </a:r>
            <a:endParaRPr lang="en-US" sz="24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73002" y="3200400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m+n-1:n</a:t>
            </a:r>
            <a:endParaRPr lang="en-US" sz="24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74315" y="23622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Cout</a:t>
            </a:r>
            <a:endParaRPr lang="en-US" sz="2400" dirty="0">
              <a:latin typeface="+mj-l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76200" y="274320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" y="2743200"/>
            <a:ext cx="0" cy="1104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76200" y="3848100"/>
            <a:ext cx="5333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model of computer</a:t>
            </a:r>
          </a:p>
          <a:p>
            <a:r>
              <a:rPr lang="en-US" dirty="0" smtClean="0"/>
              <a:t>ALU architecture</a:t>
            </a:r>
          </a:p>
          <a:p>
            <a:r>
              <a:rPr lang="en-US" dirty="0" smtClean="0"/>
              <a:t>Arithmetic algorithms</a:t>
            </a:r>
          </a:p>
          <a:p>
            <a:pPr lvl="1"/>
            <a:r>
              <a:rPr lang="en-US" dirty="0" smtClean="0"/>
              <a:t>Overflow detection in addition and subtraction</a:t>
            </a:r>
          </a:p>
          <a:p>
            <a:pPr lvl="1"/>
            <a:r>
              <a:rPr lang="en-US" dirty="0" smtClean="0"/>
              <a:t>Integer multiplication</a:t>
            </a:r>
          </a:p>
          <a:p>
            <a:pPr lvl="1"/>
            <a:r>
              <a:rPr lang="en-US" dirty="0" smtClean="0"/>
              <a:t>Integer division</a:t>
            </a:r>
          </a:p>
          <a:p>
            <a:pPr lvl="1"/>
            <a:r>
              <a:rPr lang="en-US" dirty="0" smtClean="0"/>
              <a:t>Floating-point addition</a:t>
            </a:r>
          </a:p>
          <a:p>
            <a:pPr lvl="1"/>
            <a:r>
              <a:rPr lang="en-US" dirty="0" smtClean="0"/>
              <a:t>Floating-point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40E2CE4-E999-4231-AF61-DA9771743448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Faster multiplication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In the basic algorithm, n additions are done sequentially because we have used only one adder</a:t>
            </a:r>
          </a:p>
          <a:p>
            <a:pPr eaLnBrk="1" hangingPunct="1"/>
            <a:r>
              <a:rPr lang="en-US" altLang="en-US" dirty="0" smtClean="0"/>
              <a:t>Consider the following grouping</a:t>
            </a:r>
          </a:p>
          <a:p>
            <a:pPr lvl="1"/>
            <a:r>
              <a:rPr lang="en-US" altLang="en-US" dirty="0" smtClean="0"/>
              <a:t>Product = (A.b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+A.b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.2) + (A.b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.2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+A.b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.2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 + (A.b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.2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+A.b</a:t>
            </a:r>
            <a:r>
              <a:rPr lang="en-US" altLang="en-US" baseline="-25000" dirty="0" smtClean="0"/>
              <a:t>5</a:t>
            </a:r>
            <a:r>
              <a:rPr lang="en-US" altLang="en-US" dirty="0" smtClean="0"/>
              <a:t>.2</a:t>
            </a:r>
            <a:r>
              <a:rPr lang="en-US" altLang="en-US" baseline="30000" dirty="0" smtClean="0"/>
              <a:t>5</a:t>
            </a:r>
            <a:r>
              <a:rPr lang="en-US" altLang="en-US" dirty="0" smtClean="0"/>
              <a:t>) + …</a:t>
            </a:r>
          </a:p>
          <a:p>
            <a:pPr lvl="1"/>
            <a:r>
              <a:rPr lang="en-US" altLang="en-US" dirty="0" smtClean="0"/>
              <a:t>The additions in the parentheses can be done in parallel after appropriately shifting the multiplicand (requires n/2 adders)</a:t>
            </a:r>
          </a:p>
          <a:p>
            <a:pPr lvl="1"/>
            <a:r>
              <a:rPr lang="en-US" altLang="en-US" dirty="0" smtClean="0"/>
              <a:t>The results of these n/2 additions can be further paired and combined in n/4 adders</a:t>
            </a:r>
          </a:p>
          <a:p>
            <a:pPr lvl="1"/>
            <a:r>
              <a:rPr lang="en-US" altLang="en-US" dirty="0" smtClean="0"/>
              <a:t>Overall, n – 1 additions would be arranged in a binary tree and the multiplication requires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 cycles (can be done with n/2 adders)</a:t>
            </a:r>
          </a:p>
        </p:txBody>
      </p:sp>
    </p:spTree>
    <p:extLst>
      <p:ext uri="{BB962C8B-B14F-4D97-AF65-F5344CB8AC3E}">
        <p14:creationId xmlns:p14="http://schemas.microsoft.com/office/powerpoint/2010/main" val="17751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Negate the negative operands and do the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signs of the operands are opposite, negate the multiplication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MIPS has both signed and unsigned multiplication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</a:t>
            </a:r>
            <a:r>
              <a:rPr lang="en-US" altLang="en-US" dirty="0" err="1" smtClean="0"/>
              <a:t>ult</a:t>
            </a:r>
            <a:r>
              <a:rPr lang="en-US" altLang="en-US" dirty="0" smtClean="0"/>
              <a:t> instruction treats operands as signed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</a:t>
            </a:r>
            <a:r>
              <a:rPr lang="en-US" altLang="en-US" dirty="0" err="1" smtClean="0"/>
              <a:t>ultu</a:t>
            </a:r>
            <a:r>
              <a:rPr lang="en-US" altLang="en-US" dirty="0" smtClean="0"/>
              <a:t> treats operands as unsigned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MIPS offers no hardware support for detecting overflow in multiplication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needed, must be done in software</a:t>
            </a:r>
          </a:p>
        </p:txBody>
      </p:sp>
    </p:spTree>
    <p:extLst>
      <p:ext uri="{BB962C8B-B14F-4D97-AF65-F5344CB8AC3E}">
        <p14:creationId xmlns:p14="http://schemas.microsoft.com/office/powerpoint/2010/main" val="30424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Booth’s 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Due to Andrew Booth [1951]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Handles both unsigned and signed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Basic observation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Let the multiplicand be A and let the multiplier be b</a:t>
            </a:r>
            <a:r>
              <a:rPr lang="en-US" altLang="en-US" baseline="-25000" dirty="0" smtClean="0"/>
              <a:t>n-1</a:t>
            </a:r>
            <a:r>
              <a:rPr lang="en-US" altLang="en-US" dirty="0" smtClean="0"/>
              <a:t>b</a:t>
            </a:r>
            <a:r>
              <a:rPr lang="en-US" altLang="en-US" baseline="-25000" dirty="0" smtClean="0"/>
              <a:t>n-2</a:t>
            </a:r>
            <a:r>
              <a:rPr lang="en-US" altLang="en-US" dirty="0" smtClean="0"/>
              <a:t>…b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= 000…011…100…0 where the block 1’s ranges from 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to 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q</a:t>
            </a:r>
            <a:r>
              <a:rPr lang="en-US" altLang="en-US" dirty="0" smtClean="0"/>
              <a:t> with p &lt; q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Therefore, the multiplier is 2</a:t>
            </a:r>
            <a:r>
              <a:rPr lang="en-US" altLang="en-US" baseline="30000" dirty="0" smtClean="0"/>
              <a:t>q+1</a:t>
            </a:r>
            <a:r>
              <a:rPr lang="en-US" altLang="en-US" dirty="0" smtClean="0"/>
              <a:t> – 2</a:t>
            </a:r>
            <a:r>
              <a:rPr lang="en-US" altLang="en-US" baseline="30000" dirty="0" smtClean="0"/>
              <a:t>p</a:t>
            </a:r>
            <a:r>
              <a:rPr lang="en-US" altLang="en-US" dirty="0" smtClean="0"/>
              <a:t> and the product is (A &lt;&lt; (q+1)) – (A &lt;&lt; p)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Can be generalized by representing the multiplier as addition of disjoint blocks of 1’s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Append b</a:t>
            </a:r>
            <a:r>
              <a:rPr lang="en-US" altLang="en-US" baseline="-25000" dirty="0" smtClean="0"/>
              <a:t>-1</a:t>
            </a:r>
            <a:r>
              <a:rPr lang="en-US" altLang="en-US" dirty="0" smtClean="0"/>
              <a:t> = 0 at the end of the multiplier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Assume that both multiplicand and multiplier are in two’s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43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Booth’s 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Initialize product register to 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Scan the multiplier from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to b</a:t>
            </a:r>
            <a:r>
              <a:rPr lang="en-US" altLang="en-US" baseline="-25000" dirty="0" smtClean="0"/>
              <a:t>n-1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When examining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if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== b</a:t>
            </a:r>
            <a:r>
              <a:rPr lang="en-US" altLang="en-US" baseline="-25000" dirty="0" smtClean="0"/>
              <a:t>i-1</a:t>
            </a:r>
            <a:r>
              <a:rPr lang="en-US" altLang="en-US" dirty="0" smtClean="0"/>
              <a:t>, keep scanning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When examining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if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is 1 and b</a:t>
            </a:r>
            <a:r>
              <a:rPr lang="en-US" altLang="en-US" baseline="-25000" dirty="0" smtClean="0"/>
              <a:t>i-1</a:t>
            </a:r>
            <a:r>
              <a:rPr lang="en-US" altLang="en-US" dirty="0" smtClean="0"/>
              <a:t> is 0, subtract (A &lt;&lt;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from product register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When examining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if 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is 0 and b</a:t>
            </a:r>
            <a:r>
              <a:rPr lang="en-US" altLang="en-US" baseline="-25000" dirty="0" smtClean="0"/>
              <a:t>i-1</a:t>
            </a:r>
            <a:r>
              <a:rPr lang="en-US" altLang="en-US" dirty="0" smtClean="0"/>
              <a:t> is 1, add (A &lt;&lt;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to the product register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==n – 1, stop. Final product is in two’s complement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783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Booth’s multiplication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the worst case, needs n addition operations when the multiplier has an alternating bit pattern i.e., 0101…01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b</a:t>
            </a:r>
            <a:r>
              <a:rPr lang="en-US" altLang="en-US" baseline="-25000" dirty="0" smtClean="0"/>
              <a:t>n-1</a:t>
            </a:r>
            <a:r>
              <a:rPr lang="en-US" altLang="en-US" dirty="0" smtClean="0"/>
              <a:t> is 1 (negative multiplier), the last operation done on the product would be a subtraction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Will result in a positive product, if the multiplicand is also negative; otherwise the product is negative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Booth’s algorithm can be implemented in two stages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stage scans the multiplier and prepares the addition/subtraction operands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Second stage does the additions and subtractions in a binary tree of adders as in the fast multiplication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067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dividend (A) = (a</a:t>
                </a:r>
                <a:r>
                  <a:rPr lang="en-US" baseline="-25000" dirty="0" smtClean="0"/>
                  <a:t>m-1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m-2</a:t>
                </a:r>
                <a:r>
                  <a:rPr lang="en-US" dirty="0" smtClean="0"/>
                  <a:t>…a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), divisor (B) = (b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Problem statement: find Q and R such that A=BQ + R and R &lt; B</a:t>
                </a:r>
              </a:p>
              <a:p>
                <a:pPr lvl="1"/>
                <a:r>
                  <a:rPr lang="en-US" dirty="0" smtClean="0"/>
                  <a:t>We will assume unsigned A and B to start with</a:t>
                </a:r>
              </a:p>
              <a:p>
                <a:pPr lvl="1"/>
                <a:r>
                  <a:rPr lang="en-US" dirty="0" smtClean="0"/>
                  <a:t>Clearly the maximum length of Q is m – n + 1 if m ≥ n; otherwise Q is 0 and R = A</a:t>
                </a:r>
              </a:p>
              <a:p>
                <a:pPr lvl="1"/>
                <a:r>
                  <a:rPr lang="en-US" dirty="0" smtClean="0"/>
                  <a:t>Mathematically, we want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division algorithm proceeds by computing q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’s starting from the most significant bit i.e., </a:t>
                </a:r>
                <a:r>
                  <a:rPr lang="en-US" dirty="0" err="1" smtClean="0"/>
                  <a:t>q</a:t>
                </a:r>
                <a:r>
                  <a:rPr lang="en-US" baseline="-25000" dirty="0" err="1" smtClean="0"/>
                  <a:t>m</a:t>
                </a:r>
                <a:r>
                  <a:rPr lang="en-US" baseline="-25000" dirty="0" smtClean="0"/>
                  <a:t>-n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  <a:blipFill rotWithShape="0">
                <a:blip r:embed="rId2"/>
                <a:stretch>
                  <a:fillRect l="-1614" t="-1317" r="-351" b="-2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Steps in usual division algorithm</a:t>
            </a:r>
          </a:p>
          <a:p>
            <a:pPr lvl="1"/>
            <a:r>
              <a:rPr lang="en-US" dirty="0" smtClean="0"/>
              <a:t>1. Place A above B such that their most significant bits are aligned</a:t>
            </a:r>
          </a:p>
          <a:p>
            <a:pPr lvl="2"/>
            <a:r>
              <a:rPr lang="en-US" dirty="0" smtClean="0"/>
              <a:t>This may require shifting B to the left by m – n positions (equivalent to multiplying B by 2</a:t>
            </a:r>
            <a:r>
              <a:rPr lang="en-US" baseline="30000" dirty="0" smtClean="0"/>
              <a:t>m-n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E.g., suppose A = 1001010, B = 1000 (m=7, n=4)</a:t>
            </a:r>
          </a:p>
          <a:p>
            <a:pPr marL="914400" lvl="2" indent="0">
              <a:buNone/>
            </a:pPr>
            <a:r>
              <a:rPr lang="en-US" dirty="0" smtClean="0"/>
              <a:t>A = 1001010</a:t>
            </a:r>
          </a:p>
          <a:p>
            <a:pPr marL="914400" lvl="2" indent="0">
              <a:buNone/>
            </a:pPr>
            <a:r>
              <a:rPr lang="en-US" dirty="0" smtClean="0"/>
              <a:t>B’ = 1000000 (shifted B)</a:t>
            </a:r>
          </a:p>
          <a:p>
            <a:pPr marL="971550" lvl="1" indent="-457200"/>
            <a:r>
              <a:rPr lang="en-US" dirty="0" smtClean="0"/>
              <a:t>2a. If B’ is less than or equal to A, subtract B’ from A and assign Q = (Q &lt;&lt; 1) | 1, A = the result of subtraction, B’ = B’ &gt;&gt; 1 (to compute next lower q</a:t>
            </a:r>
            <a:r>
              <a:rPr lang="en-US" baseline="-25000" dirty="0" smtClean="0"/>
              <a:t>i</a:t>
            </a:r>
            <a:r>
              <a:rPr lang="en-US" dirty="0" smtClean="0"/>
              <a:t>; notice the similarity with polynomial division)</a:t>
            </a:r>
          </a:p>
          <a:p>
            <a:pPr marL="971550" lvl="1" indent="-457200"/>
            <a:r>
              <a:rPr lang="en-US" dirty="0" smtClean="0"/>
              <a:t>2b. If B’ &gt; A, shift B’ to the right by one bit position and assign Q = (Q &lt;&lt; 1) [Q gets a 0 bit]</a:t>
            </a:r>
          </a:p>
          <a:p>
            <a:pPr marL="971550" lvl="1" indent="-457200"/>
            <a:r>
              <a:rPr lang="en-US" dirty="0" smtClean="0"/>
              <a:t>Repeat step 2a or 2b m – n + 1 times, each time producing one bit of Q; R is residual A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1)</a:t>
            </a:r>
          </a:p>
          <a:p>
            <a:pPr marL="914400" lvl="2" indent="0">
              <a:buNone/>
            </a:pPr>
            <a:r>
              <a:rPr lang="en-US" dirty="0" smtClean="0"/>
              <a:t>  A = 1001010                         Q = 0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1000000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       0001010  </a:t>
            </a:r>
            <a:r>
              <a:rPr lang="en-US" dirty="0" smtClean="0">
                <a:sym typeface="Wingdings" panose="05000000000000000000" pitchFamily="2" charset="2"/>
              </a:rPr>
              <a:t> new A          Q = 1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0100000   new B’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2)</a:t>
            </a:r>
          </a:p>
          <a:p>
            <a:pPr marL="914400" lvl="2" indent="0">
              <a:buNone/>
            </a:pPr>
            <a:r>
              <a:rPr lang="en-US" dirty="0" smtClean="0"/>
              <a:t>  A = 0001010                         Q = 1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0100000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No subtraction</a:t>
            </a:r>
          </a:p>
          <a:p>
            <a:pPr marL="914400" lvl="2" indent="0">
              <a:buNone/>
            </a:pPr>
            <a:r>
              <a:rPr lang="en-US" dirty="0" smtClean="0"/>
              <a:t>         0001010  </a:t>
            </a:r>
            <a:r>
              <a:rPr lang="en-US" dirty="0" smtClean="0">
                <a:sym typeface="Wingdings" panose="05000000000000000000" pitchFamily="2" charset="2"/>
              </a:rPr>
              <a:t> A                Q = 10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0010000  new B’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3)</a:t>
            </a:r>
          </a:p>
          <a:p>
            <a:pPr marL="914400" lvl="2" indent="0">
              <a:buNone/>
            </a:pPr>
            <a:r>
              <a:rPr lang="en-US" dirty="0" smtClean="0"/>
              <a:t>  A = 0001010                         Q = 10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0010000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No subtraction</a:t>
            </a:r>
          </a:p>
          <a:p>
            <a:pPr marL="914400" lvl="2" indent="0">
              <a:buNone/>
            </a:pPr>
            <a:r>
              <a:rPr lang="en-US" dirty="0" smtClean="0"/>
              <a:t>         0001010  </a:t>
            </a:r>
            <a:r>
              <a:rPr lang="en-US" dirty="0" smtClean="0">
                <a:sym typeface="Wingdings" panose="05000000000000000000" pitchFamily="2" charset="2"/>
              </a:rPr>
              <a:t> A                Q = 100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0001000   new B’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Computer has an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implementation of the ISA is an abstract five-state synchronous FSM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state change happens on </a:t>
            </a:r>
            <a:r>
              <a:rPr lang="en-US" altLang="en-US" dirty="0" err="1" smtClean="0"/>
              <a:t>posedge</a:t>
            </a:r>
            <a:r>
              <a:rPr lang="en-US" altLang="en-US" dirty="0" smtClean="0"/>
              <a:t> clock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0: fetch the instruction pointed to by program counter from memory; update program counter to point to the next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1: decode the instruction to extract various fields and read source register operands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2: execute the instruction in ALU; compute address of load/store instructions; update program counter if control transfer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3: access memory if load/store instruction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State 4: write result to destination register if the instruction produces a result</a:t>
            </a:r>
          </a:p>
        </p:txBody>
      </p:sp>
    </p:spTree>
    <p:extLst>
      <p:ext uri="{BB962C8B-B14F-4D97-AF65-F5344CB8AC3E}">
        <p14:creationId xmlns:p14="http://schemas.microsoft.com/office/powerpoint/2010/main" val="424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of the usual algorithm (iteration 4)</a:t>
            </a:r>
          </a:p>
          <a:p>
            <a:pPr marL="914400" lvl="2" indent="0">
              <a:buNone/>
            </a:pPr>
            <a:r>
              <a:rPr lang="en-US" dirty="0" smtClean="0"/>
              <a:t>  A = 0001010                         Q = 100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0001000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       0000010  </a:t>
            </a:r>
            <a:r>
              <a:rPr lang="en-US" dirty="0" smtClean="0">
                <a:sym typeface="Wingdings" panose="05000000000000000000" pitchFamily="2" charset="2"/>
              </a:rPr>
              <a:t> new A         Q = 1001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0000100   new B’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Done executing four iterations (m – n + 1 iterations)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Quotient is 1001 and remainder is residual A i.e., 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iteration computes one coefficient q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(either 0 or 1) of the polynomial q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baseline="30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by equating the leading powers of residual A and 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step of aligning the divisor and dividend is important for the main division algorithm to work correctly</a:t>
            </a:r>
          </a:p>
          <a:p>
            <a:pPr lvl="1"/>
            <a:r>
              <a:rPr lang="en-US" dirty="0" smtClean="0"/>
              <a:t>In a processor, A and B will be in two 32-bit registers to begin with</a:t>
            </a:r>
          </a:p>
          <a:p>
            <a:pPr lvl="1"/>
            <a:r>
              <a:rPr lang="en-US" dirty="0" smtClean="0"/>
              <a:t>The first step requires computing m – n and shifting B to the left by m – n bits</a:t>
            </a:r>
          </a:p>
          <a:p>
            <a:pPr lvl="1"/>
            <a:r>
              <a:rPr lang="en-US" dirty="0" smtClean="0"/>
              <a:t>How to compute m and n quickly from A and B?</a:t>
            </a:r>
          </a:p>
          <a:p>
            <a:pPr lvl="2"/>
            <a:r>
              <a:rPr lang="en-US" dirty="0" smtClean="0"/>
              <a:t>This is essentially a search problem that searches for the most significant non-zero bit in a given binary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0AE01-8878-4A5F-B620-FC0CCD27BC6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0"/>
            <a:ext cx="8243887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Division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762000"/>
            <a:ext cx="2743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&lt;&lt; (m – n)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733800"/>
            <a:ext cx="27432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Quotient 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590800"/>
            <a:ext cx="3352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–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733800"/>
            <a:ext cx="2743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(Quotient &lt;&lt; 1) |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999" y="6096000"/>
            <a:ext cx="1676401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Iteration++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819400"/>
            <a:ext cx="3352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 == m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– n + 1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41148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STOP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1420812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00200" y="20574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0200" y="20574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95800" y="2362200"/>
            <a:ext cx="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5" idx="1"/>
          </p:cNvCxnSpPr>
          <p:nvPr/>
        </p:nvCxnSpPr>
        <p:spPr>
          <a:xfrm>
            <a:off x="1600200" y="5257800"/>
            <a:ext cx="1676400" cy="13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486400" y="6400800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1" name="Straight Connector 21510"/>
          <p:cNvCxnSpPr/>
          <p:nvPr/>
        </p:nvCxnSpPr>
        <p:spPr>
          <a:xfrm>
            <a:off x="1600200" y="4495800"/>
            <a:ext cx="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3" name="Straight Arrow Connector 21512"/>
          <p:cNvCxnSpPr/>
          <p:nvPr/>
        </p:nvCxnSpPr>
        <p:spPr>
          <a:xfrm flipH="1">
            <a:off x="6324600" y="2129135"/>
            <a:ext cx="1371600" cy="4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Arrow Connector 21517"/>
          <p:cNvCxnSpPr/>
          <p:nvPr/>
        </p:nvCxnSpPr>
        <p:spPr>
          <a:xfrm flipV="1">
            <a:off x="6553200" y="3352800"/>
            <a:ext cx="0" cy="304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3" name="Straight Arrow Connector 21522"/>
          <p:cNvCxnSpPr>
            <a:endCxn id="12" idx="0"/>
          </p:cNvCxnSpPr>
          <p:nvPr/>
        </p:nvCxnSpPr>
        <p:spPr>
          <a:xfrm>
            <a:off x="7696200" y="33528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/>
          <p:cNvSpPr txBox="1"/>
          <p:nvPr/>
        </p:nvSpPr>
        <p:spPr>
          <a:xfrm>
            <a:off x="0" y="5505271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Initial:</a:t>
            </a:r>
          </a:p>
          <a:p>
            <a:r>
              <a:rPr lang="en-US" sz="2400" dirty="0" smtClean="0">
                <a:latin typeface="+mj-lt"/>
              </a:rPr>
              <a:t>Remainder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 Dividend</a:t>
            </a:r>
          </a:p>
          <a:p>
            <a:r>
              <a:rPr lang="en-US" sz="2400" dirty="0" smtClean="0">
                <a:latin typeface="+mj-lt"/>
                <a:sym typeface="Wingdings" panose="05000000000000000000" pitchFamily="2" charset="2"/>
              </a:rPr>
              <a:t>Quotient  0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7669716" y="24339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81950" y="16719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200" y="3352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64516" y="2286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4827588"/>
            <a:ext cx="2743200" cy="8874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1828800"/>
            <a:ext cx="3352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≥ Divisor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0200" y="33528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4495800"/>
            <a:ext cx="0" cy="33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5800" y="5715000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96200" y="2129135"/>
            <a:ext cx="0" cy="690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Critical path of one iteration involves a comparison and a subtraction</a:t>
            </a:r>
          </a:p>
          <a:p>
            <a:pPr lvl="1"/>
            <a:r>
              <a:rPr lang="en-US" dirty="0" smtClean="0"/>
              <a:t>Left shift and OR, right shift, increment can all be done in parallel with subtraction</a:t>
            </a:r>
          </a:p>
          <a:p>
            <a:r>
              <a:rPr lang="en-US" dirty="0" smtClean="0"/>
              <a:t>A variant of this algorithm always subtracts, then checks if the remainder is negative and if yes, restores the remainder</a:t>
            </a:r>
          </a:p>
          <a:p>
            <a:pPr lvl="1"/>
            <a:r>
              <a:rPr lang="en-US" dirty="0" smtClean="0"/>
              <a:t>Known as restoring division algorithm</a:t>
            </a:r>
          </a:p>
          <a:p>
            <a:pPr lvl="1"/>
            <a:r>
              <a:rPr lang="en-US" dirty="0" smtClean="0"/>
              <a:t>Checking if remainder is negative requires comparing only the most significant bit</a:t>
            </a:r>
          </a:p>
          <a:p>
            <a:pPr lvl="1"/>
            <a:r>
              <a:rPr lang="en-US" dirty="0" smtClean="0"/>
              <a:t>Critical path now involves a subtraction, a negative check, and an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0AE01-8878-4A5F-B620-FC0CCD27BC6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0"/>
            <a:ext cx="8243887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Restoring division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762000"/>
            <a:ext cx="2743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&lt;&lt; (m – n)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4876800"/>
            <a:ext cx="2746931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Quotient 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1816833"/>
            <a:ext cx="3352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–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2869" y="3722688"/>
            <a:ext cx="2743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(Quotient &lt;&lt; 1) |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999" y="6096000"/>
            <a:ext cx="1676401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Iteration++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819400"/>
            <a:ext cx="3352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 == m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– n + 1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41148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STOP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1420812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2578833"/>
            <a:ext cx="0" cy="316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95800" y="34290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486400" y="6400800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3" name="Straight Arrow Connector 21512"/>
          <p:cNvCxnSpPr/>
          <p:nvPr/>
        </p:nvCxnSpPr>
        <p:spPr>
          <a:xfrm flipH="1">
            <a:off x="6324600" y="2129135"/>
            <a:ext cx="1371600" cy="4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Arrow Connector 21517"/>
          <p:cNvCxnSpPr/>
          <p:nvPr/>
        </p:nvCxnSpPr>
        <p:spPr>
          <a:xfrm flipV="1">
            <a:off x="6553200" y="3352800"/>
            <a:ext cx="0" cy="304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3" name="Straight Arrow Connector 21522"/>
          <p:cNvCxnSpPr>
            <a:endCxn id="12" idx="0"/>
          </p:cNvCxnSpPr>
          <p:nvPr/>
        </p:nvCxnSpPr>
        <p:spPr>
          <a:xfrm>
            <a:off x="7696200" y="33528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/>
          <p:cNvSpPr txBox="1"/>
          <p:nvPr/>
        </p:nvSpPr>
        <p:spPr>
          <a:xfrm>
            <a:off x="0" y="5657671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Initial:</a:t>
            </a:r>
          </a:p>
          <a:p>
            <a:r>
              <a:rPr lang="en-US" sz="2400" dirty="0" smtClean="0">
                <a:latin typeface="+mj-lt"/>
              </a:rPr>
              <a:t>Remainder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 Dividend</a:t>
            </a:r>
          </a:p>
          <a:p>
            <a:r>
              <a:rPr lang="en-US" sz="2400" dirty="0" smtClean="0">
                <a:latin typeface="+mj-lt"/>
                <a:sym typeface="Wingdings" panose="05000000000000000000" pitchFamily="2" charset="2"/>
              </a:rPr>
              <a:t>Quotient  0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7669716" y="24339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0" y="28149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200" y="3352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95799" y="336016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4827588"/>
            <a:ext cx="2743200" cy="8874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2895600"/>
            <a:ext cx="3352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&lt; 0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055" y="3913188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4495800"/>
            <a:ext cx="0" cy="33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5800" y="5715000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96200" y="2129135"/>
            <a:ext cx="0" cy="690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976" y="3608389"/>
            <a:ext cx="3019927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+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524000" y="32004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0" y="3200400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24000" y="4370389"/>
            <a:ext cx="0" cy="50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31624" y="5322738"/>
            <a:ext cx="444976" cy="1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0AE01-8878-4A5F-B620-FC0CCD27BC6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75003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Non-performing restoring division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762000"/>
            <a:ext cx="2743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&lt;&lt; (m – n)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4876800"/>
            <a:ext cx="2746931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Quotient 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455954"/>
            <a:ext cx="3352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–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2869" y="4343400"/>
            <a:ext cx="2743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(Quotient &lt;&lt; 1) |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5638800"/>
            <a:ext cx="1676401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Iteration++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819400"/>
            <a:ext cx="3352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 == m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– n + 1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41148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STOP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5799" y="1420812"/>
            <a:ext cx="1" cy="255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209800"/>
            <a:ext cx="0" cy="24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4038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3" name="Straight Arrow Connector 21512"/>
          <p:cNvCxnSpPr/>
          <p:nvPr/>
        </p:nvCxnSpPr>
        <p:spPr>
          <a:xfrm flipH="1">
            <a:off x="6248400" y="1976735"/>
            <a:ext cx="1421316" cy="4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Arrow Connector 21517"/>
          <p:cNvCxnSpPr/>
          <p:nvPr/>
        </p:nvCxnSpPr>
        <p:spPr>
          <a:xfrm flipV="1">
            <a:off x="7010400" y="3352800"/>
            <a:ext cx="0" cy="228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3" name="Straight Arrow Connector 21522"/>
          <p:cNvCxnSpPr>
            <a:endCxn id="12" idx="0"/>
          </p:cNvCxnSpPr>
          <p:nvPr/>
        </p:nvCxnSpPr>
        <p:spPr>
          <a:xfrm>
            <a:off x="7696200" y="33528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/>
          <p:cNvSpPr txBox="1"/>
          <p:nvPr/>
        </p:nvSpPr>
        <p:spPr>
          <a:xfrm>
            <a:off x="0" y="5657671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Initial:</a:t>
            </a:r>
          </a:p>
          <a:p>
            <a:r>
              <a:rPr lang="en-US" sz="2400" dirty="0" smtClean="0">
                <a:latin typeface="+mj-lt"/>
              </a:rPr>
              <a:t>Remainder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 Dividend</a:t>
            </a:r>
          </a:p>
          <a:p>
            <a:r>
              <a:rPr lang="en-US" sz="2400" dirty="0" smtClean="0">
                <a:latin typeface="+mj-lt"/>
                <a:sym typeface="Wingdings" panose="05000000000000000000" pitchFamily="2" charset="2"/>
              </a:rPr>
              <a:t>Quotient  0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7669716" y="24339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34245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200" y="3352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3962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5437188"/>
            <a:ext cx="2743200" cy="8874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3505200"/>
            <a:ext cx="3352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&lt; 0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endCxn id="35" idx="0"/>
          </p:cNvCxnSpPr>
          <p:nvPr/>
        </p:nvCxnSpPr>
        <p:spPr>
          <a:xfrm>
            <a:off x="4648200" y="5105400"/>
            <a:ext cx="0" cy="33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9716" y="1976735"/>
            <a:ext cx="26484" cy="842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976" y="4121703"/>
            <a:ext cx="3019927" cy="450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Temp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524000" y="3810000"/>
            <a:ext cx="16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0" y="38100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24000" y="45720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524000" y="5943600"/>
            <a:ext cx="1752600" cy="26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1676400"/>
            <a:ext cx="3352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Temp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0" y="3217954"/>
            <a:ext cx="0" cy="28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24000" y="5638800"/>
            <a:ext cx="5357" cy="309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019800" y="5928580"/>
            <a:ext cx="381000" cy="1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1143000"/>
            <a:ext cx="2752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Lot less number of</a:t>
            </a:r>
          </a:p>
          <a:p>
            <a:r>
              <a:rPr lang="en-US" sz="2400" dirty="0">
                <a:solidFill>
                  <a:srgbClr val="00B05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rithmetic ops 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2133600"/>
            <a:ext cx="2600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Two copy ops,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 subtraction,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 sign bit check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on critical path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2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0AE01-8878-4A5F-B620-FC0CCD27BC6C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Non-restoring division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762000"/>
            <a:ext cx="2743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&lt;&lt; (m – n)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733800"/>
            <a:ext cx="2746931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Quotient XOR 0x1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4850" y="2674805"/>
            <a:ext cx="3352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–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2869" y="3722688"/>
            <a:ext cx="2743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Quotient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(Quotient &lt;&lt; 1) |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999" y="6096000"/>
            <a:ext cx="1676401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Iteration++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819400"/>
            <a:ext cx="3352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 == m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– n + 1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41148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STOP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1432779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2362200"/>
            <a:ext cx="0" cy="316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95800" y="34290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486400" y="6400800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3" name="Straight Arrow Connector 21512"/>
          <p:cNvCxnSpPr/>
          <p:nvPr/>
        </p:nvCxnSpPr>
        <p:spPr>
          <a:xfrm flipH="1">
            <a:off x="6324600" y="2129135"/>
            <a:ext cx="1371600" cy="4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8" name="Straight Arrow Connector 21517"/>
          <p:cNvCxnSpPr/>
          <p:nvPr/>
        </p:nvCxnSpPr>
        <p:spPr>
          <a:xfrm flipV="1">
            <a:off x="6553200" y="3352800"/>
            <a:ext cx="0" cy="304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3" name="Straight Arrow Connector 21522"/>
          <p:cNvCxnSpPr>
            <a:endCxn id="12" idx="0"/>
          </p:cNvCxnSpPr>
          <p:nvPr/>
        </p:nvCxnSpPr>
        <p:spPr>
          <a:xfrm>
            <a:off x="7696200" y="33528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/>
          <p:cNvSpPr txBox="1"/>
          <p:nvPr/>
        </p:nvSpPr>
        <p:spPr>
          <a:xfrm>
            <a:off x="0" y="5657671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Initial:</a:t>
            </a:r>
          </a:p>
          <a:p>
            <a:r>
              <a:rPr lang="en-US" sz="2400" dirty="0" smtClean="0">
                <a:latin typeface="+mj-lt"/>
              </a:rPr>
              <a:t>Remainder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 Dividend</a:t>
            </a:r>
          </a:p>
          <a:p>
            <a:r>
              <a:rPr lang="en-US" sz="2400" dirty="0" smtClean="0">
                <a:latin typeface="+mj-lt"/>
                <a:sym typeface="Wingdings" panose="05000000000000000000" pitchFamily="2" charset="2"/>
              </a:rPr>
              <a:t>Quotient  0</a:t>
            </a:r>
          </a:p>
        </p:txBody>
      </p:sp>
      <p:sp>
        <p:nvSpPr>
          <p:cNvPr id="21526" name="TextBox 21525"/>
          <p:cNvSpPr txBox="1"/>
          <p:nvPr/>
        </p:nvSpPr>
        <p:spPr>
          <a:xfrm>
            <a:off x="7669716" y="24339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81950" y="1676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6200" y="3352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95799" y="2286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en-US" sz="24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4827588"/>
            <a:ext cx="2743200" cy="8874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Divisor &gt;&gt;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68069" y="1847984"/>
            <a:ext cx="3352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&lt; 0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95800" y="4495800"/>
            <a:ext cx="0" cy="33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5800" y="5715000"/>
            <a:ext cx="0" cy="396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96200" y="2129135"/>
            <a:ext cx="0" cy="690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976" y="762000"/>
            <a:ext cx="3019927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Remainder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 Remainder + Divisor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524000" y="2129135"/>
            <a:ext cx="1447800" cy="4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19200" y="1524000"/>
            <a:ext cx="0" cy="219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31624" y="4114800"/>
            <a:ext cx="444976" cy="1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24000" y="1524000"/>
            <a:ext cx="0" cy="605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9400" y="4648200"/>
            <a:ext cx="2450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One extra step at end may be needed if Remainder is still negative</a:t>
            </a:r>
          </a:p>
        </p:txBody>
      </p:sp>
    </p:spTree>
    <p:extLst>
      <p:ext uri="{BB962C8B-B14F-4D97-AF65-F5344CB8AC3E}">
        <p14:creationId xmlns:p14="http://schemas.microsoft.com/office/powerpoint/2010/main" val="3898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Non-restoring 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correct?</a:t>
            </a:r>
          </a:p>
          <a:p>
            <a:pPr lvl="1"/>
            <a:r>
              <a:rPr lang="en-US" dirty="0" smtClean="0"/>
              <a:t>Suppose in </a:t>
            </a:r>
            <a:r>
              <a:rPr lang="en-US" dirty="0" err="1" smtClean="0"/>
              <a:t>iteration#k</a:t>
            </a:r>
            <a:r>
              <a:rPr lang="en-US" dirty="0" smtClean="0"/>
              <a:t> of restoring division, r – d turns out to be negative, so we restore r</a:t>
            </a:r>
          </a:p>
          <a:p>
            <a:pPr lvl="1"/>
            <a:r>
              <a:rPr lang="en-US" dirty="0" smtClean="0"/>
              <a:t>In iteration#k+1 of restoring division, we compute r – d/2 (note that d is shifted right)</a:t>
            </a:r>
          </a:p>
          <a:p>
            <a:pPr lvl="1"/>
            <a:r>
              <a:rPr lang="en-US" dirty="0" smtClean="0"/>
              <a:t>In non-restoring division’s </a:t>
            </a:r>
            <a:r>
              <a:rPr lang="en-US" dirty="0" err="1" smtClean="0"/>
              <a:t>iteration#k</a:t>
            </a:r>
            <a:r>
              <a:rPr lang="en-US" dirty="0" smtClean="0"/>
              <a:t>, we keep r – d (which is negative) and in iteration#k+1, we do r – d + d/2 yielding r – d/2, which is same as the value of the remainder in restoring division after iteration#k+1</a:t>
            </a:r>
          </a:p>
          <a:p>
            <a:pPr lvl="1"/>
            <a:r>
              <a:rPr lang="en-US" dirty="0" smtClean="0"/>
              <a:t>The quotient is adjusted in iteration#k+1 by first making the last shifted bit 0 and then shifting in a 1</a:t>
            </a:r>
          </a:p>
          <a:p>
            <a:r>
              <a:rPr lang="en-US" dirty="0" smtClean="0"/>
              <a:t>Critical path = sign bit check; (addition or subtraction || Quotient update || divisor shift || iteration increment) [“;” </a:t>
            </a:r>
            <a:r>
              <a:rPr lang="en-US" dirty="0" smtClean="0">
                <a:sym typeface="Wingdings" panose="05000000000000000000" pitchFamily="2" charset="2"/>
              </a:rPr>
              <a:t> seq., “||”  parallel]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Non-restoring 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implementation</a:t>
            </a:r>
          </a:p>
          <a:p>
            <a:pPr lvl="1"/>
            <a:r>
              <a:rPr lang="en-US" dirty="0" smtClean="0"/>
              <a:t>Directly follows from the algorithm</a:t>
            </a:r>
          </a:p>
          <a:p>
            <a:pPr lvl="1"/>
            <a:r>
              <a:rPr lang="en-US" dirty="0" smtClean="0"/>
              <a:t>It is possible to combine {remainder, quotient} in a single register of size m bits</a:t>
            </a:r>
          </a:p>
          <a:p>
            <a:pPr lvl="2"/>
            <a:r>
              <a:rPr lang="en-US" dirty="0" smtClean="0"/>
              <a:t>At the beginning, the entire register is occupied by the m-bit dividend and quotient is zero</a:t>
            </a:r>
          </a:p>
          <a:p>
            <a:pPr lvl="2"/>
            <a:r>
              <a:rPr lang="en-US" dirty="0" smtClean="0"/>
              <a:t>At the end, the least significant m – n bits along with the last quotient bit will be the final quotient and the remaining n bits will contain the remainder</a:t>
            </a:r>
          </a:p>
          <a:p>
            <a:pPr lvl="2"/>
            <a:r>
              <a:rPr lang="en-US" dirty="0" smtClean="0"/>
              <a:t>Justifies why Lo contains quotient and Hi contains remainder in MIPS division instructions’ result</a:t>
            </a:r>
          </a:p>
          <a:p>
            <a:pPr lvl="2"/>
            <a:r>
              <a:rPr lang="en-US" dirty="0" smtClean="0"/>
              <a:t>Key observation: instead of shifting the divisor to the right in each iteration, the same effect can be achieved by shifting the dividend to the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 (A shifted left)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1)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1001010</a:t>
            </a:r>
            <a:r>
              <a:rPr lang="en-US" dirty="0" smtClean="0"/>
              <a:t>                         Q = 0</a:t>
            </a:r>
          </a:p>
          <a:p>
            <a:pPr marL="914400" lvl="2" indent="0">
              <a:buNone/>
            </a:pPr>
            <a:r>
              <a:rPr lang="en-US" dirty="0" smtClean="0"/>
              <a:t>  B’ =    1000000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------------------------</a:t>
            </a:r>
          </a:p>
          <a:p>
            <a:pPr marL="914400" lvl="2" indent="0">
              <a:buNone/>
            </a:pPr>
            <a:r>
              <a:rPr lang="en-US" dirty="0" smtClean="0"/>
              <a:t>            0001010 </a:t>
            </a:r>
            <a:r>
              <a:rPr lang="en-US" dirty="0" smtClean="0">
                <a:sym typeface="Wingdings" panose="05000000000000000000" pitchFamily="2" charset="2"/>
              </a:rPr>
              <a:t>                        Q = 1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001010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  new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Fetching an instruction requires </a:t>
            </a:r>
            <a:r>
              <a:rPr lang="en-US" altLang="en-US" dirty="0" smtClean="0">
                <a:solidFill>
                  <a:srgbClr val="C00000"/>
                </a:solidFill>
              </a:rPr>
              <a:t>accessing memory</a:t>
            </a:r>
            <a:r>
              <a:rPr lang="en-US" altLang="en-US" dirty="0" smtClean="0"/>
              <a:t> with the program counter as </a:t>
            </a:r>
            <a:r>
              <a:rPr lang="en-US" altLang="en-US" dirty="0" err="1" smtClean="0"/>
              <a:t>addr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Decoding an instruction for MIPS is simple due to small number of formats and fixed position of the register specifiers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Reading operands from register file requires exercising the read ports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Executing an instruction and computing address of a load/store instruction requires an </a:t>
            </a:r>
            <a:r>
              <a:rPr lang="en-US" altLang="en-US" dirty="0" smtClean="0">
                <a:solidFill>
                  <a:srgbClr val="C00000"/>
                </a:solidFill>
              </a:rPr>
              <a:t>arithmetic logic unit (ALU)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Load/store instructions </a:t>
            </a:r>
            <a:r>
              <a:rPr lang="en-US" altLang="en-US" dirty="0" smtClean="0">
                <a:solidFill>
                  <a:srgbClr val="C00000"/>
                </a:solidFill>
              </a:rPr>
              <a:t>access memory</a:t>
            </a:r>
            <a:r>
              <a:rPr lang="en-US" altLang="en-US" dirty="0" smtClean="0"/>
              <a:t> with the computed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Writing result to register file requires exercising the write ports</a:t>
            </a:r>
          </a:p>
        </p:txBody>
      </p:sp>
    </p:spTree>
    <p:extLst>
      <p:ext uri="{BB962C8B-B14F-4D97-AF65-F5344CB8AC3E}">
        <p14:creationId xmlns:p14="http://schemas.microsoft.com/office/powerpoint/2010/main" val="387243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 (A shifted left)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2)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001010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                        Q = 1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   1000000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No subtraction</a:t>
            </a:r>
          </a:p>
          <a:p>
            <a:pPr marL="914400" lvl="2" indent="0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01010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 new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    Q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 (A shifted left)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3)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01010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r>
              <a:rPr lang="en-US" dirty="0" smtClean="0"/>
              <a:t>                         Q = 10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   1000000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</a:t>
            </a:r>
          </a:p>
          <a:p>
            <a:pPr marL="914400" lvl="2" indent="0">
              <a:buNone/>
            </a:pPr>
            <a:r>
              <a:rPr lang="en-US" dirty="0" smtClean="0"/>
              <a:t>  No subtraction</a:t>
            </a:r>
          </a:p>
          <a:p>
            <a:pPr marL="914400" lvl="2" indent="0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r>
              <a:rPr lang="en-US" dirty="0" smtClean="0">
                <a:solidFill>
                  <a:srgbClr val="00B050"/>
                </a:solidFill>
              </a:rPr>
              <a:t>100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 new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    Q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algorithm (A shifted left)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the usual algorithm (iteration 4)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r>
              <a:rPr lang="en-US" dirty="0" smtClean="0">
                <a:solidFill>
                  <a:srgbClr val="00B050"/>
                </a:solidFill>
              </a:rPr>
              <a:t>100</a:t>
            </a:r>
            <a:r>
              <a:rPr lang="en-US" dirty="0" smtClean="0"/>
              <a:t>                         Q = 100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B’ =    1000000</a:t>
            </a:r>
          </a:p>
          <a:p>
            <a:pPr marL="914400" lvl="2" indent="0">
              <a:buNone/>
            </a:pPr>
            <a:r>
              <a:rPr lang="en-US" dirty="0" smtClean="0"/>
              <a:t>-----------------------</a:t>
            </a:r>
          </a:p>
          <a:p>
            <a:pPr marL="914400" lvl="2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0010</a:t>
            </a:r>
            <a:r>
              <a:rPr lang="en-US" dirty="0" smtClean="0">
                <a:solidFill>
                  <a:srgbClr val="00B050"/>
                </a:solidFill>
              </a:rPr>
              <a:t>100</a:t>
            </a:r>
            <a:r>
              <a:rPr lang="en-US" dirty="0" smtClean="0">
                <a:sym typeface="Wingdings" panose="05000000000000000000" pitchFamily="2" charset="2"/>
              </a:rPr>
              <a:t>                         Q = 100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Done executing four iterations (m – n + 1 iterations)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remainder appears in upper 4 bits (n=4) of residual {A,Q} and quotient is the concatenation of the lower 3 bits (m – n = 3) of residual {A, Q} and the last bit of quotient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1636" y="3119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Remainder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108" y="311973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Quotient = 1001</a:t>
            </a:r>
            <a:endParaRPr lang="en-US" sz="24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2971801"/>
            <a:ext cx="381000" cy="2285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10001" y="2895601"/>
            <a:ext cx="1219199" cy="3047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9200" y="2971801"/>
            <a:ext cx="2362200" cy="2285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7BCF33C-6C22-45A8-8FC5-53A98D36B16B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43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Non-restoring division algorithm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1066800"/>
            <a:ext cx="4343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Divisor &lt;&lt; (m – n)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99" y="3581400"/>
            <a:ext cx="525780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m-bit {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remainder,quotient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}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3622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m-bit adder /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subtractor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953000"/>
            <a:ext cx="3276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Iteration count register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5943600"/>
            <a:ext cx="762000" cy="5334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!= 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3581400"/>
            <a:ext cx="8382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&lt;&lt; 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6369" name="Straight Arrow Connector 186368"/>
          <p:cNvCxnSpPr/>
          <p:nvPr/>
        </p:nvCxnSpPr>
        <p:spPr>
          <a:xfrm>
            <a:off x="3505200" y="1600200"/>
            <a:ext cx="0" cy="6096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4" name="Straight Arrow Connector 186373"/>
          <p:cNvCxnSpPr/>
          <p:nvPr/>
        </p:nvCxnSpPr>
        <p:spPr>
          <a:xfrm>
            <a:off x="2667000" y="3200400"/>
            <a:ext cx="0" cy="3810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6" name="Straight Connector 186375"/>
          <p:cNvCxnSpPr/>
          <p:nvPr/>
        </p:nvCxnSpPr>
        <p:spPr>
          <a:xfrm flipV="1">
            <a:off x="685800" y="1676400"/>
            <a:ext cx="0" cy="19050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78" name="Straight Connector 186377"/>
          <p:cNvCxnSpPr/>
          <p:nvPr/>
        </p:nvCxnSpPr>
        <p:spPr>
          <a:xfrm>
            <a:off x="685800" y="1676400"/>
            <a:ext cx="12192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0" name="Straight Arrow Connector 186379"/>
          <p:cNvCxnSpPr/>
          <p:nvPr/>
        </p:nvCxnSpPr>
        <p:spPr>
          <a:xfrm>
            <a:off x="1905000" y="1676400"/>
            <a:ext cx="0" cy="5334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82" name="Straight Arrow Connector 186381"/>
          <p:cNvCxnSpPr>
            <a:endCxn id="13" idx="1"/>
          </p:cNvCxnSpPr>
          <p:nvPr/>
        </p:nvCxnSpPr>
        <p:spPr>
          <a:xfrm>
            <a:off x="6705600" y="3848100"/>
            <a:ext cx="5334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63000" y="3276600"/>
            <a:ext cx="0" cy="3048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19600" y="3276600"/>
            <a:ext cx="43434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19600" y="3276600"/>
            <a:ext cx="0" cy="3048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86200" y="4953000"/>
            <a:ext cx="533400" cy="533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+1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91000" y="4648200"/>
            <a:ext cx="0" cy="3048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676400" y="4648200"/>
            <a:ext cx="25146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76400" y="4648200"/>
            <a:ext cx="0" cy="3048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76600" y="5257800"/>
            <a:ext cx="6096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43200" y="5943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387" name="TextBox 186386"/>
          <p:cNvSpPr txBox="1"/>
          <p:nvPr/>
        </p:nvSpPr>
        <p:spPr>
          <a:xfrm>
            <a:off x="0" y="601533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 – n + 1</a:t>
            </a:r>
            <a:endParaRPr lang="en-US" sz="2400" dirty="0">
              <a:latin typeface="+mj-lt"/>
            </a:endParaRPr>
          </a:p>
        </p:txBody>
      </p:sp>
      <p:cxnSp>
        <p:nvCxnSpPr>
          <p:cNvPr id="186389" name="Straight Arrow Connector 186388"/>
          <p:cNvCxnSpPr>
            <a:endCxn id="11" idx="0"/>
          </p:cNvCxnSpPr>
          <p:nvPr/>
        </p:nvCxnSpPr>
        <p:spPr>
          <a:xfrm>
            <a:off x="2057400" y="5486400"/>
            <a:ext cx="0" cy="45720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96" name="Straight Arrow Connector 186395"/>
          <p:cNvCxnSpPr>
            <a:stCxn id="11" idx="3"/>
            <a:endCxn id="60" idx="1"/>
          </p:cNvCxnSpPr>
          <p:nvPr/>
        </p:nvCxnSpPr>
        <p:spPr>
          <a:xfrm>
            <a:off x="2438400" y="6210300"/>
            <a:ext cx="304800" cy="0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86200" y="59436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clk</a:t>
            </a:r>
            <a:endParaRPr lang="en-US" sz="2400" dirty="0">
              <a:latin typeface="+mj-lt"/>
            </a:endParaRPr>
          </a:p>
        </p:txBody>
      </p:sp>
      <p:cxnSp>
        <p:nvCxnSpPr>
          <p:cNvPr id="186398" name="Straight Arrow Connector 186397"/>
          <p:cNvCxnSpPr/>
          <p:nvPr/>
        </p:nvCxnSpPr>
        <p:spPr>
          <a:xfrm flipH="1" flipV="1">
            <a:off x="3581400" y="6208068"/>
            <a:ext cx="304800" cy="2232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24200" y="5486400"/>
            <a:ext cx="0" cy="4572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5715000"/>
            <a:ext cx="160020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724400" y="4114800"/>
            <a:ext cx="0" cy="16002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199" y="1143000"/>
            <a:ext cx="60960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91440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Clock inputs</a:t>
            </a:r>
            <a:endParaRPr lang="en-US" sz="24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5000" y="3581400"/>
            <a:ext cx="990600" cy="4527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XOR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" y="4419600"/>
            <a:ext cx="5943600" cy="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4800" y="2667000"/>
            <a:ext cx="0" cy="1447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4800" y="4114800"/>
            <a:ext cx="0" cy="304800"/>
          </a:xfrm>
          <a:prstGeom prst="line">
            <a:avLst/>
          </a:prstGeom>
          <a:ln w="38100">
            <a:solidFill>
              <a:srgbClr val="AE5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85" y="4038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SB</a:t>
            </a:r>
            <a:endParaRPr lang="en-US" sz="24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63602" y="6813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 bits</a:t>
            </a:r>
            <a:endParaRPr lang="en-US" sz="2400" dirty="0">
              <a:latin typeface="+mj-lt"/>
            </a:endParaRPr>
          </a:p>
        </p:txBody>
      </p:sp>
      <p:cxnSp>
        <p:nvCxnSpPr>
          <p:cNvPr id="7" name="Straight Arrow Connector 6"/>
          <p:cNvCxnSpPr>
            <a:stCxn id="80" idx="3"/>
          </p:cNvCxnSpPr>
          <p:nvPr/>
        </p:nvCxnSpPr>
        <p:spPr>
          <a:xfrm>
            <a:off x="5169005" y="912168"/>
            <a:ext cx="1765195" cy="2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0" idx="1"/>
          </p:cNvCxnSpPr>
          <p:nvPr/>
        </p:nvCxnSpPr>
        <p:spPr>
          <a:xfrm flipH="1">
            <a:off x="2639602" y="912168"/>
            <a:ext cx="1524000" cy="2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82000" y="3581400"/>
            <a:ext cx="685800" cy="4527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endCxn id="53" idx="1"/>
          </p:cNvCxnSpPr>
          <p:nvPr/>
        </p:nvCxnSpPr>
        <p:spPr>
          <a:xfrm flipV="1">
            <a:off x="5334000" y="3807767"/>
            <a:ext cx="381000" cy="2233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48400" y="4034134"/>
            <a:ext cx="0" cy="385466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1"/>
          </p:cNvCxnSpPr>
          <p:nvPr/>
        </p:nvCxnSpPr>
        <p:spPr>
          <a:xfrm flipV="1">
            <a:off x="8077200" y="3807767"/>
            <a:ext cx="304800" cy="4467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106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763000" y="4038600"/>
            <a:ext cx="0" cy="385466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04800" y="2667000"/>
            <a:ext cx="12954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58547" y="2586335"/>
            <a:ext cx="817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Add/</a:t>
            </a:r>
          </a:p>
          <a:p>
            <a:r>
              <a:rPr lang="en-US" sz="2400" dirty="0" smtClean="0">
                <a:latin typeface="+mj-lt"/>
              </a:rPr>
              <a:t>Sub</a:t>
            </a:r>
            <a:endParaRPr lang="en-US" sz="2400" dirty="0">
              <a:latin typeface="+mj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371600" y="6243933"/>
            <a:ext cx="304800" cy="4467"/>
          </a:xfrm>
          <a:prstGeom prst="straightConnector1">
            <a:avLst/>
          </a:prstGeom>
          <a:ln w="38100">
            <a:solidFill>
              <a:srgbClr val="AE5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Signed division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Suppose A and B are positive and we have A = BQ + 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So, -A = -BQ – R is the expected result of dividing –A by B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Rule: remainder must have the same sign as the dividend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Signed division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Signed division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Convert the negative operand(s) to their positive value(s) and use any unsigned division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both operands were positive originally, stop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= BQ + 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both operands were negative originally, negate remainder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-A = -BQ + (-R)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dividend was negative and divisor was positive, negate both quotient and remainder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-A = B(-Q) + (-R)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dividend was positive and divisor was negative, negate quotient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= -B(-Q) + R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division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MIPS has both signed and unsigned division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div instruction treats operands as signed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divu</a:t>
            </a:r>
            <a:r>
              <a:rPr lang="en-US" altLang="en-US" dirty="0" smtClean="0"/>
              <a:t> treats operands as unsigned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Faster division algorithms are non-trivial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subtractions cannot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Fast algorithms try to predict quotient bits and detect and correct </a:t>
            </a:r>
            <a:r>
              <a:rPr lang="en-US" altLang="en-US" dirty="0" err="1" smtClean="0"/>
              <a:t>mispredictions</a:t>
            </a:r>
            <a:r>
              <a:rPr lang="en-US" altLang="en-US" dirty="0"/>
              <a:t> </a:t>
            </a:r>
            <a:r>
              <a:rPr lang="en-US" altLang="en-US" dirty="0" smtClean="0"/>
              <a:t>on the fly</a:t>
            </a:r>
          </a:p>
        </p:txBody>
      </p:sp>
    </p:spTree>
    <p:extLst>
      <p:ext uri="{BB962C8B-B14F-4D97-AF65-F5344CB8AC3E}">
        <p14:creationId xmlns:p14="http://schemas.microsoft.com/office/powerpoint/2010/main" val="40659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Floating-point addition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Assume that the operands are represented in IEEE 754 format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1: Align exponents of the operands by shifting significand of the smaller number to the right (recall significand = 1.mantissa)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2: Add significands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2’s complement integer arithmetic ignoring the binary point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result is negative, convert to its positive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Put back the binary point after addition and assign the sign bit depending on the result’s sign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3: Normalize the sum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Shift right and increase exponent OR shift left and decrease exponent</a:t>
            </a:r>
          </a:p>
        </p:txBody>
      </p:sp>
    </p:spTree>
    <p:extLst>
      <p:ext uri="{BB962C8B-B14F-4D97-AF65-F5344CB8AC3E}">
        <p14:creationId xmlns:p14="http://schemas.microsoft.com/office/powerpoint/2010/main" val="18970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Floating-point addition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4: If overflow or underflow detected, raise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5: Round mantissa of the normalized sum to fit the precision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may make the result </a:t>
            </a:r>
            <a:r>
              <a:rPr lang="en-US" altLang="en-US" dirty="0" err="1" smtClean="0"/>
              <a:t>unnormalized</a:t>
            </a:r>
            <a:r>
              <a:rPr lang="en-US" altLang="en-US" dirty="0" smtClean="0"/>
              <a:t> e.g., 1.11111…1 in binary becomes 10.00000…0 after half-way rounding rule is applied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not normalized, repeat steps 3, 4, 5; else stop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Precision could be lost in intermediate computations e.g., during shifting significand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 avoid this, IEEE 754 standard recommends use of three additional bits in intermediate representations (guard bit, round bit, sticky bit)</a:t>
            </a:r>
          </a:p>
        </p:txBody>
      </p:sp>
    </p:spTree>
    <p:extLst>
      <p:ext uri="{BB962C8B-B14F-4D97-AF65-F5344CB8AC3E}">
        <p14:creationId xmlns:p14="http://schemas.microsoft.com/office/powerpoint/2010/main" val="4346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49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guard, round, sticky bits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guard and round bits extend the mantissa by two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sticky bit appears after the round bit and is set to 1 if any bit to the right of the round bit is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These bits improve the precision of arithmetic whenever the significand needs to be shifted to the right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These bits retain a few mantissa bits which would otherwise get dropped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normalization step needs to shift the significand to the left, these bits will start contributing to the precision of the mantissa</a:t>
            </a:r>
          </a:p>
        </p:txBody>
      </p:sp>
    </p:spTree>
    <p:extLst>
      <p:ext uri="{BB962C8B-B14F-4D97-AF65-F5344CB8AC3E}">
        <p14:creationId xmlns:p14="http://schemas.microsoft.com/office/powerpoint/2010/main" val="39640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logic on processor chip implements the FSM and the ALU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2590800" cy="2895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Processor chip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(SRAM + logic)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5638800"/>
            <a:ext cx="2590800" cy="381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DRAM controller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146048" y="3581400"/>
            <a:ext cx="1216152" cy="484632"/>
          </a:xfrm>
          <a:prstGeom prst="leftRightArrow">
            <a:avLst/>
          </a:prstGeom>
          <a:solidFill>
            <a:srgbClr val="A0207B"/>
          </a:solidFill>
          <a:ln>
            <a:solidFill>
              <a:srgbClr val="A02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953000" y="5458968"/>
            <a:ext cx="2895600" cy="4846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952999" y="5611368"/>
            <a:ext cx="1381699" cy="4846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3962400" cy="85039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3886200" y="632013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DRAM channels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091819" y="5867400"/>
            <a:ext cx="470781" cy="452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5091819" y="5715000"/>
            <a:ext cx="2451981" cy="605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419701"/>
            <a:ext cx="1281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I/O</a:t>
            </a:r>
          </a:p>
          <a:p>
            <a:pPr algn="ctr"/>
            <a:r>
              <a:rPr lang="en-US" sz="2400" dirty="0" smtClean="0">
                <a:latin typeface="+mj-lt"/>
              </a:rPr>
              <a:t>Devices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67200"/>
            <a:ext cx="3962400" cy="85039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285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50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Floating-point addition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0.5 + (-0.4375)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0.5 = 1.000 x 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,  -0.4375 = -1.110 x 2</a:t>
            </a:r>
            <a:r>
              <a:rPr lang="en-US" altLang="en-US" baseline="30000" dirty="0" smtClean="0"/>
              <a:t>-2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1: Align exponents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-1.110 x 2</a:t>
            </a:r>
            <a:r>
              <a:rPr lang="en-US" altLang="en-US" baseline="30000" dirty="0" smtClean="0"/>
              <a:t>-2</a:t>
            </a:r>
            <a:r>
              <a:rPr lang="en-US" altLang="en-US" dirty="0" smtClean="0"/>
              <a:t> = -0.111 x 2</a:t>
            </a:r>
            <a:r>
              <a:rPr lang="en-US" altLang="en-US" baseline="30000" dirty="0" smtClean="0"/>
              <a:t>-1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2: Add significands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1.000 + (-0.111)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1000 + 1001 = 0001  (2’ complement)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0.001 after putting back the binary point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3: Normalize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0.001 x 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= 1.000 x 2</a:t>
            </a:r>
            <a:r>
              <a:rPr lang="en-US" altLang="en-US" baseline="30000" dirty="0" smtClean="0"/>
              <a:t>-4</a:t>
            </a:r>
            <a:r>
              <a:rPr lang="en-US" altLang="en-US" dirty="0" smtClean="0"/>
              <a:t> = 0.0625</a:t>
            </a:r>
            <a:endParaRPr lang="en-US" altLang="en-US" baseline="300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 overflow or underflow because exponent is within legitimate range; no need to round also</a:t>
            </a:r>
          </a:p>
        </p:txBody>
      </p:sp>
    </p:spTree>
    <p:extLst>
      <p:ext uri="{BB962C8B-B14F-4D97-AF65-F5344CB8AC3E}">
        <p14:creationId xmlns:p14="http://schemas.microsoft.com/office/powerpoint/2010/main" val="18697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51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Floating-point multiplication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1: Add the biased exponents of the operands and subtract the bias to get the new biased exponent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2: Multiply significands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unsigned integer multiplication algorithm ignoring the binary point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Put the binary point after N bit positions from right where N is the sum of the lengths of the mantissa of two operands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3: Normalize the product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4: If overflow or underflow detected, raise exception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Step 5: Round the product; if product is not normalized, repeat steps 3, 4, 5</a:t>
            </a:r>
          </a:p>
        </p:txBody>
      </p:sp>
    </p:spTree>
    <p:extLst>
      <p:ext uri="{BB962C8B-B14F-4D97-AF65-F5344CB8AC3E}">
        <p14:creationId xmlns:p14="http://schemas.microsoft.com/office/powerpoint/2010/main" val="9121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D16AE99-BCAD-40BD-983E-E6F7A70FE364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52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Floating-point multiplication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6: If the signs of the operands are same, the product is assigned positive sign; otherwise the product is negative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0.5 x (-0.4375)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(1.000 x 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) x (-1.110 x 2</a:t>
            </a:r>
            <a:r>
              <a:rPr lang="en-US" altLang="en-US" baseline="30000" dirty="0" smtClean="0"/>
              <a:t>-2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New biased exponent = (127 – 1) + (127 – 2) – 127 = 124 = (127 – 3)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Actual exponent -3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Multiply significands: 1000 x 1110 = 1110000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Put back binary point: 1.110000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Unsigned product = 1.110 x 2</a:t>
            </a:r>
            <a:r>
              <a:rPr lang="en-US" altLang="en-US" baseline="30000" dirty="0" smtClean="0"/>
              <a:t>-3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Already normalized and no overflow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No need to round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Final product = -1.110 x 2</a:t>
            </a:r>
            <a:r>
              <a:rPr lang="en-US" altLang="en-US" baseline="30000" dirty="0" smtClean="0"/>
              <a:t>-3</a:t>
            </a:r>
            <a:r>
              <a:rPr lang="en-US" altLang="en-US" dirty="0" smtClean="0"/>
              <a:t> = -0.21875</a:t>
            </a:r>
          </a:p>
        </p:txBody>
      </p:sp>
    </p:spTree>
    <p:extLst>
      <p:ext uri="{BB962C8B-B14F-4D97-AF65-F5344CB8AC3E}">
        <p14:creationId xmlns:p14="http://schemas.microsoft.com/office/powerpoint/2010/main" val="5278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02CCF5-0E9C-4ADE-BF24-A4620D149A57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model of computer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3581400" cy="6096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Processor logic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267200"/>
            <a:ext cx="3581400" cy="1600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SRAM cache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96768" y="3288792"/>
            <a:ext cx="332232" cy="978408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6800" y="3276600"/>
            <a:ext cx="0" cy="990600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-Right Arrow 9"/>
          <p:cNvSpPr/>
          <p:nvPr/>
        </p:nvSpPr>
        <p:spPr>
          <a:xfrm rot="16200000">
            <a:off x="1181100" y="3619500"/>
            <a:ext cx="990600" cy="304800"/>
          </a:xfrm>
          <a:prstGeom prst="leftRightArrow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3403937"/>
            <a:ext cx="825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</a:t>
            </a:r>
          </a:p>
          <a:p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ata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3251537"/>
            <a:ext cx="1096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</a:t>
            </a:r>
          </a:p>
          <a:p>
            <a:r>
              <a:rPr lang="en-US" sz="2000" dirty="0" smtClean="0">
                <a:latin typeface="+mj-lt"/>
              </a:rPr>
              <a:t>address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5318" y="3276600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Command</a:t>
            </a:r>
          </a:p>
          <a:p>
            <a:r>
              <a:rPr lang="en-US" sz="2000" dirty="0" smtClean="0">
                <a:latin typeface="+mj-lt"/>
              </a:rPr>
              <a:t>bus (read/</a:t>
            </a:r>
          </a:p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rite)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3200400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ACT/</a:t>
            </a:r>
          </a:p>
          <a:p>
            <a:r>
              <a:rPr lang="en-US" sz="2000" dirty="0" smtClean="0">
                <a:latin typeface="+mj-lt"/>
              </a:rPr>
              <a:t>PRE/CAS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2800" y="4343400"/>
            <a:ext cx="1752600" cy="13716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Controller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5029200" y="4343400"/>
            <a:ext cx="2133600" cy="304800"/>
          </a:xfrm>
          <a:prstGeom prst="leftRightArrow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945124" y="4116324"/>
            <a:ext cx="332232" cy="2103120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59680" y="5715000"/>
            <a:ext cx="2103120" cy="0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401949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64-byte data bus</a:t>
            </a:r>
            <a:endParaRPr lang="en-US" sz="2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400" y="4724400"/>
            <a:ext cx="1949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32-bit </a:t>
            </a:r>
            <a:r>
              <a:rPr lang="en-US" sz="2000" dirty="0" err="1" smtClean="0">
                <a:latin typeface="+mj-lt"/>
              </a:rPr>
              <a:t>addr</a:t>
            </a:r>
            <a:r>
              <a:rPr lang="en-US" sz="2000" dirty="0" smtClean="0">
                <a:latin typeface="+mj-lt"/>
              </a:rPr>
              <a:t>. bus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8611" y="539109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Command bus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48" y="5695890"/>
            <a:ext cx="146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Read/Write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86400" y="2724090"/>
            <a:ext cx="3581400" cy="47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DIMM card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94" y="3200401"/>
            <a:ext cx="341406" cy="1143000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10800000">
            <a:off x="7620001" y="3200400"/>
            <a:ext cx="332232" cy="1130808"/>
          </a:xfrm>
          <a:prstGeom prst="down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3327737"/>
            <a:ext cx="825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64-bit</a:t>
            </a:r>
          </a:p>
          <a:p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ata</a:t>
            </a:r>
          </a:p>
          <a:p>
            <a:r>
              <a:rPr lang="en-US" sz="2000" dirty="0" err="1">
                <a:latin typeface="+mj-lt"/>
              </a:rPr>
              <a:t>c</a:t>
            </a:r>
            <a:r>
              <a:rPr lang="en-US" sz="2000" dirty="0" err="1" smtClean="0">
                <a:latin typeface="+mj-lt"/>
              </a:rPr>
              <a:t>h.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9557" y="3403937"/>
            <a:ext cx="782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Addr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bus</a:t>
            </a:r>
            <a:endParaRPr lang="en-US" sz="2000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324600" y="3200400"/>
            <a:ext cx="990600" cy="1130808"/>
          </a:xfrm>
          <a:prstGeom prst="straightConnector1">
            <a:avLst/>
          </a:prstGeom>
          <a:ln w="38100">
            <a:solidFill>
              <a:srgbClr val="673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57823" y="2502922"/>
            <a:ext cx="40386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8"/>
          <p:cNvSpPr txBox="1">
            <a:spLocks noGrp="1"/>
          </p:cNvSpPr>
          <p:nvPr>
            <p:ph type="body" idx="1"/>
          </p:nvPr>
        </p:nvSpPr>
        <p:spPr>
          <a:xfrm>
            <a:off x="2133600" y="1091625"/>
            <a:ext cx="229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FSM + ALU</a:t>
            </a:r>
          </a:p>
        </p:txBody>
      </p:sp>
      <p:cxnSp>
        <p:nvCxnSpPr>
          <p:cNvPr id="4" name="Straight Arrow Connector 3"/>
          <p:cNvCxnSpPr>
            <a:stCxn id="29" idx="2"/>
            <a:endCxn id="2" idx="0"/>
          </p:cNvCxnSpPr>
          <p:nvPr/>
        </p:nvCxnSpPr>
        <p:spPr>
          <a:xfrm flipH="1">
            <a:off x="3277123" y="1676400"/>
            <a:ext cx="3490" cy="826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ALU architecture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ALU is responsible for executing the core of the MIPS instructions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Everything except load/store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ALU takes two inputs for most instructions and produces a result that may or may not get written to a destination register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 example, control transfer instructions do not write to a general-purpose register, but writes to the program counter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ALUs are of two kinds: integer and floating-point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floating-point ALU is often referred to as the floating-point unit (FPU)</a:t>
            </a:r>
          </a:p>
        </p:txBody>
      </p:sp>
    </p:spTree>
    <p:extLst>
      <p:ext uri="{BB962C8B-B14F-4D97-AF65-F5344CB8AC3E}">
        <p14:creationId xmlns:p14="http://schemas.microsoft.com/office/powerpoint/2010/main" val="16207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E8E3E56-D656-4D79-8A78-663CBABD1C71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ALU architecture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Components of the integer ALU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Adder/</a:t>
            </a:r>
            <a:r>
              <a:rPr lang="en-US" altLang="en-US" dirty="0" err="1" smtClean="0"/>
              <a:t>subtractor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add, </a:t>
            </a:r>
            <a:r>
              <a:rPr lang="en-US" altLang="en-US" dirty="0" err="1" smtClean="0"/>
              <a:t>addu</a:t>
            </a:r>
            <a:r>
              <a:rPr lang="en-US" altLang="en-US" dirty="0" smtClean="0"/>
              <a:t>, sub, </a:t>
            </a:r>
            <a:r>
              <a:rPr lang="en-US" altLang="en-US" dirty="0" err="1" smtClean="0"/>
              <a:t>subu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addi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addiu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Computes target of conditional branch instructions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Computes address of load/store instructions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Multiplier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</a:t>
            </a:r>
            <a:r>
              <a:rPr lang="en-US" altLang="en-US" dirty="0" err="1" smtClean="0"/>
              <a:t>mult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multu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Divider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div, </a:t>
            </a:r>
            <a:r>
              <a:rPr lang="en-US" altLang="en-US" dirty="0" err="1" smtClean="0"/>
              <a:t>divu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 gate array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and, nor, or, 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andi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ori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xori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lui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Comparator and branch subunit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</a:t>
            </a:r>
            <a:r>
              <a:rPr lang="en-US" altLang="en-US" dirty="0" err="1" smtClean="0"/>
              <a:t>slt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sltu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slti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sltiu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the comparison part of </a:t>
            </a:r>
            <a:r>
              <a:rPr lang="en-US" altLang="en-US" dirty="0" err="1" smtClean="0"/>
              <a:t>beq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bne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bgez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bgtz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bltz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blez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14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9D2ECB-BDE8-4D12-926C-CCDB6A1C942E}" type="slidenum">
              <a:rPr lang="en-US" altLang="en-US"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9144000" cy="6588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Integer ALU architecture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Components of the integer ALU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Shifter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</a:t>
            </a:r>
            <a:r>
              <a:rPr lang="en-US" altLang="en-US" dirty="0" err="1" smtClean="0"/>
              <a:t>sll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sllv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sra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srav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srl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srlv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Naïve implementation would shift by one bit position in every clock cycle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Inefficient for arbitrary shift amounts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Barrel shifters can shift an operand by arbitrary amount in time no more than an addition takes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Multiplexer (part of branch subunit)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Selects between branch target and PC+4 depending on the output of the comparison part of cond. branch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 movement unit (part of multiplier/divider)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Executes </a:t>
            </a:r>
            <a:r>
              <a:rPr lang="en-US" altLang="en-US" dirty="0" err="1" smtClean="0"/>
              <a:t>mflo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mfhi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mtlo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mthi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designs do not consider the shifter, multiplier, and divider as part of the ALU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46448</TotalTime>
  <Words>4154</Words>
  <Application>Microsoft Office PowerPoint</Application>
  <PresentationFormat>On-screen Show (4:3)</PresentationFormat>
  <Paragraphs>602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 Unicode MS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Office Theme</vt:lpstr>
      <vt:lpstr>Arithmetic Algorithms and ALU Design</vt:lpstr>
      <vt:lpstr>Sketch</vt:lpstr>
      <vt:lpstr>Abstract model of computer</vt:lpstr>
      <vt:lpstr>Abstract model of computer</vt:lpstr>
      <vt:lpstr>Abstract model of computer</vt:lpstr>
      <vt:lpstr>Abstract model of computer</vt:lpstr>
      <vt:lpstr>ALU architecture</vt:lpstr>
      <vt:lpstr>Integer ALU architecture</vt:lpstr>
      <vt:lpstr>Integer ALU architecture</vt:lpstr>
      <vt:lpstr>Overflow detection in MIPS</vt:lpstr>
      <vt:lpstr>Overflow detection in MIPS</vt:lpstr>
      <vt:lpstr>Overflow detection in software</vt:lpstr>
      <vt:lpstr>Overflow detection in software</vt:lpstr>
      <vt:lpstr>Overflow detection in software</vt:lpstr>
      <vt:lpstr>Multiplication algorithm</vt:lpstr>
      <vt:lpstr>Multiplication algorithm</vt:lpstr>
      <vt:lpstr>Multiplication algorithm</vt:lpstr>
      <vt:lpstr>Multiplication algorithm</vt:lpstr>
      <vt:lpstr>Multiplication algorithm (simpler)</vt:lpstr>
      <vt:lpstr>Faster multiplication</vt:lpstr>
      <vt:lpstr>Signed multiplication</vt:lpstr>
      <vt:lpstr>Booth’s multiplication algorithm</vt:lpstr>
      <vt:lpstr>Booth’s multiplication algorithm</vt:lpstr>
      <vt:lpstr>Booth’s multiplication algorithm</vt:lpstr>
      <vt:lpstr>Division algorithm</vt:lpstr>
      <vt:lpstr>Division algorithm</vt:lpstr>
      <vt:lpstr>Division algorithm</vt:lpstr>
      <vt:lpstr>Division algorithm</vt:lpstr>
      <vt:lpstr>Division algorithm</vt:lpstr>
      <vt:lpstr>Division algorithm</vt:lpstr>
      <vt:lpstr>Division algorithm</vt:lpstr>
      <vt:lpstr>Division algorithm</vt:lpstr>
      <vt:lpstr>Division algorithm</vt:lpstr>
      <vt:lpstr>Restoring division algorithm</vt:lpstr>
      <vt:lpstr>Non-performing restoring division</vt:lpstr>
      <vt:lpstr>Non-restoring division algorithm</vt:lpstr>
      <vt:lpstr>Non-restoring division algorithm</vt:lpstr>
      <vt:lpstr>Non-restoring division algorithm</vt:lpstr>
      <vt:lpstr>Division algorithm (A shifted left)</vt:lpstr>
      <vt:lpstr>Division algorithm (A shifted left)</vt:lpstr>
      <vt:lpstr>Division algorithm (A shifted left)</vt:lpstr>
      <vt:lpstr>Division algorithm (A shifted left)</vt:lpstr>
      <vt:lpstr>Non-restoring division algorithm</vt:lpstr>
      <vt:lpstr>Signed division</vt:lpstr>
      <vt:lpstr>Signed division</vt:lpstr>
      <vt:lpstr>Signed division</vt:lpstr>
      <vt:lpstr>Floating-point addition</vt:lpstr>
      <vt:lpstr>Floating-point addition</vt:lpstr>
      <vt:lpstr>Use of guard, round, sticky bits</vt:lpstr>
      <vt:lpstr>Floating-point addition</vt:lpstr>
      <vt:lpstr>Floating-point multiplication</vt:lpstr>
      <vt:lpstr>Floating-point multiplication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Chaudhuri, MainakX</cp:lastModifiedBy>
  <cp:revision>1365</cp:revision>
  <cp:lastPrinted>2018-04-05T04:32:52Z</cp:lastPrinted>
  <dcterms:created xsi:type="dcterms:W3CDTF">2009-12-03T08:56:43Z</dcterms:created>
  <dcterms:modified xsi:type="dcterms:W3CDTF">2018-04-20T11:05:43Z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