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28" r:id="rId2"/>
    <p:sldId id="327" r:id="rId3"/>
    <p:sldId id="425" r:id="rId4"/>
    <p:sldId id="419" r:id="rId5"/>
    <p:sldId id="465" r:id="rId6"/>
    <p:sldId id="466" r:id="rId7"/>
    <p:sldId id="420" r:id="rId8"/>
    <p:sldId id="436" r:id="rId9"/>
    <p:sldId id="421" r:id="rId10"/>
    <p:sldId id="422" r:id="rId11"/>
    <p:sldId id="424" r:id="rId12"/>
    <p:sldId id="470" r:id="rId13"/>
    <p:sldId id="469" r:id="rId14"/>
    <p:sldId id="423" r:id="rId15"/>
    <p:sldId id="437" r:id="rId16"/>
    <p:sldId id="474" r:id="rId17"/>
    <p:sldId id="428" r:id="rId18"/>
    <p:sldId id="429" r:id="rId19"/>
    <p:sldId id="472" r:id="rId20"/>
    <p:sldId id="430" r:id="rId21"/>
    <p:sldId id="433" r:id="rId22"/>
    <p:sldId id="473" r:id="rId23"/>
    <p:sldId id="434" r:id="rId24"/>
    <p:sldId id="435" r:id="rId25"/>
    <p:sldId id="467" r:id="rId26"/>
    <p:sldId id="468" r:id="rId27"/>
    <p:sldId id="439" r:id="rId28"/>
    <p:sldId id="440" r:id="rId29"/>
    <p:sldId id="387" r:id="rId30"/>
    <p:sldId id="376" r:id="rId31"/>
    <p:sldId id="394" r:id="rId32"/>
    <p:sldId id="441" r:id="rId33"/>
    <p:sldId id="442" r:id="rId34"/>
    <p:sldId id="443" r:id="rId35"/>
    <p:sldId id="395" r:id="rId36"/>
    <p:sldId id="445" r:id="rId37"/>
    <p:sldId id="447" r:id="rId38"/>
    <p:sldId id="450" r:id="rId39"/>
    <p:sldId id="451" r:id="rId40"/>
    <p:sldId id="452" r:id="rId41"/>
    <p:sldId id="453" r:id="rId4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A23E2A"/>
    <a:srgbClr val="AE5F1E"/>
    <a:srgbClr val="673105"/>
    <a:srgbClr val="A0207B"/>
    <a:srgbClr val="2A20EC"/>
    <a:srgbClr val="E14C23"/>
    <a:srgbClr val="AC1422"/>
    <a:srgbClr val="005426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preferSingleView="1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D1009-29F9-42C4-98F8-777031027D4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00927-5854-46CF-90B8-FA9C6D9C2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11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C837CE5-EEBD-4B82-B155-BA1DBF67C8CF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D985FA7-9A21-4F92-A827-786028AD0C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7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1813-22FC-4EC3-A200-08371A6F312C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0076-9FA9-477E-95D4-77200DB10CE7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2954-80FA-4126-A2A0-5329EFAF9D78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200" b="1">
                <a:solidFill>
                  <a:srgbClr val="0070C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9033-E6AA-4B74-874D-8A7B294602B7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781800" cy="365125"/>
          </a:xfrm>
        </p:spPr>
        <p:txBody>
          <a:bodyPr/>
          <a:lstStyle>
            <a:lvl1pPr>
              <a:defRPr b="1">
                <a:solidFill>
                  <a:srgbClr val="00B050"/>
                </a:solidFill>
                <a:latin typeface="+mj-lt"/>
              </a:defRPr>
            </a:lvl1pPr>
          </a:lstStyle>
          <a:p>
            <a:r>
              <a:rPr lang="fi-FI" smtClean="0"/>
              <a:t>PageNUCA (IIT, Kanpur)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ABC3-95A1-4D62-8759-5881653E9A3E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DA21-24EC-44BA-984D-FD25F700CBDC}" type="datetime1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3AAB-068A-4B5D-B829-053AA1E497DA}" type="datetime1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1537-FA4F-4688-A28A-EF28B5B0BEAA}" type="datetime1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D8DF-30CA-4FE7-98E7-727C137275AA}" type="datetime1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7239-4C86-4189-B365-7B3A5B0238EF}" type="datetime1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F795-FD24-4CF4-B6BB-8D37454ED120}" type="datetime1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015F7-BA38-4967-B47C-CE71164BC701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5052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Memory Hierarchy</a:t>
            </a:r>
            <a:br>
              <a:rPr lang="en-US" sz="4800" b="1" dirty="0" smtClean="0">
                <a:solidFill>
                  <a:srgbClr val="0070C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4800" b="1" dirty="0" smtClean="0">
                <a:solidFill>
                  <a:srgbClr val="0070C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br>
              <a:rPr lang="en-US" sz="4800" b="1" dirty="0" smtClean="0">
                <a:solidFill>
                  <a:srgbClr val="0070C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4800" b="1" dirty="0" smtClean="0">
                <a:solidFill>
                  <a:srgbClr val="0070C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SRAM Cache Design</a:t>
            </a:r>
            <a:endParaRPr lang="en-US" sz="4800" b="1" dirty="0">
              <a:solidFill>
                <a:srgbClr val="0070C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48000"/>
            <a:ext cx="9144000" cy="3581400"/>
          </a:xfrm>
        </p:spPr>
        <p:txBody>
          <a:bodyPr>
            <a:normAutofit/>
          </a:bodyPr>
          <a:lstStyle/>
          <a:p>
            <a:endParaRPr lang="en-US" sz="3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36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3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Mainak</a:t>
            </a:r>
            <a:r>
              <a:rPr lang="en-US" sz="3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Chaudhuri</a:t>
            </a:r>
            <a:endParaRPr lang="en-US" sz="3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3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Indian Institute of Technology Kanpur</a:t>
            </a:r>
            <a:endParaRPr lang="en-US" sz="28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26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2AFF81A5-1427-4C81-A588-53AD259695A1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10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811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Memory and storage hierarchy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Hierarchical organization allows very fast access to a small subset of code and data needed now from the SRAM cache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Later this code and data can be exchanged to bring something else from DRAM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SRAM caches have finite capacity, so something must be replaced to bring something new if the cache is already full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Also, code and data in DRAM can be swapped with something else from hard disk on demand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Less frequent than exchange between SRAM and DRAM</a:t>
            </a:r>
          </a:p>
        </p:txBody>
      </p:sp>
    </p:spTree>
    <p:extLst>
      <p:ext uri="{BB962C8B-B14F-4D97-AF65-F5344CB8AC3E}">
        <p14:creationId xmlns:p14="http://schemas.microsoft.com/office/powerpoint/2010/main" val="10824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2AFF81A5-1427-4C81-A588-53AD259695A1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11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811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Memory and storage hierarchy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Example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 smtClean="0"/>
          </a:p>
        </p:txBody>
      </p:sp>
      <p:sp>
        <p:nvSpPr>
          <p:cNvPr id="3" name="Oval 2"/>
          <p:cNvSpPr/>
          <p:nvPr/>
        </p:nvSpPr>
        <p:spPr>
          <a:xfrm>
            <a:off x="1143000" y="5105400"/>
            <a:ext cx="1676400" cy="16160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State 0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IF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14800" y="5089525"/>
            <a:ext cx="1676400" cy="16160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State 1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ID/RF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Oval 7"/>
          <p:cNvSpPr/>
          <p:nvPr/>
        </p:nvSpPr>
        <p:spPr>
          <a:xfrm>
            <a:off x="7315200" y="5105400"/>
            <a:ext cx="1676400" cy="16160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State 2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EX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315200" y="3048000"/>
            <a:ext cx="1676400" cy="16160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State 3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MEM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315200" y="990600"/>
            <a:ext cx="1676400" cy="16160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State 4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WB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3452679"/>
            <a:ext cx="1219200" cy="14241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SRAM cache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" name="Straight Connector 12"/>
          <p:cNvCxnSpPr>
            <a:endCxn id="9" idx="3"/>
          </p:cNvCxnSpPr>
          <p:nvPr/>
        </p:nvCxnSpPr>
        <p:spPr>
          <a:xfrm>
            <a:off x="1978132" y="4419600"/>
            <a:ext cx="5582571" cy="7806"/>
          </a:xfrm>
          <a:prstGeom prst="line">
            <a:avLst/>
          </a:prstGeom>
          <a:ln w="38100">
            <a:solidFill>
              <a:srgbClr val="A23E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371600" y="1295399"/>
            <a:ext cx="1676400" cy="161607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DRAM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81600" y="914400"/>
            <a:ext cx="1676400" cy="2667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Hard disk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371600" y="4419600"/>
            <a:ext cx="609600" cy="0"/>
          </a:xfrm>
          <a:prstGeom prst="straightConnector1">
            <a:avLst/>
          </a:prstGeom>
          <a:ln w="38100">
            <a:solidFill>
              <a:srgbClr val="A23E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71600" y="3962400"/>
            <a:ext cx="609600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81200" y="3962400"/>
            <a:ext cx="0" cy="45720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57200" y="1676400"/>
            <a:ext cx="0" cy="1776279"/>
          </a:xfrm>
          <a:prstGeom prst="line">
            <a:avLst/>
          </a:prstGeom>
          <a:ln w="38100">
            <a:solidFill>
              <a:srgbClr val="A23E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200" y="1676400"/>
            <a:ext cx="914400" cy="0"/>
          </a:xfrm>
          <a:prstGeom prst="straightConnector1">
            <a:avLst/>
          </a:prstGeom>
          <a:ln w="38100">
            <a:solidFill>
              <a:srgbClr val="A23E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143000" y="2514600"/>
            <a:ext cx="2286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143000" y="2514600"/>
            <a:ext cx="0" cy="92220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048000" y="1524000"/>
            <a:ext cx="2133600" cy="0"/>
          </a:xfrm>
          <a:prstGeom prst="straightConnector1">
            <a:avLst/>
          </a:prstGeom>
          <a:ln w="38100">
            <a:solidFill>
              <a:srgbClr val="A23E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048000" y="2606675"/>
            <a:ext cx="2133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753" name="Straight Arrow Connector 202752"/>
          <p:cNvCxnSpPr/>
          <p:nvPr/>
        </p:nvCxnSpPr>
        <p:spPr>
          <a:xfrm>
            <a:off x="381000" y="5943600"/>
            <a:ext cx="762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819400" y="5943600"/>
            <a:ext cx="1295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791200" y="5943600"/>
            <a:ext cx="15409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756" name="Straight Arrow Connector 202755"/>
          <p:cNvCxnSpPr>
            <a:stCxn id="8" idx="0"/>
            <a:endCxn id="9" idx="4"/>
          </p:cNvCxnSpPr>
          <p:nvPr/>
        </p:nvCxnSpPr>
        <p:spPr>
          <a:xfrm flipV="1">
            <a:off x="8153400" y="4664075"/>
            <a:ext cx="0" cy="4413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8153400" y="2590800"/>
            <a:ext cx="0" cy="4413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760" name="Straight Connector 202759"/>
          <p:cNvCxnSpPr>
            <a:stCxn id="10" idx="7"/>
          </p:cNvCxnSpPr>
          <p:nvPr/>
        </p:nvCxnSpPr>
        <p:spPr>
          <a:xfrm flipV="1">
            <a:off x="8746097" y="914400"/>
            <a:ext cx="321703" cy="3128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762" name="Straight Connector 202761"/>
          <p:cNvCxnSpPr/>
          <p:nvPr/>
        </p:nvCxnSpPr>
        <p:spPr>
          <a:xfrm>
            <a:off x="9067800" y="914400"/>
            <a:ext cx="0" cy="5867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765" name="Straight Connector 202764"/>
          <p:cNvCxnSpPr/>
          <p:nvPr/>
        </p:nvCxnSpPr>
        <p:spPr>
          <a:xfrm flipH="1">
            <a:off x="609600" y="6765926"/>
            <a:ext cx="8458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768" name="Straight Arrow Connector 202767"/>
          <p:cNvCxnSpPr>
            <a:endCxn id="3" idx="3"/>
          </p:cNvCxnSpPr>
          <p:nvPr/>
        </p:nvCxnSpPr>
        <p:spPr>
          <a:xfrm flipV="1">
            <a:off x="609600" y="6484806"/>
            <a:ext cx="778903" cy="2811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775" name="Straight Arrow Connector 202774"/>
          <p:cNvCxnSpPr>
            <a:stCxn id="3" idx="0"/>
          </p:cNvCxnSpPr>
          <p:nvPr/>
        </p:nvCxnSpPr>
        <p:spPr>
          <a:xfrm flipH="1" flipV="1">
            <a:off x="1978132" y="4419600"/>
            <a:ext cx="3068" cy="685800"/>
          </a:xfrm>
          <a:prstGeom prst="straightConnector1">
            <a:avLst/>
          </a:prstGeom>
          <a:ln w="38100">
            <a:solidFill>
              <a:srgbClr val="A23E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776" name="TextBox 202775"/>
          <p:cNvSpPr txBox="1"/>
          <p:nvPr/>
        </p:nvSpPr>
        <p:spPr>
          <a:xfrm>
            <a:off x="457200" y="5558135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PC</a:t>
            </a:r>
            <a:endParaRPr lang="en-US" sz="2400" dirty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978132" y="4719935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PC</a:t>
            </a:r>
            <a:endParaRPr lang="en-US" sz="2400" dirty="0"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66098" y="4338935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Load/Store address</a:t>
            </a:r>
            <a:endParaRPr lang="en-US" sz="2400" dirty="0"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71600" y="43434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N</a:t>
            </a:r>
            <a:endParaRPr lang="en-US" sz="24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53228" y="3817203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+mj-lt"/>
              </a:rPr>
              <a:t>Nx</a:t>
            </a:r>
            <a:r>
              <a:rPr lang="en-US" sz="2400" dirty="0" smtClean="0">
                <a:latin typeface="+mj-lt"/>
              </a:rPr>
              <a:t> [t1]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6200" y="1219200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N(1 – x)</a:t>
            </a:r>
            <a:endParaRPr lang="en-US" sz="2400" dirty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81194" y="2819400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N(1 – x)y</a:t>
            </a:r>
            <a:endParaRPr lang="en-US" sz="2400" dirty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30049" y="1062335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N(1 – x)(1 – y)</a:t>
            </a:r>
            <a:endParaRPr lang="en-US" sz="2400" dirty="0"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030049" y="2133600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N(1 – x)(1 – y)</a:t>
            </a:r>
            <a:endParaRPr lang="en-US" sz="2400" dirty="0">
              <a:latin typeface="+mj-lt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2819400" y="2911474"/>
            <a:ext cx="0" cy="5778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371600" y="3505200"/>
            <a:ext cx="1447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743200" y="2971800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N(1 – x)(1 – y)</a:t>
            </a:r>
            <a:endParaRPr lang="en-US" sz="2400" dirty="0">
              <a:latin typeface="+mj-lt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1388503" y="3805535"/>
            <a:ext cx="1641546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030049" y="3805535"/>
            <a:ext cx="0" cy="6140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009724" y="3805535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N(1 – x)y [t2]</a:t>
            </a:r>
            <a:endParaRPr lang="en-US" sz="2400" dirty="0">
              <a:latin typeface="+mj-lt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1388503" y="3657600"/>
            <a:ext cx="35062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894751" y="3660941"/>
            <a:ext cx="0" cy="766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800600" y="3810000"/>
            <a:ext cx="2662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N(1 – x)(1 – y) [t3]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835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4" grpId="0"/>
      <p:bldP spid="65" grpId="0"/>
      <p:bldP spid="66" grpId="0"/>
      <p:bldP spid="71" grpId="0"/>
      <p:bldP spid="83" grpId="0"/>
      <p:bldP spid="92" grpId="0"/>
      <p:bldP spid="97" grpId="0"/>
      <p:bldP spid="10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2AFF81A5-1427-4C81-A588-53AD259695A1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12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811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Memory and storage hierarchy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Example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Suppose a program’s load/store instructions and instruction fetcher generate N memory accesses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Nx</a:t>
            </a:r>
            <a:r>
              <a:rPr lang="en-US" altLang="en-US" dirty="0" smtClean="0"/>
              <a:t> accesses find the requested data in on-chip SRAM cache (x &lt; 1)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N(1 – x)y accesses find the requested data in DRAM (y &lt; 1)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Remaining accesses fetch data from hard disk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An access to SRAM cache requires time t1 (hit)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An access to DRAM requires time t2 (cache miss)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An access to hard disk requires time t3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Average access time </a:t>
            </a:r>
            <a:r>
              <a:rPr lang="en-US" altLang="en-US" smtClean="0"/>
              <a:t>= (Nxt1 </a:t>
            </a:r>
            <a:r>
              <a:rPr lang="en-US" altLang="en-US" dirty="0" smtClean="0"/>
              <a:t>+ N(1 – x)yt2 + N(1 – x)(1 </a:t>
            </a:r>
            <a:r>
              <a:rPr lang="en-US" altLang="en-US" smtClean="0"/>
              <a:t>– y)t3)/N</a:t>
            </a:r>
            <a:endParaRPr lang="en-US" altLang="en-US" dirty="0" smtClean="0"/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Since t1 &lt;&lt; t2 &lt;&lt; t3, as x and/or y increase(s), the average access time goes down</a:t>
            </a:r>
          </a:p>
          <a:p>
            <a:pPr lvl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129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Memory and storage hierarchy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686800" cy="6324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Hard disk organization</a:t>
            </a:r>
          </a:p>
        </p:txBody>
      </p:sp>
      <p:sp>
        <p:nvSpPr>
          <p:cNvPr id="2" name="Oval 1"/>
          <p:cNvSpPr/>
          <p:nvPr/>
        </p:nvSpPr>
        <p:spPr>
          <a:xfrm>
            <a:off x="2209800" y="1676400"/>
            <a:ext cx="3429000" cy="685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514600" y="1828800"/>
            <a:ext cx="2743200" cy="381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95600" y="1904999"/>
            <a:ext cx="1981200" cy="2286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9800" y="2819400"/>
            <a:ext cx="3429000" cy="685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14600" y="2971800"/>
            <a:ext cx="2743200" cy="381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95600" y="3047999"/>
            <a:ext cx="1981200" cy="2286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09800" y="3962400"/>
            <a:ext cx="3429000" cy="685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14600" y="4114800"/>
            <a:ext cx="2743200" cy="381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5600" y="4190999"/>
            <a:ext cx="1981200" cy="2286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09800" y="5181600"/>
            <a:ext cx="3429000" cy="685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14600" y="5334000"/>
            <a:ext cx="2743200" cy="381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95600" y="5410199"/>
            <a:ext cx="1981200" cy="2286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810000" y="1183855"/>
            <a:ext cx="228600" cy="87354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810000" y="2362200"/>
            <a:ext cx="228600" cy="8051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810000" y="3505200"/>
            <a:ext cx="228600" cy="80606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810000" y="4648200"/>
            <a:ext cx="228600" cy="87354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810000" y="5867400"/>
            <a:ext cx="228600" cy="87354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943600" y="1447800"/>
            <a:ext cx="228600" cy="4835945"/>
          </a:xfrm>
          <a:prstGeom prst="roundRect">
            <a:avLst/>
          </a:prstGeom>
          <a:solidFill>
            <a:srgbClr val="AE5F1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endCxn id="3" idx="7"/>
          </p:cNvCxnSpPr>
          <p:nvPr/>
        </p:nvCxnSpPr>
        <p:spPr>
          <a:xfrm flipH="1">
            <a:off x="4856068" y="1828800"/>
            <a:ext cx="1087532" cy="557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" idx="7"/>
            <a:endCxn id="4" idx="6"/>
          </p:cNvCxnSpPr>
          <p:nvPr/>
        </p:nvCxnSpPr>
        <p:spPr>
          <a:xfrm>
            <a:off x="4856068" y="1884596"/>
            <a:ext cx="20732" cy="1347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56068" y="2971800"/>
            <a:ext cx="1087532" cy="557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876800" y="3048000"/>
            <a:ext cx="20732" cy="1347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856068" y="4114800"/>
            <a:ext cx="1087532" cy="557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876800" y="4191000"/>
            <a:ext cx="20732" cy="1347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856068" y="5354404"/>
            <a:ext cx="1087532" cy="557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876800" y="5427896"/>
            <a:ext cx="20732" cy="1347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85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Memory and storage hierarchy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686800" cy="6324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Hard disk organization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Metal platters are coated with magnetic recording material and arranged vertically on a spindle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One side or both sides of each platter can have recording capability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Each platter or disk has a head for reading and writing data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Each platter has concentric circles called tracks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All heads read from the same track of all platters at the same time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A particular track of all platters together forms a cylinder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Each track is divided into small contiguous data chunks called sectors (of size 512 to 4096 bytes)</a:t>
            </a:r>
          </a:p>
        </p:txBody>
      </p:sp>
    </p:spTree>
    <p:extLst>
      <p:ext uri="{BB962C8B-B14F-4D97-AF65-F5344CB8AC3E}">
        <p14:creationId xmlns:p14="http://schemas.microsoft.com/office/powerpoint/2010/main" val="228785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691B50E9-B0AC-4629-9D58-5D932AFD0222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15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Memory and storage hierarchy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686800" cy="6248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Hard disk organization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Anticipating good spatial locality in the running program, at a time a full sector is read out and filled in DRAM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The read sector necessarily contains the data that was demanded by the processor logic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Three components in accessing a target sector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Move the head assembly of all platters to the correct cylinder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Completely mechanical process and very slow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The time required is known as the seek latency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Rotate the platters to move the correct sector under the head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Also mechanical and slow; adds rotational latency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Read the sector and transfer to DRAM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Adds transfer latency determined by read &amp; copy bandwidths</a:t>
            </a:r>
          </a:p>
          <a:p>
            <a:pPr lvl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17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691B50E9-B0AC-4629-9D58-5D932AFD0222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16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Basics of SRAM cache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Start with a simple </a:t>
            </a:r>
            <a:r>
              <a:rPr lang="en-US" altLang="en-US" dirty="0" smtClean="0"/>
              <a:t>design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Array of code and data items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 block is fetched at a time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A block is a spatial segment of contiguous bytes</a:t>
            </a:r>
            <a:r>
              <a:rPr lang="en-US" altLang="en-US" dirty="0" smtClean="0"/>
              <a:t> </a:t>
            </a:r>
            <a:endParaRPr lang="en-US" alt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3276600" y="2895600"/>
            <a:ext cx="2286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Code block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6600" y="3276600"/>
            <a:ext cx="2286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Code block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76600" y="3657600"/>
            <a:ext cx="2286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Data block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6600" y="4038600"/>
            <a:ext cx="2286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Code block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6600" y="4419600"/>
            <a:ext cx="2286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Data block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6600" y="4800600"/>
            <a:ext cx="2286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Data block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76600" y="5181600"/>
            <a:ext cx="2286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Data block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76600" y="5562600"/>
            <a:ext cx="2286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Data block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76600" y="5943600"/>
            <a:ext cx="2286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Code block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7600" y="6324600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Block size</a:t>
            </a:r>
            <a:endParaRPr lang="en-US" sz="2400" dirty="0">
              <a:latin typeface="+mj-lt"/>
            </a:endParaRPr>
          </a:p>
        </p:txBody>
      </p:sp>
      <p:cxnSp>
        <p:nvCxnSpPr>
          <p:cNvPr id="16" name="Straight Arrow Connector 15"/>
          <p:cNvCxnSpPr>
            <a:stCxn id="4" idx="3"/>
          </p:cNvCxnSpPr>
          <p:nvPr/>
        </p:nvCxnSpPr>
        <p:spPr>
          <a:xfrm flipV="1">
            <a:off x="5228864" y="6553200"/>
            <a:ext cx="333736" cy="22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1"/>
          </p:cNvCxnSpPr>
          <p:nvPr/>
        </p:nvCxnSpPr>
        <p:spPr>
          <a:xfrm flipH="1" flipV="1">
            <a:off x="3276600" y="6553200"/>
            <a:ext cx="381000" cy="22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3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691B50E9-B0AC-4629-9D58-5D932AFD0222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17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Basics of SRAM cache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Start with a simple design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Array of code and data items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Any instruction or data element accessed will be fetched from DRAM and allocated a free slot in the cache, if it is not already in the cache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Hope is that due to temporal locality, this item will be accessed soon and at that time, it will be found in the cache resulting in much shorter access time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Drawback: doesn’t exploit spatial locality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To exploit spatial locality, we could fetch a bigger block of code or data from DRAM containing the requested item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Mimics what the hard disk to DRAM interface does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Every SRAM cache fixes this fetch size and this is called the block size of the cache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421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7F7DC272-2A6F-4F8A-A45A-DC9480F1675B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18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Basics of SRAM cache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Cache is looked up in two events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State 0 of FSM generates an access for instruction using program counter as the address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State 3 of FSM generates an access for data using the address computed in state 2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Requested block is searched in the cache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Needs to store the address along with each block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Need to define block address (sequence number of a block)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If block size is 2</a:t>
            </a:r>
            <a:r>
              <a:rPr lang="en-US" altLang="en-US" baseline="30000" dirty="0" smtClean="0"/>
              <a:t>n</a:t>
            </a:r>
            <a:r>
              <a:rPr lang="en-US" altLang="en-US" dirty="0" smtClean="0"/>
              <a:t> bytes, block address is (Address &gt;&gt; n)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Block address is the search key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This searching time can be very large if done sequentially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A parallel search would require a large number of comparators (equal to number of blocks in the cache)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Would consume a lot of power and area</a:t>
            </a:r>
          </a:p>
        </p:txBody>
      </p:sp>
    </p:spTree>
    <p:extLst>
      <p:ext uri="{BB962C8B-B14F-4D97-AF65-F5344CB8AC3E}">
        <p14:creationId xmlns:p14="http://schemas.microsoft.com/office/powerpoint/2010/main" val="277132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691B50E9-B0AC-4629-9D58-5D932AFD0222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19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Basics of SRAM cache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Start with a simple design</a:t>
            </a:r>
          </a:p>
        </p:txBody>
      </p:sp>
      <p:sp>
        <p:nvSpPr>
          <p:cNvPr id="2" name="Rectangle 1"/>
          <p:cNvSpPr/>
          <p:nvPr/>
        </p:nvSpPr>
        <p:spPr>
          <a:xfrm>
            <a:off x="3276600" y="2133600"/>
            <a:ext cx="2286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Code block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6600" y="2514600"/>
            <a:ext cx="2286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Code block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76600" y="2895600"/>
            <a:ext cx="2286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Data block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6600" y="3276600"/>
            <a:ext cx="2286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Code block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6600" y="3657600"/>
            <a:ext cx="2286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Data block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6600" y="4038600"/>
            <a:ext cx="2286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Data block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76600" y="4419600"/>
            <a:ext cx="2286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Data block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76600" y="4800600"/>
            <a:ext cx="2286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Data block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76600" y="5181600"/>
            <a:ext cx="2286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Code block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7600" y="5562600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Block size</a:t>
            </a:r>
            <a:endParaRPr lang="en-US" sz="2400" dirty="0">
              <a:latin typeface="+mj-lt"/>
            </a:endParaRPr>
          </a:p>
        </p:txBody>
      </p:sp>
      <p:cxnSp>
        <p:nvCxnSpPr>
          <p:cNvPr id="16" name="Straight Arrow Connector 15"/>
          <p:cNvCxnSpPr>
            <a:stCxn id="4" idx="3"/>
          </p:cNvCxnSpPr>
          <p:nvPr/>
        </p:nvCxnSpPr>
        <p:spPr>
          <a:xfrm flipV="1">
            <a:off x="5228864" y="5791200"/>
            <a:ext cx="333736" cy="22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1"/>
          </p:cNvCxnSpPr>
          <p:nvPr/>
        </p:nvCxnSpPr>
        <p:spPr>
          <a:xfrm flipH="1" flipV="1">
            <a:off x="3276600" y="5791200"/>
            <a:ext cx="381000" cy="22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524000" y="2133600"/>
            <a:ext cx="17526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Block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addr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24000" y="2514600"/>
            <a:ext cx="17526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Block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addr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24000" y="2895600"/>
            <a:ext cx="17526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Block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addr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24000" y="3276600"/>
            <a:ext cx="17526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Block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addr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24000" y="3657600"/>
            <a:ext cx="17526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Block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addr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24000" y="4038600"/>
            <a:ext cx="17526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Block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addr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24000" y="4419600"/>
            <a:ext cx="17526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Block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addr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24000" y="4800600"/>
            <a:ext cx="17526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Block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addr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24000" y="5181600"/>
            <a:ext cx="17526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Block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addr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447800"/>
            <a:ext cx="4019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Address &gt;&gt; log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(Block size)</a:t>
            </a:r>
            <a:endParaRPr lang="en-US" sz="2400" dirty="0">
              <a:latin typeface="+mj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219200" y="2133600"/>
            <a:ext cx="228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219200" y="2133600"/>
            <a:ext cx="0" cy="3429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219200" y="5562600"/>
            <a:ext cx="228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76" name="Straight Connector 24575"/>
          <p:cNvCxnSpPr/>
          <p:nvPr/>
        </p:nvCxnSpPr>
        <p:spPr>
          <a:xfrm>
            <a:off x="914400" y="1909465"/>
            <a:ext cx="0" cy="21291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78" name="Straight Arrow Connector 24577"/>
          <p:cNvCxnSpPr/>
          <p:nvPr/>
        </p:nvCxnSpPr>
        <p:spPr>
          <a:xfrm>
            <a:off x="914400" y="4038600"/>
            <a:ext cx="304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305" y="4034135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Search</a:t>
            </a:r>
            <a:endParaRPr lang="en-US" sz="24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0" y="6167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Address is either the PC or the load/store address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5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Sketch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Abstract model of computer</a:t>
            </a:r>
          </a:p>
          <a:p>
            <a:r>
              <a:rPr lang="en-US" dirty="0" smtClean="0"/>
              <a:t>Locality principle</a:t>
            </a:r>
          </a:p>
          <a:p>
            <a:r>
              <a:rPr lang="en-US" dirty="0" smtClean="0"/>
              <a:t>Memory and storage hierarchy</a:t>
            </a:r>
          </a:p>
          <a:p>
            <a:r>
              <a:rPr lang="en-US" dirty="0" smtClean="0"/>
              <a:t>Basics of SRAM caches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Protocol for cache lookup</a:t>
            </a:r>
          </a:p>
          <a:p>
            <a:pPr lvl="1"/>
            <a:r>
              <a:rPr lang="en-US" dirty="0" smtClean="0"/>
              <a:t>Cache hits and misses</a:t>
            </a:r>
          </a:p>
          <a:p>
            <a:r>
              <a:rPr lang="en-US" dirty="0" smtClean="0"/>
              <a:t>Cache performance and AMAT equation</a:t>
            </a:r>
          </a:p>
          <a:p>
            <a:r>
              <a:rPr lang="en-US" dirty="0" smtClean="0"/>
              <a:t>Multi-level cache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460DF34B-D9B1-4E76-AD07-3295A5FF2857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20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Basics of SRAM cache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686800" cy="6324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If the looked up block is found in the cache, it is called a cache hit; otherwise it is a cache miss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Cache miss requests are forwarded to the DRAM controller for further handling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Eventually the DRAM controller will respond with the requested block and it will be allocated in the cache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What if the cache is full?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Needs to replace a block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Which block to replace?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Maybe the block that is not used recently (least-recently-used or LRU replacement algorithm)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Maybe a random block (random replacement algorithm)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LRU replacement requires keeping track of time of access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Random replacement requires a random number generator</a:t>
            </a:r>
          </a:p>
        </p:txBody>
      </p:sp>
    </p:spTree>
    <p:extLst>
      <p:ext uri="{BB962C8B-B14F-4D97-AF65-F5344CB8AC3E}">
        <p14:creationId xmlns:p14="http://schemas.microsoft.com/office/powerpoint/2010/main" val="5795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540E2CE4-E999-4231-AF61-DA9771743448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21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Basics of SRAM cache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Cache hits need to be much faster than cache misses to be useful</a:t>
            </a:r>
          </a:p>
          <a:p>
            <a:pPr eaLnBrk="1" hangingPunct="1"/>
            <a:r>
              <a:rPr lang="en-US" altLang="en-US" dirty="0" smtClean="0"/>
              <a:t>To optimize the search time of a cache block, caches are typically organized as hash tables</a:t>
            </a:r>
          </a:p>
          <a:p>
            <a:pPr lvl="1"/>
            <a:r>
              <a:rPr lang="en-US" altLang="en-US" dirty="0" smtClean="0"/>
              <a:t>Each hash element has a block, a block address or tag, and a few state bits (e.g., valid/invalid)</a:t>
            </a:r>
          </a:p>
          <a:p>
            <a:pPr lvl="1"/>
            <a:r>
              <a:rPr lang="en-US" altLang="en-US" dirty="0" smtClean="0"/>
              <a:t>The blocks in a cache are logically divided into disjoint sets (these are hash buckets)</a:t>
            </a:r>
          </a:p>
          <a:p>
            <a:pPr lvl="2"/>
            <a:r>
              <a:rPr lang="en-US" altLang="en-US" dirty="0" smtClean="0"/>
              <a:t>Each set can have a maximum number of valid blocks</a:t>
            </a:r>
          </a:p>
          <a:p>
            <a:pPr lvl="2"/>
            <a:r>
              <a:rPr lang="en-US" altLang="en-US" dirty="0" smtClean="0"/>
              <a:t>This maximum number is known as the associativity of the cache</a:t>
            </a:r>
          </a:p>
          <a:p>
            <a:pPr lvl="2"/>
            <a:r>
              <a:rPr lang="en-US" altLang="en-US" dirty="0" smtClean="0"/>
              <a:t>For example, a 16 KB cache with 64-byte blocks can have 32 sets each with associativity 8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517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CB8F2853-B1BC-4065-BA75-1489FC95AA87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22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11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2-way set associative cache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4561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 </a:t>
            </a:r>
          </a:p>
        </p:txBody>
      </p:sp>
      <p:sp>
        <p:nvSpPr>
          <p:cNvPr id="17417" name="Rectangle 7"/>
          <p:cNvSpPr>
            <a:spLocks noChangeArrowheads="1"/>
          </p:cNvSpPr>
          <p:nvPr/>
        </p:nvSpPr>
        <p:spPr bwMode="auto">
          <a:xfrm>
            <a:off x="5486400" y="2514600"/>
            <a:ext cx="2743200" cy="274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/>
              <a:t>    </a:t>
            </a:r>
            <a:r>
              <a:rPr lang="en-US" altLang="en-US" sz="1800"/>
              <a:t>TAG           DATA</a:t>
            </a:r>
          </a:p>
        </p:txBody>
      </p:sp>
      <p:sp>
        <p:nvSpPr>
          <p:cNvPr id="17418" name="Line 8"/>
          <p:cNvSpPr>
            <a:spLocks noChangeShapeType="1"/>
          </p:cNvSpPr>
          <p:nvPr/>
        </p:nvSpPr>
        <p:spPr bwMode="auto">
          <a:xfrm>
            <a:off x="6400800" y="25146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Line 9"/>
          <p:cNvSpPr>
            <a:spLocks noChangeShapeType="1"/>
          </p:cNvSpPr>
          <p:nvPr/>
        </p:nvSpPr>
        <p:spPr bwMode="auto">
          <a:xfrm>
            <a:off x="5715000" y="25146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Line 10"/>
          <p:cNvSpPr>
            <a:spLocks noChangeShapeType="1"/>
          </p:cNvSpPr>
          <p:nvPr/>
        </p:nvSpPr>
        <p:spPr bwMode="auto">
          <a:xfrm>
            <a:off x="5486400" y="28194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11"/>
          <p:cNvSpPr>
            <a:spLocks noChangeShapeType="1"/>
          </p:cNvSpPr>
          <p:nvPr/>
        </p:nvSpPr>
        <p:spPr bwMode="auto">
          <a:xfrm>
            <a:off x="5486400" y="31242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12"/>
          <p:cNvSpPr>
            <a:spLocks noChangeShapeType="1"/>
          </p:cNvSpPr>
          <p:nvPr/>
        </p:nvSpPr>
        <p:spPr bwMode="auto">
          <a:xfrm>
            <a:off x="5486400" y="3429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13"/>
          <p:cNvSpPr>
            <a:spLocks noChangeShapeType="1"/>
          </p:cNvSpPr>
          <p:nvPr/>
        </p:nvSpPr>
        <p:spPr bwMode="auto">
          <a:xfrm>
            <a:off x="5486400" y="41148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14"/>
          <p:cNvSpPr>
            <a:spLocks noChangeShapeType="1"/>
          </p:cNvSpPr>
          <p:nvPr/>
        </p:nvSpPr>
        <p:spPr bwMode="auto">
          <a:xfrm>
            <a:off x="5486400" y="43434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Line 15"/>
          <p:cNvSpPr>
            <a:spLocks noChangeShapeType="1"/>
          </p:cNvSpPr>
          <p:nvPr/>
        </p:nvSpPr>
        <p:spPr bwMode="auto">
          <a:xfrm>
            <a:off x="5486400" y="50292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Text Box 16"/>
          <p:cNvSpPr txBox="1">
            <a:spLocks noChangeArrowheads="1"/>
          </p:cNvSpPr>
          <p:nvPr/>
        </p:nvSpPr>
        <p:spPr bwMode="auto">
          <a:xfrm>
            <a:off x="5181600" y="55626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STATE</a:t>
            </a:r>
          </a:p>
        </p:txBody>
      </p:sp>
      <p:sp>
        <p:nvSpPr>
          <p:cNvPr id="17427" name="Line 17"/>
          <p:cNvSpPr>
            <a:spLocks noChangeShapeType="1"/>
          </p:cNvSpPr>
          <p:nvPr/>
        </p:nvSpPr>
        <p:spPr bwMode="auto">
          <a:xfrm flipV="1">
            <a:off x="5638800" y="52578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Line 18"/>
          <p:cNvSpPr>
            <a:spLocks noChangeShapeType="1"/>
          </p:cNvSpPr>
          <p:nvPr/>
        </p:nvSpPr>
        <p:spPr bwMode="auto">
          <a:xfrm>
            <a:off x="4572000" y="1752600"/>
            <a:ext cx="0" cy="2438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Line 19"/>
          <p:cNvSpPr>
            <a:spLocks noChangeShapeType="1"/>
          </p:cNvSpPr>
          <p:nvPr/>
        </p:nvSpPr>
        <p:spPr bwMode="auto">
          <a:xfrm>
            <a:off x="4572000" y="4191000"/>
            <a:ext cx="914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1" name="Rectangle 47"/>
          <p:cNvSpPr>
            <a:spLocks noChangeArrowheads="1"/>
          </p:cNvSpPr>
          <p:nvPr/>
        </p:nvSpPr>
        <p:spPr bwMode="auto">
          <a:xfrm>
            <a:off x="914400" y="2514600"/>
            <a:ext cx="2743200" cy="274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/>
              <a:t>    </a:t>
            </a:r>
            <a:r>
              <a:rPr lang="en-US" altLang="en-US" sz="1800"/>
              <a:t>TAG           DATA</a:t>
            </a:r>
          </a:p>
        </p:txBody>
      </p:sp>
      <p:sp>
        <p:nvSpPr>
          <p:cNvPr id="17432" name="Line 48"/>
          <p:cNvSpPr>
            <a:spLocks noChangeShapeType="1"/>
          </p:cNvSpPr>
          <p:nvPr/>
        </p:nvSpPr>
        <p:spPr bwMode="auto">
          <a:xfrm>
            <a:off x="1143000" y="25146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49"/>
          <p:cNvSpPr>
            <a:spLocks noChangeShapeType="1"/>
          </p:cNvSpPr>
          <p:nvPr/>
        </p:nvSpPr>
        <p:spPr bwMode="auto">
          <a:xfrm>
            <a:off x="1828800" y="25146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50"/>
          <p:cNvSpPr>
            <a:spLocks noChangeShapeType="1"/>
          </p:cNvSpPr>
          <p:nvPr/>
        </p:nvSpPr>
        <p:spPr bwMode="auto">
          <a:xfrm>
            <a:off x="914400" y="28194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51"/>
          <p:cNvSpPr>
            <a:spLocks noChangeShapeType="1"/>
          </p:cNvSpPr>
          <p:nvPr/>
        </p:nvSpPr>
        <p:spPr bwMode="auto">
          <a:xfrm>
            <a:off x="914400" y="31242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6" name="Line 52"/>
          <p:cNvSpPr>
            <a:spLocks noChangeShapeType="1"/>
          </p:cNvSpPr>
          <p:nvPr/>
        </p:nvSpPr>
        <p:spPr bwMode="auto">
          <a:xfrm>
            <a:off x="914400" y="3429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Line 53"/>
          <p:cNvSpPr>
            <a:spLocks noChangeShapeType="1"/>
          </p:cNvSpPr>
          <p:nvPr/>
        </p:nvSpPr>
        <p:spPr bwMode="auto">
          <a:xfrm>
            <a:off x="914400" y="41148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54"/>
          <p:cNvSpPr>
            <a:spLocks noChangeShapeType="1"/>
          </p:cNvSpPr>
          <p:nvPr/>
        </p:nvSpPr>
        <p:spPr bwMode="auto">
          <a:xfrm>
            <a:off x="914400" y="43434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Line 55"/>
          <p:cNvSpPr>
            <a:spLocks noChangeShapeType="1"/>
          </p:cNvSpPr>
          <p:nvPr/>
        </p:nvSpPr>
        <p:spPr bwMode="auto">
          <a:xfrm>
            <a:off x="914400" y="50292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0" name="Text Box 56"/>
          <p:cNvSpPr txBox="1">
            <a:spLocks noChangeArrowheads="1"/>
          </p:cNvSpPr>
          <p:nvPr/>
        </p:nvSpPr>
        <p:spPr bwMode="auto">
          <a:xfrm>
            <a:off x="533400" y="55626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STATE</a:t>
            </a:r>
          </a:p>
        </p:txBody>
      </p:sp>
      <p:sp>
        <p:nvSpPr>
          <p:cNvPr id="17441" name="Line 57"/>
          <p:cNvSpPr>
            <a:spLocks noChangeShapeType="1"/>
          </p:cNvSpPr>
          <p:nvPr/>
        </p:nvSpPr>
        <p:spPr bwMode="auto">
          <a:xfrm flipV="1">
            <a:off x="1066800" y="52578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2" name="Line 58"/>
          <p:cNvSpPr>
            <a:spLocks noChangeShapeType="1"/>
          </p:cNvSpPr>
          <p:nvPr/>
        </p:nvSpPr>
        <p:spPr bwMode="auto">
          <a:xfrm flipH="1">
            <a:off x="3657600" y="4191000"/>
            <a:ext cx="914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3" name="Line 59"/>
          <p:cNvSpPr>
            <a:spLocks noChangeShapeType="1"/>
          </p:cNvSpPr>
          <p:nvPr/>
        </p:nvSpPr>
        <p:spPr bwMode="auto">
          <a:xfrm flipV="1">
            <a:off x="1447800" y="2209800"/>
            <a:ext cx="0" cy="1981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4" name="Line 60"/>
          <p:cNvSpPr>
            <a:spLocks noChangeShapeType="1"/>
          </p:cNvSpPr>
          <p:nvPr/>
        </p:nvSpPr>
        <p:spPr bwMode="auto">
          <a:xfrm flipV="1">
            <a:off x="6019800" y="2133600"/>
            <a:ext cx="0" cy="2057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5" name="Text Box 61"/>
          <p:cNvSpPr txBox="1">
            <a:spLocks noChangeArrowheads="1"/>
          </p:cNvSpPr>
          <p:nvPr/>
        </p:nvSpPr>
        <p:spPr bwMode="auto">
          <a:xfrm>
            <a:off x="1143000" y="1905000"/>
            <a:ext cx="78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TAG0</a:t>
            </a:r>
          </a:p>
        </p:txBody>
      </p:sp>
      <p:sp>
        <p:nvSpPr>
          <p:cNvPr id="17446" name="Text Box 62"/>
          <p:cNvSpPr txBox="1">
            <a:spLocks noChangeArrowheads="1"/>
          </p:cNvSpPr>
          <p:nvPr/>
        </p:nvSpPr>
        <p:spPr bwMode="auto">
          <a:xfrm>
            <a:off x="5638800" y="1828800"/>
            <a:ext cx="78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TAG1</a:t>
            </a:r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60198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Block address = {TAG,INDEX}; TAG bits can uniquely identify a block in a set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62000" y="2514600"/>
            <a:ext cx="7620000" cy="304799"/>
          </a:xfrm>
          <a:prstGeom prst="roundRect">
            <a:avLst/>
          </a:prstGeom>
          <a:noFill/>
          <a:ln w="57150">
            <a:solidFill>
              <a:srgbClr val="6731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762000" y="2819401"/>
            <a:ext cx="7620000" cy="304799"/>
          </a:xfrm>
          <a:prstGeom prst="roundRect">
            <a:avLst/>
          </a:prstGeom>
          <a:noFill/>
          <a:ln w="57150">
            <a:solidFill>
              <a:srgbClr val="6731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762000" y="3124201"/>
            <a:ext cx="7620000" cy="304799"/>
          </a:xfrm>
          <a:prstGeom prst="roundRect">
            <a:avLst/>
          </a:prstGeom>
          <a:noFill/>
          <a:ln w="57150">
            <a:solidFill>
              <a:srgbClr val="6731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76200" y="2433935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Set 0</a:t>
            </a:r>
            <a:endParaRPr lang="en-US" sz="24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76200" y="2738735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Set 1</a:t>
            </a:r>
            <a:endParaRPr lang="en-US" sz="2400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76200" y="3043535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Set 2</a:t>
            </a:r>
            <a:endParaRPr lang="en-US" sz="2400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76200" y="4034135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Set k</a:t>
            </a:r>
            <a:endParaRPr lang="en-US" sz="2400" dirty="0">
              <a:latin typeface="+mj-lt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762000" y="4075113"/>
            <a:ext cx="7620000" cy="268287"/>
          </a:xfrm>
          <a:prstGeom prst="roundRect">
            <a:avLst/>
          </a:prstGeom>
          <a:noFill/>
          <a:ln w="57150">
            <a:solidFill>
              <a:srgbClr val="6731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6629400" y="4338935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2400" dirty="0" smtClean="0"/>
              <a:t>2</a:t>
            </a:r>
            <a:r>
              <a:rPr lang="en-US" altLang="en-US" sz="2400" baseline="30000" dirty="0" smtClean="0"/>
              <a:t>n</a:t>
            </a:r>
            <a:r>
              <a:rPr lang="en-US" altLang="en-US" sz="2400" dirty="0" smtClean="0"/>
              <a:t> bytes</a:t>
            </a:r>
            <a:endParaRPr lang="en-US" alt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848600" y="4572000"/>
            <a:ext cx="3809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419850" y="4572000"/>
            <a:ext cx="3619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56"/>
          <p:cNvSpPr txBox="1">
            <a:spLocks noChangeArrowheads="1"/>
          </p:cNvSpPr>
          <p:nvPr/>
        </p:nvSpPr>
        <p:spPr bwMode="auto">
          <a:xfrm flipH="1">
            <a:off x="8229600" y="3581400"/>
            <a:ext cx="10021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2000" dirty="0" smtClean="0"/>
              <a:t>2</a:t>
            </a:r>
            <a:r>
              <a:rPr lang="en-US" altLang="en-US" sz="2000" baseline="30000" dirty="0" smtClean="0"/>
              <a:t>m </a:t>
            </a:r>
            <a:r>
              <a:rPr lang="en-US" altLang="en-US" sz="2000" dirty="0" smtClean="0"/>
              <a:t>sets</a:t>
            </a:r>
            <a:endParaRPr lang="en-US" altLang="en-US" sz="2000" dirty="0"/>
          </a:p>
        </p:txBody>
      </p:sp>
      <p:sp>
        <p:nvSpPr>
          <p:cNvPr id="73" name="Line 60"/>
          <p:cNvSpPr>
            <a:spLocks noChangeShapeType="1"/>
          </p:cNvSpPr>
          <p:nvPr/>
        </p:nvSpPr>
        <p:spPr bwMode="auto">
          <a:xfrm flipV="1">
            <a:off x="8686800" y="251460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686800" y="3981510"/>
            <a:ext cx="0" cy="12762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42"/>
          <p:cNvSpPr txBox="1">
            <a:spLocks noChangeArrowheads="1"/>
          </p:cNvSpPr>
          <p:nvPr/>
        </p:nvSpPr>
        <p:spPr bwMode="auto">
          <a:xfrm>
            <a:off x="1792413" y="5257800"/>
            <a:ext cx="13035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dirty="0" smtClean="0"/>
              <a:t>Way#0</a:t>
            </a:r>
            <a:endParaRPr lang="en-US" altLang="en-US" dirty="0"/>
          </a:p>
        </p:txBody>
      </p:sp>
      <p:sp>
        <p:nvSpPr>
          <p:cNvPr id="84" name="Text Box 42"/>
          <p:cNvSpPr txBox="1">
            <a:spLocks noChangeArrowheads="1"/>
          </p:cNvSpPr>
          <p:nvPr/>
        </p:nvSpPr>
        <p:spPr bwMode="auto">
          <a:xfrm>
            <a:off x="6440613" y="5267980"/>
            <a:ext cx="13035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dirty="0" smtClean="0"/>
              <a:t>Way#1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021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1" grpId="0" animBg="1"/>
      <p:bldP spid="42" grpId="0" animBg="1"/>
      <p:bldP spid="4" grpId="0"/>
      <p:bldP spid="44" grpId="0"/>
      <p:bldP spid="45" grpId="0"/>
      <p:bldP spid="46" grpId="0"/>
      <p:bldP spid="4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ED16AE99-BCAD-40BD-983E-E6F7A70FE364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23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Basics of SRAM cache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 cache with associativity A is often called an A-way set-associative cache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To look up a cache with an address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The set index is first determined by passing the address through a hash function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Within the set, the block addresses are searched in parallel for the target address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Number of comparators is equal to the associativity of the cache (which is usually small)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Critical path of lookup: determine set index, decode set index, read all block addresses in a set, parallel comparison, select at most one data block based on comparison outcome (needs a multiplexor)</a:t>
            </a:r>
          </a:p>
        </p:txBody>
      </p:sp>
    </p:spTree>
    <p:extLst>
      <p:ext uri="{BB962C8B-B14F-4D97-AF65-F5344CB8AC3E}">
        <p14:creationId xmlns:p14="http://schemas.microsoft.com/office/powerpoint/2010/main" val="304243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ED16AE99-BCAD-40BD-983E-E6F7A70FE364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24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Basics of SRAM cache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Determining set index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Many possible hash functions exist; we will discuss the simplest and the most popular one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Suppose there are N sets in the cache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To evenly distribute the block addresses among all sets, one possible mapping of block addresses to sets would map every N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 block address to the same set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Set 0 gets block addresses 0, N, 2N, 3N, …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Set 1 gets block addresses 1, N+1, 2N+1, 3N+1, …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Set index can be determined by (block address) mod N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N is always a power of two; therefore, (block address) mod N = (block address) &amp; (N – 1)  [avoids a division]</a:t>
            </a:r>
          </a:p>
        </p:txBody>
      </p:sp>
    </p:spTree>
    <p:extLst>
      <p:ext uri="{BB962C8B-B14F-4D97-AF65-F5344CB8AC3E}">
        <p14:creationId xmlns:p14="http://schemas.microsoft.com/office/powerpoint/2010/main" val="326436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CB8F2853-B1BC-4065-BA75-1489FC95AA87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25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11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2-way set associative cache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4561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 </a:t>
            </a:r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1524000" y="1066800"/>
            <a:ext cx="74676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        TAG                 INDEX       BLK. OFFSET</a:t>
            </a:r>
          </a:p>
        </p:txBody>
      </p:sp>
      <p:sp>
        <p:nvSpPr>
          <p:cNvPr id="17415" name="Line 5"/>
          <p:cNvSpPr>
            <a:spLocks noChangeShapeType="1"/>
          </p:cNvSpPr>
          <p:nvPr/>
        </p:nvSpPr>
        <p:spPr bwMode="auto">
          <a:xfrm>
            <a:off x="61722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Line 6"/>
          <p:cNvSpPr>
            <a:spLocks noChangeShapeType="1"/>
          </p:cNvSpPr>
          <p:nvPr/>
        </p:nvSpPr>
        <p:spPr bwMode="auto">
          <a:xfrm>
            <a:off x="42672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Rectangle 7"/>
          <p:cNvSpPr>
            <a:spLocks noChangeArrowheads="1"/>
          </p:cNvSpPr>
          <p:nvPr/>
        </p:nvSpPr>
        <p:spPr bwMode="auto">
          <a:xfrm>
            <a:off x="5486400" y="2514600"/>
            <a:ext cx="2743200" cy="274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/>
              <a:t>    </a:t>
            </a:r>
            <a:r>
              <a:rPr lang="en-US" altLang="en-US" sz="1800"/>
              <a:t>TAG           DATA</a:t>
            </a:r>
          </a:p>
        </p:txBody>
      </p:sp>
      <p:sp>
        <p:nvSpPr>
          <p:cNvPr id="17418" name="Line 8"/>
          <p:cNvSpPr>
            <a:spLocks noChangeShapeType="1"/>
          </p:cNvSpPr>
          <p:nvPr/>
        </p:nvSpPr>
        <p:spPr bwMode="auto">
          <a:xfrm>
            <a:off x="6400800" y="25146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Line 9"/>
          <p:cNvSpPr>
            <a:spLocks noChangeShapeType="1"/>
          </p:cNvSpPr>
          <p:nvPr/>
        </p:nvSpPr>
        <p:spPr bwMode="auto">
          <a:xfrm>
            <a:off x="5715000" y="25146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Line 10"/>
          <p:cNvSpPr>
            <a:spLocks noChangeShapeType="1"/>
          </p:cNvSpPr>
          <p:nvPr/>
        </p:nvSpPr>
        <p:spPr bwMode="auto">
          <a:xfrm>
            <a:off x="5486400" y="28194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11"/>
          <p:cNvSpPr>
            <a:spLocks noChangeShapeType="1"/>
          </p:cNvSpPr>
          <p:nvPr/>
        </p:nvSpPr>
        <p:spPr bwMode="auto">
          <a:xfrm>
            <a:off x="5486400" y="31242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12"/>
          <p:cNvSpPr>
            <a:spLocks noChangeShapeType="1"/>
          </p:cNvSpPr>
          <p:nvPr/>
        </p:nvSpPr>
        <p:spPr bwMode="auto">
          <a:xfrm>
            <a:off x="5486400" y="3429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13"/>
          <p:cNvSpPr>
            <a:spLocks noChangeShapeType="1"/>
          </p:cNvSpPr>
          <p:nvPr/>
        </p:nvSpPr>
        <p:spPr bwMode="auto">
          <a:xfrm>
            <a:off x="5486400" y="41148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14"/>
          <p:cNvSpPr>
            <a:spLocks noChangeShapeType="1"/>
          </p:cNvSpPr>
          <p:nvPr/>
        </p:nvSpPr>
        <p:spPr bwMode="auto">
          <a:xfrm>
            <a:off x="5486400" y="43434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Line 15"/>
          <p:cNvSpPr>
            <a:spLocks noChangeShapeType="1"/>
          </p:cNvSpPr>
          <p:nvPr/>
        </p:nvSpPr>
        <p:spPr bwMode="auto">
          <a:xfrm>
            <a:off x="5486400" y="50292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Text Box 16"/>
          <p:cNvSpPr txBox="1">
            <a:spLocks noChangeArrowheads="1"/>
          </p:cNvSpPr>
          <p:nvPr/>
        </p:nvSpPr>
        <p:spPr bwMode="auto">
          <a:xfrm>
            <a:off x="5181600" y="55626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STATE</a:t>
            </a:r>
          </a:p>
        </p:txBody>
      </p:sp>
      <p:sp>
        <p:nvSpPr>
          <p:cNvPr id="17427" name="Line 17"/>
          <p:cNvSpPr>
            <a:spLocks noChangeShapeType="1"/>
          </p:cNvSpPr>
          <p:nvPr/>
        </p:nvSpPr>
        <p:spPr bwMode="auto">
          <a:xfrm flipV="1">
            <a:off x="5638800" y="52578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Line 18"/>
          <p:cNvSpPr>
            <a:spLocks noChangeShapeType="1"/>
          </p:cNvSpPr>
          <p:nvPr/>
        </p:nvSpPr>
        <p:spPr bwMode="auto">
          <a:xfrm>
            <a:off x="4572000" y="1752600"/>
            <a:ext cx="0" cy="2438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Line 19"/>
          <p:cNvSpPr>
            <a:spLocks noChangeShapeType="1"/>
          </p:cNvSpPr>
          <p:nvPr/>
        </p:nvSpPr>
        <p:spPr bwMode="auto">
          <a:xfrm>
            <a:off x="4572000" y="4191000"/>
            <a:ext cx="914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0" name="Text Box 42"/>
          <p:cNvSpPr txBox="1">
            <a:spLocks noChangeArrowheads="1"/>
          </p:cNvSpPr>
          <p:nvPr/>
        </p:nvSpPr>
        <p:spPr bwMode="auto">
          <a:xfrm>
            <a:off x="0" y="1138238"/>
            <a:ext cx="1503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dirty="0" smtClean="0"/>
              <a:t>Address</a:t>
            </a:r>
            <a:endParaRPr lang="en-US" altLang="en-US" dirty="0"/>
          </a:p>
        </p:txBody>
      </p:sp>
      <p:sp>
        <p:nvSpPr>
          <p:cNvPr id="17431" name="Rectangle 47"/>
          <p:cNvSpPr>
            <a:spLocks noChangeArrowheads="1"/>
          </p:cNvSpPr>
          <p:nvPr/>
        </p:nvSpPr>
        <p:spPr bwMode="auto">
          <a:xfrm>
            <a:off x="914400" y="2514600"/>
            <a:ext cx="2743200" cy="274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/>
              <a:t>    </a:t>
            </a:r>
            <a:r>
              <a:rPr lang="en-US" altLang="en-US" sz="1800"/>
              <a:t>TAG           DATA</a:t>
            </a:r>
          </a:p>
        </p:txBody>
      </p:sp>
      <p:sp>
        <p:nvSpPr>
          <p:cNvPr id="17432" name="Line 48"/>
          <p:cNvSpPr>
            <a:spLocks noChangeShapeType="1"/>
          </p:cNvSpPr>
          <p:nvPr/>
        </p:nvSpPr>
        <p:spPr bwMode="auto">
          <a:xfrm>
            <a:off x="1143000" y="25146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49"/>
          <p:cNvSpPr>
            <a:spLocks noChangeShapeType="1"/>
          </p:cNvSpPr>
          <p:nvPr/>
        </p:nvSpPr>
        <p:spPr bwMode="auto">
          <a:xfrm>
            <a:off x="1828800" y="25146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50"/>
          <p:cNvSpPr>
            <a:spLocks noChangeShapeType="1"/>
          </p:cNvSpPr>
          <p:nvPr/>
        </p:nvSpPr>
        <p:spPr bwMode="auto">
          <a:xfrm>
            <a:off x="914400" y="28194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51"/>
          <p:cNvSpPr>
            <a:spLocks noChangeShapeType="1"/>
          </p:cNvSpPr>
          <p:nvPr/>
        </p:nvSpPr>
        <p:spPr bwMode="auto">
          <a:xfrm>
            <a:off x="914400" y="31242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6" name="Line 52"/>
          <p:cNvSpPr>
            <a:spLocks noChangeShapeType="1"/>
          </p:cNvSpPr>
          <p:nvPr/>
        </p:nvSpPr>
        <p:spPr bwMode="auto">
          <a:xfrm>
            <a:off x="914400" y="3429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Line 53"/>
          <p:cNvSpPr>
            <a:spLocks noChangeShapeType="1"/>
          </p:cNvSpPr>
          <p:nvPr/>
        </p:nvSpPr>
        <p:spPr bwMode="auto">
          <a:xfrm>
            <a:off x="914400" y="41148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54"/>
          <p:cNvSpPr>
            <a:spLocks noChangeShapeType="1"/>
          </p:cNvSpPr>
          <p:nvPr/>
        </p:nvSpPr>
        <p:spPr bwMode="auto">
          <a:xfrm>
            <a:off x="914400" y="43434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Line 55"/>
          <p:cNvSpPr>
            <a:spLocks noChangeShapeType="1"/>
          </p:cNvSpPr>
          <p:nvPr/>
        </p:nvSpPr>
        <p:spPr bwMode="auto">
          <a:xfrm>
            <a:off x="914400" y="50292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0" name="Text Box 56"/>
          <p:cNvSpPr txBox="1">
            <a:spLocks noChangeArrowheads="1"/>
          </p:cNvSpPr>
          <p:nvPr/>
        </p:nvSpPr>
        <p:spPr bwMode="auto">
          <a:xfrm>
            <a:off x="533400" y="55626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STATE</a:t>
            </a:r>
          </a:p>
        </p:txBody>
      </p:sp>
      <p:sp>
        <p:nvSpPr>
          <p:cNvPr id="17441" name="Line 57"/>
          <p:cNvSpPr>
            <a:spLocks noChangeShapeType="1"/>
          </p:cNvSpPr>
          <p:nvPr/>
        </p:nvSpPr>
        <p:spPr bwMode="auto">
          <a:xfrm flipV="1">
            <a:off x="1066800" y="52578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2" name="Line 58"/>
          <p:cNvSpPr>
            <a:spLocks noChangeShapeType="1"/>
          </p:cNvSpPr>
          <p:nvPr/>
        </p:nvSpPr>
        <p:spPr bwMode="auto">
          <a:xfrm flipH="1">
            <a:off x="3657600" y="4191000"/>
            <a:ext cx="914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3" name="Line 59"/>
          <p:cNvSpPr>
            <a:spLocks noChangeShapeType="1"/>
          </p:cNvSpPr>
          <p:nvPr/>
        </p:nvSpPr>
        <p:spPr bwMode="auto">
          <a:xfrm flipV="1">
            <a:off x="1447800" y="2209800"/>
            <a:ext cx="0" cy="1981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4" name="Line 60"/>
          <p:cNvSpPr>
            <a:spLocks noChangeShapeType="1"/>
          </p:cNvSpPr>
          <p:nvPr/>
        </p:nvSpPr>
        <p:spPr bwMode="auto">
          <a:xfrm flipV="1">
            <a:off x="6019800" y="2133600"/>
            <a:ext cx="0" cy="2057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5" name="Text Box 61"/>
          <p:cNvSpPr txBox="1">
            <a:spLocks noChangeArrowheads="1"/>
          </p:cNvSpPr>
          <p:nvPr/>
        </p:nvSpPr>
        <p:spPr bwMode="auto">
          <a:xfrm>
            <a:off x="1143000" y="1905000"/>
            <a:ext cx="78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TAG0</a:t>
            </a:r>
          </a:p>
        </p:txBody>
      </p:sp>
      <p:sp>
        <p:nvSpPr>
          <p:cNvPr id="17446" name="Text Box 62"/>
          <p:cNvSpPr txBox="1">
            <a:spLocks noChangeArrowheads="1"/>
          </p:cNvSpPr>
          <p:nvPr/>
        </p:nvSpPr>
        <p:spPr bwMode="auto">
          <a:xfrm>
            <a:off x="5638800" y="1828800"/>
            <a:ext cx="78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TAG1</a:t>
            </a:r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Block address = {TAG,INDEX}; TAG bits can uniquely identify a block in a set</a:t>
            </a:r>
          </a:p>
          <a:p>
            <a:r>
              <a:rPr lang="en-US" sz="2000" dirty="0" smtClean="0">
                <a:latin typeface="+mj-lt"/>
              </a:rPr>
              <a:t>TAG0 and TAG1 are compared again TAG in parallel; at most one will match</a:t>
            </a:r>
            <a:endParaRPr lang="en-US" sz="20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62000" y="2514600"/>
            <a:ext cx="7620000" cy="304799"/>
          </a:xfrm>
          <a:prstGeom prst="roundRect">
            <a:avLst/>
          </a:prstGeom>
          <a:noFill/>
          <a:ln w="57150">
            <a:solidFill>
              <a:srgbClr val="6731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762000" y="2819401"/>
            <a:ext cx="7620000" cy="304799"/>
          </a:xfrm>
          <a:prstGeom prst="roundRect">
            <a:avLst/>
          </a:prstGeom>
          <a:noFill/>
          <a:ln w="57150">
            <a:solidFill>
              <a:srgbClr val="6731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762000" y="3124201"/>
            <a:ext cx="7620000" cy="304799"/>
          </a:xfrm>
          <a:prstGeom prst="roundRect">
            <a:avLst/>
          </a:prstGeom>
          <a:noFill/>
          <a:ln w="57150">
            <a:solidFill>
              <a:srgbClr val="6731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76200" y="2433935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Set 0</a:t>
            </a:r>
            <a:endParaRPr lang="en-US" sz="24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76200" y="2738735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Set 1</a:t>
            </a:r>
            <a:endParaRPr lang="en-US" sz="2400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76200" y="3043535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Set 2</a:t>
            </a:r>
            <a:endParaRPr lang="en-US" sz="2400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76200" y="4034135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Set k</a:t>
            </a:r>
            <a:endParaRPr lang="en-US" sz="2400" dirty="0">
              <a:latin typeface="+mj-lt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762000" y="4075113"/>
            <a:ext cx="7620000" cy="268287"/>
          </a:xfrm>
          <a:prstGeom prst="roundRect">
            <a:avLst/>
          </a:prstGeom>
          <a:noFill/>
          <a:ln w="57150">
            <a:solidFill>
              <a:srgbClr val="6731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Box 56"/>
          <p:cNvSpPr txBox="1">
            <a:spLocks noChangeArrowheads="1"/>
          </p:cNvSpPr>
          <p:nvPr/>
        </p:nvSpPr>
        <p:spPr bwMode="auto">
          <a:xfrm>
            <a:off x="7086600" y="685800"/>
            <a:ext cx="99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2400" dirty="0" smtClean="0"/>
              <a:t>n bits</a:t>
            </a:r>
            <a:endParaRPr lang="en-US" altLang="en-US" sz="2400" dirty="0"/>
          </a:p>
        </p:txBody>
      </p:sp>
      <p:cxnSp>
        <p:nvCxnSpPr>
          <p:cNvPr id="6" name="Straight Arrow Connector 5"/>
          <p:cNvCxnSpPr>
            <a:stCxn id="48" idx="3"/>
          </p:cNvCxnSpPr>
          <p:nvPr/>
        </p:nvCxnSpPr>
        <p:spPr>
          <a:xfrm flipV="1">
            <a:off x="8077200" y="914400"/>
            <a:ext cx="914400" cy="22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8" idx="1"/>
          </p:cNvCxnSpPr>
          <p:nvPr/>
        </p:nvCxnSpPr>
        <p:spPr>
          <a:xfrm flipH="1" flipV="1">
            <a:off x="6172200" y="914400"/>
            <a:ext cx="914400" cy="22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56"/>
          <p:cNvSpPr txBox="1">
            <a:spLocks noChangeArrowheads="1"/>
          </p:cNvSpPr>
          <p:nvPr/>
        </p:nvSpPr>
        <p:spPr bwMode="auto">
          <a:xfrm>
            <a:off x="4648200" y="685800"/>
            <a:ext cx="1143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m</a:t>
            </a:r>
            <a:r>
              <a:rPr lang="en-US" altLang="en-US" sz="2400" dirty="0" smtClean="0"/>
              <a:t> bits</a:t>
            </a:r>
            <a:endParaRPr lang="en-US" alt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638800" y="914400"/>
            <a:ext cx="5334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3" idx="1"/>
          </p:cNvCxnSpPr>
          <p:nvPr/>
        </p:nvCxnSpPr>
        <p:spPr>
          <a:xfrm flipH="1" flipV="1">
            <a:off x="4267200" y="914400"/>
            <a:ext cx="381000" cy="22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6629400" y="4338935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2400" dirty="0" smtClean="0"/>
              <a:t>2</a:t>
            </a:r>
            <a:r>
              <a:rPr lang="en-US" altLang="en-US" sz="2400" baseline="30000" dirty="0" smtClean="0"/>
              <a:t>n</a:t>
            </a:r>
            <a:r>
              <a:rPr lang="en-US" altLang="en-US" sz="2400" dirty="0" smtClean="0"/>
              <a:t> bytes</a:t>
            </a:r>
            <a:endParaRPr lang="en-US" alt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848600" y="4572000"/>
            <a:ext cx="3809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419850" y="4572000"/>
            <a:ext cx="3619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56"/>
          <p:cNvSpPr txBox="1">
            <a:spLocks noChangeArrowheads="1"/>
          </p:cNvSpPr>
          <p:nvPr/>
        </p:nvSpPr>
        <p:spPr bwMode="auto">
          <a:xfrm flipH="1">
            <a:off x="8229600" y="3581400"/>
            <a:ext cx="10021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2000" dirty="0" smtClean="0"/>
              <a:t>2</a:t>
            </a:r>
            <a:r>
              <a:rPr lang="en-US" altLang="en-US" sz="2000" baseline="30000" dirty="0" smtClean="0"/>
              <a:t>m </a:t>
            </a:r>
            <a:r>
              <a:rPr lang="en-US" altLang="en-US" sz="2000" dirty="0" smtClean="0"/>
              <a:t>sets</a:t>
            </a:r>
            <a:endParaRPr lang="en-US" altLang="en-US" sz="2000" dirty="0"/>
          </a:p>
        </p:txBody>
      </p:sp>
      <p:sp>
        <p:nvSpPr>
          <p:cNvPr id="73" name="Line 60"/>
          <p:cNvSpPr>
            <a:spLocks noChangeShapeType="1"/>
          </p:cNvSpPr>
          <p:nvPr/>
        </p:nvSpPr>
        <p:spPr bwMode="auto">
          <a:xfrm flipV="1">
            <a:off x="8686800" y="251460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686800" y="3981510"/>
            <a:ext cx="0" cy="12762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42"/>
          <p:cNvSpPr txBox="1">
            <a:spLocks noChangeArrowheads="1"/>
          </p:cNvSpPr>
          <p:nvPr/>
        </p:nvSpPr>
        <p:spPr bwMode="auto">
          <a:xfrm>
            <a:off x="1792413" y="5257800"/>
            <a:ext cx="13035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dirty="0" smtClean="0"/>
              <a:t>Way#0</a:t>
            </a:r>
            <a:endParaRPr lang="en-US" altLang="en-US" dirty="0"/>
          </a:p>
        </p:txBody>
      </p:sp>
      <p:sp>
        <p:nvSpPr>
          <p:cNvPr id="84" name="Text Box 42"/>
          <p:cNvSpPr txBox="1">
            <a:spLocks noChangeArrowheads="1"/>
          </p:cNvSpPr>
          <p:nvPr/>
        </p:nvSpPr>
        <p:spPr bwMode="auto">
          <a:xfrm>
            <a:off x="6440613" y="5267980"/>
            <a:ext cx="13035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dirty="0" smtClean="0"/>
              <a:t>Way#1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191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1" grpId="0" animBg="1"/>
      <p:bldP spid="42" grpId="0" animBg="1"/>
      <p:bldP spid="4" grpId="0"/>
      <p:bldP spid="44" grpId="0"/>
      <p:bldP spid="45" grpId="0"/>
      <p:bldP spid="46" grpId="0"/>
      <p:bldP spid="4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CB8F2853-B1BC-4065-BA75-1489FC95AA87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26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11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2-way set associative cache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4561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 </a:t>
            </a:r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1524000" y="1066800"/>
            <a:ext cx="74676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        TAG                 INDEX       BLK. OFFSET</a:t>
            </a:r>
          </a:p>
        </p:txBody>
      </p:sp>
      <p:sp>
        <p:nvSpPr>
          <p:cNvPr id="17415" name="Line 5"/>
          <p:cNvSpPr>
            <a:spLocks noChangeShapeType="1"/>
          </p:cNvSpPr>
          <p:nvPr/>
        </p:nvSpPr>
        <p:spPr bwMode="auto">
          <a:xfrm>
            <a:off x="61722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Line 6"/>
          <p:cNvSpPr>
            <a:spLocks noChangeShapeType="1"/>
          </p:cNvSpPr>
          <p:nvPr/>
        </p:nvSpPr>
        <p:spPr bwMode="auto">
          <a:xfrm>
            <a:off x="42672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Rectangle 7"/>
          <p:cNvSpPr>
            <a:spLocks noChangeArrowheads="1"/>
          </p:cNvSpPr>
          <p:nvPr/>
        </p:nvSpPr>
        <p:spPr bwMode="auto">
          <a:xfrm>
            <a:off x="5486400" y="2514600"/>
            <a:ext cx="2743200" cy="274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/>
              <a:t>    </a:t>
            </a:r>
            <a:r>
              <a:rPr lang="en-US" altLang="en-US" sz="1800"/>
              <a:t>TAG           DATA</a:t>
            </a:r>
          </a:p>
        </p:txBody>
      </p:sp>
      <p:sp>
        <p:nvSpPr>
          <p:cNvPr id="17418" name="Line 8"/>
          <p:cNvSpPr>
            <a:spLocks noChangeShapeType="1"/>
          </p:cNvSpPr>
          <p:nvPr/>
        </p:nvSpPr>
        <p:spPr bwMode="auto">
          <a:xfrm>
            <a:off x="6400800" y="25146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Line 9"/>
          <p:cNvSpPr>
            <a:spLocks noChangeShapeType="1"/>
          </p:cNvSpPr>
          <p:nvPr/>
        </p:nvSpPr>
        <p:spPr bwMode="auto">
          <a:xfrm>
            <a:off x="5715000" y="25146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Line 10"/>
          <p:cNvSpPr>
            <a:spLocks noChangeShapeType="1"/>
          </p:cNvSpPr>
          <p:nvPr/>
        </p:nvSpPr>
        <p:spPr bwMode="auto">
          <a:xfrm>
            <a:off x="5486400" y="28194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11"/>
          <p:cNvSpPr>
            <a:spLocks noChangeShapeType="1"/>
          </p:cNvSpPr>
          <p:nvPr/>
        </p:nvSpPr>
        <p:spPr bwMode="auto">
          <a:xfrm>
            <a:off x="5486400" y="31242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12"/>
          <p:cNvSpPr>
            <a:spLocks noChangeShapeType="1"/>
          </p:cNvSpPr>
          <p:nvPr/>
        </p:nvSpPr>
        <p:spPr bwMode="auto">
          <a:xfrm>
            <a:off x="5486400" y="3429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13"/>
          <p:cNvSpPr>
            <a:spLocks noChangeShapeType="1"/>
          </p:cNvSpPr>
          <p:nvPr/>
        </p:nvSpPr>
        <p:spPr bwMode="auto">
          <a:xfrm>
            <a:off x="5486400" y="41148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14"/>
          <p:cNvSpPr>
            <a:spLocks noChangeShapeType="1"/>
          </p:cNvSpPr>
          <p:nvPr/>
        </p:nvSpPr>
        <p:spPr bwMode="auto">
          <a:xfrm>
            <a:off x="5486400" y="43434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Line 15"/>
          <p:cNvSpPr>
            <a:spLocks noChangeShapeType="1"/>
          </p:cNvSpPr>
          <p:nvPr/>
        </p:nvSpPr>
        <p:spPr bwMode="auto">
          <a:xfrm>
            <a:off x="5486400" y="50292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Text Box 16"/>
          <p:cNvSpPr txBox="1">
            <a:spLocks noChangeArrowheads="1"/>
          </p:cNvSpPr>
          <p:nvPr/>
        </p:nvSpPr>
        <p:spPr bwMode="auto">
          <a:xfrm>
            <a:off x="5181600" y="55626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STATE</a:t>
            </a:r>
          </a:p>
        </p:txBody>
      </p:sp>
      <p:sp>
        <p:nvSpPr>
          <p:cNvPr id="17427" name="Line 17"/>
          <p:cNvSpPr>
            <a:spLocks noChangeShapeType="1"/>
          </p:cNvSpPr>
          <p:nvPr/>
        </p:nvSpPr>
        <p:spPr bwMode="auto">
          <a:xfrm flipV="1">
            <a:off x="5638800" y="52578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Line 18"/>
          <p:cNvSpPr>
            <a:spLocks noChangeShapeType="1"/>
          </p:cNvSpPr>
          <p:nvPr/>
        </p:nvSpPr>
        <p:spPr bwMode="auto">
          <a:xfrm>
            <a:off x="4572000" y="1752600"/>
            <a:ext cx="0" cy="2438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Line 19"/>
          <p:cNvSpPr>
            <a:spLocks noChangeShapeType="1"/>
          </p:cNvSpPr>
          <p:nvPr/>
        </p:nvSpPr>
        <p:spPr bwMode="auto">
          <a:xfrm>
            <a:off x="4572000" y="4191000"/>
            <a:ext cx="914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0" name="Text Box 42"/>
          <p:cNvSpPr txBox="1">
            <a:spLocks noChangeArrowheads="1"/>
          </p:cNvSpPr>
          <p:nvPr/>
        </p:nvSpPr>
        <p:spPr bwMode="auto">
          <a:xfrm>
            <a:off x="0" y="1138238"/>
            <a:ext cx="1503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dirty="0" smtClean="0"/>
              <a:t>Address</a:t>
            </a:r>
            <a:endParaRPr lang="en-US" altLang="en-US" dirty="0"/>
          </a:p>
        </p:txBody>
      </p:sp>
      <p:sp>
        <p:nvSpPr>
          <p:cNvPr id="17431" name="Rectangle 47"/>
          <p:cNvSpPr>
            <a:spLocks noChangeArrowheads="1"/>
          </p:cNvSpPr>
          <p:nvPr/>
        </p:nvSpPr>
        <p:spPr bwMode="auto">
          <a:xfrm>
            <a:off x="914400" y="2514600"/>
            <a:ext cx="2743200" cy="274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/>
              <a:t>    </a:t>
            </a:r>
            <a:r>
              <a:rPr lang="en-US" altLang="en-US" sz="1800"/>
              <a:t>TAG           DATA</a:t>
            </a:r>
          </a:p>
        </p:txBody>
      </p:sp>
      <p:sp>
        <p:nvSpPr>
          <p:cNvPr id="17432" name="Line 48"/>
          <p:cNvSpPr>
            <a:spLocks noChangeShapeType="1"/>
          </p:cNvSpPr>
          <p:nvPr/>
        </p:nvSpPr>
        <p:spPr bwMode="auto">
          <a:xfrm>
            <a:off x="1143000" y="25146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49"/>
          <p:cNvSpPr>
            <a:spLocks noChangeShapeType="1"/>
          </p:cNvSpPr>
          <p:nvPr/>
        </p:nvSpPr>
        <p:spPr bwMode="auto">
          <a:xfrm>
            <a:off x="1828800" y="25146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50"/>
          <p:cNvSpPr>
            <a:spLocks noChangeShapeType="1"/>
          </p:cNvSpPr>
          <p:nvPr/>
        </p:nvSpPr>
        <p:spPr bwMode="auto">
          <a:xfrm>
            <a:off x="914400" y="28194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51"/>
          <p:cNvSpPr>
            <a:spLocks noChangeShapeType="1"/>
          </p:cNvSpPr>
          <p:nvPr/>
        </p:nvSpPr>
        <p:spPr bwMode="auto">
          <a:xfrm>
            <a:off x="914400" y="31242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6" name="Line 52"/>
          <p:cNvSpPr>
            <a:spLocks noChangeShapeType="1"/>
          </p:cNvSpPr>
          <p:nvPr/>
        </p:nvSpPr>
        <p:spPr bwMode="auto">
          <a:xfrm>
            <a:off x="914400" y="3429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Line 53"/>
          <p:cNvSpPr>
            <a:spLocks noChangeShapeType="1"/>
          </p:cNvSpPr>
          <p:nvPr/>
        </p:nvSpPr>
        <p:spPr bwMode="auto">
          <a:xfrm>
            <a:off x="914400" y="41148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54"/>
          <p:cNvSpPr>
            <a:spLocks noChangeShapeType="1"/>
          </p:cNvSpPr>
          <p:nvPr/>
        </p:nvSpPr>
        <p:spPr bwMode="auto">
          <a:xfrm>
            <a:off x="914400" y="43434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Line 55"/>
          <p:cNvSpPr>
            <a:spLocks noChangeShapeType="1"/>
          </p:cNvSpPr>
          <p:nvPr/>
        </p:nvSpPr>
        <p:spPr bwMode="auto">
          <a:xfrm>
            <a:off x="914400" y="50292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0" name="Text Box 56"/>
          <p:cNvSpPr txBox="1">
            <a:spLocks noChangeArrowheads="1"/>
          </p:cNvSpPr>
          <p:nvPr/>
        </p:nvSpPr>
        <p:spPr bwMode="auto">
          <a:xfrm>
            <a:off x="533400" y="55626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STATE</a:t>
            </a:r>
          </a:p>
        </p:txBody>
      </p:sp>
      <p:sp>
        <p:nvSpPr>
          <p:cNvPr id="17441" name="Line 57"/>
          <p:cNvSpPr>
            <a:spLocks noChangeShapeType="1"/>
          </p:cNvSpPr>
          <p:nvPr/>
        </p:nvSpPr>
        <p:spPr bwMode="auto">
          <a:xfrm flipV="1">
            <a:off x="1066800" y="52578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2" name="Line 58"/>
          <p:cNvSpPr>
            <a:spLocks noChangeShapeType="1"/>
          </p:cNvSpPr>
          <p:nvPr/>
        </p:nvSpPr>
        <p:spPr bwMode="auto">
          <a:xfrm flipH="1">
            <a:off x="3657600" y="4191000"/>
            <a:ext cx="914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3" name="Line 59"/>
          <p:cNvSpPr>
            <a:spLocks noChangeShapeType="1"/>
          </p:cNvSpPr>
          <p:nvPr/>
        </p:nvSpPr>
        <p:spPr bwMode="auto">
          <a:xfrm flipV="1">
            <a:off x="1447800" y="2209800"/>
            <a:ext cx="0" cy="1981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4" name="Line 60"/>
          <p:cNvSpPr>
            <a:spLocks noChangeShapeType="1"/>
          </p:cNvSpPr>
          <p:nvPr/>
        </p:nvSpPr>
        <p:spPr bwMode="auto">
          <a:xfrm flipV="1">
            <a:off x="6019800" y="2133600"/>
            <a:ext cx="0" cy="2057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5" name="Text Box 61"/>
          <p:cNvSpPr txBox="1">
            <a:spLocks noChangeArrowheads="1"/>
          </p:cNvSpPr>
          <p:nvPr/>
        </p:nvSpPr>
        <p:spPr bwMode="auto">
          <a:xfrm>
            <a:off x="1143000" y="1905000"/>
            <a:ext cx="78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TAG0</a:t>
            </a:r>
          </a:p>
        </p:txBody>
      </p:sp>
      <p:sp>
        <p:nvSpPr>
          <p:cNvPr id="17446" name="Text Box 62"/>
          <p:cNvSpPr txBox="1">
            <a:spLocks noChangeArrowheads="1"/>
          </p:cNvSpPr>
          <p:nvPr/>
        </p:nvSpPr>
        <p:spPr bwMode="auto">
          <a:xfrm>
            <a:off x="5638800" y="1828800"/>
            <a:ext cx="78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TAG1</a:t>
            </a:r>
            <a:endParaRPr lang="en-US" altLang="en-US"/>
          </a:p>
        </p:txBody>
      </p:sp>
      <p:sp>
        <p:nvSpPr>
          <p:cNvPr id="3" name="Rounded Rectangle 2"/>
          <p:cNvSpPr/>
          <p:nvPr/>
        </p:nvSpPr>
        <p:spPr>
          <a:xfrm>
            <a:off x="762000" y="2514600"/>
            <a:ext cx="7620000" cy="304799"/>
          </a:xfrm>
          <a:prstGeom prst="roundRect">
            <a:avLst/>
          </a:prstGeom>
          <a:noFill/>
          <a:ln w="57150">
            <a:solidFill>
              <a:srgbClr val="6731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762000" y="2819401"/>
            <a:ext cx="7620000" cy="304799"/>
          </a:xfrm>
          <a:prstGeom prst="roundRect">
            <a:avLst/>
          </a:prstGeom>
          <a:noFill/>
          <a:ln w="57150">
            <a:solidFill>
              <a:srgbClr val="6731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762000" y="3124201"/>
            <a:ext cx="7620000" cy="304799"/>
          </a:xfrm>
          <a:prstGeom prst="roundRect">
            <a:avLst/>
          </a:prstGeom>
          <a:noFill/>
          <a:ln w="57150">
            <a:solidFill>
              <a:srgbClr val="6731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76200" y="2433935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Set 0</a:t>
            </a:r>
            <a:endParaRPr lang="en-US" sz="24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76200" y="2738735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Set 1</a:t>
            </a:r>
            <a:endParaRPr lang="en-US" sz="2400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76200" y="3043535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Set 2</a:t>
            </a:r>
            <a:endParaRPr lang="en-US" sz="2400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76200" y="4034135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Set k</a:t>
            </a:r>
            <a:endParaRPr lang="en-US" sz="2400" dirty="0">
              <a:latin typeface="+mj-lt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762000" y="4075113"/>
            <a:ext cx="7620000" cy="268287"/>
          </a:xfrm>
          <a:prstGeom prst="roundRect">
            <a:avLst/>
          </a:prstGeom>
          <a:noFill/>
          <a:ln w="57150">
            <a:solidFill>
              <a:srgbClr val="6731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Box 56"/>
          <p:cNvSpPr txBox="1">
            <a:spLocks noChangeArrowheads="1"/>
          </p:cNvSpPr>
          <p:nvPr/>
        </p:nvSpPr>
        <p:spPr bwMode="auto">
          <a:xfrm>
            <a:off x="7086600" y="685800"/>
            <a:ext cx="99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2400" dirty="0" smtClean="0"/>
              <a:t>n bits</a:t>
            </a:r>
            <a:endParaRPr lang="en-US" altLang="en-US" sz="2400" dirty="0"/>
          </a:p>
        </p:txBody>
      </p:sp>
      <p:cxnSp>
        <p:nvCxnSpPr>
          <p:cNvPr id="6" name="Straight Arrow Connector 5"/>
          <p:cNvCxnSpPr>
            <a:stCxn id="48" idx="3"/>
          </p:cNvCxnSpPr>
          <p:nvPr/>
        </p:nvCxnSpPr>
        <p:spPr>
          <a:xfrm flipV="1">
            <a:off x="8077200" y="914400"/>
            <a:ext cx="914400" cy="22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8" idx="1"/>
          </p:cNvCxnSpPr>
          <p:nvPr/>
        </p:nvCxnSpPr>
        <p:spPr>
          <a:xfrm flipH="1" flipV="1">
            <a:off x="6172200" y="914400"/>
            <a:ext cx="914400" cy="22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56"/>
          <p:cNvSpPr txBox="1">
            <a:spLocks noChangeArrowheads="1"/>
          </p:cNvSpPr>
          <p:nvPr/>
        </p:nvSpPr>
        <p:spPr bwMode="auto">
          <a:xfrm>
            <a:off x="4648200" y="685800"/>
            <a:ext cx="1143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m</a:t>
            </a:r>
            <a:r>
              <a:rPr lang="en-US" altLang="en-US" sz="2400" dirty="0" smtClean="0"/>
              <a:t> bits</a:t>
            </a:r>
            <a:endParaRPr lang="en-US" alt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638800" y="914400"/>
            <a:ext cx="5334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3" idx="1"/>
          </p:cNvCxnSpPr>
          <p:nvPr/>
        </p:nvCxnSpPr>
        <p:spPr>
          <a:xfrm flipH="1" flipV="1">
            <a:off x="4267200" y="914400"/>
            <a:ext cx="381000" cy="22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Line 29"/>
          <p:cNvSpPr>
            <a:spLocks noChangeShapeType="1"/>
          </p:cNvSpPr>
          <p:nvPr/>
        </p:nvSpPr>
        <p:spPr bwMode="auto">
          <a:xfrm>
            <a:off x="6705600" y="5715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30"/>
          <p:cNvSpPr>
            <a:spLocks noChangeShapeType="1"/>
          </p:cNvSpPr>
          <p:nvPr/>
        </p:nvSpPr>
        <p:spPr bwMode="auto">
          <a:xfrm>
            <a:off x="6934200" y="617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31"/>
          <p:cNvSpPr>
            <a:spLocks noChangeShapeType="1"/>
          </p:cNvSpPr>
          <p:nvPr/>
        </p:nvSpPr>
        <p:spPr bwMode="auto">
          <a:xfrm>
            <a:off x="6705600" y="5715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32"/>
          <p:cNvSpPr>
            <a:spLocks noChangeShapeType="1"/>
          </p:cNvSpPr>
          <p:nvPr/>
        </p:nvSpPr>
        <p:spPr bwMode="auto">
          <a:xfrm flipH="1">
            <a:off x="7772400" y="5715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40"/>
          <p:cNvSpPr>
            <a:spLocks noChangeShapeType="1"/>
          </p:cNvSpPr>
          <p:nvPr/>
        </p:nvSpPr>
        <p:spPr bwMode="auto">
          <a:xfrm flipH="1">
            <a:off x="7848600" y="5938838"/>
            <a:ext cx="1066800" cy="4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41"/>
          <p:cNvSpPr>
            <a:spLocks noChangeShapeType="1"/>
          </p:cNvSpPr>
          <p:nvPr/>
        </p:nvSpPr>
        <p:spPr bwMode="auto">
          <a:xfrm>
            <a:off x="7391400" y="6172200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Text Box 44"/>
          <p:cNvSpPr txBox="1">
            <a:spLocks noChangeArrowheads="1"/>
          </p:cNvSpPr>
          <p:nvPr/>
        </p:nvSpPr>
        <p:spPr bwMode="auto">
          <a:xfrm>
            <a:off x="6994525" y="6364288"/>
            <a:ext cx="79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DATA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915400" y="2133600"/>
            <a:ext cx="0" cy="38099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543800" y="2133600"/>
            <a:ext cx="1371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543800" y="1752600"/>
            <a:ext cx="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315200" y="4191000"/>
            <a:ext cx="0" cy="1524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Box 16"/>
          <p:cNvSpPr txBox="1">
            <a:spLocks noChangeArrowheads="1"/>
          </p:cNvSpPr>
          <p:nvPr/>
        </p:nvSpPr>
        <p:spPr bwMode="auto">
          <a:xfrm>
            <a:off x="1676400" y="5678269"/>
            <a:ext cx="26670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r>
              <a:rPr lang="en-US" altLang="en-US" sz="1800" dirty="0" smtClean="0"/>
              <a:t>ACCESS SIZE</a:t>
            </a:r>
          </a:p>
          <a:p>
            <a:pPr algn="ctr" eaLnBrk="1" hangingPunct="1"/>
            <a:r>
              <a:rPr lang="en-US" altLang="en-US" sz="1800" dirty="0" smtClean="0"/>
              <a:t>(HOW MANY BYTES?)</a:t>
            </a:r>
            <a:endParaRPr lang="en-US" altLang="en-US" sz="1800" dirty="0"/>
          </a:p>
        </p:txBody>
      </p:sp>
      <p:sp>
        <p:nvSpPr>
          <p:cNvPr id="79" name="Line 19"/>
          <p:cNvSpPr>
            <a:spLocks noChangeShapeType="1"/>
          </p:cNvSpPr>
          <p:nvPr/>
        </p:nvSpPr>
        <p:spPr bwMode="auto">
          <a:xfrm>
            <a:off x="4267200" y="6016626"/>
            <a:ext cx="2590800" cy="317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0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ED16AE99-BCAD-40BD-983E-E6F7A70FE364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27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350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Basics of SRAM cache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Observations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If associativity is one, number of sets is equal to the number of blocks in cache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A given block address has a unique location in cache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Known as direct-mapped cache (a given block address directly maps to a unique location in cache)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Needs a single comparator and no multiplexing needed for data selection on critical path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Faster hit time than set-associative designs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Simple design, but may suffer from large number of collisions between blocks (known as conflicts)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Block addresses 0, N, 2N, 3N, … all map to set 0 if there are N blocks in the cache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Can increase the number of cache misses compared to a set-associative design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This is the minimum possible associativity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833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ED16AE99-BCAD-40BD-983E-E6F7A70FE364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28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350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Basics of SRAM cache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686800" cy="6248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Observations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If associativity is equal to the number of blocks in the cache, then the number of sets is one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Need to search all blocks in the cache during a lookup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Restricts the number of blocks in the cache; otherwise too many comparators and a large multiplexor would be needed consuming power and area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Known as fully associative cache (usually small in size)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Since number of sets is one, there are no index bits and the entire block address is the tag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Also, a given block can be placed anywhere in the cache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Significantly reduces conflicts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This is the maximum possible associativity for a given cache capacity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Cache capacity = no. of blocks x block size = no. of sets x no. of ways x block size</a:t>
            </a:r>
          </a:p>
        </p:txBody>
      </p:sp>
    </p:spTree>
    <p:extLst>
      <p:ext uri="{BB962C8B-B14F-4D97-AF65-F5344CB8AC3E}">
        <p14:creationId xmlns:p14="http://schemas.microsoft.com/office/powerpoint/2010/main" val="10674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Basics of SRAM cache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686800" cy="6324600"/>
          </a:xfrm>
        </p:spPr>
        <p:txBody>
          <a:bodyPr>
            <a:normAutofit/>
          </a:bodyPr>
          <a:lstStyle/>
          <a:p>
            <a:r>
              <a:rPr lang="en-US" dirty="0" smtClean="0"/>
              <a:t>Total number of bits in cache</a:t>
            </a:r>
          </a:p>
          <a:p>
            <a:pPr lvl="1"/>
            <a:r>
              <a:rPr lang="en-US" dirty="0" smtClean="0"/>
              <a:t>Data bits + Tag bits + valid bit</a:t>
            </a:r>
            <a:r>
              <a:rPr lang="en-US" dirty="0"/>
              <a:t> </a:t>
            </a:r>
            <a:r>
              <a:rPr lang="en-US" dirty="0" smtClean="0"/>
              <a:t>= (Block size + Tag length + 1) x no. of sets x no. of ways</a:t>
            </a:r>
          </a:p>
          <a:p>
            <a:r>
              <a:rPr lang="en-US" dirty="0" smtClean="0"/>
              <a:t>Observation</a:t>
            </a:r>
          </a:p>
          <a:p>
            <a:pPr lvl="1"/>
            <a:r>
              <a:rPr lang="en-US" dirty="0" smtClean="0"/>
              <a:t>For a fixed cache capacity, doubling of associativity halves number of sets</a:t>
            </a:r>
          </a:p>
          <a:p>
            <a:pPr lvl="2"/>
            <a:r>
              <a:rPr lang="en-US" dirty="0" smtClean="0"/>
              <a:t>Decreases set index bits by one and increases tag length by one (total number of address bits is constant)</a:t>
            </a:r>
          </a:p>
          <a:p>
            <a:pPr lvl="2"/>
            <a:r>
              <a:rPr lang="en-US" dirty="0" smtClean="0"/>
              <a:t>Number of comparators doubles, width of comparators increases by one bit, width of multiplexor increases by one bit</a:t>
            </a:r>
            <a:endParaRPr lang="en-US" dirty="0"/>
          </a:p>
          <a:p>
            <a:pPr lvl="1"/>
            <a:r>
              <a:rPr lang="en-US" dirty="0" smtClean="0"/>
              <a:t>For a fixed cache capacity and associativity, doubling of block size also halves the no. of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8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7F02CCF5-0E9C-4ADE-BF24-A4620D149A57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3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Abstract model of computer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Computer has an ISA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implementation of the ISA is an abstract five-state synchronous FSM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Each state change happens on </a:t>
            </a:r>
            <a:r>
              <a:rPr lang="en-US" altLang="en-US" dirty="0" err="1" smtClean="0"/>
              <a:t>posedge</a:t>
            </a:r>
            <a:r>
              <a:rPr lang="en-US" altLang="en-US" dirty="0" smtClean="0"/>
              <a:t> clock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State 0: fetch the instruction pointed to by program counter from memory; update program counter to point to the next instruction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State 1: decode the instruction to extract various fields and read source register operands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State 2: execute the instruction in ALU; compute address of load/store instructions; update program counter if control transfer instruction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State 3: access memory if load/store instruction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State 4: write result to destination register if the instruction produces a result</a:t>
            </a:r>
          </a:p>
        </p:txBody>
      </p:sp>
    </p:spTree>
    <p:extLst>
      <p:ext uri="{BB962C8B-B14F-4D97-AF65-F5344CB8AC3E}">
        <p14:creationId xmlns:p14="http://schemas.microsoft.com/office/powerpoint/2010/main" val="42454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Basics of SRAM cache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32-bit address, block size 64 bytes, direct-mapped, number of blocks (or sets) 512. Calculate the total number of bits in cache</a:t>
            </a:r>
          </a:p>
          <a:p>
            <a:pPr lvl="1"/>
            <a:r>
              <a:rPr lang="en-US" dirty="0" smtClean="0"/>
              <a:t>Tag length = 32 – 6 – 9 = 17 bits</a:t>
            </a:r>
          </a:p>
          <a:p>
            <a:pPr lvl="1"/>
            <a:r>
              <a:rPr lang="en-US" dirty="0" smtClean="0"/>
              <a:t>Tag and valid bits = 512 x 18 bits</a:t>
            </a:r>
          </a:p>
          <a:p>
            <a:pPr lvl="1"/>
            <a:r>
              <a:rPr lang="en-US" dirty="0" smtClean="0"/>
              <a:t>Total cache bits = 512 x (64x8 + 17 + 1) bits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32 KB cache with 64-byte block size and two ways. Calculate the size of the set index decoder.</a:t>
            </a:r>
          </a:p>
          <a:p>
            <a:pPr lvl="1"/>
            <a:r>
              <a:rPr lang="en-US" dirty="0" smtClean="0"/>
              <a:t>Number of sets = 32 x 2</a:t>
            </a:r>
            <a:r>
              <a:rPr lang="en-US" baseline="30000" dirty="0" smtClean="0"/>
              <a:t>10</a:t>
            </a:r>
            <a:r>
              <a:rPr lang="en-US" dirty="0" smtClean="0"/>
              <a:t>/(64 x 2) = 2</a:t>
            </a:r>
            <a:r>
              <a:rPr lang="en-US" baseline="30000" dirty="0" smtClean="0"/>
              <a:t>8</a:t>
            </a:r>
          </a:p>
          <a:p>
            <a:pPr lvl="1"/>
            <a:r>
              <a:rPr lang="en-US" dirty="0" smtClean="0"/>
              <a:t>Set index decoder size = 8 bits to 256 bits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Basics of SRAM cache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32 KB fully associative cache with 64-byte block size. Calculate the data selection multiplexor and comparator widths. Assume 32-bit address.</a:t>
            </a:r>
          </a:p>
          <a:p>
            <a:pPr lvl="1"/>
            <a:r>
              <a:rPr lang="en-US" dirty="0" smtClean="0"/>
              <a:t>Number of ways = 32 x 2</a:t>
            </a:r>
            <a:r>
              <a:rPr lang="en-US" baseline="30000" dirty="0" smtClean="0"/>
              <a:t>10</a:t>
            </a:r>
            <a:r>
              <a:rPr lang="en-US" dirty="0" smtClean="0"/>
              <a:t>/64 = 2</a:t>
            </a:r>
            <a:r>
              <a:rPr lang="en-US" baseline="30000" dirty="0" smtClean="0"/>
              <a:t>9</a:t>
            </a:r>
            <a:r>
              <a:rPr lang="en-US" dirty="0" smtClean="0"/>
              <a:t> = number of comparators</a:t>
            </a:r>
          </a:p>
          <a:p>
            <a:pPr lvl="1"/>
            <a:r>
              <a:rPr lang="en-US" dirty="0" smtClean="0"/>
              <a:t>Width of multiplexor = 512 to 1</a:t>
            </a:r>
          </a:p>
          <a:p>
            <a:pPr lvl="1"/>
            <a:r>
              <a:rPr lang="en-US" dirty="0" smtClean="0"/>
              <a:t>Tag length = 32 – 6 = 26 bits = comparator width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4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Basics of SRAM cache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686800" cy="6248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Handling writes to cache</a:t>
            </a:r>
          </a:p>
          <a:p>
            <a:pPr lvl="1"/>
            <a:r>
              <a:rPr lang="en-US" dirty="0" smtClean="0"/>
              <a:t>Store instructions write new data to cache; should DRAM be also updated immediately?</a:t>
            </a:r>
          </a:p>
          <a:p>
            <a:pPr lvl="2"/>
            <a:r>
              <a:rPr lang="en-US" dirty="0" smtClean="0"/>
              <a:t>If the DRAM is updated immediately, it is called a write-through cache</a:t>
            </a:r>
            <a:endParaRPr lang="en-US" dirty="0"/>
          </a:p>
          <a:p>
            <a:pPr lvl="3"/>
            <a:r>
              <a:rPr lang="en-US" dirty="0" smtClean="0"/>
              <a:t>Remember that the cache to DRAM controller interface is defined in terms of a cache block</a:t>
            </a:r>
          </a:p>
          <a:p>
            <a:pPr lvl="3"/>
            <a:r>
              <a:rPr lang="en-US" dirty="0" smtClean="0"/>
              <a:t>Modifying even one byte of a 64-byte cache block will require writing the whole block to DRAM</a:t>
            </a:r>
          </a:p>
          <a:p>
            <a:pPr lvl="3"/>
            <a:r>
              <a:rPr lang="en-US" dirty="0" smtClean="0"/>
              <a:t>Same byte or different bytes of the same block may be written multiple times</a:t>
            </a:r>
          </a:p>
          <a:p>
            <a:pPr lvl="3"/>
            <a:r>
              <a:rPr lang="en-US" dirty="0" smtClean="0"/>
              <a:t>Writes can also be done from a write buffer later</a:t>
            </a:r>
          </a:p>
          <a:p>
            <a:pPr lvl="2"/>
            <a:r>
              <a:rPr lang="en-US" dirty="0" smtClean="0"/>
              <a:t>Alternate option: write to DRAM only when a modified block is replaced from the cache</a:t>
            </a:r>
          </a:p>
          <a:p>
            <a:pPr lvl="3"/>
            <a:r>
              <a:rPr lang="en-US" dirty="0" smtClean="0"/>
              <a:t>Called a </a:t>
            </a:r>
            <a:r>
              <a:rPr lang="en-US" dirty="0" err="1" smtClean="0"/>
              <a:t>writeback</a:t>
            </a:r>
            <a:r>
              <a:rPr lang="en-US" dirty="0" smtClean="0"/>
              <a:t> cache; saves a lot of writes to DRAM</a:t>
            </a:r>
          </a:p>
          <a:p>
            <a:pPr lvl="3"/>
            <a:r>
              <a:rPr lang="en-US" dirty="0" smtClean="0"/>
              <a:t>Needs an extra bit per cache block to remember if the block has been modified; known as the dirty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3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Basics of SRAM cache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r>
              <a:rPr lang="en-US" dirty="0" smtClean="0"/>
              <a:t>Handling write misses</a:t>
            </a:r>
          </a:p>
          <a:p>
            <a:pPr lvl="1"/>
            <a:r>
              <a:rPr lang="en-US" dirty="0" smtClean="0"/>
              <a:t>A store instruction missing in a cache may or may not allocate the block in the cache</a:t>
            </a:r>
          </a:p>
          <a:p>
            <a:pPr lvl="2"/>
            <a:r>
              <a:rPr lang="en-US" dirty="0" smtClean="0"/>
              <a:t>If the block is not allocated in the cache, this protocol is known as no write-allocate; makes sense for write-through caches under the assumption that the block will not be accessed in near future</a:t>
            </a:r>
          </a:p>
          <a:p>
            <a:pPr lvl="2"/>
            <a:r>
              <a:rPr lang="en-US" dirty="0" smtClean="0"/>
              <a:t>If the block is allocated in the cache, this protocol is known as write-allocate; routinely used with </a:t>
            </a:r>
            <a:r>
              <a:rPr lang="en-US" dirty="0" err="1" smtClean="0"/>
              <a:t>writeback</a:t>
            </a:r>
            <a:r>
              <a:rPr lang="en-US" dirty="0" smtClean="0"/>
              <a:t> caches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5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Cache performance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Hit rate = number of hits / number of accesses</a:t>
            </a:r>
          </a:p>
          <a:p>
            <a:pPr lvl="2"/>
            <a:r>
              <a:rPr lang="en-US" dirty="0" smtClean="0"/>
              <a:t>Bigger the better</a:t>
            </a:r>
          </a:p>
          <a:p>
            <a:pPr lvl="1"/>
            <a:r>
              <a:rPr lang="en-US" dirty="0" smtClean="0"/>
              <a:t>Miss rate = number of misses / number of accesses</a:t>
            </a:r>
            <a:r>
              <a:rPr lang="en-US" dirty="0"/>
              <a:t> </a:t>
            </a:r>
            <a:r>
              <a:rPr lang="en-US" dirty="0" smtClean="0"/>
              <a:t>= 1 – hit rate</a:t>
            </a:r>
          </a:p>
          <a:p>
            <a:pPr lvl="2"/>
            <a:r>
              <a:rPr lang="en-US" dirty="0" smtClean="0"/>
              <a:t>Smaller the better</a:t>
            </a:r>
          </a:p>
          <a:p>
            <a:pPr lvl="1"/>
            <a:r>
              <a:rPr lang="en-US" dirty="0" smtClean="0"/>
              <a:t>Average memory access time (AMAT) = hit/miss detection time + miss rate x miss penalty</a:t>
            </a:r>
          </a:p>
          <a:p>
            <a:pPr lvl="1"/>
            <a:r>
              <a:rPr lang="en-US" dirty="0" smtClean="0"/>
              <a:t>Decreasing any of the three terms would improve AMAT</a:t>
            </a:r>
          </a:p>
          <a:p>
            <a:pPr lvl="1"/>
            <a:r>
              <a:rPr lang="en-US" dirty="0" smtClean="0"/>
              <a:t>Miss rate x miss penalty is often referred to as the memory stall time</a:t>
            </a:r>
          </a:p>
          <a:p>
            <a:pPr lvl="1"/>
            <a:r>
              <a:rPr lang="en-US" dirty="0" smtClean="0"/>
              <a:t>Overall execution time = CPU time + memory stall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Cache performance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avoid interference between code and data, processors have separate caches for instruction and data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err="1" smtClean="0"/>
              <a:t>Icache</a:t>
            </a:r>
            <a:r>
              <a:rPr lang="en-US" dirty="0" smtClean="0"/>
              <a:t> miss rate 2%, </a:t>
            </a:r>
            <a:r>
              <a:rPr lang="en-US" dirty="0" err="1" smtClean="0"/>
              <a:t>Dcache</a:t>
            </a:r>
            <a:r>
              <a:rPr lang="en-US" dirty="0" smtClean="0"/>
              <a:t> miss rate 4%, processor CPI is 2 when memory stalls are ignored, miss penalty is 100 cycles, load/store instructions constitute 36% of all instructions. If the caches are made perfect (0% miss rate), what is the performance speedup?</a:t>
            </a:r>
          </a:p>
          <a:p>
            <a:pPr lvl="2"/>
            <a:r>
              <a:rPr lang="en-US" dirty="0" smtClean="0"/>
              <a:t>With perfect cache, CPI would be 2</a:t>
            </a:r>
          </a:p>
          <a:p>
            <a:pPr lvl="2"/>
            <a:r>
              <a:rPr lang="en-US" dirty="0" smtClean="0"/>
              <a:t>Actual CPI = 2 + 0.02 x 100 + 0.04 x 100 x 0.36 = 5.44</a:t>
            </a:r>
          </a:p>
          <a:p>
            <a:pPr lvl="2"/>
            <a:r>
              <a:rPr lang="en-US" dirty="0" smtClean="0"/>
              <a:t>Speedup = 5.44/2 = 2.72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09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Cache performance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r>
              <a:rPr lang="en-US" dirty="0" smtClean="0"/>
              <a:t>Techniques to improve hit/miss detection time</a:t>
            </a:r>
          </a:p>
          <a:p>
            <a:pPr lvl="1"/>
            <a:r>
              <a:rPr lang="en-US" dirty="0" smtClean="0"/>
              <a:t>Choose a simple design e.g., direct-mapped or low associativity</a:t>
            </a:r>
          </a:p>
          <a:p>
            <a:r>
              <a:rPr lang="en-US" dirty="0" smtClean="0"/>
              <a:t>Techniques to improve miss rate</a:t>
            </a:r>
          </a:p>
          <a:p>
            <a:pPr lvl="1"/>
            <a:r>
              <a:rPr lang="en-US" dirty="0" smtClean="0"/>
              <a:t>High associativity or large capacity</a:t>
            </a:r>
          </a:p>
          <a:p>
            <a:pPr lvl="2"/>
            <a:r>
              <a:rPr lang="en-US" dirty="0" smtClean="0"/>
              <a:t>contradicts with low hit/miss detection time</a:t>
            </a:r>
          </a:p>
          <a:p>
            <a:pPr lvl="1"/>
            <a:r>
              <a:rPr lang="en-US" dirty="0" smtClean="0"/>
              <a:t>Larger block size</a:t>
            </a:r>
          </a:p>
          <a:p>
            <a:pPr lvl="2"/>
            <a:r>
              <a:rPr lang="en-US" dirty="0" smtClean="0"/>
              <a:t>Helps if program has spatial locality</a:t>
            </a:r>
          </a:p>
          <a:p>
            <a:pPr lvl="2"/>
            <a:r>
              <a:rPr lang="en-US" dirty="0" smtClean="0"/>
              <a:t>For fixed capacity and associativity, this reduces the number of distinct blocks in the cache and therefore, may increase miss rate beyond a certain block size</a:t>
            </a:r>
          </a:p>
          <a:p>
            <a:pPr lvl="3"/>
            <a:r>
              <a:rPr lang="en-US" dirty="0" smtClean="0"/>
              <a:t>A program may need a certain minimum number of blocks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Cache performance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/>
          </a:bodyPr>
          <a:lstStyle/>
          <a:p>
            <a:r>
              <a:rPr lang="en-US" dirty="0" smtClean="0"/>
              <a:t>Techniques to improve miss penalty</a:t>
            </a:r>
          </a:p>
          <a:p>
            <a:pPr lvl="1"/>
            <a:r>
              <a:rPr lang="en-US" dirty="0" smtClean="0"/>
              <a:t>Early restart</a:t>
            </a:r>
          </a:p>
          <a:p>
            <a:pPr lvl="2"/>
            <a:r>
              <a:rPr lang="en-US" dirty="0" smtClean="0"/>
              <a:t>Start the processor as soon as the requested bytes arrive; no need to wait for the entire block</a:t>
            </a:r>
          </a:p>
          <a:p>
            <a:pPr lvl="2"/>
            <a:r>
              <a:rPr lang="en-US" dirty="0" smtClean="0"/>
              <a:t>The remaining bytes of the block will fill in the cache in background while processor continues execution</a:t>
            </a:r>
          </a:p>
          <a:p>
            <a:pPr lvl="1"/>
            <a:r>
              <a:rPr lang="en-US" dirty="0" smtClean="0"/>
              <a:t>Critical word first</a:t>
            </a:r>
          </a:p>
          <a:p>
            <a:pPr lvl="2"/>
            <a:r>
              <a:rPr lang="en-US" dirty="0" smtClean="0"/>
              <a:t>Configure DRAM module to return the 64-bit chunk containing the requested bytes in the first burst</a:t>
            </a:r>
          </a:p>
          <a:p>
            <a:pPr lvl="2"/>
            <a:r>
              <a:rPr lang="en-US" dirty="0" smtClean="0"/>
              <a:t>Combine it with early restart</a:t>
            </a:r>
          </a:p>
          <a:p>
            <a:pPr lvl="1"/>
            <a:r>
              <a:rPr lang="en-US" dirty="0" smtClean="0"/>
              <a:t>Multi-level cache hierarchy</a:t>
            </a:r>
          </a:p>
          <a:p>
            <a:pPr lvl="2"/>
            <a:r>
              <a:rPr lang="en-US" dirty="0" smtClean="0"/>
              <a:t>Put increasingly bigger and slower on-chip SRAM caches between processor and DRAM (better than going all the way to DRAM on a cache miss)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6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Multi-level cache hierarchy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686800" cy="6324600"/>
          </a:xfrm>
        </p:spPr>
        <p:txBody>
          <a:bodyPr>
            <a:normAutofit/>
          </a:bodyPr>
          <a:lstStyle/>
          <a:p>
            <a:r>
              <a:rPr lang="en-US" dirty="0" smtClean="0"/>
              <a:t>All commercial processors have two or three levels of SRAM cache on chip today</a:t>
            </a:r>
          </a:p>
          <a:p>
            <a:pPr lvl="1"/>
            <a:r>
              <a:rPr lang="en-US" dirty="0" smtClean="0"/>
              <a:t>L1 is the closest to the processor and L2, L3, … are further away, get gradually bigger and slower</a:t>
            </a:r>
          </a:p>
          <a:p>
            <a:pPr lvl="1"/>
            <a:r>
              <a:rPr lang="en-US" dirty="0" smtClean="0"/>
              <a:t>The levels are designed such that the latency of fetching a block from the last level SRAM cache is still much smaller than fetching from DRAM</a:t>
            </a:r>
          </a:p>
          <a:p>
            <a:pPr lvl="2"/>
            <a:r>
              <a:rPr lang="en-US" dirty="0" smtClean="0"/>
              <a:t>Typical sizes: L1: &lt; 100 KB, L2: &lt; 1 MB, L3: 2-32 MB</a:t>
            </a:r>
          </a:p>
          <a:p>
            <a:pPr lvl="2"/>
            <a:r>
              <a:rPr lang="en-US" dirty="0" smtClean="0"/>
              <a:t>Associativity typically increases with increasing level</a:t>
            </a:r>
          </a:p>
          <a:p>
            <a:pPr lvl="2"/>
            <a:r>
              <a:rPr lang="en-US" dirty="0" smtClean="0"/>
              <a:t>Block size may increase or may remain constant</a:t>
            </a:r>
          </a:p>
          <a:p>
            <a:pPr lvl="2"/>
            <a:r>
              <a:rPr lang="en-US" dirty="0" smtClean="0"/>
              <a:t>Typical round-trip latencies could be L1: &lt;1 ns, L2: ~5 ns, L3: ~10 ns, DRAM: 50-100 ns</a:t>
            </a:r>
            <a:endParaRPr lang="en-US" dirty="0"/>
          </a:p>
          <a:p>
            <a:pPr lvl="2"/>
            <a:r>
              <a:rPr lang="en-US" dirty="0" smtClean="0"/>
              <a:t>Missing in last-level cache can be highly detrimental for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8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Multi-level cache hierarchy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Processor FSM and logic injects code/data requests to L1 instruction/data cache</a:t>
            </a:r>
          </a:p>
          <a:p>
            <a:r>
              <a:rPr lang="en-US" dirty="0" smtClean="0"/>
              <a:t>L1 cache hits are returned immediately to the processor; L1 cache misses are forwarded to the L2 cache</a:t>
            </a:r>
          </a:p>
          <a:p>
            <a:r>
              <a:rPr lang="en-US" dirty="0" smtClean="0"/>
              <a:t>L2 cache hits are returned to the L1 cache, which forwards the requested bytes to the processor and also fills the block in L1 cache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uture accesses can be satisfied from the L1 cache until the block is replaced from L1 cache</a:t>
            </a:r>
          </a:p>
          <a:p>
            <a:r>
              <a:rPr lang="en-US" dirty="0" smtClean="0"/>
              <a:t>L2 cache misses are forwarded to L3 cache or DRAM depending on the number of SRAM cache levels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0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7F02CCF5-0E9C-4ADE-BF24-A4620D149A57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4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Abstract model of computer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Fetching an instruction requires </a:t>
            </a:r>
            <a:r>
              <a:rPr lang="en-US" altLang="en-US" dirty="0" smtClean="0">
                <a:solidFill>
                  <a:srgbClr val="C00000"/>
                </a:solidFill>
              </a:rPr>
              <a:t>accessing memory</a:t>
            </a:r>
            <a:r>
              <a:rPr lang="en-US" altLang="en-US" dirty="0" smtClean="0"/>
              <a:t> with the program counter as </a:t>
            </a:r>
            <a:r>
              <a:rPr lang="en-US" altLang="en-US" dirty="0" err="1" smtClean="0"/>
              <a:t>addr</a:t>
            </a:r>
            <a:r>
              <a:rPr lang="en-US" altLang="en-US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Decoding an instruction for MIPS is simple due to small number of formats and fixed position of the register specifiers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Reading operands from register file requires exercising the read ports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Executing an instruction and computing address of a load/store instruction requires an arithmetic logic unit (ALU)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Load/store instructions </a:t>
            </a:r>
            <a:r>
              <a:rPr lang="en-US" altLang="en-US" dirty="0" smtClean="0">
                <a:solidFill>
                  <a:srgbClr val="C00000"/>
                </a:solidFill>
              </a:rPr>
              <a:t>access memory</a:t>
            </a:r>
            <a:r>
              <a:rPr lang="en-US" altLang="en-US" dirty="0" smtClean="0"/>
              <a:t> with the computed address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Writing result to register file requires exercising the write ports</a:t>
            </a:r>
          </a:p>
        </p:txBody>
      </p:sp>
    </p:spTree>
    <p:extLst>
      <p:ext uri="{BB962C8B-B14F-4D97-AF65-F5344CB8AC3E}">
        <p14:creationId xmlns:p14="http://schemas.microsoft.com/office/powerpoint/2010/main" val="387243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Multi-level cache hierarchy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Processor with frequency 4 GHz and one level of SRAM cache, CPI 1.0 if all accesses hit in L1 cache, round-trip DRAM access latency is 100 ns, combined L1 miss rate per instruction is 2%. Calculate speedup if an L2 cache is added with round-trip access latency 5 ns and 25% miss rate per L2 access.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Overall CPI of base processor = 1 + 0.02 x 100/0.25 = 9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Overall CPI with L2 cache = 1 + 0.02 x 0.25 x 100/0.25 + 0.02 x 0.75 x 5/0.25 = 1 + 2 + 0.3 = 3.3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Speedup = 9/3.3 = 2.72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6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Multi-level cache hierarchy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Updated AMAT equation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Average memory access time (AMAT) = L1 hit/miss detection time +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L1 miss rate x L2 hit/miss detection time + L1 miss rate x L2 miss rate x L3 hit/miss detection time + L1 miss rate x L2 miss rate x L3 miss rate x DRAM fetch latency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7F02CCF5-0E9C-4ADE-BF24-A4620D149A57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5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Abstract model of computer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SRAM cache on processor chip helps improve the average memory access time (AMAT)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2200" y="3200400"/>
            <a:ext cx="2590800" cy="2895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Processor chip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(SRAM + logic)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62200" y="5638800"/>
            <a:ext cx="2590800" cy="381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DRAM controller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1146048" y="3581400"/>
            <a:ext cx="1216152" cy="484632"/>
          </a:xfrm>
          <a:prstGeom prst="leftRightArrow">
            <a:avLst/>
          </a:prstGeom>
          <a:solidFill>
            <a:srgbClr val="A0207B"/>
          </a:solidFill>
          <a:ln>
            <a:solidFill>
              <a:srgbClr val="A02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>
            <a:off x="4953000" y="5458968"/>
            <a:ext cx="2895600" cy="484632"/>
          </a:xfrm>
          <a:prstGeom prst="left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>
            <a:off x="4952999" y="5611368"/>
            <a:ext cx="1381699" cy="484632"/>
          </a:xfrm>
          <a:prstGeom prst="left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4267200"/>
            <a:ext cx="3962400" cy="850392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sp>
        <p:nvSpPr>
          <p:cNvPr id="12" name="TextBox 11"/>
          <p:cNvSpPr txBox="1"/>
          <p:nvPr/>
        </p:nvSpPr>
        <p:spPr>
          <a:xfrm>
            <a:off x="3886200" y="6320135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DRAM channels</a:t>
            </a: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5091819" y="5867400"/>
            <a:ext cx="470781" cy="4527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0"/>
          </p:cNvCxnSpPr>
          <p:nvPr/>
        </p:nvCxnSpPr>
        <p:spPr>
          <a:xfrm flipV="1">
            <a:off x="5091819" y="5715000"/>
            <a:ext cx="2451981" cy="6051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3419701"/>
            <a:ext cx="1281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I/O</a:t>
            </a:r>
          </a:p>
          <a:p>
            <a:pPr algn="ctr"/>
            <a:r>
              <a:rPr lang="en-US" sz="2400" dirty="0" smtClean="0">
                <a:latin typeface="+mj-lt"/>
              </a:rPr>
              <a:t>Devices</a:t>
            </a:r>
            <a:endParaRPr lang="en-US" sz="2400" dirty="0">
              <a:latin typeface="+mj-l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4267200"/>
            <a:ext cx="3962400" cy="850392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sp>
        <p:nvSpPr>
          <p:cNvPr id="2" name="Rectangle 1"/>
          <p:cNvSpPr/>
          <p:nvPr/>
        </p:nvSpPr>
        <p:spPr>
          <a:xfrm>
            <a:off x="3276600" y="1905000"/>
            <a:ext cx="2819400" cy="116118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Hard disks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4400" y="2133600"/>
            <a:ext cx="1676400" cy="8503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Disk controller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Left-Right Arrow 17"/>
          <p:cNvSpPr/>
          <p:nvPr/>
        </p:nvSpPr>
        <p:spPr>
          <a:xfrm>
            <a:off x="2590800" y="2334768"/>
            <a:ext cx="685800" cy="332232"/>
          </a:xfrm>
          <a:prstGeom prst="left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p-Down Arrow 2"/>
          <p:cNvSpPr/>
          <p:nvPr/>
        </p:nvSpPr>
        <p:spPr>
          <a:xfrm>
            <a:off x="1614479" y="2971800"/>
            <a:ext cx="290521" cy="762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7F02CCF5-0E9C-4ADE-BF24-A4620D149A57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6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Abstract model of computer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2667000"/>
            <a:ext cx="3581400" cy="60960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Processor logic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4267200"/>
            <a:ext cx="3581400" cy="16002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SRAM cache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3096768" y="3288792"/>
            <a:ext cx="332232" cy="978408"/>
          </a:xfrm>
          <a:prstGeom prst="downArrow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876800" y="3276600"/>
            <a:ext cx="0" cy="990600"/>
          </a:xfrm>
          <a:prstGeom prst="straightConnector1">
            <a:avLst/>
          </a:prstGeom>
          <a:ln w="38100">
            <a:solidFill>
              <a:srgbClr val="6731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-Right Arrow 9"/>
          <p:cNvSpPr/>
          <p:nvPr/>
        </p:nvSpPr>
        <p:spPr>
          <a:xfrm rot="16200000">
            <a:off x="1181100" y="3619500"/>
            <a:ext cx="990600" cy="304800"/>
          </a:xfrm>
          <a:prstGeom prst="leftRightArrow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8200" y="3403937"/>
            <a:ext cx="8258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32-bit</a:t>
            </a:r>
          </a:p>
          <a:p>
            <a:r>
              <a:rPr lang="en-US" sz="2000" dirty="0">
                <a:latin typeface="+mj-lt"/>
              </a:rPr>
              <a:t>d</a:t>
            </a:r>
            <a:r>
              <a:rPr lang="en-US" sz="2000" dirty="0" smtClean="0">
                <a:latin typeface="+mj-lt"/>
              </a:rPr>
              <a:t>ata</a:t>
            </a:r>
          </a:p>
          <a:p>
            <a:r>
              <a:rPr lang="en-US" sz="2000" dirty="0" smtClean="0">
                <a:latin typeface="+mj-lt"/>
              </a:rPr>
              <a:t>bus</a:t>
            </a:r>
            <a:endParaRPr lang="en-US" sz="20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33600" y="3251537"/>
            <a:ext cx="10967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32-bit</a:t>
            </a:r>
          </a:p>
          <a:p>
            <a:r>
              <a:rPr lang="en-US" sz="2000" dirty="0" smtClean="0">
                <a:latin typeface="+mj-lt"/>
              </a:rPr>
              <a:t>address</a:t>
            </a:r>
          </a:p>
          <a:p>
            <a:r>
              <a:rPr lang="en-US" sz="2000" dirty="0" smtClean="0">
                <a:latin typeface="+mj-lt"/>
              </a:rPr>
              <a:t>bus</a:t>
            </a:r>
            <a:endParaRPr lang="en-US" sz="20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5318" y="3276600"/>
            <a:ext cx="13676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Command</a:t>
            </a:r>
          </a:p>
          <a:p>
            <a:r>
              <a:rPr lang="en-US" sz="2000" dirty="0" smtClean="0">
                <a:latin typeface="+mj-lt"/>
              </a:rPr>
              <a:t>bus (read/</a:t>
            </a:r>
          </a:p>
          <a:p>
            <a:r>
              <a:rPr lang="en-US" sz="2000" dirty="0">
                <a:latin typeface="+mj-lt"/>
              </a:rPr>
              <a:t>w</a:t>
            </a:r>
            <a:r>
              <a:rPr lang="en-US" sz="2000" dirty="0" smtClean="0">
                <a:latin typeface="+mj-lt"/>
              </a:rPr>
              <a:t>rite)</a:t>
            </a:r>
            <a:endParaRPr lang="en-US" sz="20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6400" y="3200400"/>
            <a:ext cx="1313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ACT/</a:t>
            </a:r>
          </a:p>
          <a:p>
            <a:r>
              <a:rPr lang="en-US" sz="2000" dirty="0" smtClean="0">
                <a:latin typeface="+mj-lt"/>
              </a:rPr>
              <a:t>PRE/CAS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62800" y="4343400"/>
            <a:ext cx="1752600" cy="13716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DRAM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Controller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Left-Right Arrow 15"/>
          <p:cNvSpPr/>
          <p:nvPr/>
        </p:nvSpPr>
        <p:spPr>
          <a:xfrm>
            <a:off x="5029200" y="4343400"/>
            <a:ext cx="2133600" cy="304800"/>
          </a:xfrm>
          <a:prstGeom prst="leftRightArrow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6200000">
            <a:off x="5945124" y="4116324"/>
            <a:ext cx="332232" cy="2103120"/>
          </a:xfrm>
          <a:prstGeom prst="downArrow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059680" y="5715000"/>
            <a:ext cx="2103120" cy="0"/>
          </a:xfrm>
          <a:prstGeom prst="straightConnector1">
            <a:avLst/>
          </a:prstGeom>
          <a:ln w="38100">
            <a:solidFill>
              <a:srgbClr val="6731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29200" y="4019490"/>
            <a:ext cx="2092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64-byte data bus</a:t>
            </a:r>
            <a:endParaRPr lang="en-US" sz="20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05400" y="4724400"/>
            <a:ext cx="1949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32-bit </a:t>
            </a:r>
            <a:r>
              <a:rPr lang="en-US" sz="2000" dirty="0" err="1" smtClean="0">
                <a:latin typeface="+mj-lt"/>
              </a:rPr>
              <a:t>addr</a:t>
            </a:r>
            <a:r>
              <a:rPr lang="en-US" sz="2000" dirty="0" smtClean="0">
                <a:latin typeface="+mj-lt"/>
              </a:rPr>
              <a:t>. bus</a:t>
            </a:r>
            <a:endParaRPr lang="en-US" sz="20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58611" y="5391090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Command bus</a:t>
            </a:r>
            <a:endParaRPr lang="en-US" sz="20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95548" y="5695890"/>
            <a:ext cx="1462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Read/Write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86400" y="2724090"/>
            <a:ext cx="3581400" cy="4763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DIMM card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194" y="3200401"/>
            <a:ext cx="341406" cy="1143000"/>
          </a:xfrm>
          <a:prstGeom prst="rect">
            <a:avLst/>
          </a:prstGeom>
        </p:spPr>
      </p:pic>
      <p:sp>
        <p:nvSpPr>
          <p:cNvPr id="25" name="Down Arrow 24"/>
          <p:cNvSpPr/>
          <p:nvPr/>
        </p:nvSpPr>
        <p:spPr>
          <a:xfrm rot="10800000">
            <a:off x="7620001" y="3200400"/>
            <a:ext cx="332232" cy="1130808"/>
          </a:xfrm>
          <a:prstGeom prst="downArrow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001000" y="3327737"/>
            <a:ext cx="8258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64-bit</a:t>
            </a:r>
          </a:p>
          <a:p>
            <a:r>
              <a:rPr lang="en-US" sz="2000" dirty="0">
                <a:latin typeface="+mj-lt"/>
              </a:rPr>
              <a:t>d</a:t>
            </a:r>
            <a:r>
              <a:rPr lang="en-US" sz="2000" dirty="0" smtClean="0">
                <a:latin typeface="+mj-lt"/>
              </a:rPr>
              <a:t>ata</a:t>
            </a:r>
          </a:p>
          <a:p>
            <a:r>
              <a:rPr lang="en-US" sz="2000" dirty="0" err="1">
                <a:latin typeface="+mj-lt"/>
              </a:rPr>
              <a:t>c</a:t>
            </a:r>
            <a:r>
              <a:rPr lang="en-US" sz="2000" dirty="0" err="1" smtClean="0">
                <a:latin typeface="+mj-lt"/>
              </a:rPr>
              <a:t>h.</a:t>
            </a:r>
            <a:endParaRPr lang="en-US" sz="20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89557" y="3403937"/>
            <a:ext cx="782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+mj-lt"/>
              </a:rPr>
              <a:t>Addr</a:t>
            </a:r>
            <a:r>
              <a:rPr lang="en-US" sz="2000" dirty="0" smtClean="0">
                <a:latin typeface="+mj-lt"/>
              </a:rPr>
              <a:t>.</a:t>
            </a:r>
          </a:p>
          <a:p>
            <a:r>
              <a:rPr lang="en-US" sz="2000" dirty="0" smtClean="0">
                <a:latin typeface="+mj-lt"/>
              </a:rPr>
              <a:t>bus</a:t>
            </a:r>
            <a:endParaRPr lang="en-US" sz="2000" dirty="0">
              <a:latin typeface="+mj-lt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6324600" y="3200400"/>
            <a:ext cx="990600" cy="1130808"/>
          </a:xfrm>
          <a:prstGeom prst="straightConnector1">
            <a:avLst/>
          </a:prstGeom>
          <a:ln w="38100">
            <a:solidFill>
              <a:srgbClr val="6731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257823" y="4267200"/>
            <a:ext cx="4038600" cy="1600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362200" y="1048619"/>
            <a:ext cx="2819400" cy="116118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Hard disks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1277219"/>
            <a:ext cx="1676400" cy="8503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Disk controller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Left-Right Arrow 32"/>
          <p:cNvSpPr/>
          <p:nvPr/>
        </p:nvSpPr>
        <p:spPr>
          <a:xfrm>
            <a:off x="1676400" y="1478387"/>
            <a:ext cx="685800" cy="332232"/>
          </a:xfrm>
          <a:prstGeom prst="left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52399" y="6172200"/>
            <a:ext cx="1371601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I/O hub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Left-Right Arrow 37"/>
          <p:cNvSpPr/>
          <p:nvPr/>
        </p:nvSpPr>
        <p:spPr>
          <a:xfrm rot="16200000">
            <a:off x="-1641295" y="3997505"/>
            <a:ext cx="4044590" cy="304800"/>
          </a:xfrm>
          <a:prstGeom prst="leftRight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748451" y="6172200"/>
            <a:ext cx="2576149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DMA controller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Left-Right Arrow 39"/>
          <p:cNvSpPr/>
          <p:nvPr/>
        </p:nvSpPr>
        <p:spPr>
          <a:xfrm>
            <a:off x="1523999" y="6297168"/>
            <a:ext cx="2224451" cy="332232"/>
          </a:xfrm>
          <a:prstGeom prst="left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-Up Arrow 29"/>
          <p:cNvSpPr/>
          <p:nvPr/>
        </p:nvSpPr>
        <p:spPr>
          <a:xfrm>
            <a:off x="6324600" y="5727192"/>
            <a:ext cx="2133600" cy="902208"/>
          </a:xfrm>
          <a:prstGeom prst="left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9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5E8E3E56-D656-4D79-8A78-663CBABD1C71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7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Locality principles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Principles of locality exhibited by programs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Code and data accessed now are likely to be accessed again in near-future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Any interesting program would have loops and/or recursions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Justifies why code and data accesses may be repeated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Example: reuse of rows of A and columns of B when multiplying matrices A and B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Known </a:t>
            </a:r>
            <a:r>
              <a:rPr lang="en-US" altLang="en-US" dirty="0" smtClean="0"/>
              <a:t>as temporal locality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Code and data allocated close to the code and data being accessed now are likely to be accessed in near-future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Sequential code access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Sequential data access (e.g., walking over an array)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Known as spatial locality</a:t>
            </a:r>
          </a:p>
          <a:p>
            <a:pPr lvl="2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074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5E8E3E56-D656-4D79-8A78-663CBABD1C71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8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Memory and storage hierarchy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Locality principles imply an important corollary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Programs usually work on a small portions of code and data at a time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The code and data needed over a time window of length t could be a subset of the code and data needed over a bigger time window of length t’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Think about nested loops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This corollary is exploited to build a hierarchy of memory and storage structures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Keep most recently used code and data close to the processor because this is needed now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Keep increasingly larger supersets of code and data gradually away from the processor</a:t>
            </a:r>
          </a:p>
        </p:txBody>
      </p:sp>
    </p:spTree>
    <p:extLst>
      <p:ext uri="{BB962C8B-B14F-4D97-AF65-F5344CB8AC3E}">
        <p14:creationId xmlns:p14="http://schemas.microsoft.com/office/powerpoint/2010/main" val="340214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BD9D2ECB-BDE8-4D12-926C-CCDB6A1C942E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9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Memory and storage hierarchy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686800" cy="6248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Why not keep everything in a large on-chip SRAM?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Expensive and slow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Memory and storage parts are usually arranged in a hierarchy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SRAM caches are closest to the processor logic, smallest in size, and fastest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Total on-chip cache is usually few tens of MBs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DRAM is outside processor chip, much larger in size, much slower than SRAM caches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Tens to hundreds of GBs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Hard disk holds everything, non-volatile, very large, very slow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Tens to hundreds of TBs</a:t>
            </a:r>
          </a:p>
        </p:txBody>
      </p:sp>
    </p:spTree>
    <p:extLst>
      <p:ext uri="{BB962C8B-B14F-4D97-AF65-F5344CB8AC3E}">
        <p14:creationId xmlns:p14="http://schemas.microsoft.com/office/powerpoint/2010/main" val="729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48329</TotalTime>
  <Words>3691</Words>
  <Application>Microsoft Office PowerPoint</Application>
  <PresentationFormat>On-screen Show (4:3)</PresentationFormat>
  <Paragraphs>481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Arial Unicode MS</vt:lpstr>
      <vt:lpstr>Calibri</vt:lpstr>
      <vt:lpstr>Tahoma</vt:lpstr>
      <vt:lpstr>Times New Roman</vt:lpstr>
      <vt:lpstr>Verdana</vt:lpstr>
      <vt:lpstr>Wingdings</vt:lpstr>
      <vt:lpstr>Office Theme</vt:lpstr>
      <vt:lpstr>Memory Hierarchy and SRAM Cache Design</vt:lpstr>
      <vt:lpstr>Sketch</vt:lpstr>
      <vt:lpstr>Abstract model of computer</vt:lpstr>
      <vt:lpstr>Abstract model of computer</vt:lpstr>
      <vt:lpstr>Abstract model of computer</vt:lpstr>
      <vt:lpstr>Abstract model of computer</vt:lpstr>
      <vt:lpstr>Locality principles</vt:lpstr>
      <vt:lpstr>Memory and storage hierarchy</vt:lpstr>
      <vt:lpstr>Memory and storage hierarchy</vt:lpstr>
      <vt:lpstr>Memory and storage hierarchy</vt:lpstr>
      <vt:lpstr>Memory and storage hierarchy</vt:lpstr>
      <vt:lpstr>Memory and storage hierarchy</vt:lpstr>
      <vt:lpstr>Memory and storage hierarchy</vt:lpstr>
      <vt:lpstr>Memory and storage hierarchy</vt:lpstr>
      <vt:lpstr>Memory and storage hierarchy</vt:lpstr>
      <vt:lpstr>Basics of SRAM cache</vt:lpstr>
      <vt:lpstr>Basics of SRAM cache</vt:lpstr>
      <vt:lpstr>Basics of SRAM cache</vt:lpstr>
      <vt:lpstr>Basics of SRAM cache</vt:lpstr>
      <vt:lpstr>Basics of SRAM cache</vt:lpstr>
      <vt:lpstr>Basics of SRAM cache</vt:lpstr>
      <vt:lpstr>2-way set associative cache</vt:lpstr>
      <vt:lpstr>Basics of SRAM cache</vt:lpstr>
      <vt:lpstr>Basics of SRAM cache</vt:lpstr>
      <vt:lpstr>2-way set associative cache</vt:lpstr>
      <vt:lpstr>2-way set associative cache</vt:lpstr>
      <vt:lpstr>Basics of SRAM cache</vt:lpstr>
      <vt:lpstr>Basics of SRAM cache</vt:lpstr>
      <vt:lpstr>Basics of SRAM cache</vt:lpstr>
      <vt:lpstr>Basics of SRAM cache</vt:lpstr>
      <vt:lpstr>Basics of SRAM cache</vt:lpstr>
      <vt:lpstr>Basics of SRAM cache</vt:lpstr>
      <vt:lpstr>Basics of SRAM cache</vt:lpstr>
      <vt:lpstr>Cache performance</vt:lpstr>
      <vt:lpstr>Cache performance</vt:lpstr>
      <vt:lpstr>Cache performance</vt:lpstr>
      <vt:lpstr>Cache performance</vt:lpstr>
      <vt:lpstr>Multi-level cache hierarchy</vt:lpstr>
      <vt:lpstr>Multi-level cache hierarchy</vt:lpstr>
      <vt:lpstr>Multi-level cache hierarchy</vt:lpstr>
      <vt:lpstr>Multi-level cache hierarchy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</dc:title>
  <dc:creator>M Chowdhury</dc:creator>
  <cp:lastModifiedBy>Windows User</cp:lastModifiedBy>
  <cp:revision>1454</cp:revision>
  <cp:lastPrinted>2018-04-05T04:32:52Z</cp:lastPrinted>
  <dcterms:created xsi:type="dcterms:W3CDTF">2009-12-03T08:56:43Z</dcterms:created>
  <dcterms:modified xsi:type="dcterms:W3CDTF">2021-04-08T04:07:46Z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e4637547-bb2d-44a9-b280-f0c7f35c28fb</vt:lpwstr>
  </property>
</Properties>
</file>