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413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438876"/>
            <a:ext cx="7477601" cy="958215"/>
          </a:xfrm>
          <a:prstGeom prst="rect">
            <a:avLst/>
          </a:prstGeom>
          <a:noFill/>
          <a:ln/>
        </p:spPr>
        <p:txBody>
          <a:bodyPr wrap="none" rtlCol="0" anchor="t"/>
          <a:lstStyle/>
          <a:p>
            <a:pPr marL="0" indent="0">
              <a:lnSpc>
                <a:spcPts val="7545"/>
              </a:lnSpc>
              <a:buNone/>
            </a:pPr>
            <a:r>
              <a:rPr lang="en-US" sz="6036" dirty="0">
                <a:solidFill>
                  <a:srgbClr val="6EB9FC"/>
                </a:solidFill>
                <a:latin typeface="Lora" pitchFamily="34" charset="0"/>
                <a:ea typeface="Lora" pitchFamily="34" charset="-122"/>
                <a:cs typeface="Lora" pitchFamily="34" charset="-120"/>
              </a:rPr>
              <a:t>Web Designer</a:t>
            </a:r>
            <a:endParaRPr lang="en-US" sz="6036" dirty="0"/>
          </a:p>
        </p:txBody>
      </p:sp>
      <p:sp>
        <p:nvSpPr>
          <p:cNvPr id="6" name="Text 3"/>
          <p:cNvSpPr/>
          <p:nvPr/>
        </p:nvSpPr>
        <p:spPr>
          <a:xfrm>
            <a:off x="833199" y="3730347"/>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Adarsh Kumar is a skilled web designer with a passion for crafting visually stunning and user-friendly websites. His expertise in responsive design and modern web technologies helps him create experiences that captivate audiences and drive business success.</a:t>
            </a:r>
            <a:endParaRPr lang="en-US" sz="1750" dirty="0"/>
          </a:p>
        </p:txBody>
      </p:sp>
      <p:sp>
        <p:nvSpPr>
          <p:cNvPr id="7" name="Shape 4"/>
          <p:cNvSpPr/>
          <p:nvPr/>
        </p:nvSpPr>
        <p:spPr>
          <a:xfrm>
            <a:off x="833199" y="5418534"/>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401866"/>
            <a:ext cx="2997041" cy="388858"/>
          </a:xfrm>
          <a:prstGeom prst="rect">
            <a:avLst/>
          </a:prstGeom>
          <a:noFill/>
          <a:ln/>
        </p:spPr>
        <p:txBody>
          <a:bodyPr wrap="none" rtlCol="0" anchor="t"/>
          <a:lstStyle/>
          <a:p>
            <a:pPr marL="0" indent="0" algn="l">
              <a:lnSpc>
                <a:spcPts val="3062"/>
              </a:lnSpc>
              <a:buNone/>
            </a:pPr>
            <a:endParaRPr lang="en-US" sz="2187"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758202"/>
            <a:ext cx="7477601" cy="958215"/>
          </a:xfrm>
          <a:prstGeom prst="rect">
            <a:avLst/>
          </a:prstGeom>
          <a:noFill/>
          <a:ln/>
        </p:spPr>
        <p:txBody>
          <a:bodyPr wrap="none" rtlCol="0" anchor="t"/>
          <a:lstStyle/>
          <a:p>
            <a:pPr marL="0" indent="0">
              <a:lnSpc>
                <a:spcPts val="7545"/>
              </a:lnSpc>
              <a:buNone/>
            </a:pPr>
            <a:r>
              <a:rPr lang="en-US" sz="6036" dirty="0">
                <a:solidFill>
                  <a:srgbClr val="6EB9FC"/>
                </a:solidFill>
                <a:latin typeface="Lora" pitchFamily="34" charset="0"/>
                <a:ea typeface="Lora" pitchFamily="34" charset="-122"/>
                <a:cs typeface="Lora" pitchFamily="34" charset="-120"/>
              </a:rPr>
              <a:t>Thank You</a:t>
            </a:r>
            <a:endParaRPr lang="en-US" sz="6036" dirty="0"/>
          </a:p>
        </p:txBody>
      </p:sp>
      <p:sp>
        <p:nvSpPr>
          <p:cNvPr id="6" name="Text 3"/>
          <p:cNvSpPr/>
          <p:nvPr/>
        </p:nvSpPr>
        <p:spPr>
          <a:xfrm>
            <a:off x="833199" y="4049673"/>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Thank you for your time and attention. We hope this presentation has provided valuable insights into the world of web design and the opportunities available at TOPS Technologies. We appreciate your interest and look forward to discussing how we can help you achieve your goals.</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2587466"/>
            <a:ext cx="5800368"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What is web designing</a:t>
            </a:r>
            <a:endParaRPr lang="en-US" sz="4374" dirty="0"/>
          </a:p>
        </p:txBody>
      </p:sp>
      <p:sp>
        <p:nvSpPr>
          <p:cNvPr id="7" name="Text 4"/>
          <p:cNvSpPr/>
          <p:nvPr/>
        </p:nvSpPr>
        <p:spPr>
          <a:xfrm>
            <a:off x="2348389" y="3615095"/>
            <a:ext cx="9933503"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Web design is the process of creating and structuring the visual layout, content, and functionality of a website. It involves designing the overall aesthetic, user experience, and technical aspects of a website to meet the needs of the target audience.</a:t>
            </a:r>
            <a:endParaRPr lang="en-US" sz="1750" dirty="0"/>
          </a:p>
        </p:txBody>
      </p:sp>
      <p:sp>
        <p:nvSpPr>
          <p:cNvPr id="8" name="Text 5"/>
          <p:cNvSpPr/>
          <p:nvPr/>
        </p:nvSpPr>
        <p:spPr>
          <a:xfrm>
            <a:off x="2348389" y="4931212"/>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Effective web design combines elements like typography, color schemes, imagery, and layout to create an engaging and intuitive online presence for a business or organization.</a:t>
            </a: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979063"/>
            <a:ext cx="6434138"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Old trends in web design</a:t>
            </a:r>
            <a:endParaRPr lang="en-US" sz="4374" dirty="0"/>
          </a:p>
        </p:txBody>
      </p:sp>
      <p:sp>
        <p:nvSpPr>
          <p:cNvPr id="6" name="Text 3"/>
          <p:cNvSpPr/>
          <p:nvPr/>
        </p:nvSpPr>
        <p:spPr>
          <a:xfrm>
            <a:off x="1188601" y="4006691"/>
            <a:ext cx="7122200"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D6E5EF"/>
                </a:solidFill>
                <a:latin typeface="Source Sans Pro" pitchFamily="34" charset="0"/>
                <a:ea typeface="Source Sans Pro" pitchFamily="34" charset="-122"/>
                <a:cs typeface="Source Sans Pro" pitchFamily="34" charset="-120"/>
              </a:rPr>
              <a:t>Cluttered, busy designs with too many elements on the page</a:t>
            </a:r>
            <a:endParaRPr lang="en-US" sz="1750" dirty="0"/>
          </a:p>
        </p:txBody>
      </p:sp>
      <p:sp>
        <p:nvSpPr>
          <p:cNvPr id="7" name="Text 4"/>
          <p:cNvSpPr/>
          <p:nvPr/>
        </p:nvSpPr>
        <p:spPr>
          <a:xfrm>
            <a:off x="1188601" y="4450913"/>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D6E5EF"/>
                </a:solidFill>
                <a:latin typeface="Source Sans Pro" pitchFamily="34" charset="0"/>
                <a:ea typeface="Source Sans Pro" pitchFamily="34" charset="-122"/>
                <a:cs typeface="Source Sans Pro" pitchFamily="34" charset="-120"/>
              </a:rPr>
              <a:t>Use of outdated technologies like </a:t>
            </a:r>
            <a:r>
              <a:rPr lang="en-US" sz="1750" b="1" dirty="0">
                <a:solidFill>
                  <a:srgbClr val="D6E5EF"/>
                </a:solidFill>
                <a:latin typeface="Source Sans Pro" pitchFamily="34" charset="0"/>
                <a:ea typeface="Source Sans Pro" pitchFamily="34" charset="-122"/>
                <a:cs typeface="Source Sans Pro" pitchFamily="34" charset="-120"/>
              </a:rPr>
              <a:t>Flash</a:t>
            </a:r>
            <a:r>
              <a:rPr lang="en-US" sz="1750" dirty="0">
                <a:solidFill>
                  <a:srgbClr val="D6E5EF"/>
                </a:solidFill>
                <a:latin typeface="Source Sans Pro" pitchFamily="34" charset="0"/>
                <a:ea typeface="Source Sans Pro" pitchFamily="34" charset="-122"/>
                <a:cs typeface="Source Sans Pro" pitchFamily="34" charset="-120"/>
              </a:rPr>
              <a:t> and </a:t>
            </a:r>
            <a:r>
              <a:rPr lang="en-US" sz="1750" b="1" dirty="0">
                <a:solidFill>
                  <a:srgbClr val="D6E5EF"/>
                </a:solidFill>
                <a:latin typeface="Source Sans Pro" pitchFamily="34" charset="0"/>
                <a:ea typeface="Source Sans Pro" pitchFamily="34" charset="-122"/>
                <a:cs typeface="Source Sans Pro" pitchFamily="34" charset="-120"/>
              </a:rPr>
              <a:t>tables</a:t>
            </a:r>
            <a:r>
              <a:rPr lang="en-US" sz="1750" dirty="0">
                <a:solidFill>
                  <a:srgbClr val="D6E5EF"/>
                </a:solidFill>
                <a:latin typeface="Source Sans Pro" pitchFamily="34" charset="0"/>
                <a:ea typeface="Source Sans Pro" pitchFamily="34" charset="-122"/>
                <a:cs typeface="Source Sans Pro" pitchFamily="34" charset="-120"/>
              </a:rPr>
              <a:t> for layout</a:t>
            </a:r>
            <a:endParaRPr lang="en-US" sz="1750" dirty="0"/>
          </a:p>
        </p:txBody>
      </p:sp>
      <p:sp>
        <p:nvSpPr>
          <p:cNvPr id="8" name="Text 5"/>
          <p:cNvSpPr/>
          <p:nvPr/>
        </p:nvSpPr>
        <p:spPr>
          <a:xfrm>
            <a:off x="1188601" y="4895136"/>
            <a:ext cx="7122200"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D6E5EF"/>
                </a:solidFill>
                <a:latin typeface="Source Sans Pro" pitchFamily="34" charset="0"/>
                <a:ea typeface="Source Sans Pro" pitchFamily="34" charset="-122"/>
                <a:cs typeface="Source Sans Pro" pitchFamily="34" charset="-120"/>
              </a:rPr>
              <a:t>Low-quality, pixelated </a:t>
            </a:r>
            <a:r>
              <a:rPr lang="en-US" sz="1750" b="1" dirty="0">
                <a:solidFill>
                  <a:srgbClr val="D6E5EF"/>
                </a:solidFill>
                <a:latin typeface="Source Sans Pro" pitchFamily="34" charset="0"/>
                <a:ea typeface="Source Sans Pro" pitchFamily="34" charset="-122"/>
                <a:cs typeface="Source Sans Pro" pitchFamily="34" charset="-120"/>
              </a:rPr>
              <a:t>images</a:t>
            </a:r>
            <a:r>
              <a:rPr lang="en-US" sz="1750" dirty="0">
                <a:solidFill>
                  <a:srgbClr val="D6E5EF"/>
                </a:solidFill>
                <a:latin typeface="Source Sans Pro" pitchFamily="34" charset="0"/>
                <a:ea typeface="Source Sans Pro" pitchFamily="34" charset="-122"/>
                <a:cs typeface="Source Sans Pro" pitchFamily="34" charset="-120"/>
              </a:rPr>
              <a:t> and graphics</a:t>
            </a: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054423"/>
            <a:ext cx="6977896"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New Trends in Web Design</a:t>
            </a:r>
            <a:endParaRPr lang="en-US" sz="4374" dirty="0"/>
          </a:p>
        </p:txBody>
      </p:sp>
      <p:sp>
        <p:nvSpPr>
          <p:cNvPr id="6" name="Text 3"/>
          <p:cNvSpPr/>
          <p:nvPr/>
        </p:nvSpPr>
        <p:spPr>
          <a:xfrm>
            <a:off x="833199" y="3082052"/>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In recent years, web design has evolved with a focus on minimalism, mobile-first experiences, and interactive animations. Designers are embracing bold typography, vivid color palettes, and seamless scrolling to create engaging and user-friendly websites.</a:t>
            </a:r>
            <a:endParaRPr lang="en-US" sz="1750" dirty="0"/>
          </a:p>
        </p:txBody>
      </p:sp>
      <p:sp>
        <p:nvSpPr>
          <p:cNvPr id="7" name="Text 4"/>
          <p:cNvSpPr/>
          <p:nvPr/>
        </p:nvSpPr>
        <p:spPr>
          <a:xfrm>
            <a:off x="833199" y="4753570"/>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Another emerging trend is the increased use of AI-powered features, such as chatbots and personalized recommendations, to enhance the user experience. Websites are also becoming more accessible, with improved support for accessibility standards and assistive technologies.</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637824"/>
            <a:ext cx="8658582"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Career orientation of Web Design</a:t>
            </a:r>
            <a:endParaRPr lang="en-US" sz="4374" dirty="0"/>
          </a:p>
        </p:txBody>
      </p:sp>
      <p:sp>
        <p:nvSpPr>
          <p:cNvPr id="5" name="Shape 3"/>
          <p:cNvSpPr/>
          <p:nvPr/>
        </p:nvSpPr>
        <p:spPr>
          <a:xfrm>
            <a:off x="2348389" y="2950131"/>
            <a:ext cx="499943" cy="499943"/>
          </a:xfrm>
          <a:prstGeom prst="roundRect">
            <a:avLst>
              <a:gd name="adj" fmla="val 13333"/>
            </a:avLst>
          </a:prstGeom>
          <a:solidFill>
            <a:srgbClr val="363A4A"/>
          </a:solidFill>
          <a:ln/>
        </p:spPr>
      </p:sp>
      <p:sp>
        <p:nvSpPr>
          <p:cNvPr id="6" name="Text 4"/>
          <p:cNvSpPr/>
          <p:nvPr/>
        </p:nvSpPr>
        <p:spPr>
          <a:xfrm>
            <a:off x="2537698" y="2991803"/>
            <a:ext cx="1213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7" name="Text 5"/>
          <p:cNvSpPr/>
          <p:nvPr/>
        </p:nvSpPr>
        <p:spPr>
          <a:xfrm>
            <a:off x="3070503" y="3026450"/>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Frontend Developer</a:t>
            </a:r>
            <a:endParaRPr lang="en-US" sz="2187" dirty="0"/>
          </a:p>
        </p:txBody>
      </p:sp>
      <p:sp>
        <p:nvSpPr>
          <p:cNvPr id="8" name="Text 6"/>
          <p:cNvSpPr/>
          <p:nvPr/>
        </p:nvSpPr>
        <p:spPr>
          <a:xfrm>
            <a:off x="3070503" y="3506867"/>
            <a:ext cx="4133612"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Create visually appealing and responsive user interfaces using HTML, CSS, and JavaScript.</a:t>
            </a:r>
            <a:endParaRPr lang="en-US" sz="1750" dirty="0"/>
          </a:p>
        </p:txBody>
      </p:sp>
      <p:sp>
        <p:nvSpPr>
          <p:cNvPr id="9" name="Shape 7"/>
          <p:cNvSpPr/>
          <p:nvPr/>
        </p:nvSpPr>
        <p:spPr>
          <a:xfrm>
            <a:off x="7426285" y="2950131"/>
            <a:ext cx="499943" cy="499943"/>
          </a:xfrm>
          <a:prstGeom prst="roundRect">
            <a:avLst>
              <a:gd name="adj" fmla="val 13333"/>
            </a:avLst>
          </a:prstGeom>
          <a:solidFill>
            <a:srgbClr val="363A4A"/>
          </a:solidFill>
          <a:ln/>
        </p:spPr>
      </p:sp>
      <p:sp>
        <p:nvSpPr>
          <p:cNvPr id="10" name="Text 8"/>
          <p:cNvSpPr/>
          <p:nvPr/>
        </p:nvSpPr>
        <p:spPr>
          <a:xfrm>
            <a:off x="7586663" y="2991803"/>
            <a:ext cx="17907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1" name="Text 9"/>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UX Designer</a:t>
            </a:r>
            <a:endParaRPr lang="en-US" sz="2187" dirty="0"/>
          </a:p>
        </p:txBody>
      </p:sp>
      <p:sp>
        <p:nvSpPr>
          <p:cNvPr id="12" name="Text 10"/>
          <p:cNvSpPr/>
          <p:nvPr/>
        </p:nvSpPr>
        <p:spPr>
          <a:xfrm>
            <a:off x="8148399" y="3506867"/>
            <a:ext cx="4133612"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Conduct user research, design wireframes, and optimize the overall user experience.</a:t>
            </a:r>
            <a:endParaRPr lang="en-US" sz="1750" dirty="0"/>
          </a:p>
        </p:txBody>
      </p:sp>
      <p:sp>
        <p:nvSpPr>
          <p:cNvPr id="13" name="Shape 11"/>
          <p:cNvSpPr/>
          <p:nvPr/>
        </p:nvSpPr>
        <p:spPr>
          <a:xfrm>
            <a:off x="2348389" y="4968835"/>
            <a:ext cx="499943" cy="499943"/>
          </a:xfrm>
          <a:prstGeom prst="roundRect">
            <a:avLst>
              <a:gd name="adj" fmla="val 13333"/>
            </a:avLst>
          </a:prstGeom>
          <a:solidFill>
            <a:srgbClr val="363A4A"/>
          </a:solidFill>
          <a:ln/>
        </p:spPr>
      </p:sp>
      <p:sp>
        <p:nvSpPr>
          <p:cNvPr id="14" name="Text 12"/>
          <p:cNvSpPr/>
          <p:nvPr/>
        </p:nvSpPr>
        <p:spPr>
          <a:xfrm>
            <a:off x="2505432" y="5010507"/>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3070503" y="5045154"/>
            <a:ext cx="291036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Web Content Manager</a:t>
            </a:r>
            <a:endParaRPr lang="en-US" sz="2187" dirty="0"/>
          </a:p>
        </p:txBody>
      </p:sp>
      <p:sp>
        <p:nvSpPr>
          <p:cNvPr id="16" name="Text 14"/>
          <p:cNvSpPr/>
          <p:nvPr/>
        </p:nvSpPr>
        <p:spPr>
          <a:xfrm>
            <a:off x="3070503" y="5525572"/>
            <a:ext cx="4133612"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Manage and curate website content, ensuring it's engaging, informative, and aligned with brand guidelines.</a:t>
            </a:r>
            <a:endParaRPr lang="en-US" sz="1750" dirty="0"/>
          </a:p>
        </p:txBody>
      </p:sp>
      <p:sp>
        <p:nvSpPr>
          <p:cNvPr id="17" name="Shape 15"/>
          <p:cNvSpPr/>
          <p:nvPr/>
        </p:nvSpPr>
        <p:spPr>
          <a:xfrm>
            <a:off x="7426285" y="4968835"/>
            <a:ext cx="499943" cy="499943"/>
          </a:xfrm>
          <a:prstGeom prst="roundRect">
            <a:avLst>
              <a:gd name="adj" fmla="val 13333"/>
            </a:avLst>
          </a:prstGeom>
          <a:solidFill>
            <a:srgbClr val="363A4A"/>
          </a:solidFill>
          <a:ln/>
        </p:spPr>
      </p:sp>
      <p:sp>
        <p:nvSpPr>
          <p:cNvPr id="18" name="Text 16"/>
          <p:cNvSpPr/>
          <p:nvPr/>
        </p:nvSpPr>
        <p:spPr>
          <a:xfrm>
            <a:off x="7585829" y="5010507"/>
            <a:ext cx="180737"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4</a:t>
            </a:r>
            <a:endParaRPr lang="en-US" sz="2624" dirty="0"/>
          </a:p>
        </p:txBody>
      </p:sp>
      <p:sp>
        <p:nvSpPr>
          <p:cNvPr id="19" name="Text 17"/>
          <p:cNvSpPr/>
          <p:nvPr/>
        </p:nvSpPr>
        <p:spPr>
          <a:xfrm>
            <a:off x="8148399" y="5045154"/>
            <a:ext cx="354961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Digital Marketing Specialist</a:t>
            </a:r>
            <a:endParaRPr lang="en-US" sz="2187" dirty="0"/>
          </a:p>
        </p:txBody>
      </p:sp>
      <p:sp>
        <p:nvSpPr>
          <p:cNvPr id="20" name="Text 18"/>
          <p:cNvSpPr/>
          <p:nvPr/>
        </p:nvSpPr>
        <p:spPr>
          <a:xfrm>
            <a:off x="8148399" y="5525572"/>
            <a:ext cx="4133612"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Leverage web design skills to create effective online marketing campaigns and drive digital growth.</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058704"/>
            <a:ext cx="8092083"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Learning at TOPS Technologies</a:t>
            </a:r>
            <a:endParaRPr lang="en-US" sz="4374" dirty="0"/>
          </a:p>
        </p:txBody>
      </p:sp>
      <p:pic>
        <p:nvPicPr>
          <p:cNvPr id="5" name="Image 0" descr="preencoded.png"/>
          <p:cNvPicPr>
            <a:picLocks noChangeAspect="1"/>
          </p:cNvPicPr>
          <p:nvPr/>
        </p:nvPicPr>
        <p:blipFill>
          <a:blip r:embed="rId3"/>
          <a:stretch>
            <a:fillRect/>
          </a:stretch>
        </p:blipFill>
        <p:spPr>
          <a:xfrm>
            <a:off x="2348389" y="2197418"/>
            <a:ext cx="2233374" cy="1380292"/>
          </a:xfrm>
          <a:prstGeom prst="rect">
            <a:avLst/>
          </a:prstGeom>
        </p:spPr>
      </p:pic>
      <p:sp>
        <p:nvSpPr>
          <p:cNvPr id="6" name="Text 3"/>
          <p:cNvSpPr/>
          <p:nvPr/>
        </p:nvSpPr>
        <p:spPr>
          <a:xfrm>
            <a:off x="2348389" y="3855363"/>
            <a:ext cx="2233374"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State-of-the-Art Facilities</a:t>
            </a:r>
            <a:endParaRPr lang="en-US" sz="2187" dirty="0"/>
          </a:p>
        </p:txBody>
      </p:sp>
      <p:sp>
        <p:nvSpPr>
          <p:cNvPr id="7" name="Text 4"/>
          <p:cNvSpPr/>
          <p:nvPr/>
        </p:nvSpPr>
        <p:spPr>
          <a:xfrm>
            <a:off x="2348389" y="4682966"/>
            <a:ext cx="2233374" cy="2487811"/>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TOPS Technologies provides modern, well-equipped classrooms and labs to deliver an immersive learning experience for web design students.</a:t>
            </a:r>
            <a:endParaRPr lang="en-US" sz="1750" dirty="0"/>
          </a:p>
        </p:txBody>
      </p:sp>
      <p:pic>
        <p:nvPicPr>
          <p:cNvPr id="8" name="Image 1" descr="preencoded.png"/>
          <p:cNvPicPr>
            <a:picLocks noChangeAspect="1"/>
          </p:cNvPicPr>
          <p:nvPr/>
        </p:nvPicPr>
        <p:blipFill>
          <a:blip r:embed="rId4"/>
          <a:stretch>
            <a:fillRect/>
          </a:stretch>
        </p:blipFill>
        <p:spPr>
          <a:xfrm>
            <a:off x="4915019" y="2197418"/>
            <a:ext cx="2233493" cy="1380292"/>
          </a:xfrm>
          <a:prstGeom prst="rect">
            <a:avLst/>
          </a:prstGeom>
        </p:spPr>
      </p:pic>
      <p:sp>
        <p:nvSpPr>
          <p:cNvPr id="9" name="Text 5"/>
          <p:cNvSpPr/>
          <p:nvPr/>
        </p:nvSpPr>
        <p:spPr>
          <a:xfrm>
            <a:off x="4915019" y="3855363"/>
            <a:ext cx="2233493"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Expert Instructors</a:t>
            </a:r>
            <a:endParaRPr lang="en-US" sz="2187" dirty="0"/>
          </a:p>
        </p:txBody>
      </p:sp>
      <p:sp>
        <p:nvSpPr>
          <p:cNvPr id="10" name="Text 6"/>
          <p:cNvSpPr/>
          <p:nvPr/>
        </p:nvSpPr>
        <p:spPr>
          <a:xfrm>
            <a:off x="4915019" y="4682966"/>
            <a:ext cx="2233493" cy="2487811"/>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Learn from seasoned web design professionals who bring real-world expertise and a passion for teaching the latest techniques.</a:t>
            </a:r>
            <a:endParaRPr lang="en-US" sz="1750" dirty="0"/>
          </a:p>
        </p:txBody>
      </p:sp>
      <p:pic>
        <p:nvPicPr>
          <p:cNvPr id="11" name="Image 2" descr="preencoded.png"/>
          <p:cNvPicPr>
            <a:picLocks noChangeAspect="1"/>
          </p:cNvPicPr>
          <p:nvPr/>
        </p:nvPicPr>
        <p:blipFill>
          <a:blip r:embed="rId4"/>
          <a:stretch>
            <a:fillRect/>
          </a:stretch>
        </p:blipFill>
        <p:spPr>
          <a:xfrm>
            <a:off x="7481768" y="2197418"/>
            <a:ext cx="2233374" cy="1380292"/>
          </a:xfrm>
          <a:prstGeom prst="rect">
            <a:avLst/>
          </a:prstGeom>
        </p:spPr>
      </p:pic>
      <p:sp>
        <p:nvSpPr>
          <p:cNvPr id="12" name="Text 7"/>
          <p:cNvSpPr/>
          <p:nvPr/>
        </p:nvSpPr>
        <p:spPr>
          <a:xfrm>
            <a:off x="7481768" y="3855363"/>
            <a:ext cx="2233374" cy="694373"/>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Hands-on Projects</a:t>
            </a:r>
            <a:endParaRPr lang="en-US" sz="2187" dirty="0"/>
          </a:p>
        </p:txBody>
      </p:sp>
      <p:sp>
        <p:nvSpPr>
          <p:cNvPr id="13" name="Text 8"/>
          <p:cNvSpPr/>
          <p:nvPr/>
        </p:nvSpPr>
        <p:spPr>
          <a:xfrm>
            <a:off x="7481768" y="4682966"/>
            <a:ext cx="2233374" cy="2132409"/>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Engage in practical, project-based learning to develop a strong portfolio and the skills needed to excel in the web design industry.</a:t>
            </a:r>
            <a:endParaRPr lang="en-US" sz="1750" dirty="0"/>
          </a:p>
        </p:txBody>
      </p:sp>
      <p:pic>
        <p:nvPicPr>
          <p:cNvPr id="14" name="Image 3" descr="preencoded.png"/>
          <p:cNvPicPr>
            <a:picLocks noChangeAspect="1"/>
          </p:cNvPicPr>
          <p:nvPr/>
        </p:nvPicPr>
        <p:blipFill>
          <a:blip r:embed="rId5"/>
          <a:stretch>
            <a:fillRect/>
          </a:stretch>
        </p:blipFill>
        <p:spPr>
          <a:xfrm>
            <a:off x="10048399" y="2197418"/>
            <a:ext cx="2233493" cy="1380292"/>
          </a:xfrm>
          <a:prstGeom prst="rect">
            <a:avLst/>
          </a:prstGeom>
        </p:spPr>
      </p:pic>
      <p:sp>
        <p:nvSpPr>
          <p:cNvPr id="15" name="Text 9"/>
          <p:cNvSpPr/>
          <p:nvPr/>
        </p:nvSpPr>
        <p:spPr>
          <a:xfrm>
            <a:off x="10048399" y="3855363"/>
            <a:ext cx="2233493"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Career Guidance</a:t>
            </a:r>
            <a:endParaRPr lang="en-US" sz="2187" dirty="0"/>
          </a:p>
        </p:txBody>
      </p:sp>
      <p:sp>
        <p:nvSpPr>
          <p:cNvPr id="16" name="Text 10"/>
          <p:cNvSpPr/>
          <p:nvPr/>
        </p:nvSpPr>
        <p:spPr>
          <a:xfrm>
            <a:off x="10048399" y="4335780"/>
            <a:ext cx="2233493" cy="2487811"/>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Benefit from TOPS Technologies' career services, including resume building, interview preparation, and internship opportunities.</a:t>
            </a:r>
            <a:endParaRPr lang="en-US" sz="1750" dirty="0"/>
          </a:p>
        </p:txBody>
      </p:sp>
      <p:pic>
        <p:nvPicPr>
          <p:cNvPr id="17" name="Image 4"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621506"/>
            <a:ext cx="5554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About the Course</a:t>
            </a:r>
            <a:endParaRPr lang="en-US" sz="4374" dirty="0"/>
          </a:p>
        </p:txBody>
      </p:sp>
      <p:sp>
        <p:nvSpPr>
          <p:cNvPr id="5" name="Text 3"/>
          <p:cNvSpPr/>
          <p:nvPr/>
        </p:nvSpPr>
        <p:spPr>
          <a:xfrm>
            <a:off x="2348389" y="1871305"/>
            <a:ext cx="2076807"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Comprehensive Curriculum</a:t>
            </a:r>
            <a:endParaRPr lang="en-US" sz="2187" dirty="0"/>
          </a:p>
        </p:txBody>
      </p:sp>
      <p:sp>
        <p:nvSpPr>
          <p:cNvPr id="6" name="Text 4"/>
          <p:cNvSpPr/>
          <p:nvPr/>
        </p:nvSpPr>
        <p:spPr>
          <a:xfrm>
            <a:off x="2348389" y="2787848"/>
            <a:ext cx="2076807" cy="3909417"/>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web design course covers a wide range of topics, from HTML and CSS to responsive design and JavaScript. You'll gain a strong foundation in the essential skills needed to create modern, visually appealing websites.</a:t>
            </a:r>
            <a:endParaRPr lang="en-US" sz="1750" dirty="0"/>
          </a:p>
        </p:txBody>
      </p:sp>
      <p:sp>
        <p:nvSpPr>
          <p:cNvPr id="7" name="Text 5"/>
          <p:cNvSpPr/>
          <p:nvPr/>
        </p:nvSpPr>
        <p:spPr>
          <a:xfrm>
            <a:off x="4974788" y="1871305"/>
            <a:ext cx="2076807"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Hands-On Projects</a:t>
            </a:r>
            <a:endParaRPr lang="en-US" sz="2187" dirty="0"/>
          </a:p>
        </p:txBody>
      </p:sp>
      <p:sp>
        <p:nvSpPr>
          <p:cNvPr id="8" name="Text 6"/>
          <p:cNvSpPr/>
          <p:nvPr/>
        </p:nvSpPr>
        <p:spPr>
          <a:xfrm>
            <a:off x="4974788" y="2787848"/>
            <a:ext cx="2076807" cy="4620220"/>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Through practical, project-based learning, you'll have the opportunity to apply your knowledge and build a portfolio of impressive websites. These projects will help you develop real-world skills and prepare you for a career in web design.</a:t>
            </a:r>
            <a:endParaRPr lang="en-US" sz="1750" dirty="0"/>
          </a:p>
        </p:txBody>
      </p:sp>
      <p:sp>
        <p:nvSpPr>
          <p:cNvPr id="9" name="Text 7"/>
          <p:cNvSpPr/>
          <p:nvPr/>
        </p:nvSpPr>
        <p:spPr>
          <a:xfrm>
            <a:off x="7601188" y="1871305"/>
            <a:ext cx="2076807"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Expert Instruction</a:t>
            </a:r>
            <a:endParaRPr lang="en-US" sz="2187" dirty="0"/>
          </a:p>
        </p:txBody>
      </p:sp>
      <p:sp>
        <p:nvSpPr>
          <p:cNvPr id="10" name="Text 8"/>
          <p:cNvSpPr/>
          <p:nvPr/>
        </p:nvSpPr>
        <p:spPr>
          <a:xfrm>
            <a:off x="7601188" y="2787848"/>
            <a:ext cx="2076807" cy="3198614"/>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course is taught by experienced web design professionals who will share their industry insights and guide you through the latest web design trends and best practices.</a:t>
            </a:r>
            <a:endParaRPr lang="en-US" sz="1750" dirty="0"/>
          </a:p>
        </p:txBody>
      </p:sp>
      <p:sp>
        <p:nvSpPr>
          <p:cNvPr id="11" name="Text 9"/>
          <p:cNvSpPr/>
          <p:nvPr/>
        </p:nvSpPr>
        <p:spPr>
          <a:xfrm>
            <a:off x="10227588" y="1871305"/>
            <a:ext cx="2076807"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Interactive Learning</a:t>
            </a:r>
            <a:endParaRPr lang="en-US" sz="2187" dirty="0"/>
          </a:p>
        </p:txBody>
      </p:sp>
      <p:sp>
        <p:nvSpPr>
          <p:cNvPr id="12" name="Text 10"/>
          <p:cNvSpPr/>
          <p:nvPr/>
        </p:nvSpPr>
        <p:spPr>
          <a:xfrm>
            <a:off x="10227588" y="2787848"/>
            <a:ext cx="2076807" cy="3198614"/>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course utilizes a variety of teaching methods, including interactive lectures, workshops, and one-on-one feedback, to ensure you fully understand and retain the material.</a:t>
            </a:r>
            <a:endParaRPr lang="en-US" sz="1750"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348389" y="3638788"/>
            <a:ext cx="718947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Why choose Web Designing</a:t>
            </a:r>
            <a:endParaRPr lang="en-US" sz="4374" dirty="0"/>
          </a:p>
        </p:txBody>
      </p:sp>
      <p:sp>
        <p:nvSpPr>
          <p:cNvPr id="6" name="Shape 3"/>
          <p:cNvSpPr/>
          <p:nvPr/>
        </p:nvSpPr>
        <p:spPr>
          <a:xfrm>
            <a:off x="2348389" y="4666417"/>
            <a:ext cx="3163014" cy="2701766"/>
          </a:xfrm>
          <a:prstGeom prst="roundRect">
            <a:avLst>
              <a:gd name="adj" fmla="val 2467"/>
            </a:avLst>
          </a:prstGeom>
          <a:solidFill>
            <a:srgbClr val="363A4A"/>
          </a:solidFill>
          <a:ln/>
        </p:spPr>
      </p:sp>
      <p:sp>
        <p:nvSpPr>
          <p:cNvPr id="7" name="Text 4"/>
          <p:cNvSpPr/>
          <p:nvPr/>
        </p:nvSpPr>
        <p:spPr>
          <a:xfrm>
            <a:off x="2570559" y="4888587"/>
            <a:ext cx="2718673"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High Demand</a:t>
            </a:r>
            <a:endParaRPr lang="en-US" sz="2187" dirty="0"/>
          </a:p>
        </p:txBody>
      </p:sp>
      <p:sp>
        <p:nvSpPr>
          <p:cNvPr id="8" name="Text 5"/>
          <p:cNvSpPr/>
          <p:nvPr/>
        </p:nvSpPr>
        <p:spPr>
          <a:xfrm>
            <a:off x="2570559" y="5369004"/>
            <a:ext cx="2718673"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Web design is a rapidly growing field with a high demand for skilled professionals across a variety of industries.</a:t>
            </a:r>
            <a:endParaRPr lang="en-US" sz="1750" dirty="0"/>
          </a:p>
        </p:txBody>
      </p:sp>
      <p:sp>
        <p:nvSpPr>
          <p:cNvPr id="9" name="Shape 6"/>
          <p:cNvSpPr/>
          <p:nvPr/>
        </p:nvSpPr>
        <p:spPr>
          <a:xfrm>
            <a:off x="5733574" y="4666417"/>
            <a:ext cx="3163014" cy="2701766"/>
          </a:xfrm>
          <a:prstGeom prst="roundRect">
            <a:avLst>
              <a:gd name="adj" fmla="val 2467"/>
            </a:avLst>
          </a:prstGeom>
          <a:solidFill>
            <a:srgbClr val="363A4A"/>
          </a:solidFill>
          <a:ln/>
        </p:spPr>
      </p:sp>
      <p:sp>
        <p:nvSpPr>
          <p:cNvPr id="10" name="Text 7"/>
          <p:cNvSpPr/>
          <p:nvPr/>
        </p:nvSpPr>
        <p:spPr>
          <a:xfrm>
            <a:off x="5955744" y="4888587"/>
            <a:ext cx="2718673"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Creativity Unleashed</a:t>
            </a:r>
            <a:endParaRPr lang="en-US" sz="2187" dirty="0"/>
          </a:p>
        </p:txBody>
      </p:sp>
      <p:sp>
        <p:nvSpPr>
          <p:cNvPr id="11" name="Text 8"/>
          <p:cNvSpPr/>
          <p:nvPr/>
        </p:nvSpPr>
        <p:spPr>
          <a:xfrm>
            <a:off x="5955744" y="5369004"/>
            <a:ext cx="2718673"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Web design allows you to blend technical skills with creative expression, enabling you to bring unique digital experiences to life.</a:t>
            </a:r>
            <a:endParaRPr lang="en-US" sz="1750" dirty="0"/>
          </a:p>
        </p:txBody>
      </p:sp>
      <p:sp>
        <p:nvSpPr>
          <p:cNvPr id="12" name="Shape 9"/>
          <p:cNvSpPr/>
          <p:nvPr/>
        </p:nvSpPr>
        <p:spPr>
          <a:xfrm>
            <a:off x="9118759" y="4666417"/>
            <a:ext cx="3163014" cy="2701766"/>
          </a:xfrm>
          <a:prstGeom prst="roundRect">
            <a:avLst>
              <a:gd name="adj" fmla="val 2467"/>
            </a:avLst>
          </a:prstGeom>
          <a:solidFill>
            <a:srgbClr val="363A4A"/>
          </a:solidFill>
          <a:ln/>
        </p:spPr>
      </p:sp>
      <p:sp>
        <p:nvSpPr>
          <p:cNvPr id="13" name="Text 10"/>
          <p:cNvSpPr/>
          <p:nvPr/>
        </p:nvSpPr>
        <p:spPr>
          <a:xfrm>
            <a:off x="9340929" y="4888587"/>
            <a:ext cx="2718673"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Endless Possibilities</a:t>
            </a:r>
            <a:endParaRPr lang="en-US" sz="2187" dirty="0"/>
          </a:p>
        </p:txBody>
      </p:sp>
      <p:sp>
        <p:nvSpPr>
          <p:cNvPr id="14" name="Text 11"/>
          <p:cNvSpPr/>
          <p:nvPr/>
        </p:nvSpPr>
        <p:spPr>
          <a:xfrm>
            <a:off x="9340929" y="5369004"/>
            <a:ext cx="2718673"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web design landscape is constantly evolving, offering endless opportunities for innovation, adaptation, and professional growth.</a:t>
            </a:r>
            <a:endParaRPr lang="en-US" sz="1750"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178" y="-365760"/>
            <a:ext cx="14630400" cy="8229600"/>
          </a:xfrm>
          <a:prstGeom prst="rect">
            <a:avLst/>
          </a:prstGeom>
          <a:solidFill>
            <a:srgbClr val="181A24"/>
          </a:solidFill>
          <a:ln/>
        </p:spPr>
      </p:sp>
      <p:sp>
        <p:nvSpPr>
          <p:cNvPr id="4" name="Text 2"/>
          <p:cNvSpPr/>
          <p:nvPr/>
        </p:nvSpPr>
        <p:spPr>
          <a:xfrm>
            <a:off x="5367011" y="3204567"/>
            <a:ext cx="4129529" cy="1888927"/>
          </a:xfrm>
          <a:prstGeom prst="rect">
            <a:avLst/>
          </a:prstGeom>
          <a:noFill/>
          <a:ln/>
        </p:spPr>
        <p:txBody>
          <a:bodyPr wrap="none" rtlCol="0" anchor="t"/>
          <a:lstStyle/>
          <a:p>
            <a:pPr marL="0" indent="0">
              <a:lnSpc>
                <a:spcPts val="5468"/>
              </a:lnSpc>
              <a:buNone/>
            </a:pPr>
            <a:r>
              <a:rPr lang="en-US" sz="8000" dirty="0" smtClean="0">
                <a:solidFill>
                  <a:srgbClr val="6EB9FC"/>
                </a:solidFill>
                <a:latin typeface="Lora" pitchFamily="34" charset="0"/>
                <a:ea typeface="Lora" pitchFamily="34" charset="-122"/>
                <a:cs typeface="Lora" pitchFamily="34" charset="-120"/>
              </a:rPr>
              <a:t>Q &amp; A</a:t>
            </a:r>
            <a:endParaRPr lang="en-US" sz="8000" dirty="0"/>
          </a:p>
        </p:txBody>
      </p:sp>
      <p:sp>
        <p:nvSpPr>
          <p:cNvPr id="8" name="Text 6"/>
          <p:cNvSpPr/>
          <p:nvPr/>
        </p:nvSpPr>
        <p:spPr>
          <a:xfrm>
            <a:off x="7254419" y="2617470"/>
            <a:ext cx="121325" cy="416481"/>
          </a:xfrm>
          <a:prstGeom prst="rect">
            <a:avLst/>
          </a:prstGeom>
          <a:noFill/>
          <a:ln/>
        </p:spPr>
        <p:txBody>
          <a:bodyPr wrap="none" rtlCol="0" anchor="t"/>
          <a:lstStyle/>
          <a:p>
            <a:pPr marL="0" indent="0" algn="ctr">
              <a:lnSpc>
                <a:spcPts val="3281"/>
              </a:lnSpc>
              <a:buNone/>
            </a:pPr>
            <a:endParaRPr lang="en-US" sz="2624" dirty="0"/>
          </a:p>
        </p:txBody>
      </p:sp>
      <p:sp>
        <p:nvSpPr>
          <p:cNvPr id="10" name="Text 8"/>
          <p:cNvSpPr/>
          <p:nvPr/>
        </p:nvSpPr>
        <p:spPr>
          <a:xfrm>
            <a:off x="2348389" y="3104793"/>
            <a:ext cx="3744635" cy="1066205"/>
          </a:xfrm>
          <a:prstGeom prst="rect">
            <a:avLst/>
          </a:prstGeom>
          <a:noFill/>
          <a:ln/>
        </p:spPr>
        <p:txBody>
          <a:bodyPr wrap="square" rtlCol="0" anchor="t"/>
          <a:lstStyle/>
          <a:p>
            <a:pPr marL="0" indent="0" algn="r">
              <a:lnSpc>
                <a:spcPts val="2799"/>
              </a:lnSpc>
              <a:buNone/>
            </a:pPr>
            <a:r>
              <a:rPr lang="en-US" sz="1750" dirty="0" smtClean="0">
                <a:solidFill>
                  <a:srgbClr val="D6E5EF"/>
                </a:solidFill>
                <a:latin typeface="Source Sans Pro" pitchFamily="34" charset="0"/>
                <a:ea typeface="Source Sans Pro" pitchFamily="34" charset="-122"/>
                <a:cs typeface="Source Sans Pro" pitchFamily="34" charset="-120"/>
              </a:rPr>
              <a:t>.</a:t>
            </a:r>
            <a:endParaRPr lang="en-US" sz="1750" dirty="0"/>
          </a:p>
        </p:txBody>
      </p:sp>
      <p:sp>
        <p:nvSpPr>
          <p:cNvPr id="14" name="Text 12"/>
          <p:cNvSpPr/>
          <p:nvPr/>
        </p:nvSpPr>
        <p:spPr>
          <a:xfrm>
            <a:off x="8537138" y="3735229"/>
            <a:ext cx="2787134" cy="347186"/>
          </a:xfrm>
          <a:prstGeom prst="rect">
            <a:avLst/>
          </a:prstGeom>
          <a:noFill/>
          <a:ln/>
        </p:spPr>
        <p:txBody>
          <a:bodyPr wrap="none" rtlCol="0" anchor="t"/>
          <a:lstStyle/>
          <a:p>
            <a:pPr marL="0" indent="0" algn="l">
              <a:lnSpc>
                <a:spcPts val="2734"/>
              </a:lnSpc>
              <a:buNone/>
            </a:pPr>
            <a:endParaRPr lang="en-US" sz="2187" dirty="0"/>
          </a:p>
        </p:txBody>
      </p:sp>
      <p:sp>
        <p:nvSpPr>
          <p:cNvPr id="15" name="Text 13"/>
          <p:cNvSpPr/>
          <p:nvPr/>
        </p:nvSpPr>
        <p:spPr>
          <a:xfrm>
            <a:off x="8537138" y="4215646"/>
            <a:ext cx="3744754" cy="1066205"/>
          </a:xfrm>
          <a:prstGeom prst="rect">
            <a:avLst/>
          </a:prstGeom>
          <a:noFill/>
          <a:ln/>
        </p:spPr>
        <p:txBody>
          <a:bodyPr wrap="square" rtlCol="0" anchor="t"/>
          <a:lstStyle/>
          <a:p>
            <a:pPr marL="0" indent="0" algn="l">
              <a:lnSpc>
                <a:spcPts val="2799"/>
              </a:lnSpc>
              <a:buNone/>
            </a:pPr>
            <a:r>
              <a:rPr lang="en-US" sz="1750" dirty="0" smtClean="0">
                <a:solidFill>
                  <a:srgbClr val="D6E5EF"/>
                </a:solidFill>
                <a:latin typeface="Source Sans Pro" pitchFamily="34" charset="0"/>
                <a:ea typeface="Source Sans Pro" pitchFamily="34" charset="-122"/>
                <a:cs typeface="Source Sans Pro" pitchFamily="34" charset="-120"/>
              </a:rPr>
              <a:t>.</a:t>
            </a:r>
            <a:endParaRPr lang="en-US" sz="1750" dirty="0"/>
          </a:p>
        </p:txBody>
      </p:sp>
      <p:sp>
        <p:nvSpPr>
          <p:cNvPr id="18" name="Text 16"/>
          <p:cNvSpPr/>
          <p:nvPr/>
        </p:nvSpPr>
        <p:spPr>
          <a:xfrm>
            <a:off x="7222153" y="4834890"/>
            <a:ext cx="185738" cy="416481"/>
          </a:xfrm>
          <a:prstGeom prst="rect">
            <a:avLst/>
          </a:prstGeom>
          <a:noFill/>
          <a:ln/>
        </p:spPr>
        <p:txBody>
          <a:bodyPr wrap="none" rtlCol="0" anchor="t"/>
          <a:lstStyle/>
          <a:p>
            <a:pPr marL="0" indent="0" algn="ctr">
              <a:lnSpc>
                <a:spcPts val="3281"/>
              </a:lnSpc>
              <a:buNone/>
            </a:pPr>
            <a:endParaRPr lang="en-US" sz="2624" dirty="0"/>
          </a:p>
        </p:txBody>
      </p:sp>
      <p:sp>
        <p:nvSpPr>
          <p:cNvPr id="19" name="Text 17"/>
          <p:cNvSpPr/>
          <p:nvPr/>
        </p:nvSpPr>
        <p:spPr>
          <a:xfrm>
            <a:off x="3315533" y="4841796"/>
            <a:ext cx="2777490" cy="347186"/>
          </a:xfrm>
          <a:prstGeom prst="rect">
            <a:avLst/>
          </a:prstGeom>
          <a:noFill/>
          <a:ln/>
        </p:spPr>
        <p:txBody>
          <a:bodyPr wrap="none" rtlCol="0" anchor="t"/>
          <a:lstStyle/>
          <a:p>
            <a:pPr marL="0" indent="0" algn="r">
              <a:lnSpc>
                <a:spcPts val="2734"/>
              </a:lnSpc>
              <a:buNone/>
            </a:pPr>
            <a:endParaRPr lang="en-US" sz="2187" dirty="0"/>
          </a:p>
        </p:txBody>
      </p:sp>
      <p:sp>
        <p:nvSpPr>
          <p:cNvPr id="20" name="Text 18"/>
          <p:cNvSpPr/>
          <p:nvPr/>
        </p:nvSpPr>
        <p:spPr>
          <a:xfrm>
            <a:off x="2348389" y="5322213"/>
            <a:ext cx="3744635" cy="1421606"/>
          </a:xfrm>
          <a:prstGeom prst="rect">
            <a:avLst/>
          </a:prstGeom>
          <a:noFill/>
          <a:ln/>
        </p:spPr>
        <p:txBody>
          <a:bodyPr wrap="square" rtlCol="0" anchor="t"/>
          <a:lstStyle/>
          <a:p>
            <a:pPr marL="0" indent="0" algn="r">
              <a:lnSpc>
                <a:spcPts val="2799"/>
              </a:lnSpc>
              <a:buNone/>
            </a:pPr>
            <a:r>
              <a:rPr lang="en-US" sz="1750" dirty="0" smtClean="0">
                <a:solidFill>
                  <a:srgbClr val="D6E5EF"/>
                </a:solidFill>
                <a:latin typeface="Source Sans Pro" pitchFamily="34" charset="0"/>
                <a:ea typeface="Source Sans Pro" pitchFamily="34" charset="-122"/>
                <a:cs typeface="Source Sans Pro" pitchFamily="34" charset="-120"/>
              </a:rPr>
              <a:t>.</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698</Words>
  <Application>Microsoft Office PowerPoint</Application>
  <PresentationFormat>Custom</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3</cp:revision>
  <dcterms:created xsi:type="dcterms:W3CDTF">2024-04-29T08:28:19Z</dcterms:created>
  <dcterms:modified xsi:type="dcterms:W3CDTF">2024-04-29T08:41:19Z</dcterms:modified>
</cp:coreProperties>
</file>