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2" r:id="rId2"/>
    <p:sldId id="286" r:id="rId3"/>
    <p:sldId id="295" r:id="rId4"/>
    <p:sldId id="301" r:id="rId5"/>
    <p:sldId id="294" r:id="rId6"/>
    <p:sldId id="276" r:id="rId7"/>
    <p:sldId id="275" r:id="rId8"/>
    <p:sldId id="256" r:id="rId9"/>
    <p:sldId id="260" r:id="rId10"/>
    <p:sldId id="262" r:id="rId11"/>
    <p:sldId id="261" r:id="rId12"/>
    <p:sldId id="257" r:id="rId13"/>
    <p:sldId id="264" r:id="rId14"/>
    <p:sldId id="266" r:id="rId15"/>
    <p:sldId id="265" r:id="rId16"/>
    <p:sldId id="268" r:id="rId17"/>
    <p:sldId id="267" r:id="rId18"/>
    <p:sldId id="271" r:id="rId19"/>
    <p:sldId id="258" r:id="rId20"/>
    <p:sldId id="270" r:id="rId21"/>
    <p:sldId id="269" r:id="rId22"/>
    <p:sldId id="283" r:id="rId23"/>
    <p:sldId id="303" r:id="rId24"/>
    <p:sldId id="316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4" r:id="rId34"/>
    <p:sldId id="315" r:id="rId35"/>
    <p:sldId id="291" r:id="rId36"/>
    <p:sldId id="299" r:id="rId37"/>
    <p:sldId id="284" r:id="rId38"/>
    <p:sldId id="285" r:id="rId39"/>
    <p:sldId id="289" r:id="rId40"/>
    <p:sldId id="290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486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8E6C-9848-46B8-810D-0AC2C24EFB91}" type="datetimeFigureOut">
              <a:rPr lang="en-GB" smtClean="0"/>
              <a:t>07/11/2013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9B53-4FB8-4FDE-B0A5-FDF0AFE91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5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F2CF2-2E0F-4624-874E-963061987D5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72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48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1248.io/" TargetMode="External"/><Relationship Id="rId2" Type="http://schemas.openxmlformats.org/officeDocument/2006/relationships/hyperlink" Target="http://www.openiot.org/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hyperlink" Target="http://www.stuff.tv/awards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hyperlink" Target="http://www.redherring.com/startups/top-100-europe-revealed/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4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1248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67600" y="457200"/>
            <a:ext cx="1223990" cy="1371597"/>
            <a:chOff x="4347384" y="3140102"/>
            <a:chExt cx="667685" cy="7482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204" y="3140102"/>
              <a:ext cx="609600" cy="609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7384" y="3720414"/>
              <a:ext cx="667685" cy="16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hlinkClick r:id="rId3"/>
                </a:rPr>
                <a:t>http://1248.io</a:t>
              </a:r>
              <a:endParaRPr lang="en-GB" sz="1400" dirty="0"/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971800"/>
          </a:xfrm>
        </p:spPr>
        <p:txBody>
          <a:bodyPr>
            <a:noAutofit/>
          </a:bodyPr>
          <a:lstStyle/>
          <a:p>
            <a:r>
              <a:rPr lang="en-GB" sz="4800" dirty="0" smtClean="0"/>
              <a:t>Interoperability on the Internet of Things</a:t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2800" dirty="0" err="1" smtClean="0"/>
              <a:t>IfM</a:t>
            </a:r>
            <a:r>
              <a:rPr lang="en-GB" sz="2800" dirty="0" smtClean="0"/>
              <a:t> 2pm Thu 7 Nov 2013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297302"/>
            <a:ext cx="4725988" cy="95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7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All services support the same open standards</a:t>
            </a:r>
            <a:endParaRPr lang="en-GB" sz="3200" dirty="0"/>
          </a:p>
        </p:txBody>
      </p:sp>
      <p:pic>
        <p:nvPicPr>
          <p:cNvPr id="2050" name="Picture 2" descr="http://www.differencebetween.info/sites/default/files/images/1/json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496052"/>
            <a:ext cx="23812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QdRmqk2wWFDydP0i9o_NYcLhe7WetcA4OXp8kwiJ1jlLhQ1D7CYQ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32232" r="5867" b="29402"/>
          <a:stretch/>
        </p:blipFill>
        <p:spPr bwMode="auto">
          <a:xfrm>
            <a:off x="3364315" y="3845734"/>
            <a:ext cx="2320121" cy="6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34384" y="4458203"/>
            <a:ext cx="2179983" cy="733948"/>
            <a:chOff x="3317258" y="4041827"/>
            <a:chExt cx="2179983" cy="733948"/>
          </a:xfrm>
        </p:grpSpPr>
        <p:pic>
          <p:nvPicPr>
            <p:cNvPr id="2056" name="Picture 8" descr="https://encrypted-tbn3.gstatic.com/images?q=tbn:ANd9GcQtk0ONveHxoUJoGDqXYIN5l55ABhWvTbtitzZrQ1nCye9rP-J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393" y="4041827"/>
              <a:ext cx="704848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17258" y="4191000"/>
              <a:ext cx="166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https:</a:t>
              </a:r>
              <a:endParaRPr lang="en-GB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Arc 3"/>
          <p:cNvSpPr/>
          <p:nvPr/>
        </p:nvSpPr>
        <p:spPr>
          <a:xfrm>
            <a:off x="-5867400" y="391551"/>
            <a:ext cx="7076049" cy="7076049"/>
          </a:xfrm>
          <a:prstGeom prst="arc">
            <a:avLst>
              <a:gd name="adj1" fmla="val 18499288"/>
              <a:gd name="adj2" fmla="val 3184697"/>
            </a:avLst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3896751"/>
            <a:ext cx="1752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But each is organised differently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90847" y="1742169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/customers/building/room/temperature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1447800" y="1066800"/>
            <a:ext cx="1828800" cy="182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7" idx="6"/>
          </p:cNvCxnSpPr>
          <p:nvPr/>
        </p:nvCxnSpPr>
        <p:spPr>
          <a:xfrm>
            <a:off x="381000" y="19812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0847" y="37338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/users/hubs/devices/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447800" y="3058431"/>
            <a:ext cx="1828800" cy="182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>
            <a:stCxn id="12" idx="6"/>
          </p:cNvCxnSpPr>
          <p:nvPr/>
        </p:nvCxnSpPr>
        <p:spPr>
          <a:xfrm>
            <a:off x="381000" y="3972831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0847" y="5715000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localauthority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/street/post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-1447800" y="5039631"/>
            <a:ext cx="1828800" cy="1828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>
            <a:stCxn id="15" idx="6"/>
          </p:cNvCxnSpPr>
          <p:nvPr/>
        </p:nvCxnSpPr>
        <p:spPr>
          <a:xfrm>
            <a:off x="381000" y="5954031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So for each service you have to…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the documentation</a:t>
            </a:r>
          </a:p>
          <a:p>
            <a:r>
              <a:rPr lang="en-GB" dirty="0" smtClean="0"/>
              <a:t>Write code specific to that service</a:t>
            </a:r>
          </a:p>
          <a:p>
            <a:endParaRPr lang="en-GB" dirty="0"/>
          </a:p>
        </p:txBody>
      </p:sp>
      <p:pic>
        <p:nvPicPr>
          <p:cNvPr id="4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Everyone wants an ecosystem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20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10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10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002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192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2192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384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74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0574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2766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956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8956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81000" y="373380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/>
              <a:t>If each application is specific to each service</a:t>
            </a:r>
            <a:br>
              <a:rPr lang="en-GB" sz="2800" dirty="0" smtClean="0"/>
            </a:br>
            <a:r>
              <a:rPr lang="en-GB" sz="2800" dirty="0" smtClean="0"/>
              <a:t>we call it “vertical-integration”.</a:t>
            </a:r>
          </a:p>
          <a:p>
            <a:endParaRPr lang="en-GB" sz="2800" dirty="0" smtClean="0"/>
          </a:p>
          <a:p>
            <a:r>
              <a:rPr lang="en-GB" sz="2800" dirty="0" smtClean="0"/>
              <a:t>To grow, we need to go “horizontal”</a:t>
            </a:r>
          </a:p>
          <a:p>
            <a:r>
              <a:rPr lang="en-GB" sz="2800" dirty="0" smtClean="0"/>
              <a:t>and build an ecosystem where</a:t>
            </a:r>
            <a:br>
              <a:rPr lang="en-GB" sz="2800" dirty="0" smtClean="0"/>
            </a:br>
            <a:r>
              <a:rPr lang="en-GB" sz="2800" dirty="0" smtClean="0"/>
              <a:t>all applications work with all services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1148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338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7338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9530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5720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5720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7912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102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4102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6294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484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2484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4676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0866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0866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3058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248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9248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4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…but Humans Don’t Scale</a:t>
            </a:r>
            <a:endParaRPr lang="en-GB" sz="3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20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002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384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766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148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530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912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294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4676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305800" y="17526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381000" y="39624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/>
              <a:t>But adapting 10 Applications x 10 services</a:t>
            </a:r>
            <a:br>
              <a:rPr lang="en-GB" sz="2800" dirty="0" smtClean="0"/>
            </a:br>
            <a:r>
              <a:rPr lang="en-GB" sz="2800" dirty="0" smtClean="0"/>
              <a:t>= 100 pieces of code to write</a:t>
            </a:r>
          </a:p>
          <a:p>
            <a:endParaRPr lang="en-GB" sz="2800" dirty="0"/>
          </a:p>
          <a:p>
            <a:r>
              <a:rPr lang="en-GB" sz="2800" dirty="0" smtClean="0"/>
              <a:t>(and imagine 1,000,000 Applications…)</a:t>
            </a:r>
            <a:endParaRPr lang="en-GB" sz="28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7620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620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620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620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620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620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62000" y="1752600"/>
            <a:ext cx="5867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62000" y="1752600"/>
            <a:ext cx="6705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62000" y="1752600"/>
            <a:ext cx="7543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6002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6002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6002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6002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6002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6002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600200" y="1752600"/>
            <a:ext cx="5867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600200" y="1752600"/>
            <a:ext cx="6705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4384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4384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4384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4384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4384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4384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438400" y="1752600"/>
            <a:ext cx="5867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2766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2766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2766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766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2766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2766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1148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1148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1148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1148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1148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9530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9530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530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9530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7912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7912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7912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6294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6294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676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74676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66294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57912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49530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41148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32766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2438400" y="1752600"/>
            <a:ext cx="5867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1600200" y="1752600"/>
            <a:ext cx="6705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762000" y="1752600"/>
            <a:ext cx="7543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66294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57912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9530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41148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32766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24384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1600200" y="1752600"/>
            <a:ext cx="5867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762000" y="1752600"/>
            <a:ext cx="6705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57912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49530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41148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32766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24384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 flipV="1">
            <a:off x="16002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762000" y="1752600"/>
            <a:ext cx="5867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49530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41148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32766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24384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16002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762000" y="1752600"/>
            <a:ext cx="5029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41148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2766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24384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16002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762000" y="1752600"/>
            <a:ext cx="41910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32766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24384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16002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762000" y="1752600"/>
            <a:ext cx="33528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24384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 flipV="1">
            <a:off x="16002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762000" y="1752600"/>
            <a:ext cx="25146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 flipV="1">
            <a:off x="16002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 flipV="1">
            <a:off x="762000" y="1752600"/>
            <a:ext cx="16764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762000" y="1752600"/>
            <a:ext cx="83820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810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810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2192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2192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0574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0574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8956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8956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7338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7338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5720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5720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4102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4102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2484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2484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0866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0866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924800" y="2590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924800" y="13716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876800" y="4038600"/>
            <a:ext cx="1143000" cy="1143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Problem:</a:t>
            </a:r>
            <a:br>
              <a:rPr lang="en-GB" dirty="0" smtClean="0"/>
            </a:br>
            <a:r>
              <a:rPr lang="en-GB" dirty="0" smtClean="0"/>
              <a:t>Services not machine-</a:t>
            </a:r>
            <a:r>
              <a:rPr lang="en-GB" dirty="0" err="1" smtClean="0"/>
              <a:t>browsable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An application cannot automatically discover a new service’s resources … so a human has to write code every time to enable it to do that. </a:t>
            </a:r>
            <a:endParaRPr lang="en-GB" sz="2800" dirty="0"/>
          </a:p>
        </p:txBody>
      </p:sp>
      <p:sp>
        <p:nvSpPr>
          <p:cNvPr id="5" name="Oval 4"/>
          <p:cNvSpPr/>
          <p:nvPr/>
        </p:nvSpPr>
        <p:spPr>
          <a:xfrm>
            <a:off x="5181600" y="4343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562600" y="4343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800600" y="4343400"/>
            <a:ext cx="152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943600" y="4343400"/>
            <a:ext cx="152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Block Arc 8"/>
          <p:cNvSpPr/>
          <p:nvPr/>
        </p:nvSpPr>
        <p:spPr>
          <a:xfrm>
            <a:off x="5146344" y="4648200"/>
            <a:ext cx="609600" cy="609600"/>
          </a:xfrm>
          <a:prstGeom prst="blockArc">
            <a:avLst>
              <a:gd name="adj1" fmla="val 10800000"/>
              <a:gd name="adj2" fmla="val 0"/>
              <a:gd name="adj3" fmla="val 908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881532" y="4620064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86000" y="4038600"/>
            <a:ext cx="1143000" cy="1143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loud Callout 3"/>
          <p:cNvSpPr/>
          <p:nvPr/>
        </p:nvSpPr>
        <p:spPr>
          <a:xfrm>
            <a:off x="6324600" y="3048000"/>
            <a:ext cx="2362200" cy="1069848"/>
          </a:xfrm>
          <a:prstGeom prst="cloudCallout">
            <a:avLst>
              <a:gd name="adj1" fmla="val -66350"/>
              <a:gd name="adj2" fmla="val 57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 don’t know where to start</a:t>
            </a:r>
          </a:p>
        </p:txBody>
      </p:sp>
      <p:pic>
        <p:nvPicPr>
          <p:cNvPr id="13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HyperCat:</a:t>
            </a:r>
            <a:br>
              <a:rPr lang="en-GB" dirty="0" smtClean="0"/>
            </a:br>
            <a:r>
              <a:rPr lang="en-GB" dirty="0" smtClean="0"/>
              <a:t>Makes services machine-</a:t>
            </a:r>
            <a:r>
              <a:rPr lang="en-GB" dirty="0" err="1" smtClean="0"/>
              <a:t>browsable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876800" y="2286000"/>
            <a:ext cx="1143000" cy="1143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181600" y="2590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562600" y="2590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800600" y="2590800"/>
            <a:ext cx="152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5943600" y="2590800"/>
            <a:ext cx="1524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05332" y="2867464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2286000"/>
            <a:ext cx="1143000" cy="1143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ular Callout 12"/>
          <p:cNvSpPr/>
          <p:nvPr/>
        </p:nvSpPr>
        <p:spPr>
          <a:xfrm>
            <a:off x="3657600" y="1752600"/>
            <a:ext cx="1219200" cy="762000"/>
          </a:xfrm>
          <a:prstGeom prst="wedgeRectCallout">
            <a:avLst>
              <a:gd name="adj1" fmla="val 87801"/>
              <a:gd name="adj2" fmla="val 1301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What have you got?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257800" y="3124200"/>
            <a:ext cx="38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209800" y="4191000"/>
            <a:ext cx="3886200" cy="1828800"/>
            <a:chOff x="2209800" y="4191000"/>
            <a:chExt cx="3886200" cy="1828800"/>
          </a:xfrm>
        </p:grpSpPr>
        <p:sp>
          <p:nvSpPr>
            <p:cNvPr id="14" name="Oval 13"/>
            <p:cNvSpPr/>
            <p:nvPr/>
          </p:nvSpPr>
          <p:spPr>
            <a:xfrm>
              <a:off x="4876800" y="4876800"/>
              <a:ext cx="1143000" cy="1143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51816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00600" y="5181600"/>
              <a:ext cx="152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943600" y="5181600"/>
              <a:ext cx="152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Block Arc 18"/>
            <p:cNvSpPr/>
            <p:nvPr/>
          </p:nvSpPr>
          <p:spPr>
            <a:xfrm flipV="1">
              <a:off x="5146344" y="5257800"/>
              <a:ext cx="609600" cy="609600"/>
            </a:xfrm>
            <a:prstGeom prst="blockArc">
              <a:avLst>
                <a:gd name="adj1" fmla="val 10800000"/>
                <a:gd name="adj2" fmla="val 0"/>
                <a:gd name="adj3" fmla="val 90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805332" y="5458264"/>
              <a:ext cx="1066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09800" y="4876800"/>
              <a:ext cx="1143000" cy="1143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ular Callout 25"/>
            <p:cNvSpPr/>
            <p:nvPr/>
          </p:nvSpPr>
          <p:spPr>
            <a:xfrm>
              <a:off x="3505200" y="4191000"/>
              <a:ext cx="1219200" cy="762000"/>
            </a:xfrm>
            <a:prstGeom prst="wedgeRectCallout">
              <a:avLst>
                <a:gd name="adj1" fmla="val -41845"/>
                <a:gd name="adj2" fmla="val 7736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This: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X/Y/Z</a:t>
              </a:r>
            </a:p>
          </p:txBody>
        </p:sp>
        <p:pic>
          <p:nvPicPr>
            <p:cNvPr id="27" name="Picture 2" descr="C:\Users\Pilgrim\Dropbox\IOT_Interoperability_Deliverable\HyperCat Logo Competition\Andy Pritchar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5181600"/>
              <a:ext cx="9398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939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 txBox="1">
            <a:spLocks/>
          </p:cNvSpPr>
          <p:nvPr/>
        </p:nvSpPr>
        <p:spPr>
          <a:xfrm rot="20877127">
            <a:off x="2533566" y="5961047"/>
            <a:ext cx="2238397" cy="6004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800" dirty="0"/>
              <a:t>b</a:t>
            </a:r>
            <a:r>
              <a:rPr lang="en-GB" sz="1800" dirty="0" smtClean="0"/>
              <a:t>rowse by structure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</a:t>
            </a:r>
            <a:r>
              <a:rPr lang="en-GB" sz="1800" dirty="0" smtClean="0"/>
              <a:t>earch by metadata</a:t>
            </a:r>
            <a:endParaRPr lang="en-GB" sz="1800" dirty="0"/>
          </a:p>
        </p:txBody>
      </p:sp>
      <p:pic>
        <p:nvPicPr>
          <p:cNvPr id="25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HyperCat makes life easier for everyone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GB" sz="5100" dirty="0" smtClean="0"/>
              <a:t>Developers</a:t>
            </a:r>
          </a:p>
          <a:p>
            <a:pPr lvl="1"/>
            <a:r>
              <a:rPr lang="en-GB" sz="4700" dirty="0" smtClean="0"/>
              <a:t>More data, quicker</a:t>
            </a:r>
          </a:p>
          <a:p>
            <a:r>
              <a:rPr lang="en-GB" sz="5100" dirty="0" smtClean="0"/>
              <a:t>Service and Data providers</a:t>
            </a:r>
          </a:p>
          <a:p>
            <a:pPr lvl="1"/>
            <a:r>
              <a:rPr lang="en-GB" sz="4700" dirty="0" smtClean="0"/>
              <a:t>More customers</a:t>
            </a:r>
          </a:p>
          <a:p>
            <a:r>
              <a:rPr lang="en-GB" sz="5100" dirty="0" smtClean="0"/>
              <a:t>End-customers</a:t>
            </a:r>
          </a:p>
          <a:p>
            <a:pPr lvl="1"/>
            <a:r>
              <a:rPr lang="en-GB" sz="4700" dirty="0" smtClean="0"/>
              <a:t>More choice</a:t>
            </a:r>
          </a:p>
          <a:p>
            <a:r>
              <a:rPr lang="en-GB" sz="5100" dirty="0" smtClean="0"/>
              <a:t>Ecosystems and markets</a:t>
            </a:r>
          </a:p>
          <a:p>
            <a:pPr lvl="1"/>
            <a:r>
              <a:rPr lang="en-GB" sz="4700" dirty="0" smtClean="0"/>
              <a:t>Removes barriers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30480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HyperCat Developer 101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Very simple spec (6 pages)</a:t>
            </a:r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www.openiot.org/apis</a:t>
            </a:r>
            <a:endParaRPr lang="en-GB" dirty="0" smtClean="0"/>
          </a:p>
          <a:p>
            <a:r>
              <a:rPr lang="en-GB" dirty="0" smtClean="0"/>
              <a:t>Build on the open standards you already use</a:t>
            </a:r>
          </a:p>
          <a:p>
            <a:pPr lvl="1"/>
            <a:r>
              <a:rPr lang="en-GB" dirty="0" smtClean="0"/>
              <a:t>HTTPS, </a:t>
            </a:r>
            <a:r>
              <a:rPr lang="en-GB" dirty="0" err="1" smtClean="0"/>
              <a:t>RESTful</a:t>
            </a:r>
            <a:r>
              <a:rPr lang="en-GB" dirty="0" smtClean="0"/>
              <a:t>, JSON</a:t>
            </a:r>
          </a:p>
          <a:p>
            <a:r>
              <a:rPr lang="en-GB" dirty="0" smtClean="0"/>
              <a:t>Growing set of Catalogues to test against</a:t>
            </a:r>
          </a:p>
          <a:p>
            <a:r>
              <a:rPr lang="en-GB" dirty="0" smtClean="0"/>
              <a:t>Growing set of Tools for Client &amp; Services</a:t>
            </a:r>
          </a:p>
          <a:p>
            <a:pPr lvl="1"/>
            <a:r>
              <a:rPr lang="en-GB" dirty="0" smtClean="0"/>
              <a:t>Online, and as Code Libraries</a:t>
            </a:r>
          </a:p>
          <a:p>
            <a:pPr lvl="1"/>
            <a:r>
              <a:rPr lang="en-GB" dirty="0" smtClean="0"/>
              <a:t>See </a:t>
            </a:r>
            <a:r>
              <a:rPr lang="en-GB" dirty="0">
                <a:hlinkClick r:id="rId3"/>
              </a:rPr>
              <a:t>http://wiki.1248.io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background</a:t>
            </a:r>
          </a:p>
          <a:p>
            <a:r>
              <a:rPr lang="en-GB" dirty="0" smtClean="0"/>
              <a:t>M2M and IoT today</a:t>
            </a:r>
            <a:endParaRPr lang="en-GB" dirty="0" smtClean="0"/>
          </a:p>
          <a:p>
            <a:r>
              <a:rPr lang="en-GB" dirty="0" smtClean="0"/>
              <a:t>Lessons from TSB IoT </a:t>
            </a:r>
            <a:r>
              <a:rPr lang="en-GB" dirty="0" err="1" smtClean="0"/>
              <a:t>Interop</a:t>
            </a:r>
            <a:r>
              <a:rPr lang="en-GB" dirty="0" smtClean="0"/>
              <a:t> Demonstrator</a:t>
            </a:r>
          </a:p>
          <a:p>
            <a:pPr lvl="1"/>
            <a:r>
              <a:rPr lang="en-GB" dirty="0" smtClean="0"/>
              <a:t>HyperCat: machine-discoverable APIs</a:t>
            </a:r>
          </a:p>
          <a:p>
            <a:r>
              <a:rPr lang="en-GB" dirty="0" smtClean="0"/>
              <a:t>1248 work in progress</a:t>
            </a:r>
            <a:endParaRPr lang="en-GB" dirty="0" smtClean="0"/>
          </a:p>
          <a:p>
            <a:r>
              <a:rPr lang="en-GB" dirty="0" smtClean="0"/>
              <a:t>Concluding thoughts</a:t>
            </a:r>
          </a:p>
        </p:txBody>
      </p:sp>
    </p:spTree>
    <p:extLst>
      <p:ext uri="{BB962C8B-B14F-4D97-AF65-F5344CB8AC3E}">
        <p14:creationId xmlns:p14="http://schemas.microsoft.com/office/powerpoint/2010/main" val="38817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HyperCat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GET http(s)://cat</a:t>
            </a:r>
          </a:p>
          <a:p>
            <a:r>
              <a:rPr lang="en-GB" dirty="0" smtClean="0"/>
              <a:t>Returns a catalogue:</a:t>
            </a:r>
          </a:p>
          <a:p>
            <a:pPr lvl="1"/>
            <a:r>
              <a:rPr lang="en-GB" dirty="0" smtClean="0"/>
              <a:t>Tagged with metadata</a:t>
            </a:r>
          </a:p>
          <a:p>
            <a:pPr lvl="1"/>
            <a:r>
              <a:rPr lang="en-GB" dirty="0" smtClean="0"/>
              <a:t>Containing zero or more Resource items</a:t>
            </a:r>
          </a:p>
          <a:p>
            <a:r>
              <a:rPr lang="en-GB" dirty="0" smtClean="0"/>
              <a:t>Each Resource item:</a:t>
            </a:r>
          </a:p>
          <a:p>
            <a:pPr lvl="1"/>
            <a:r>
              <a:rPr lang="en-GB" dirty="0" smtClean="0"/>
              <a:t>Has an HREF pointer to the resource</a:t>
            </a:r>
          </a:p>
          <a:p>
            <a:pPr lvl="1"/>
            <a:r>
              <a:rPr lang="en-GB" dirty="0" smtClean="0"/>
              <a:t>Is tagged with metadata, so you can tell what it is</a:t>
            </a:r>
          </a:p>
          <a:p>
            <a:r>
              <a:rPr lang="en-GB" dirty="0" smtClean="0"/>
              <a:t>The only defined metadata tag is for the catalogue itself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atalogues </a:t>
            </a:r>
            <a:r>
              <a:rPr lang="en-GB" dirty="0"/>
              <a:t>can contain </a:t>
            </a:r>
            <a:r>
              <a:rPr lang="en-GB" dirty="0" smtClean="0"/>
              <a:t>catalogues</a:t>
            </a:r>
          </a:p>
          <a:p>
            <a:r>
              <a:rPr lang="en-GB" dirty="0" smtClean="0"/>
              <a:t>Security </a:t>
            </a:r>
            <a:r>
              <a:rPr lang="en-GB" dirty="0"/>
              <a:t>model </a:t>
            </a:r>
            <a:r>
              <a:rPr lang="en-GB" dirty="0" smtClean="0"/>
              <a:t>&amp; basic </a:t>
            </a:r>
            <a:r>
              <a:rPr lang="en-GB" dirty="0" smtClean="0"/>
              <a:t>search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0877127">
            <a:off x="6311880" y="5427314"/>
            <a:ext cx="2454920" cy="9527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800" u="sng" dirty="0" smtClean="0"/>
              <a:t>Pathfinder</a:t>
            </a:r>
            <a:endParaRPr lang="en-GB" sz="1800" u="sng" dirty="0"/>
          </a:p>
          <a:p>
            <a:pPr>
              <a:lnSpc>
                <a:spcPct val="120000"/>
              </a:lnSpc>
            </a:pPr>
            <a:r>
              <a:rPr lang="en-GB" sz="1800" dirty="0" smtClean="0"/>
              <a:t>Scalable, Open-Source  HyperCat server</a:t>
            </a:r>
            <a:endParaRPr lang="en-GB" sz="1800" dirty="0"/>
          </a:p>
        </p:txBody>
      </p:sp>
      <p:pic>
        <p:nvPicPr>
          <p:cNvPr id="5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92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HyperCat is not a panacea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9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Applications and Services still have to agree on high level semantics</a:t>
            </a:r>
          </a:p>
          <a:p>
            <a:pPr lvl="1"/>
            <a:r>
              <a:rPr lang="en-GB" dirty="0" smtClean="0"/>
              <a:t>i.e. if a service provides temperatures in °C then the application needs to understand </a:t>
            </a:r>
            <a:r>
              <a:rPr lang="en-GB" dirty="0"/>
              <a:t>°</a:t>
            </a:r>
            <a:r>
              <a:rPr lang="en-GB" dirty="0" smtClean="0"/>
              <a:t>C</a:t>
            </a:r>
          </a:p>
          <a:p>
            <a:r>
              <a:rPr lang="en-GB" dirty="0"/>
              <a:t>What HyperCat does is </a:t>
            </a:r>
            <a:r>
              <a:rPr lang="en-GB" dirty="0" smtClean="0"/>
              <a:t>enable an application to </a:t>
            </a:r>
            <a:r>
              <a:rPr lang="en-GB" u="sng" dirty="0" smtClean="0"/>
              <a:t>find</a:t>
            </a:r>
            <a:r>
              <a:rPr lang="en-GB" dirty="0" smtClean="0"/>
              <a:t> those things that it does understand, in any service</a:t>
            </a:r>
          </a:p>
          <a:p>
            <a:pPr lvl="1"/>
            <a:r>
              <a:rPr lang="en-GB" dirty="0" smtClean="0"/>
              <a:t>e.g. “show me all the resources which are in °C”</a:t>
            </a:r>
          </a:p>
        </p:txBody>
      </p:sp>
      <p:sp>
        <p:nvSpPr>
          <p:cNvPr id="4" name="Shape 120"/>
          <p:cNvSpPr/>
          <p:nvPr/>
        </p:nvSpPr>
        <p:spPr>
          <a:xfrm>
            <a:off x="2169850" y="4988291"/>
            <a:ext cx="4840550" cy="18697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pic>
        <p:nvPicPr>
          <p:cNvPr id="6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IoT work </a:t>
            </a:r>
            <a:r>
              <a:rPr lang="en-GB" dirty="0" smtClean="0"/>
              <a:t>in progress…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All the things we kicked out of scope!</a:t>
            </a:r>
          </a:p>
          <a:p>
            <a:r>
              <a:rPr lang="en-GB" dirty="0" smtClean="0"/>
              <a:t>Data formats: (JSON certainly, and…)</a:t>
            </a:r>
          </a:p>
          <a:p>
            <a:pPr lvl="1"/>
            <a:r>
              <a:rPr lang="en-GB" dirty="0" smtClean="0"/>
              <a:t>JSON-LD</a:t>
            </a:r>
          </a:p>
          <a:p>
            <a:pPr lvl="1"/>
            <a:r>
              <a:rPr lang="en-GB" dirty="0" err="1" smtClean="0"/>
              <a:t>SenML</a:t>
            </a:r>
            <a:endParaRPr lang="en-GB" dirty="0" smtClean="0"/>
          </a:p>
          <a:p>
            <a:r>
              <a:rPr lang="en-GB" dirty="0" smtClean="0"/>
              <a:t>Ontologies </a:t>
            </a:r>
            <a:r>
              <a:rPr lang="en-GB" dirty="0"/>
              <a:t>(</a:t>
            </a:r>
            <a:r>
              <a:rPr lang="en-GB" dirty="0" smtClean="0"/>
              <a:t>general, </a:t>
            </a:r>
            <a:r>
              <a:rPr lang="en-GB" dirty="0"/>
              <a:t>and more &amp; more specific)</a:t>
            </a:r>
          </a:p>
          <a:p>
            <a:r>
              <a:rPr lang="en-GB" dirty="0" smtClean="0"/>
              <a:t>Registration</a:t>
            </a:r>
            <a:endParaRPr lang="en-GB" dirty="0"/>
          </a:p>
          <a:p>
            <a:r>
              <a:rPr lang="en-GB" dirty="0"/>
              <a:t>Standard Licenses</a:t>
            </a:r>
          </a:p>
          <a:p>
            <a:r>
              <a:rPr lang="en-GB" dirty="0" smtClean="0"/>
              <a:t>Key </a:t>
            </a:r>
            <a:r>
              <a:rPr lang="en-GB" dirty="0"/>
              <a:t>management</a:t>
            </a:r>
          </a:p>
          <a:p>
            <a:r>
              <a:rPr lang="en-GB" dirty="0" smtClean="0"/>
              <a:t>Monetisation </a:t>
            </a:r>
            <a:r>
              <a:rPr lang="en-GB" dirty="0" smtClean="0"/>
              <a:t>models</a:t>
            </a:r>
          </a:p>
          <a:p>
            <a:r>
              <a:rPr lang="en-GB" dirty="0" smtClean="0"/>
              <a:t>“</a:t>
            </a:r>
            <a:r>
              <a:rPr lang="en-GB" dirty="0"/>
              <a:t>run-anywhere</a:t>
            </a:r>
            <a:r>
              <a:rPr lang="en-GB" dirty="0" smtClean="0"/>
              <a:t>” Rules</a:t>
            </a:r>
            <a:endParaRPr lang="en-GB" dirty="0"/>
          </a:p>
          <a:p>
            <a:pPr lvl="1"/>
            <a:r>
              <a:rPr lang="en-GB" dirty="0"/>
              <a:t>Rollups, </a:t>
            </a:r>
            <a:r>
              <a:rPr lang="en-GB" dirty="0" smtClean="0"/>
              <a:t>triggers. Message-passing paradigm. Database-agnostic.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4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GB" dirty="0" smtClean="0"/>
              <a:t>1248 work in progress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358265" y="1524000"/>
            <a:ext cx="2356735" cy="2859091"/>
            <a:chOff x="4377352" y="762000"/>
            <a:chExt cx="927713" cy="1125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762000"/>
              <a:ext cx="838200" cy="838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77352" y="1524000"/>
              <a:ext cx="927713" cy="363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err="1" smtClean="0">
                  <a:latin typeface="Neuropol" panose="020B0500000000000000" pitchFamily="34" charset="0"/>
                  <a:cs typeface="Courier New" panose="02070309020205020404" pitchFamily="49" charset="0"/>
                </a:rPr>
                <a:t>geras</a:t>
              </a:r>
              <a:endParaRPr lang="en-GB" sz="5400" dirty="0">
                <a:latin typeface="Neuropol" panose="020B0500000000000000" pitchFamily="34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1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8" y="400050"/>
            <a:ext cx="9310002" cy="746760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Geras</a:t>
            </a:r>
            <a:endParaRPr lang="en-GB"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 live and historical streaming data service for IoT devices and hubs</a:t>
            </a:r>
          </a:p>
          <a:p>
            <a:r>
              <a:rPr lang="en-GB" smtClean="0"/>
              <a:t>Built for scale (C* &amp; RabbitMQ)</a:t>
            </a:r>
          </a:p>
          <a:p>
            <a:r>
              <a:rPr lang="en-GB" smtClean="0"/>
              <a:t>Interfaces:</a:t>
            </a:r>
          </a:p>
          <a:p>
            <a:pPr lvl="1"/>
            <a:r>
              <a:rPr lang="en-GB" smtClean="0"/>
              <a:t>MQTT (streaming pubsub)</a:t>
            </a:r>
          </a:p>
          <a:p>
            <a:pPr lvl="1"/>
            <a:r>
              <a:rPr lang="en-GB" smtClean="0"/>
              <a:t>HTTP(S)</a:t>
            </a:r>
          </a:p>
          <a:p>
            <a:pPr lvl="1"/>
            <a:r>
              <a:rPr lang="en-GB" smtClean="0"/>
              <a:t>Supports pure HTML5 apps</a:t>
            </a:r>
          </a:p>
          <a:p>
            <a:pPr lvl="2"/>
            <a:r>
              <a:rPr lang="en-GB" smtClean="0"/>
              <a:t>MQTT over Websockets</a:t>
            </a:r>
          </a:p>
          <a:p>
            <a:pPr lvl="2"/>
            <a:r>
              <a:rPr lang="en-GB" smtClean="0"/>
              <a:t>JSONP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2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 dirty="0"/>
              <a:t>Management </a:t>
            </a:r>
            <a:r>
              <a:rPr lang="en-GB" dirty="0" smtClean="0"/>
              <a:t>Dash </a:t>
            </a:r>
            <a:r>
              <a:rPr lang="en-GB" dirty="0"/>
              <a:t>(live data)</a:t>
            </a:r>
          </a:p>
        </p:txBody>
      </p:sp>
      <p:sp>
        <p:nvSpPr>
          <p:cNvPr id="65" name="Shape 65"/>
          <p:cNvSpPr/>
          <p:nvPr/>
        </p:nvSpPr>
        <p:spPr>
          <a:xfrm>
            <a:off x="685799" y="1748419"/>
            <a:ext cx="7772402" cy="32224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19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Charts, rollups, windowing</a:t>
            </a:r>
            <a:endParaRPr lang="en-GB"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mtClean="0"/>
              <a:t>“Weekly minimum this month”</a:t>
            </a:r>
          </a:p>
          <a:p>
            <a:pPr lvl="0"/>
            <a:r>
              <a:rPr lang="en-GB" smtClean="0"/>
              <a:t>“Yearly average”</a:t>
            </a:r>
          </a:p>
          <a:p>
            <a:pPr lvl="0"/>
            <a:r>
              <a:rPr lang="en-GB" smtClean="0"/>
              <a:t>“Daily sum”</a:t>
            </a:r>
          </a:p>
          <a:p>
            <a:pPr lvl="0"/>
            <a:r>
              <a:rPr lang="en-GB" smtClean="0"/>
              <a:t>etc.</a:t>
            </a:r>
            <a:endParaRPr lang="en-GB"/>
          </a:p>
        </p:txBody>
      </p:sp>
      <p:sp>
        <p:nvSpPr>
          <p:cNvPr id="72" name="Shape 72"/>
          <p:cNvSpPr/>
          <p:nvPr/>
        </p:nvSpPr>
        <p:spPr>
          <a:xfrm>
            <a:off x="3505200" y="2971800"/>
            <a:ext cx="4876800" cy="36329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71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format is SenML</a:t>
            </a:r>
            <a:endParaRPr lang="en-GB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Streaming JSON, in and out</a:t>
            </a:r>
            <a:endParaRPr lang="en-GB" dirty="0"/>
          </a:p>
        </p:txBody>
      </p:sp>
      <p:sp>
        <p:nvSpPr>
          <p:cNvPr id="79" name="Shape 79"/>
          <p:cNvSpPr/>
          <p:nvPr/>
        </p:nvSpPr>
        <p:spPr>
          <a:xfrm>
            <a:off x="1125450" y="2464256"/>
            <a:ext cx="7485150" cy="4393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096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/>
              <a:t>Feeding data in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568601" y="1525167"/>
            <a:ext cx="7850699" cy="48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HTTP(S) POST (bulk </a:t>
            </a:r>
            <a:r>
              <a:rPr lang="en-GB" dirty="0" err="1"/>
              <a:t>SenML</a:t>
            </a:r>
            <a:r>
              <a:rPr lang="en-GB" dirty="0"/>
              <a:t>)</a:t>
            </a:r>
          </a:p>
          <a:p>
            <a:pPr lvl="0" rtl="0"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curl -XPOST -u "APIKEY:" https://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geras.1248.io/series/foo</a:t>
            </a:r>
          </a:p>
          <a:p>
            <a:pPr lvl="0" rtl="0"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header "Content-Type: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application/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“</a:t>
            </a:r>
          </a:p>
          <a:p>
            <a:pPr lvl="0" rtl="0"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d@data.json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-GB" dirty="0"/>
              <a:t>MQTT publish raw values</a:t>
            </a:r>
          </a:p>
          <a:p>
            <a:pPr lvl="0" rtl="0">
              <a:buNone/>
            </a:pP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mosquitto_pub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-v -u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APIKEY</a:t>
            </a:r>
          </a:p>
          <a:p>
            <a:pPr lvl="0" rtl="0"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-h geras.1248.io</a:t>
            </a:r>
          </a:p>
          <a:p>
            <a:pPr lvl="0" rtl="0"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-t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foo/temperature</a:t>
            </a:r>
          </a:p>
          <a:p>
            <a:pPr lvl="0" rtl="0"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-m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"22.5"</a:t>
            </a:r>
          </a:p>
          <a:p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4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background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30"/>
          <p:cNvGrpSpPr/>
          <p:nvPr/>
        </p:nvGrpSpPr>
        <p:grpSpPr>
          <a:xfrm>
            <a:off x="685800" y="6089707"/>
            <a:ext cx="7648128" cy="731858"/>
            <a:chOff x="200472" y="5580086"/>
            <a:chExt cx="9217024" cy="881987"/>
          </a:xfrm>
        </p:grpSpPr>
        <p:pic>
          <p:nvPicPr>
            <p:cNvPr id="8" name="Picture 2" descr="imgres">
              <a:hlinkClick r:id="rId2" tooltip="Top 100 Europe Revealed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09184" y="5733254"/>
              <a:ext cx="936104" cy="728819"/>
            </a:xfrm>
            <a:prstGeom prst="rect">
              <a:avLst/>
            </a:prstGeom>
            <a:noFill/>
          </p:spPr>
        </p:pic>
        <p:pic>
          <p:nvPicPr>
            <p:cNvPr id="9" name="Picture 8" descr="All Award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472" y="5812312"/>
              <a:ext cx="5760640" cy="649760"/>
            </a:xfrm>
            <a:prstGeom prst="rect">
              <a:avLst/>
            </a:prstGeom>
          </p:spPr>
        </p:pic>
        <p:pic>
          <p:nvPicPr>
            <p:cNvPr id="10" name="Picture 2" descr="C:\Users\jhaskayne\AppData\Local\Microsoft\Windows\Temporary Internet Files\Content.Outlook\XLUXIEWR\2012 UK SM Winner Badges-0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33120" y="5733256"/>
              <a:ext cx="661362" cy="728817"/>
            </a:xfrm>
            <a:prstGeom prst="rect">
              <a:avLst/>
            </a:prstGeom>
            <a:noFill/>
          </p:spPr>
        </p:pic>
        <p:pic>
          <p:nvPicPr>
            <p:cNvPr id="11" name="Picture 10" descr="2012 Tech Track 100 logo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8467" y="5589240"/>
              <a:ext cx="538869" cy="864096"/>
            </a:xfrm>
            <a:prstGeom prst="rect">
              <a:avLst/>
            </a:prstGeom>
          </p:spPr>
        </p:pic>
        <p:pic>
          <p:nvPicPr>
            <p:cNvPr id="12" name="Picture 2" descr="http://www.stuff.tv/sites/stuff.tv/files/images/2012/stuff-awards-banner-short.pn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 l="7575" r="62125"/>
            <a:stretch>
              <a:fillRect/>
            </a:stretch>
          </p:blipFill>
          <p:spPr bwMode="auto">
            <a:xfrm>
              <a:off x="8049344" y="5733256"/>
              <a:ext cx="648072" cy="698659"/>
            </a:xfrm>
            <a:prstGeom prst="rect">
              <a:avLst/>
            </a:prstGeom>
            <a:noFill/>
          </p:spPr>
        </p:pic>
        <p:pic>
          <p:nvPicPr>
            <p:cNvPr id="13" name="Picture 4" descr="http://cesweb.org/cesweb/media/CESWeb/Innovation%20Awards/Best%20of%20innovations%20Logos/2013.gi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769424" y="5580086"/>
              <a:ext cx="648072" cy="873250"/>
            </a:xfrm>
            <a:prstGeom prst="rect">
              <a:avLst/>
            </a:prstGeom>
            <a:noFill/>
          </p:spPr>
        </p:pic>
      </p:grpSp>
      <p:grpSp>
        <p:nvGrpSpPr>
          <p:cNvPr id="4" name="Group 3"/>
          <p:cNvGrpSpPr/>
          <p:nvPr/>
        </p:nvGrpSpPr>
        <p:grpSpPr>
          <a:xfrm>
            <a:off x="533400" y="1524000"/>
            <a:ext cx="7696200" cy="4538232"/>
            <a:chOff x="252536" y="1196752"/>
            <a:chExt cx="9525000" cy="5616624"/>
          </a:xfrm>
        </p:grpSpPr>
        <p:pic>
          <p:nvPicPr>
            <p:cNvPr id="14" name="Picture 13" descr="Screen shot 2012-09-04 at 17.32.15.png"/>
            <p:cNvPicPr>
              <a:picLocks noChangeAspect="1"/>
            </p:cNvPicPr>
            <p:nvPr/>
          </p:nvPicPr>
          <p:blipFill>
            <a:blip r:embed="rId10" cstate="print"/>
            <a:srcRect l="27066" r="2353"/>
            <a:stretch>
              <a:fillRect/>
            </a:stretch>
          </p:blipFill>
          <p:spPr>
            <a:xfrm>
              <a:off x="7491536" y="1577752"/>
              <a:ext cx="1828800" cy="3048000"/>
            </a:xfrm>
            <a:prstGeom prst="rect">
              <a:avLst/>
            </a:prstGeom>
          </p:spPr>
        </p:pic>
        <p:grpSp>
          <p:nvGrpSpPr>
            <p:cNvPr id="15" name="Group 5"/>
            <p:cNvGrpSpPr/>
            <p:nvPr/>
          </p:nvGrpSpPr>
          <p:grpSpPr>
            <a:xfrm>
              <a:off x="5662736" y="1577752"/>
              <a:ext cx="1676400" cy="3048000"/>
              <a:chOff x="7389856" y="1828800"/>
              <a:chExt cx="1407998" cy="2514600"/>
            </a:xfrm>
          </p:grpSpPr>
          <p:pic>
            <p:nvPicPr>
              <p:cNvPr id="16" name="Picture 15" descr="Screen shot 2012-09-04 at 17.32.15.png"/>
              <p:cNvPicPr>
                <a:picLocks noChangeAspect="1"/>
              </p:cNvPicPr>
              <p:nvPr/>
            </p:nvPicPr>
            <p:blipFill>
              <a:blip r:embed="rId10" cstate="print"/>
              <a:srcRect l="29419" r="4705"/>
              <a:stretch>
                <a:fillRect/>
              </a:stretch>
            </p:blipFill>
            <p:spPr>
              <a:xfrm>
                <a:off x="7389856" y="1828800"/>
                <a:ext cx="1407998" cy="25146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543800" y="2209800"/>
                <a:ext cx="1139984" cy="1676400"/>
              </a:xfrm>
              <a:prstGeom prst="rect">
                <a:avLst/>
              </a:prstGeom>
            </p:spPr>
          </p:pic>
        </p:grpSp>
        <p:pic>
          <p:nvPicPr>
            <p:cNvPr id="18" name="Picture 17" descr="Screen shot 2012-10-16 at 20.21.27.png"/>
            <p:cNvPicPr>
              <a:picLocks noChangeAspect="1"/>
            </p:cNvPicPr>
            <p:nvPr/>
          </p:nvPicPr>
          <p:blipFill>
            <a:blip r:embed="rId12" cstate="print"/>
            <a:srcRect l="2037"/>
            <a:stretch>
              <a:fillRect/>
            </a:stretch>
          </p:blipFill>
          <p:spPr>
            <a:xfrm>
              <a:off x="3910136" y="1501552"/>
              <a:ext cx="1689524" cy="3200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103784" y="1196752"/>
              <a:ext cx="2543802" cy="34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itchFamily="34" charset="0"/>
                </a:rPr>
                <a:t>Smart Energy Analytics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2625" y="1196752"/>
              <a:ext cx="1447800" cy="34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itchFamily="34" charset="0"/>
                </a:rPr>
                <a:t>Smart Heating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02723" y="1196752"/>
              <a:ext cx="1600199" cy="34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itchFamily="34" charset="0"/>
                </a:rPr>
                <a:t>Smart Appliances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6042" y="1196752"/>
              <a:ext cx="1600199" cy="342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itchFamily="34" charset="0"/>
                </a:rPr>
                <a:t>Smart Home</a:t>
              </a:r>
            </a:p>
          </p:txBody>
        </p:sp>
        <p:pic>
          <p:nvPicPr>
            <p:cNvPr id="23" name="Picture 22" descr="iPhone Superdash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3477" y="2034952"/>
              <a:ext cx="1358260" cy="2057400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627530" y="5365576"/>
              <a:ext cx="2669286" cy="1447800"/>
            </a:xfrm>
            <a:prstGeom prst="roundRect">
              <a:avLst/>
            </a:prstGeom>
            <a:noFill/>
            <a:ln w="19050">
              <a:noFill/>
            </a:ln>
            <a:effectLst/>
          </p:spPr>
          <p:txBody>
            <a:bodyPr wrap="square" lIns="36000" tIns="36000" rIns="36000" bIns="36000" rtlCol="0" anchor="t" anchorCtr="0">
              <a:noAutofit/>
            </a:bodyPr>
            <a:lstStyle/>
            <a:p>
              <a:pPr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tabLst>
                  <a:tab pos="365125" algn="l"/>
                </a:tabLst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Analysis on how I &amp; when I use energy to help understand my bill and advice on how to save.</a:t>
              </a:r>
            </a:p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</a:pPr>
              <a:endParaRPr lang="en-GB" sz="9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214936" y="5311552"/>
              <a:ext cx="1600200" cy="1143000"/>
            </a:xfrm>
            <a:prstGeom prst="roundRect">
              <a:avLst/>
            </a:prstGeom>
            <a:noFill/>
            <a:ln w="19050">
              <a:noFill/>
            </a:ln>
            <a:effectLst/>
          </p:spPr>
          <p:txBody>
            <a:bodyPr wrap="square" lIns="36000" tIns="36000" rIns="36000" bIns="36000" rtlCol="0" anchor="t" anchorCtr="0">
              <a:noAutofit/>
            </a:bodyPr>
            <a:lstStyle/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Heating</a:t>
              </a:r>
            </a:p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Cooling</a:t>
              </a:r>
            </a:p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Hot water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6553" y="4854352"/>
              <a:ext cx="1225924" cy="36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Information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80315" y="4778153"/>
              <a:ext cx="1617457" cy="36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Remote Control</a:t>
              </a:r>
              <a:endParaRPr lang="en-US" sz="11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986336" y="5235352"/>
              <a:ext cx="5791200" cy="158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910930" y="5311552"/>
              <a:ext cx="151606" cy="7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9701336" y="5310758"/>
              <a:ext cx="151606" cy="7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536" y="5235352"/>
              <a:ext cx="2743200" cy="158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58130" y="5310758"/>
              <a:ext cx="151606" cy="79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3300536" y="5310758"/>
              <a:ext cx="151606" cy="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5891336" y="5311552"/>
              <a:ext cx="1600200" cy="1143000"/>
            </a:xfrm>
            <a:prstGeom prst="roundRect">
              <a:avLst/>
            </a:prstGeom>
            <a:noFill/>
            <a:ln w="19050">
              <a:noFill/>
            </a:ln>
            <a:effectLst/>
          </p:spPr>
          <p:txBody>
            <a:bodyPr wrap="square" lIns="36000" tIns="36000" rIns="36000" bIns="36000" rtlCol="0" anchor="t" anchorCtr="0">
              <a:noAutofit/>
            </a:bodyPr>
            <a:lstStyle/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Appliances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796336" y="5311552"/>
              <a:ext cx="1600200" cy="1143000"/>
            </a:xfrm>
            <a:prstGeom prst="roundRect">
              <a:avLst/>
            </a:prstGeom>
            <a:noFill/>
            <a:ln w="19050">
              <a:noFill/>
            </a:ln>
            <a:effectLst/>
          </p:spPr>
          <p:txBody>
            <a:bodyPr wrap="square" lIns="36000" tIns="36000" rIns="36000" bIns="36000" rtlCol="0" anchor="t" anchorCtr="0">
              <a:noAutofit/>
            </a:bodyPr>
            <a:lstStyle/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Lights</a:t>
              </a:r>
            </a:p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Locks</a:t>
              </a:r>
            </a:p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Security</a:t>
              </a:r>
            </a:p>
            <a:p>
              <a:pPr marL="108000" indent="-108000" eaLnBrk="0" hangingPunct="0">
                <a:lnSpc>
                  <a:spcPct val="150000"/>
                </a:lnSpc>
                <a:spcBef>
                  <a:spcPts val="200"/>
                </a:spcBef>
                <a:buClr>
                  <a:srgbClr val="42AF23"/>
                </a:buClr>
                <a:buSzPts val="1100"/>
                <a:buFont typeface="Arial"/>
                <a:buChar char="•"/>
              </a:pPr>
              <a:r>
                <a:rPr lang="en-GB" sz="9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cs typeface="Arial" pitchFamily="34" charset="0"/>
                </a:rPr>
                <a:t>Cameras</a:t>
              </a:r>
            </a:p>
          </p:txBody>
        </p:sp>
        <p:grpSp>
          <p:nvGrpSpPr>
            <p:cNvPr id="36" name="Group 66"/>
            <p:cNvGrpSpPr/>
            <p:nvPr/>
          </p:nvGrpSpPr>
          <p:grpSpPr>
            <a:xfrm>
              <a:off x="252536" y="1577752"/>
              <a:ext cx="3733800" cy="3200400"/>
              <a:chOff x="0" y="1219200"/>
              <a:chExt cx="3733800" cy="3200400"/>
            </a:xfrm>
          </p:grpSpPr>
          <p:pic>
            <p:nvPicPr>
              <p:cNvPr id="37" name="Picture 36" descr="Screen shot 2012-09-17 at 14.54.51.png"/>
              <p:cNvPicPr>
                <a:picLocks noChangeAspect="1"/>
              </p:cNvPicPr>
              <p:nvPr/>
            </p:nvPicPr>
            <p:blipFill>
              <a:blip r:embed="rId14" cstate="print"/>
              <a:srcRect r="5125"/>
              <a:stretch>
                <a:fillRect/>
              </a:stretch>
            </p:blipFill>
            <p:spPr>
              <a:xfrm>
                <a:off x="0" y="1219200"/>
                <a:ext cx="3505200" cy="3124200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5" cstate="print"/>
              <a:srcRect b="8231"/>
              <a:stretch>
                <a:fillRect/>
              </a:stretch>
            </p:blipFill>
            <p:spPr>
              <a:xfrm>
                <a:off x="228600" y="1371600"/>
                <a:ext cx="3124200" cy="1842476"/>
              </a:xfrm>
              <a:prstGeom prst="rect">
                <a:avLst/>
              </a:prstGeom>
            </p:spPr>
          </p:pic>
          <p:pic>
            <p:nvPicPr>
              <p:cNvPr id="39" name="Picture 38" descr="Screen shot 2012-10-19 at 17.40.53.png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708275" y="3962400"/>
                <a:ext cx="647700" cy="355600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3352800" y="39624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41" name="Picture 40" descr="Screen shot 2012-10-19 at 18.05.56.png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209800" y="2057400"/>
                <a:ext cx="844861" cy="1050925"/>
              </a:xfrm>
              <a:prstGeom prst="rect">
                <a:avLst/>
              </a:prstGeom>
            </p:spPr>
          </p:pic>
        </p:grp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04800"/>
            <a:ext cx="1386172" cy="1371598"/>
          </a:xfrm>
          <a:prstGeom prst="rect">
            <a:avLst/>
          </a:prstGeom>
        </p:spPr>
      </p:pic>
      <p:pic>
        <p:nvPicPr>
          <p:cNvPr id="3074" name="Picture 2" descr="http://www.antenova-m2m.com/images/site/logo/printlogo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381000"/>
            <a:ext cx="168274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/>
              <a:t>Reading data out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577526" y="1335067"/>
            <a:ext cx="7850699" cy="48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GB" dirty="0"/>
              <a:t>HTTP(S) GET (</a:t>
            </a:r>
            <a:r>
              <a:rPr lang="en-GB" dirty="0" err="1"/>
              <a:t>SenML</a:t>
            </a:r>
            <a:r>
              <a:rPr lang="en-GB" dirty="0"/>
              <a:t>)</a:t>
            </a:r>
          </a:p>
          <a:p>
            <a:pPr lvl="0" rtl="0"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-XGET -u "APIKEY:" https://geras.1248.io/series/foo/temperature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  <a:p>
            <a:pPr lvl="0" rtl="0"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      rollup=</a:t>
            </a:r>
            <a:r>
              <a:rPr lang="en-GB" sz="1800" dirty="0" err="1" smtClean="0">
                <a:latin typeface="Courier New"/>
                <a:ea typeface="Courier New"/>
                <a:cs typeface="Courier New"/>
                <a:sym typeface="Courier New"/>
              </a:rPr>
              <a:t>min&amp;interval</a:t>
            </a: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=1d</a:t>
            </a: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None/>
            </a:pPr>
            <a:endParaRPr lang="en-GB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None/>
            </a:pPr>
            <a:r>
              <a:rPr lang="en-GB" sz="1800" dirty="0" smtClean="0"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-XGET -u "APIKEY:" https://geras.1248.io/series/foo?recursive</a:t>
            </a:r>
          </a:p>
          <a:p>
            <a:pPr marL="0" indent="0">
              <a:buNone/>
            </a:pPr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-GB" dirty="0"/>
              <a:t>MQTT subscribe (</a:t>
            </a:r>
            <a:r>
              <a:rPr lang="en-GB" dirty="0" err="1"/>
              <a:t>SenML</a:t>
            </a:r>
            <a:r>
              <a:rPr lang="en-GB" dirty="0"/>
              <a:t>)</a:t>
            </a:r>
          </a:p>
          <a:p>
            <a:pPr lvl="0" rtl="0"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 err="1">
                <a:latin typeface="Courier New"/>
                <a:ea typeface="Courier New"/>
                <a:cs typeface="Courier New"/>
                <a:sym typeface="Courier New"/>
              </a:rPr>
              <a:t>mosquitto_sub</a:t>
            </a: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 -v -u APIKEY -h geras.1248.io -t /foo/#</a:t>
            </a:r>
          </a:p>
          <a:p>
            <a:endParaRPr lang="en-GB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461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Discovery</a:t>
            </a:r>
            <a:endParaRPr lang="en-GB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686800" cy="4967599"/>
          </a:xfrm>
        </p:spPr>
        <p:txBody>
          <a:bodyPr/>
          <a:lstStyle/>
          <a:p>
            <a:pPr lvl="0"/>
            <a:r>
              <a:rPr lang="en-GB" dirty="0" smtClean="0"/>
              <a:t>Per-user HyperCat (</a:t>
            </a:r>
            <a:r>
              <a:rPr lang="en-GB" dirty="0" err="1" smtClean="0"/>
              <a:t>SenML</a:t>
            </a:r>
            <a:r>
              <a:rPr lang="en-GB" dirty="0" smtClean="0"/>
              <a:t> resources)</a:t>
            </a:r>
          </a:p>
          <a:p>
            <a:pPr marL="0" lv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curl -XGET -u "APIKEY:" https://geras.1248.io/cat</a:t>
            </a:r>
          </a:p>
          <a:p>
            <a:pPr marL="0" indent="0">
              <a:buNone/>
            </a:pPr>
            <a:endParaRPr lang="en-GB" dirty="0" smtClean="0">
              <a:sym typeface="Courier New"/>
            </a:endParaRPr>
          </a:p>
          <a:p>
            <a:pPr lvl="0"/>
            <a:r>
              <a:rPr lang="en-GB" dirty="0" smtClean="0"/>
              <a:t>Public HyperCat of user shares</a:t>
            </a:r>
          </a:p>
          <a:p>
            <a:pPr lvl="1"/>
            <a:r>
              <a:rPr lang="en-GB" dirty="0" smtClean="0"/>
              <a:t>Everything discoverable, optional keys for resources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curl -XGET http://geras.1248.io/publiccat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555664" y="1261982"/>
            <a:ext cx="1880272" cy="4334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173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Metadata search and storage</a:t>
            </a:r>
            <a:endParaRPr lang="en-GB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686800" cy="4967599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Per-stream searchable JSON properties</a:t>
            </a:r>
          </a:p>
          <a:p>
            <a:pPr marL="0" lv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curl -XPOST -u "APIKEY:" -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d@tags.json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https://geras.1248.io/tags/foo/temperature</a:t>
            </a:r>
          </a:p>
          <a:p>
            <a:pPr marL="0" lv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curl -XGET -u "APIKEY:“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https://geras.1248.io/tags/foo/temperature</a:t>
            </a:r>
          </a:p>
          <a:p>
            <a:pPr marL="0" lvl="0" indent="0">
              <a:buNone/>
            </a:pP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lv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curl -XGET -u "APIKEY:“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https://geras.1248.io/tagsearch?manufacturer=acme</a:t>
            </a:r>
          </a:p>
          <a:p>
            <a:endParaRPr lang="en-GB" sz="1800" dirty="0" smtClean="0">
              <a:sym typeface="Courier New"/>
            </a:endParaRPr>
          </a:p>
          <a:p>
            <a:endParaRPr lang="en-GB" sz="1800" dirty="0">
              <a:sym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701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Streaming graph UI (MQTT)</a:t>
            </a:r>
            <a:endParaRPr lang="en-GB" dirty="0"/>
          </a:p>
        </p:txBody>
      </p:sp>
      <p:sp>
        <p:nvSpPr>
          <p:cNvPr id="119" name="Shape 119"/>
          <p:cNvSpPr/>
          <p:nvPr/>
        </p:nvSpPr>
        <p:spPr>
          <a:xfrm>
            <a:off x="1066800" y="2133600"/>
            <a:ext cx="7010400" cy="47142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" name="Shape 111"/>
          <p:cNvSpPr/>
          <p:nvPr/>
        </p:nvSpPr>
        <p:spPr>
          <a:xfrm>
            <a:off x="3657600" y="1447800"/>
            <a:ext cx="1743075" cy="44616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905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/>
              <a:t>Sign-up as a beta tester!</a:t>
            </a:r>
          </a:p>
        </p:txBody>
      </p:sp>
      <p:sp>
        <p:nvSpPr>
          <p:cNvPr id="125" name="Shape 125"/>
          <p:cNvSpPr/>
          <p:nvPr/>
        </p:nvSpPr>
        <p:spPr>
          <a:xfrm>
            <a:off x="566126" y="1628800"/>
            <a:ext cx="8011748" cy="446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6" name="Shape 126"/>
          <p:cNvSpPr txBox="1"/>
          <p:nvPr/>
        </p:nvSpPr>
        <p:spPr>
          <a:xfrm>
            <a:off x="2524651" y="5852167"/>
            <a:ext cx="3898199" cy="77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3000">
                <a:solidFill>
                  <a:srgbClr val="FFFFFF"/>
                </a:solidFill>
              </a:rPr>
              <a:t>https://geras.1248.io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838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1227" y="990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Neuropol" panose="020B0500000000000000" pitchFamily="34" charset="0"/>
                <a:cs typeface="Courier New" panose="02070309020205020404" pitchFamily="49" charset="0"/>
              </a:rPr>
              <a:t>geras</a:t>
            </a:r>
            <a:endParaRPr lang="en-GB" sz="2000" dirty="0">
              <a:latin typeface="Neuropol" panose="020B0500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036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Thoughts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ARM’s acquisition of </a:t>
            </a:r>
            <a:r>
              <a:rPr lang="en-GB" dirty="0" err="1" smtClean="0"/>
              <a:t>Sensinode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>(</a:t>
            </a:r>
            <a:r>
              <a:rPr lang="en-GB" sz="2000" dirty="0" smtClean="0"/>
              <a:t>personal view)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“Symmetry-breaking”</a:t>
            </a:r>
          </a:p>
          <a:p>
            <a:r>
              <a:rPr lang="en-GB" dirty="0" err="1"/>
              <a:t>Sensinode</a:t>
            </a:r>
            <a:r>
              <a:rPr lang="en-GB" dirty="0"/>
              <a:t> literally wrote the book </a:t>
            </a:r>
            <a:r>
              <a:rPr lang="en-GB" dirty="0" smtClean="0"/>
              <a:t>(&amp; RFCs):</a:t>
            </a:r>
          </a:p>
          <a:p>
            <a:pPr lvl="1"/>
            <a:r>
              <a:rPr lang="en-GB" dirty="0" smtClean="0"/>
              <a:t>6LoWPAN </a:t>
            </a:r>
            <a:r>
              <a:rPr lang="en-GB" dirty="0"/>
              <a:t>(IPv6 over 802.15.4 </a:t>
            </a:r>
            <a:r>
              <a:rPr lang="en-GB" dirty="0" smtClean="0"/>
              <a:t>radio)</a:t>
            </a:r>
          </a:p>
          <a:p>
            <a:pPr lvl="1"/>
            <a:r>
              <a:rPr lang="en-GB" dirty="0" err="1" smtClean="0"/>
              <a:t>CoAP</a:t>
            </a:r>
            <a:r>
              <a:rPr lang="en-GB" dirty="0" smtClean="0"/>
              <a:t> </a:t>
            </a:r>
            <a:r>
              <a:rPr lang="en-GB" dirty="0"/>
              <a:t>(binary HTTP over UDP for </a:t>
            </a:r>
            <a:r>
              <a:rPr lang="en-GB" dirty="0" smtClean="0"/>
              <a:t>constrained environs)</a:t>
            </a:r>
          </a:p>
          <a:p>
            <a:pPr lvl="1"/>
            <a:r>
              <a:rPr lang="en-GB" dirty="0" smtClean="0"/>
              <a:t>DTLS </a:t>
            </a:r>
            <a:r>
              <a:rPr lang="en-GB" dirty="0"/>
              <a:t>(SSL for UDP, ECC/RSA + </a:t>
            </a:r>
            <a:r>
              <a:rPr lang="en-GB" dirty="0" smtClean="0"/>
              <a:t>AES)</a:t>
            </a:r>
          </a:p>
          <a:p>
            <a:pPr lvl="1"/>
            <a:r>
              <a:rPr lang="fr-FR" dirty="0" smtClean="0"/>
              <a:t>LWM2M </a:t>
            </a:r>
            <a:r>
              <a:rPr lang="fr-FR" dirty="0"/>
              <a:t>(OMA </a:t>
            </a:r>
            <a:r>
              <a:rPr lang="fr-FR" dirty="0" err="1"/>
              <a:t>device</a:t>
            </a:r>
            <a:r>
              <a:rPr lang="fr-FR" dirty="0"/>
              <a:t> management </a:t>
            </a:r>
            <a:r>
              <a:rPr lang="fr-FR" dirty="0" smtClean="0"/>
              <a:t>standard, </a:t>
            </a:r>
            <a:r>
              <a:rPr lang="en-GB" dirty="0" smtClean="0"/>
              <a:t>bootstrap</a:t>
            </a:r>
            <a:r>
              <a:rPr lang="en-GB" dirty="0"/>
              <a:t>, registration, upgrade, </a:t>
            </a:r>
            <a:r>
              <a:rPr lang="en-GB" dirty="0" smtClean="0"/>
              <a:t>telemetry)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0877127">
            <a:off x="126567" y="188280"/>
            <a:ext cx="1137516" cy="6026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1800" dirty="0" smtClean="0"/>
              <a:t>NEWS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19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-381000" y="-1447800"/>
            <a:ext cx="9906000" cy="99060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edge to centre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3124200"/>
            <a:ext cx="1293687" cy="3465731"/>
            <a:chOff x="304800" y="3124200"/>
            <a:chExt cx="1293687" cy="3465731"/>
          </a:xfrm>
        </p:grpSpPr>
        <p:sp>
          <p:nvSpPr>
            <p:cNvPr id="4" name="Rectangle 3"/>
            <p:cNvSpPr/>
            <p:nvPr/>
          </p:nvSpPr>
          <p:spPr>
            <a:xfrm>
              <a:off x="457200" y="3124200"/>
              <a:ext cx="10839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IoT</a:t>
              </a:r>
              <a:endPara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" y="5943600"/>
              <a:ext cx="12936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Billions of </a:t>
              </a:r>
              <a:br>
                <a:rPr lang="en-GB" dirty="0" smtClean="0"/>
              </a:br>
              <a:r>
                <a:rPr lang="en-GB" dirty="0" smtClean="0"/>
                <a:t>tiny sensors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3800" y="2667000"/>
            <a:ext cx="1744387" cy="3922931"/>
            <a:chOff x="3733800" y="2667000"/>
            <a:chExt cx="1744387" cy="3922931"/>
          </a:xfrm>
        </p:grpSpPr>
        <p:sp>
          <p:nvSpPr>
            <p:cNvPr id="5" name="Rectangle 4"/>
            <p:cNvSpPr/>
            <p:nvPr/>
          </p:nvSpPr>
          <p:spPr>
            <a:xfrm>
              <a:off x="3733800" y="2667000"/>
              <a:ext cx="1744387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Open</a:t>
              </a:r>
              <a:br>
                <a:rPr lang="en-US" sz="5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</a:br>
              <a:r>
                <a:rPr lang="en-US" sz="5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Data</a:t>
              </a:r>
              <a:endParaRPr 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42442" y="5943600"/>
              <a:ext cx="112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Very large</a:t>
              </a:r>
              <a:br>
                <a:rPr lang="en-GB" dirty="0" smtClean="0"/>
              </a:br>
              <a:r>
                <a:rPr lang="en-GB" dirty="0" smtClean="0"/>
                <a:t>databases</a:t>
              </a:r>
              <a:endParaRPr lang="en-GB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0" y="1371600"/>
            <a:ext cx="4191000" cy="2564368"/>
            <a:chOff x="762000" y="2667000"/>
            <a:chExt cx="4191000" cy="2564368"/>
          </a:xfrm>
        </p:grpSpPr>
        <p:sp>
          <p:nvSpPr>
            <p:cNvPr id="10" name="Curved Up Arrow 9"/>
            <p:cNvSpPr/>
            <p:nvPr/>
          </p:nvSpPr>
          <p:spPr>
            <a:xfrm flipV="1">
              <a:off x="762000" y="2667000"/>
              <a:ext cx="4191000" cy="15240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1150" y="4400371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</a:rPr>
                <a:t>They’re the same thing. One day, almost all Open Data will come from IoT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7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“Open”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 smtClean="0"/>
              <a:t>Not</a:t>
            </a:r>
            <a:r>
              <a:rPr lang="en-GB" dirty="0" smtClean="0"/>
              <a:t> </a:t>
            </a:r>
            <a:r>
              <a:rPr lang="en-GB" dirty="0"/>
              <a:t>(necessarily</a:t>
            </a:r>
            <a:r>
              <a:rPr lang="en-GB" dirty="0" smtClean="0"/>
              <a:t>):</a:t>
            </a:r>
          </a:p>
          <a:p>
            <a:r>
              <a:rPr lang="en-GB" dirty="0" smtClean="0"/>
              <a:t>Free</a:t>
            </a:r>
          </a:p>
          <a:p>
            <a:r>
              <a:rPr lang="en-GB" dirty="0" smtClean="0"/>
              <a:t>Public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Means:</a:t>
            </a:r>
          </a:p>
          <a:p>
            <a:r>
              <a:rPr lang="en-GB" dirty="0" smtClean="0"/>
              <a:t>My service works with your service</a:t>
            </a:r>
          </a:p>
          <a:p>
            <a:r>
              <a:rPr lang="en-GB" dirty="0" smtClean="0"/>
              <a:t>We can swap providers without a lot of effort</a:t>
            </a:r>
          </a:p>
          <a:p>
            <a:r>
              <a:rPr lang="en-GB" dirty="0" smtClean="0"/>
              <a:t>Requires less trust</a:t>
            </a:r>
          </a:p>
        </p:txBody>
      </p:sp>
    </p:spTree>
    <p:extLst>
      <p:ext uri="{BB962C8B-B14F-4D97-AF65-F5344CB8AC3E}">
        <p14:creationId xmlns:p14="http://schemas.microsoft.com/office/powerpoint/2010/main" val="29082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71600" y="-143772"/>
            <a:ext cx="12039600" cy="7304122"/>
            <a:chOff x="-381000" y="457200"/>
            <a:chExt cx="10058400" cy="6102178"/>
          </a:xfrm>
        </p:grpSpPr>
        <p:cxnSp>
          <p:nvCxnSpPr>
            <p:cNvPr id="144" name="Straight Connector 143"/>
            <p:cNvCxnSpPr/>
            <p:nvPr/>
          </p:nvCxnSpPr>
          <p:spPr>
            <a:xfrm flipH="1" flipV="1">
              <a:off x="7315200" y="5492578"/>
              <a:ext cx="609600" cy="76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3352800" y="1834978"/>
              <a:ext cx="11430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5715000" y="2368378"/>
              <a:ext cx="9144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52800" y="3054178"/>
              <a:ext cx="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209800" y="3054178"/>
              <a:ext cx="11430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352800" y="3054178"/>
              <a:ext cx="11430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352800" y="2063578"/>
              <a:ext cx="0" cy="990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9800" y="1834978"/>
              <a:ext cx="11430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495800" y="996778"/>
              <a:ext cx="68580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971800" y="2673178"/>
              <a:ext cx="762000" cy="762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95800" y="1834978"/>
              <a:ext cx="1524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200400" y="4273378"/>
              <a:ext cx="152400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352800" y="4273378"/>
              <a:ext cx="83820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667000" y="5340178"/>
              <a:ext cx="53340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200400" y="5340178"/>
              <a:ext cx="144780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1524000" y="5263978"/>
              <a:ext cx="533400" cy="76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057400" y="4273378"/>
              <a:ext cx="152400" cy="990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257800" y="1149178"/>
              <a:ext cx="228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971800" y="1072978"/>
              <a:ext cx="381000" cy="990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1066800" y="844378"/>
              <a:ext cx="609600" cy="1371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066800" y="2215978"/>
              <a:ext cx="83820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676400" y="844378"/>
              <a:ext cx="533400" cy="990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685800" y="844378"/>
              <a:ext cx="9906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228600" y="2215978"/>
              <a:ext cx="838200" cy="990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2971800" y="920578"/>
              <a:ext cx="10668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8600" y="3206578"/>
              <a:ext cx="914400" cy="76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152400" y="3206578"/>
              <a:ext cx="76200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52400" y="4273378"/>
              <a:ext cx="838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0" y="4273378"/>
              <a:ext cx="152400" cy="1447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629400" y="2368378"/>
              <a:ext cx="381000" cy="152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7010400" y="3892378"/>
              <a:ext cx="304800" cy="1600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6705600" y="5492578"/>
              <a:ext cx="60960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6324600" y="3892378"/>
              <a:ext cx="68580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5867400" y="4730578"/>
              <a:ext cx="45720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334000" y="4730578"/>
              <a:ext cx="990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486400" y="3282778"/>
              <a:ext cx="2286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7033054" y="2749378"/>
              <a:ext cx="510746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 flipV="1">
              <a:off x="7010400" y="844378"/>
              <a:ext cx="533400" cy="190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7543800" y="2139778"/>
              <a:ext cx="83820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8763000" y="2673178"/>
              <a:ext cx="533400" cy="990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7848600" y="2139778"/>
              <a:ext cx="533400" cy="1600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382000" y="2139778"/>
              <a:ext cx="381000" cy="152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8229600" y="1072978"/>
              <a:ext cx="152400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6096000" y="844378"/>
              <a:ext cx="91440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5257800" y="1149178"/>
              <a:ext cx="83820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848600" y="3739978"/>
              <a:ext cx="30480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763000" y="3663778"/>
              <a:ext cx="228600" cy="1219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>
              <a:off x="8610600" y="4882978"/>
              <a:ext cx="3810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229600" y="1072978"/>
              <a:ext cx="1066800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484870" y="469556"/>
              <a:ext cx="191530" cy="374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708189" y="457200"/>
              <a:ext cx="263611" cy="615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5181600" y="481913"/>
              <a:ext cx="640492" cy="514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7010400" y="481913"/>
              <a:ext cx="257432" cy="362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8229600" y="457200"/>
              <a:ext cx="434546" cy="615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114800" y="38923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971800" y="38923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828800" y="38923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4114800" y="1453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971800" y="16825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1828800" y="1453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26731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5105400" y="19111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334000" y="29017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5105400" y="38161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1524000" y="26731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762000" y="35875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685800" y="1834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-152400" y="28255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8915400" y="13015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8915400" y="22921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-228600" y="3892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8610600" y="4501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8382000" y="32827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/>
            <p:nvPr/>
          </p:nvSpPr>
          <p:spPr>
            <a:xfrm>
              <a:off x="609600" y="48067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-381000" y="53401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/>
            <p:nvPr/>
          </p:nvSpPr>
          <p:spPr>
            <a:xfrm>
              <a:off x="8229600" y="5644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/>
            <p:nvPr/>
          </p:nvSpPr>
          <p:spPr>
            <a:xfrm>
              <a:off x="1676400" y="48829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2819400" y="49591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2286000" y="56449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1143000" y="56449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3810000" y="47305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4267200" y="5644978"/>
              <a:ext cx="762000" cy="762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4953000" y="4882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6248400" y="1987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7162800" y="2368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5943600" y="43495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5644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6934200" y="51115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6324600" y="5797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7467600" y="3358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7772400" y="4654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8001000" y="17587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304800" y="7681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6629400" y="3511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5715000" y="1072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1295400" y="463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2590800" y="691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4800600" y="6157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3657600" y="5395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6629400" y="4633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7848600" y="691978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76078"/>
            </a:srgbClr>
          </a:solidFill>
        </p:spPr>
        <p:txBody>
          <a:bodyPr>
            <a:normAutofit/>
          </a:bodyPr>
          <a:lstStyle/>
          <a:p>
            <a:r>
              <a:rPr lang="en-GB" dirty="0" smtClean="0"/>
              <a:t>We may think we’re “the”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19200"/>
            <a:ext cx="441960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3995" y="58674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1248.io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18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/>
          <p:cNvCxnSpPr/>
          <p:nvPr/>
        </p:nvCxnSpPr>
        <p:spPr>
          <a:xfrm flipH="1" flipV="1">
            <a:off x="7840518" y="5883423"/>
            <a:ext cx="729673" cy="91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3097645" y="1505386"/>
            <a:ext cx="1368136" cy="1459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5925127" y="2143850"/>
            <a:ext cx="1094509" cy="1094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97645" y="2964732"/>
            <a:ext cx="0" cy="1459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729509" y="2964732"/>
            <a:ext cx="1368136" cy="1459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097645" y="2964732"/>
            <a:ext cx="1368136" cy="1459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097645" y="1779014"/>
            <a:ext cx="0" cy="1185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29509" y="1505386"/>
            <a:ext cx="1368136" cy="1459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465782" y="502087"/>
            <a:ext cx="820882" cy="1003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641600" y="2508686"/>
            <a:ext cx="912091" cy="912091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/>
          <p:nvPr/>
        </p:nvCxnSpPr>
        <p:spPr>
          <a:xfrm>
            <a:off x="4465782" y="1505386"/>
            <a:ext cx="182418" cy="1459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915227" y="4424077"/>
            <a:ext cx="182418" cy="1276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97645" y="4424077"/>
            <a:ext cx="1003300" cy="1003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276764" y="5701005"/>
            <a:ext cx="638464" cy="820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15227" y="5701005"/>
            <a:ext cx="1732973" cy="820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908627" y="5609795"/>
            <a:ext cx="638464" cy="91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547091" y="4424077"/>
            <a:ext cx="182418" cy="1185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377873" y="684505"/>
            <a:ext cx="273627" cy="136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641600" y="593296"/>
            <a:ext cx="456045" cy="1185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61373" y="319668"/>
            <a:ext cx="729673" cy="1641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61373" y="1961432"/>
            <a:ext cx="1003300" cy="1003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091045" y="319668"/>
            <a:ext cx="638464" cy="1185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-94673" y="319668"/>
            <a:ext cx="1185718" cy="364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-641927" y="1961432"/>
            <a:ext cx="1003300" cy="1185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641600" y="410877"/>
            <a:ext cx="1276927" cy="182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-641927" y="3147150"/>
            <a:ext cx="1094509" cy="91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-733136" y="3147150"/>
            <a:ext cx="91209" cy="1276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-733136" y="4424077"/>
            <a:ext cx="1003300" cy="1094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-915555" y="4424077"/>
            <a:ext cx="182418" cy="1732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019636" y="2143850"/>
            <a:ext cx="456045" cy="1824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7475682" y="3968032"/>
            <a:ext cx="364836" cy="1915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7110845" y="5883423"/>
            <a:ext cx="729673" cy="820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6654800" y="3968032"/>
            <a:ext cx="820882" cy="1003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107545" y="4971332"/>
            <a:ext cx="547255" cy="1550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69082" y="4971332"/>
            <a:ext cx="1185718" cy="638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5651500" y="3238359"/>
            <a:ext cx="273627" cy="1094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502798" y="2599896"/>
            <a:ext cx="611347" cy="136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7475682" y="319668"/>
            <a:ext cx="638464" cy="2280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8114145" y="1870223"/>
            <a:ext cx="1003300" cy="729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9573491" y="2508686"/>
            <a:ext cx="638464" cy="1185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8478982" y="1870223"/>
            <a:ext cx="638464" cy="1915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9117445" y="1870223"/>
            <a:ext cx="456045" cy="1824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935027" y="593296"/>
            <a:ext cx="182418" cy="1276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6381173" y="319668"/>
            <a:ext cx="1094509" cy="729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377873" y="684505"/>
            <a:ext cx="1003300" cy="364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8478982" y="3785614"/>
            <a:ext cx="364836" cy="1550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9573491" y="3694405"/>
            <a:ext cx="273627" cy="1459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9391073" y="5153750"/>
            <a:ext cx="456045" cy="136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935027" y="593296"/>
            <a:ext cx="1276927" cy="729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861790" y="-128982"/>
            <a:ext cx="229256" cy="448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2326066" y="-143772"/>
            <a:ext cx="315534" cy="737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5286664" y="-114191"/>
            <a:ext cx="766650" cy="616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7475682" y="-114191"/>
            <a:ext cx="308138" cy="433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8935027" y="-143772"/>
            <a:ext cx="520138" cy="737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09736" y="3968032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641600" y="3968032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273464" y="3968032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009736" y="1049341"/>
            <a:ext cx="912091" cy="91209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641600" y="1322968"/>
            <a:ext cx="912091" cy="91209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1273464" y="1049341"/>
            <a:ext cx="912091" cy="91209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192155" y="250868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195455" y="159659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469082" y="2782314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195455" y="3876823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908627" y="250868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-3464" y="360319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-94673" y="150538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-1097973" y="2691105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9755909" y="866923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9755909" y="2052641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-1189182" y="3968032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9391073" y="4697705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9117445" y="3238359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-185882" y="5062541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-1371600" y="5701005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8935027" y="6065841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1091045" y="5153750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2459182" y="5244959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1820718" y="6065841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452582" y="6065841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44900" y="4971332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192155" y="6065841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5013036" y="5153750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563591" y="1687805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658100" y="2143850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198755" y="451528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5651500" y="6065841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7384473" y="5427377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6654800" y="6248259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8022936" y="3329568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387773" y="4880123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661400" y="1414177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-550718" y="228459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7019636" y="351198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925127" y="593296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635000" y="-136377"/>
            <a:ext cx="912091" cy="91209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2185555" y="137250"/>
            <a:ext cx="912091" cy="91209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830618" y="46041"/>
            <a:ext cx="912091" cy="91209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62482" y="-45168"/>
            <a:ext cx="912091" cy="91209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7019636" y="-136377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8478982" y="137250"/>
            <a:ext cx="912091" cy="9120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FFFF">
              <a:alpha val="76078"/>
            </a:srgbClr>
          </a:solidFill>
        </p:spPr>
        <p:txBody>
          <a:bodyPr>
            <a:normAutofit/>
          </a:bodyPr>
          <a:lstStyle/>
          <a:p>
            <a:r>
              <a:rPr lang="en-GB" dirty="0" smtClean="0"/>
              <a:t>But </a:t>
            </a:r>
            <a:r>
              <a:rPr lang="en-GB" smtClean="0"/>
              <a:t>our true value is to </a:t>
            </a:r>
            <a:r>
              <a:rPr lang="en-GB" dirty="0" smtClean="0"/>
              <a:t>the 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67600" y="457200"/>
            <a:ext cx="1223990" cy="1371597"/>
            <a:chOff x="4347384" y="3140102"/>
            <a:chExt cx="667685" cy="7482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204" y="3140102"/>
              <a:ext cx="609600" cy="609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7384" y="3720414"/>
              <a:ext cx="667685" cy="16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hlinkClick r:id="rId3"/>
                </a:rPr>
                <a:t>http://1248.io</a:t>
              </a:r>
              <a:endParaRPr lang="en-GB" sz="1400" dirty="0"/>
            </a:p>
          </p:txBody>
        </p:sp>
      </p:grp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971800"/>
          </a:xfrm>
        </p:spPr>
        <p:txBody>
          <a:bodyPr>
            <a:noAutofit/>
          </a:bodyPr>
          <a:lstStyle/>
          <a:p>
            <a:r>
              <a:rPr lang="en-GB" sz="4800" dirty="0" smtClean="0"/>
              <a:t>Interoperability on the Internet of Things</a:t>
            </a:r>
            <a:br>
              <a:rPr lang="en-GB" sz="4800" dirty="0" smtClean="0"/>
            </a:br>
            <a:endParaRPr lang="en-GB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4001902"/>
            <a:ext cx="4725988" cy="95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9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6200000">
            <a:off x="722342" y="2987231"/>
            <a:ext cx="3312368" cy="3057570"/>
            <a:chOff x="488504" y="1916832"/>
            <a:chExt cx="3960440" cy="3312368"/>
          </a:xfrm>
        </p:grpSpPr>
        <p:sp>
          <p:nvSpPr>
            <p:cNvPr id="16" name="Rectangle 15"/>
            <p:cNvSpPr/>
            <p:nvPr/>
          </p:nvSpPr>
          <p:spPr>
            <a:xfrm>
              <a:off x="488504" y="2579306"/>
              <a:ext cx="3960440" cy="6624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CONNECTED HOME</a:t>
              </a:r>
              <a:endParaRPr lang="en-GB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8504" y="1916832"/>
              <a:ext cx="3960440" cy="6624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SUPPLY CHAIN</a:t>
              </a:r>
              <a:endParaRPr lang="en-GB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8504" y="3241779"/>
              <a:ext cx="3960440" cy="6624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TRANSPORT SERVICES</a:t>
              </a:r>
              <a:endParaRPr lang="en-GB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8504" y="3904253"/>
              <a:ext cx="3960440" cy="6624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DRUG TRIALS</a:t>
              </a:r>
              <a:endParaRPr lang="en-GB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8504" y="4566726"/>
              <a:ext cx="3960440" cy="66247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SMART METERS</a:t>
              </a:r>
              <a:endParaRPr lang="en-GB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 rot="5400000">
            <a:off x="5175759" y="2987231"/>
            <a:ext cx="3312368" cy="3057570"/>
            <a:chOff x="5529064" y="1916832"/>
            <a:chExt cx="3960440" cy="3312368"/>
          </a:xfrm>
        </p:grpSpPr>
        <p:grpSp>
          <p:nvGrpSpPr>
            <p:cNvPr id="9" name="Group 8"/>
            <p:cNvGrpSpPr/>
            <p:nvPr/>
          </p:nvGrpSpPr>
          <p:grpSpPr>
            <a:xfrm>
              <a:off x="5529064" y="1916832"/>
              <a:ext cx="3960440" cy="3312368"/>
              <a:chOff x="2936776" y="1916832"/>
              <a:chExt cx="3960440" cy="3600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36776" y="2636912"/>
                <a:ext cx="3960440" cy="7200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CONNECTED HOME</a:t>
                </a:r>
                <a:endParaRPr lang="en-GB" sz="32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36776" y="1916832"/>
                <a:ext cx="3960440" cy="72008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SUPPLY CHAIN</a:t>
                </a:r>
                <a:endParaRPr lang="en-GB" sz="3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36776" y="3356992"/>
                <a:ext cx="3960440" cy="7200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TRANSPORT SERVICES</a:t>
                </a:r>
                <a:endParaRPr lang="en-GB" sz="3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36776" y="4077072"/>
                <a:ext cx="396044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DRUG TRIALS</a:t>
                </a:r>
                <a:endParaRPr lang="en-GB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36776" y="4797152"/>
                <a:ext cx="3960440" cy="72008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…</a:t>
                </a:r>
                <a:endParaRPr lang="en-GB" sz="3200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6321152" y="1916832"/>
              <a:ext cx="792088" cy="33123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3600" dirty="0" smtClean="0"/>
                <a:t>ANALYTICS</a:t>
              </a:r>
              <a:endParaRPr lang="en-GB" sz="3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13240" y="1916832"/>
              <a:ext cx="792088" cy="33123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3600" dirty="0" smtClean="0"/>
                <a:t>STORAGE</a:t>
              </a:r>
              <a:endParaRPr lang="en-GB" sz="3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29064" y="1916832"/>
              <a:ext cx="792088" cy="33123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3600" dirty="0" smtClean="0"/>
                <a:t>UX</a:t>
              </a:r>
              <a:endParaRPr lang="en-GB" sz="3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05328" y="1916832"/>
              <a:ext cx="792088" cy="331236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3600" dirty="0" smtClean="0"/>
                <a:t>SKYHOOKS</a:t>
              </a:r>
              <a:endParaRPr lang="en-GB" sz="3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97416" y="1916832"/>
              <a:ext cx="792088" cy="3312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3600" dirty="0" smtClean="0"/>
                <a:t>DATA CAPTURE</a:t>
              </a:r>
              <a:endParaRPr lang="en-GB" sz="3600" dirty="0"/>
            </a:p>
          </p:txBody>
        </p:sp>
      </p:grpSp>
      <p:cxnSp>
        <p:nvCxnSpPr>
          <p:cNvPr id="6" name="Straight Connector 5"/>
          <p:cNvCxnSpPr/>
          <p:nvPr/>
        </p:nvCxnSpPr>
        <p:spPr>
          <a:xfrm flipH="1">
            <a:off x="849741" y="3507904"/>
            <a:ext cx="3057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49741" y="4155976"/>
            <a:ext cx="3057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49741" y="4804048"/>
            <a:ext cx="3057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49741" y="5452120"/>
            <a:ext cx="305757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901378" y="2859832"/>
            <a:ext cx="0" cy="33123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499599" y="2859832"/>
            <a:ext cx="0" cy="33123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097819" y="2859832"/>
            <a:ext cx="0" cy="33123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96039" y="2859832"/>
            <a:ext cx="0" cy="33123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8497" y="2067744"/>
            <a:ext cx="29636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old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400" dirty="0" smtClean="0"/>
              <a:t>each provider delivered entire vertical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38781" y="2067744"/>
            <a:ext cx="29303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new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400" dirty="0" smtClean="0"/>
              <a:t>each provider delivers horizontal slice</a:t>
            </a:r>
            <a:endParaRPr lang="en-GB" sz="1400" dirty="0"/>
          </a:p>
        </p:txBody>
      </p:sp>
      <p:sp>
        <p:nvSpPr>
          <p:cNvPr id="37" name="Right Arrow 36"/>
          <p:cNvSpPr/>
          <p:nvPr/>
        </p:nvSpPr>
        <p:spPr>
          <a:xfrm>
            <a:off x="4173187" y="4299992"/>
            <a:ext cx="7976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M2M a precursor to IoT</a:t>
            </a:r>
            <a:br>
              <a:rPr lang="en-GB" dirty="0" smtClean="0"/>
            </a:br>
            <a:r>
              <a:rPr lang="en-GB" dirty="0" smtClean="0"/>
              <a:t>From vertical silos to horizontal IoT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TSB IoT Interoperability Demonstrator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£6m project, 1 year</a:t>
            </a:r>
          </a:p>
          <a:p>
            <a:r>
              <a:rPr lang="en-GB" dirty="0" smtClean="0"/>
              <a:t>Goal: Break down the vertical M2M silos!</a:t>
            </a:r>
          </a:p>
          <a:p>
            <a:r>
              <a:rPr lang="en-GB" dirty="0" smtClean="0"/>
              <a:t>~40 entities, most already with vertical end-to-end platforms</a:t>
            </a:r>
          </a:p>
          <a:p>
            <a:pPr marL="457200" lvl="1" indent="0">
              <a:buNone/>
            </a:pPr>
            <a:r>
              <a:rPr lang="en-GB" sz="2300" dirty="0"/>
              <a:t>1248.io, </a:t>
            </a:r>
            <a:r>
              <a:rPr lang="en-GB" sz="2300" dirty="0" err="1"/>
              <a:t>Aimes</a:t>
            </a:r>
            <a:r>
              <a:rPr lang="en-GB" sz="2300" dirty="0"/>
              <a:t> Grid Services, AlertMe, </a:t>
            </a:r>
            <a:r>
              <a:rPr lang="en-GB" sz="2300" dirty="0" err="1"/>
              <a:t>Amey</a:t>
            </a:r>
            <a:r>
              <a:rPr lang="en-GB" sz="2300" dirty="0"/>
              <a:t>, ARM, Avanti, </a:t>
            </a:r>
            <a:r>
              <a:rPr lang="en-GB" sz="2300" dirty="0" err="1"/>
              <a:t>BalfourBeatty</a:t>
            </a:r>
            <a:r>
              <a:rPr lang="en-GB" sz="2300" dirty="0"/>
              <a:t>, BRE, British Telecom, Carillion, Critical Software, Ctrl-Shift, EDF, </a:t>
            </a:r>
            <a:r>
              <a:rPr lang="en-GB" sz="2300" dirty="0" err="1"/>
              <a:t>Enlight</a:t>
            </a:r>
            <a:r>
              <a:rPr lang="en-GB" sz="2300" dirty="0"/>
              <a:t>, </a:t>
            </a:r>
            <a:r>
              <a:rPr lang="en-GB" sz="2300" dirty="0" err="1"/>
              <a:t>ExplorerHQ</a:t>
            </a:r>
            <a:r>
              <a:rPr lang="en-GB" sz="2300" dirty="0"/>
              <a:t>, </a:t>
            </a:r>
            <a:r>
              <a:rPr lang="en-GB" sz="2300" dirty="0" err="1"/>
              <a:t>Flexeye</a:t>
            </a:r>
            <a:r>
              <a:rPr lang="en-GB" sz="2300" dirty="0"/>
              <a:t>, Guildford Borough Council, IBM, Intel, Intellisense.io, </a:t>
            </a:r>
            <a:r>
              <a:rPr lang="en-GB" sz="2300" dirty="0" err="1"/>
              <a:t>Intouch</a:t>
            </a:r>
            <a:r>
              <a:rPr lang="en-GB" sz="2300" dirty="0"/>
              <a:t>, </a:t>
            </a:r>
            <a:r>
              <a:rPr lang="en-GB" sz="2300" dirty="0" err="1"/>
              <a:t>LivingPlanIT</a:t>
            </a:r>
            <a:r>
              <a:rPr lang="en-GB" sz="2300" dirty="0"/>
              <a:t>, London City Airport, Merseyside Transport, Milligan Retail, </a:t>
            </a:r>
            <a:r>
              <a:rPr lang="en-GB" sz="2300" dirty="0" err="1"/>
              <a:t>Neul</a:t>
            </a:r>
            <a:r>
              <a:rPr lang="en-GB" sz="2300" dirty="0"/>
              <a:t>, Open Data Institute, </a:t>
            </a:r>
            <a:r>
              <a:rPr lang="en-GB" sz="2300" dirty="0" err="1"/>
              <a:t>Placr</a:t>
            </a:r>
            <a:r>
              <a:rPr lang="en-GB" sz="2300" dirty="0"/>
              <a:t>, SH&amp;BA, Stakeholder Design, </a:t>
            </a:r>
            <a:r>
              <a:rPr lang="en-GB" sz="2300" dirty="0" err="1"/>
              <a:t>Traak</a:t>
            </a:r>
            <a:r>
              <a:rPr lang="en-GB" sz="2300" dirty="0"/>
              <a:t>, UK Highways Agency, Westminster City Council, </a:t>
            </a:r>
            <a:r>
              <a:rPr lang="en-GB" sz="2300" dirty="0" err="1"/>
              <a:t>Xively</a:t>
            </a:r>
            <a:r>
              <a:rPr lang="en-GB" sz="2300" dirty="0"/>
              <a:t> and the Universities of Birmingham, Cambridge, Lancaster, Surrey, UCL </a:t>
            </a:r>
            <a:r>
              <a:rPr lang="en-GB" sz="2300" dirty="0" smtClean="0"/>
              <a:t>&amp; Open University</a:t>
            </a:r>
            <a:endParaRPr lang="en-GB" sz="1400" dirty="0" smtClean="0"/>
          </a:p>
          <a:p>
            <a:r>
              <a:rPr lang="en-GB" dirty="0"/>
              <a:t>8 clusters </a:t>
            </a:r>
            <a:r>
              <a:rPr lang="en-GB" dirty="0" smtClean="0"/>
              <a:t>with diverse use-cases:</a:t>
            </a:r>
          </a:p>
          <a:p>
            <a:pPr lvl="1"/>
            <a:r>
              <a:rPr lang="en-GB" dirty="0" smtClean="0"/>
              <a:t>Airports</a:t>
            </a:r>
          </a:p>
          <a:p>
            <a:pPr lvl="1"/>
            <a:r>
              <a:rPr lang="en-GB" dirty="0" smtClean="0"/>
              <a:t>Transport logistics</a:t>
            </a:r>
          </a:p>
          <a:p>
            <a:pPr lvl="1"/>
            <a:r>
              <a:rPr lang="en-GB" dirty="0" smtClean="0"/>
              <a:t>Schools and Campuses</a:t>
            </a:r>
          </a:p>
          <a:p>
            <a:pPr lvl="1"/>
            <a:r>
              <a:rPr lang="en-GB" dirty="0" smtClean="0"/>
              <a:t>Homes</a:t>
            </a:r>
          </a:p>
          <a:p>
            <a:pPr lvl="1"/>
            <a:r>
              <a:rPr lang="en-GB" dirty="0" smtClean="0"/>
              <a:t>Streets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Q1: Work out what problem we all share</a:t>
            </a:r>
          </a:p>
          <a:p>
            <a:pPr marL="0" indent="0">
              <a:buNone/>
            </a:pPr>
            <a:r>
              <a:rPr lang="en-GB" dirty="0" smtClean="0"/>
              <a:t>Q2: Implement</a:t>
            </a:r>
          </a:p>
          <a:p>
            <a:pPr marL="0" indent="0">
              <a:buNone/>
            </a:pPr>
            <a:r>
              <a:rPr lang="en-GB" dirty="0" smtClean="0"/>
              <a:t>Q3: </a:t>
            </a:r>
            <a:r>
              <a:rPr lang="en-GB" dirty="0" err="1" smtClean="0"/>
              <a:t>Interop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Q4: Serendipity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Everyone’s system architecture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779962" cy="50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150356" y="2448636"/>
            <a:ext cx="1039507" cy="103950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461126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You need data from several data services</a:t>
            </a:r>
            <a:endParaRPr lang="en-GB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895600" y="1828800"/>
            <a:ext cx="144780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66800" y="2590800"/>
            <a:ext cx="18288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33600" y="2590800"/>
            <a:ext cx="7620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057400" y="4495800"/>
            <a:ext cx="121920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276600" y="4495800"/>
            <a:ext cx="838200" cy="15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4724400" y="3505200"/>
            <a:ext cx="68580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276600" y="1828800"/>
            <a:ext cx="1066800" cy="266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343400" y="1828800"/>
            <a:ext cx="1981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343400" y="1828800"/>
            <a:ext cx="38100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4343400" y="1828800"/>
            <a:ext cx="2209800" cy="198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6553200" y="3810000"/>
            <a:ext cx="68580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62400" y="1447800"/>
            <a:ext cx="762000" cy="762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943600" y="17526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1722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43400" y="31242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29200" y="4724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858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1676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858000" y="4724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3733800" y="5638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2895600" y="4114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514600" y="2209800"/>
            <a:ext cx="762000" cy="762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2" descr="C:\Users\Pilgrim\Dropbox\IOT_Interoperability_Deliverable\HyperCat Logo Competition\Andy Pritch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253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1104</Words>
  <Application>Microsoft Office PowerPoint</Application>
  <PresentationFormat>On-screen Show (4:3)</PresentationFormat>
  <Paragraphs>238</Paragraphs>
  <Slides>41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Interoperability on the Internet of Things  IfM 2pm Thu 7 Nov 2013 </vt:lpstr>
      <vt:lpstr>Today</vt:lpstr>
      <vt:lpstr>My background</vt:lpstr>
      <vt:lpstr>PowerPoint Presentation</vt:lpstr>
      <vt:lpstr>M2M a precursor to IoT From vertical silos to horizontal IoT</vt:lpstr>
      <vt:lpstr>TSB IoT Interoperability Demonstrator</vt:lpstr>
      <vt:lpstr>Everyone’s system architecture</vt:lpstr>
      <vt:lpstr>PowerPoint Presentation</vt:lpstr>
      <vt:lpstr>You need data from several data services</vt:lpstr>
      <vt:lpstr>All services support the same open standards</vt:lpstr>
      <vt:lpstr>But each is organised differently</vt:lpstr>
      <vt:lpstr>So for each service you have to…</vt:lpstr>
      <vt:lpstr>Everyone wants an ecosystem</vt:lpstr>
      <vt:lpstr>…but Humans Don’t Scale</vt:lpstr>
      <vt:lpstr>Problem: Services not machine-browsable</vt:lpstr>
      <vt:lpstr>HyperCat: Makes services machine-browsable</vt:lpstr>
      <vt:lpstr>HyperCat makes life easier for everyone</vt:lpstr>
      <vt:lpstr>PowerPoint Presentation</vt:lpstr>
      <vt:lpstr>Where to get started</vt:lpstr>
      <vt:lpstr>How to use HyperCat</vt:lpstr>
      <vt:lpstr>HyperCat is not a panacea</vt:lpstr>
      <vt:lpstr>IoT work in progress…</vt:lpstr>
      <vt:lpstr>PowerPoint Presentation</vt:lpstr>
      <vt:lpstr>PowerPoint Presentation</vt:lpstr>
      <vt:lpstr>Geras</vt:lpstr>
      <vt:lpstr>Management Dash (live data)</vt:lpstr>
      <vt:lpstr>Charts, rollups, windowing</vt:lpstr>
      <vt:lpstr>Data format is SenML</vt:lpstr>
      <vt:lpstr>Feeding data in</vt:lpstr>
      <vt:lpstr>Reading data out</vt:lpstr>
      <vt:lpstr>Discovery</vt:lpstr>
      <vt:lpstr>Metadata search and storage</vt:lpstr>
      <vt:lpstr>Streaming graph UI (MQTT)</vt:lpstr>
      <vt:lpstr>Sign-up as a beta tester!</vt:lpstr>
      <vt:lpstr>Thoughts</vt:lpstr>
      <vt:lpstr>ARM’s acquisition of Sensinode (personal view)</vt:lpstr>
      <vt:lpstr>From edge to centre</vt:lpstr>
      <vt:lpstr>“Open”</vt:lpstr>
      <vt:lpstr>We may think we’re “the” service</vt:lpstr>
      <vt:lpstr>But our true value is to the graph</vt:lpstr>
      <vt:lpstr>Interoperability on the Internet of Things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Pilgrim</dc:creator>
  <cp:lastModifiedBy>Pilgrim Beart</cp:lastModifiedBy>
  <cp:revision>402</cp:revision>
  <dcterms:created xsi:type="dcterms:W3CDTF">2006-08-16T00:00:00Z</dcterms:created>
  <dcterms:modified xsi:type="dcterms:W3CDTF">2013-11-07T10:50:18Z</dcterms:modified>
</cp:coreProperties>
</file>