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CEA4-9B47-CD8E-3625-28E1642E3C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522ED9-D7BB-7F87-10DA-F75C4C26F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96E272-13DE-4573-F1E6-3F6B6F75E616}"/>
              </a:ext>
            </a:extLst>
          </p:cNvPr>
          <p:cNvSpPr>
            <a:spLocks noGrp="1"/>
          </p:cNvSpPr>
          <p:nvPr>
            <p:ph type="dt" sz="half" idx="10"/>
          </p:nvPr>
        </p:nvSpPr>
        <p:spPr/>
        <p:txBody>
          <a:bodyPr/>
          <a:lstStyle/>
          <a:p>
            <a:fld id="{F7399036-3B76-466A-9C9A-C47922163882}" type="datetimeFigureOut">
              <a:rPr lang="en-US" smtClean="0"/>
              <a:t>5/5/2025</a:t>
            </a:fld>
            <a:endParaRPr lang="en-US"/>
          </a:p>
        </p:txBody>
      </p:sp>
      <p:sp>
        <p:nvSpPr>
          <p:cNvPr id="5" name="Footer Placeholder 4">
            <a:extLst>
              <a:ext uri="{FF2B5EF4-FFF2-40B4-BE49-F238E27FC236}">
                <a16:creationId xmlns:a16="http://schemas.microsoft.com/office/drawing/2014/main" id="{8162DF4D-D575-2C73-B9F2-7BEE51F36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5C5CE-A90C-F2F0-07CA-3AF3A98A906A}"/>
              </a:ext>
            </a:extLst>
          </p:cNvPr>
          <p:cNvSpPr>
            <a:spLocks noGrp="1"/>
          </p:cNvSpPr>
          <p:nvPr>
            <p:ph type="sldNum" sz="quarter" idx="12"/>
          </p:nvPr>
        </p:nvSpPr>
        <p:spPr/>
        <p:txBody>
          <a:bodyPr/>
          <a:lstStyle/>
          <a:p>
            <a:fld id="{929080AE-A726-4F41-8A60-AA6545012346}" type="slidenum">
              <a:rPr lang="en-US" smtClean="0"/>
              <a:t>‹#›</a:t>
            </a:fld>
            <a:endParaRPr lang="en-US"/>
          </a:p>
        </p:txBody>
      </p:sp>
    </p:spTree>
    <p:extLst>
      <p:ext uri="{BB962C8B-B14F-4D97-AF65-F5344CB8AC3E}">
        <p14:creationId xmlns:p14="http://schemas.microsoft.com/office/powerpoint/2010/main" val="114488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BE11-BF48-FEA5-9FCF-86DB57D85A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7A92EF-8EAD-9E2F-22D8-030AEB1B7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AE939-3F05-DFFE-9A06-1E31666C61B8}"/>
              </a:ext>
            </a:extLst>
          </p:cNvPr>
          <p:cNvSpPr>
            <a:spLocks noGrp="1"/>
          </p:cNvSpPr>
          <p:nvPr>
            <p:ph type="dt" sz="half" idx="10"/>
          </p:nvPr>
        </p:nvSpPr>
        <p:spPr/>
        <p:txBody>
          <a:bodyPr/>
          <a:lstStyle/>
          <a:p>
            <a:fld id="{F7399036-3B76-466A-9C9A-C47922163882}" type="datetimeFigureOut">
              <a:rPr lang="en-US" smtClean="0"/>
              <a:t>5/5/2025</a:t>
            </a:fld>
            <a:endParaRPr lang="en-US"/>
          </a:p>
        </p:txBody>
      </p:sp>
      <p:sp>
        <p:nvSpPr>
          <p:cNvPr id="5" name="Footer Placeholder 4">
            <a:extLst>
              <a:ext uri="{FF2B5EF4-FFF2-40B4-BE49-F238E27FC236}">
                <a16:creationId xmlns:a16="http://schemas.microsoft.com/office/drawing/2014/main" id="{16EE62B0-43C2-BA9B-8439-5702F464E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05D05-2861-B65D-4B66-72FAAC8D4D6C}"/>
              </a:ext>
            </a:extLst>
          </p:cNvPr>
          <p:cNvSpPr>
            <a:spLocks noGrp="1"/>
          </p:cNvSpPr>
          <p:nvPr>
            <p:ph type="sldNum" sz="quarter" idx="12"/>
          </p:nvPr>
        </p:nvSpPr>
        <p:spPr/>
        <p:txBody>
          <a:bodyPr/>
          <a:lstStyle/>
          <a:p>
            <a:fld id="{929080AE-A726-4F41-8A60-AA6545012346}" type="slidenum">
              <a:rPr lang="en-US" smtClean="0"/>
              <a:t>‹#›</a:t>
            </a:fld>
            <a:endParaRPr lang="en-US"/>
          </a:p>
        </p:txBody>
      </p:sp>
    </p:spTree>
    <p:extLst>
      <p:ext uri="{BB962C8B-B14F-4D97-AF65-F5344CB8AC3E}">
        <p14:creationId xmlns:p14="http://schemas.microsoft.com/office/powerpoint/2010/main" val="52381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C594BF-C5B2-7793-F700-0AE40163CA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F1BD5A-8018-DADF-1C72-7C32D9E93A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7D3343-EB26-3C7B-1EAF-323E5CDAAACD}"/>
              </a:ext>
            </a:extLst>
          </p:cNvPr>
          <p:cNvSpPr>
            <a:spLocks noGrp="1"/>
          </p:cNvSpPr>
          <p:nvPr>
            <p:ph type="dt" sz="half" idx="10"/>
          </p:nvPr>
        </p:nvSpPr>
        <p:spPr/>
        <p:txBody>
          <a:bodyPr/>
          <a:lstStyle/>
          <a:p>
            <a:fld id="{F7399036-3B76-466A-9C9A-C47922163882}" type="datetimeFigureOut">
              <a:rPr lang="en-US" smtClean="0"/>
              <a:t>5/5/2025</a:t>
            </a:fld>
            <a:endParaRPr lang="en-US"/>
          </a:p>
        </p:txBody>
      </p:sp>
      <p:sp>
        <p:nvSpPr>
          <p:cNvPr id="5" name="Footer Placeholder 4">
            <a:extLst>
              <a:ext uri="{FF2B5EF4-FFF2-40B4-BE49-F238E27FC236}">
                <a16:creationId xmlns:a16="http://schemas.microsoft.com/office/drawing/2014/main" id="{B38CA34E-323C-7315-8797-8998425BF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904F7-7B67-258F-92ED-C563F8D01017}"/>
              </a:ext>
            </a:extLst>
          </p:cNvPr>
          <p:cNvSpPr>
            <a:spLocks noGrp="1"/>
          </p:cNvSpPr>
          <p:nvPr>
            <p:ph type="sldNum" sz="quarter" idx="12"/>
          </p:nvPr>
        </p:nvSpPr>
        <p:spPr/>
        <p:txBody>
          <a:bodyPr/>
          <a:lstStyle/>
          <a:p>
            <a:fld id="{929080AE-A726-4F41-8A60-AA6545012346}" type="slidenum">
              <a:rPr lang="en-US" smtClean="0"/>
              <a:t>‹#›</a:t>
            </a:fld>
            <a:endParaRPr lang="en-US"/>
          </a:p>
        </p:txBody>
      </p:sp>
    </p:spTree>
    <p:extLst>
      <p:ext uri="{BB962C8B-B14F-4D97-AF65-F5344CB8AC3E}">
        <p14:creationId xmlns:p14="http://schemas.microsoft.com/office/powerpoint/2010/main" val="341585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E501-746E-81B8-0CEA-1B7D6820E8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0385E-EF57-22DE-48D9-5C3C47E508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95714-C3C0-997D-04B7-777760076C33}"/>
              </a:ext>
            </a:extLst>
          </p:cNvPr>
          <p:cNvSpPr>
            <a:spLocks noGrp="1"/>
          </p:cNvSpPr>
          <p:nvPr>
            <p:ph type="dt" sz="half" idx="10"/>
          </p:nvPr>
        </p:nvSpPr>
        <p:spPr/>
        <p:txBody>
          <a:bodyPr/>
          <a:lstStyle/>
          <a:p>
            <a:fld id="{F7399036-3B76-466A-9C9A-C47922163882}" type="datetimeFigureOut">
              <a:rPr lang="en-US" smtClean="0"/>
              <a:t>5/5/2025</a:t>
            </a:fld>
            <a:endParaRPr lang="en-US"/>
          </a:p>
        </p:txBody>
      </p:sp>
      <p:sp>
        <p:nvSpPr>
          <p:cNvPr id="5" name="Footer Placeholder 4">
            <a:extLst>
              <a:ext uri="{FF2B5EF4-FFF2-40B4-BE49-F238E27FC236}">
                <a16:creationId xmlns:a16="http://schemas.microsoft.com/office/drawing/2014/main" id="{833A7A78-0638-CBE8-8F3D-D556EFB6C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0C185-886E-E167-D168-E4AC4CE8A704}"/>
              </a:ext>
            </a:extLst>
          </p:cNvPr>
          <p:cNvSpPr>
            <a:spLocks noGrp="1"/>
          </p:cNvSpPr>
          <p:nvPr>
            <p:ph type="sldNum" sz="quarter" idx="12"/>
          </p:nvPr>
        </p:nvSpPr>
        <p:spPr/>
        <p:txBody>
          <a:bodyPr/>
          <a:lstStyle/>
          <a:p>
            <a:fld id="{929080AE-A726-4F41-8A60-AA6545012346}" type="slidenum">
              <a:rPr lang="en-US" smtClean="0"/>
              <a:t>‹#›</a:t>
            </a:fld>
            <a:endParaRPr lang="en-US"/>
          </a:p>
        </p:txBody>
      </p:sp>
    </p:spTree>
    <p:extLst>
      <p:ext uri="{BB962C8B-B14F-4D97-AF65-F5344CB8AC3E}">
        <p14:creationId xmlns:p14="http://schemas.microsoft.com/office/powerpoint/2010/main" val="278553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D7CB-EE7C-4670-8AA2-0FD6B1786B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7D526-259D-DA00-F753-8533D7976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A78FE-D4BC-5507-1CF3-D1740072B0F6}"/>
              </a:ext>
            </a:extLst>
          </p:cNvPr>
          <p:cNvSpPr>
            <a:spLocks noGrp="1"/>
          </p:cNvSpPr>
          <p:nvPr>
            <p:ph type="dt" sz="half" idx="10"/>
          </p:nvPr>
        </p:nvSpPr>
        <p:spPr/>
        <p:txBody>
          <a:bodyPr/>
          <a:lstStyle/>
          <a:p>
            <a:fld id="{F7399036-3B76-466A-9C9A-C47922163882}" type="datetimeFigureOut">
              <a:rPr lang="en-US" smtClean="0"/>
              <a:t>5/5/2025</a:t>
            </a:fld>
            <a:endParaRPr lang="en-US"/>
          </a:p>
        </p:txBody>
      </p:sp>
      <p:sp>
        <p:nvSpPr>
          <p:cNvPr id="5" name="Footer Placeholder 4">
            <a:extLst>
              <a:ext uri="{FF2B5EF4-FFF2-40B4-BE49-F238E27FC236}">
                <a16:creationId xmlns:a16="http://schemas.microsoft.com/office/drawing/2014/main" id="{7B746C9D-057C-07C5-8F57-77CE2D484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5D8AD-2B85-7C3D-0283-002F03974D50}"/>
              </a:ext>
            </a:extLst>
          </p:cNvPr>
          <p:cNvSpPr>
            <a:spLocks noGrp="1"/>
          </p:cNvSpPr>
          <p:nvPr>
            <p:ph type="sldNum" sz="quarter" idx="12"/>
          </p:nvPr>
        </p:nvSpPr>
        <p:spPr/>
        <p:txBody>
          <a:bodyPr/>
          <a:lstStyle/>
          <a:p>
            <a:fld id="{929080AE-A726-4F41-8A60-AA6545012346}" type="slidenum">
              <a:rPr lang="en-US" smtClean="0"/>
              <a:t>‹#›</a:t>
            </a:fld>
            <a:endParaRPr lang="en-US"/>
          </a:p>
        </p:txBody>
      </p:sp>
    </p:spTree>
    <p:extLst>
      <p:ext uri="{BB962C8B-B14F-4D97-AF65-F5344CB8AC3E}">
        <p14:creationId xmlns:p14="http://schemas.microsoft.com/office/powerpoint/2010/main" val="353968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028B-FCD0-AF08-3B79-39BCCBC3E1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D4BB8-434C-98CF-90ED-1B16B42E1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C9371-A3A2-6BD3-63F2-97721D04CB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9487E-D5B4-CF3D-6581-9BBEA9AC9501}"/>
              </a:ext>
            </a:extLst>
          </p:cNvPr>
          <p:cNvSpPr>
            <a:spLocks noGrp="1"/>
          </p:cNvSpPr>
          <p:nvPr>
            <p:ph type="dt" sz="half" idx="10"/>
          </p:nvPr>
        </p:nvSpPr>
        <p:spPr/>
        <p:txBody>
          <a:bodyPr/>
          <a:lstStyle/>
          <a:p>
            <a:fld id="{F7399036-3B76-466A-9C9A-C47922163882}" type="datetimeFigureOut">
              <a:rPr lang="en-US" smtClean="0"/>
              <a:t>5/5/2025</a:t>
            </a:fld>
            <a:endParaRPr lang="en-US"/>
          </a:p>
        </p:txBody>
      </p:sp>
      <p:sp>
        <p:nvSpPr>
          <p:cNvPr id="6" name="Footer Placeholder 5">
            <a:extLst>
              <a:ext uri="{FF2B5EF4-FFF2-40B4-BE49-F238E27FC236}">
                <a16:creationId xmlns:a16="http://schemas.microsoft.com/office/drawing/2014/main" id="{1ED0F1AC-90F7-3D7A-3E85-F8A077DA1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648615-D0EA-7206-6F41-2B861536ABDC}"/>
              </a:ext>
            </a:extLst>
          </p:cNvPr>
          <p:cNvSpPr>
            <a:spLocks noGrp="1"/>
          </p:cNvSpPr>
          <p:nvPr>
            <p:ph type="sldNum" sz="quarter" idx="12"/>
          </p:nvPr>
        </p:nvSpPr>
        <p:spPr/>
        <p:txBody>
          <a:bodyPr/>
          <a:lstStyle/>
          <a:p>
            <a:fld id="{929080AE-A726-4F41-8A60-AA6545012346}" type="slidenum">
              <a:rPr lang="en-US" smtClean="0"/>
              <a:t>‹#›</a:t>
            </a:fld>
            <a:endParaRPr lang="en-US"/>
          </a:p>
        </p:txBody>
      </p:sp>
    </p:spTree>
    <p:extLst>
      <p:ext uri="{BB962C8B-B14F-4D97-AF65-F5344CB8AC3E}">
        <p14:creationId xmlns:p14="http://schemas.microsoft.com/office/powerpoint/2010/main" val="229049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98A8-9000-7560-8FE6-FAB6FF5E83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D2B041-841B-CEF0-4E31-692ED4C742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64CBAC-4083-9362-F408-E59866447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A86BF7-4D16-0884-08D4-7D364FA460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DBE4B8-DA91-06B6-0990-3974E6F074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B5A59A-4C51-7AA1-C629-0024F8D2FA55}"/>
              </a:ext>
            </a:extLst>
          </p:cNvPr>
          <p:cNvSpPr>
            <a:spLocks noGrp="1"/>
          </p:cNvSpPr>
          <p:nvPr>
            <p:ph type="dt" sz="half" idx="10"/>
          </p:nvPr>
        </p:nvSpPr>
        <p:spPr/>
        <p:txBody>
          <a:bodyPr/>
          <a:lstStyle/>
          <a:p>
            <a:fld id="{F7399036-3B76-466A-9C9A-C47922163882}" type="datetimeFigureOut">
              <a:rPr lang="en-US" smtClean="0"/>
              <a:t>5/5/2025</a:t>
            </a:fld>
            <a:endParaRPr lang="en-US"/>
          </a:p>
        </p:txBody>
      </p:sp>
      <p:sp>
        <p:nvSpPr>
          <p:cNvPr id="8" name="Footer Placeholder 7">
            <a:extLst>
              <a:ext uri="{FF2B5EF4-FFF2-40B4-BE49-F238E27FC236}">
                <a16:creationId xmlns:a16="http://schemas.microsoft.com/office/drawing/2014/main" id="{D260C50B-CA98-EDEA-6686-089657FC1C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A4CA36-F7F5-DE85-DB34-6D2772014AC1}"/>
              </a:ext>
            </a:extLst>
          </p:cNvPr>
          <p:cNvSpPr>
            <a:spLocks noGrp="1"/>
          </p:cNvSpPr>
          <p:nvPr>
            <p:ph type="sldNum" sz="quarter" idx="12"/>
          </p:nvPr>
        </p:nvSpPr>
        <p:spPr/>
        <p:txBody>
          <a:bodyPr/>
          <a:lstStyle/>
          <a:p>
            <a:fld id="{929080AE-A726-4F41-8A60-AA6545012346}" type="slidenum">
              <a:rPr lang="en-US" smtClean="0"/>
              <a:t>‹#›</a:t>
            </a:fld>
            <a:endParaRPr lang="en-US"/>
          </a:p>
        </p:txBody>
      </p:sp>
    </p:spTree>
    <p:extLst>
      <p:ext uri="{BB962C8B-B14F-4D97-AF65-F5344CB8AC3E}">
        <p14:creationId xmlns:p14="http://schemas.microsoft.com/office/powerpoint/2010/main" val="97628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9118-CF5D-2A5B-1067-174BC50B01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55FD65-91F1-B0C0-B351-32D33F53D4D2}"/>
              </a:ext>
            </a:extLst>
          </p:cNvPr>
          <p:cNvSpPr>
            <a:spLocks noGrp="1"/>
          </p:cNvSpPr>
          <p:nvPr>
            <p:ph type="dt" sz="half" idx="10"/>
          </p:nvPr>
        </p:nvSpPr>
        <p:spPr/>
        <p:txBody>
          <a:bodyPr/>
          <a:lstStyle/>
          <a:p>
            <a:fld id="{F7399036-3B76-466A-9C9A-C47922163882}" type="datetimeFigureOut">
              <a:rPr lang="en-US" smtClean="0"/>
              <a:t>5/5/2025</a:t>
            </a:fld>
            <a:endParaRPr lang="en-US"/>
          </a:p>
        </p:txBody>
      </p:sp>
      <p:sp>
        <p:nvSpPr>
          <p:cNvPr id="4" name="Footer Placeholder 3">
            <a:extLst>
              <a:ext uri="{FF2B5EF4-FFF2-40B4-BE49-F238E27FC236}">
                <a16:creationId xmlns:a16="http://schemas.microsoft.com/office/drawing/2014/main" id="{DC6573B6-D3D2-15DC-3527-2848D32454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C1BC2E-EE5E-A69A-C41B-887FB6D424B2}"/>
              </a:ext>
            </a:extLst>
          </p:cNvPr>
          <p:cNvSpPr>
            <a:spLocks noGrp="1"/>
          </p:cNvSpPr>
          <p:nvPr>
            <p:ph type="sldNum" sz="quarter" idx="12"/>
          </p:nvPr>
        </p:nvSpPr>
        <p:spPr/>
        <p:txBody>
          <a:bodyPr/>
          <a:lstStyle/>
          <a:p>
            <a:fld id="{929080AE-A726-4F41-8A60-AA6545012346}" type="slidenum">
              <a:rPr lang="en-US" smtClean="0"/>
              <a:t>‹#›</a:t>
            </a:fld>
            <a:endParaRPr lang="en-US"/>
          </a:p>
        </p:txBody>
      </p:sp>
    </p:spTree>
    <p:extLst>
      <p:ext uri="{BB962C8B-B14F-4D97-AF65-F5344CB8AC3E}">
        <p14:creationId xmlns:p14="http://schemas.microsoft.com/office/powerpoint/2010/main" val="415417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55C7FF-658C-FA54-6AC2-3CEA2B1964F4}"/>
              </a:ext>
            </a:extLst>
          </p:cNvPr>
          <p:cNvSpPr>
            <a:spLocks noGrp="1"/>
          </p:cNvSpPr>
          <p:nvPr>
            <p:ph type="dt" sz="half" idx="10"/>
          </p:nvPr>
        </p:nvSpPr>
        <p:spPr/>
        <p:txBody>
          <a:bodyPr/>
          <a:lstStyle/>
          <a:p>
            <a:fld id="{F7399036-3B76-466A-9C9A-C47922163882}" type="datetimeFigureOut">
              <a:rPr lang="en-US" smtClean="0"/>
              <a:t>5/5/2025</a:t>
            </a:fld>
            <a:endParaRPr lang="en-US"/>
          </a:p>
        </p:txBody>
      </p:sp>
      <p:sp>
        <p:nvSpPr>
          <p:cNvPr id="3" name="Footer Placeholder 2">
            <a:extLst>
              <a:ext uri="{FF2B5EF4-FFF2-40B4-BE49-F238E27FC236}">
                <a16:creationId xmlns:a16="http://schemas.microsoft.com/office/drawing/2014/main" id="{018EE4B4-72D6-AA77-B476-365CB01453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FFE014-D55A-BCE9-06B2-567505CFF0FD}"/>
              </a:ext>
            </a:extLst>
          </p:cNvPr>
          <p:cNvSpPr>
            <a:spLocks noGrp="1"/>
          </p:cNvSpPr>
          <p:nvPr>
            <p:ph type="sldNum" sz="quarter" idx="12"/>
          </p:nvPr>
        </p:nvSpPr>
        <p:spPr/>
        <p:txBody>
          <a:bodyPr/>
          <a:lstStyle/>
          <a:p>
            <a:fld id="{929080AE-A726-4F41-8A60-AA6545012346}" type="slidenum">
              <a:rPr lang="en-US" smtClean="0"/>
              <a:t>‹#›</a:t>
            </a:fld>
            <a:endParaRPr lang="en-US"/>
          </a:p>
        </p:txBody>
      </p:sp>
    </p:spTree>
    <p:extLst>
      <p:ext uri="{BB962C8B-B14F-4D97-AF65-F5344CB8AC3E}">
        <p14:creationId xmlns:p14="http://schemas.microsoft.com/office/powerpoint/2010/main" val="277916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13E3-2393-CF27-9F4A-D280B7D7B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53546C-3AC5-88C5-F349-59ED34AFD7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96D6B0-B0FF-A2D0-62A0-3850461F5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E6938-1D4C-96F2-2456-AF4269EB1917}"/>
              </a:ext>
            </a:extLst>
          </p:cNvPr>
          <p:cNvSpPr>
            <a:spLocks noGrp="1"/>
          </p:cNvSpPr>
          <p:nvPr>
            <p:ph type="dt" sz="half" idx="10"/>
          </p:nvPr>
        </p:nvSpPr>
        <p:spPr/>
        <p:txBody>
          <a:bodyPr/>
          <a:lstStyle/>
          <a:p>
            <a:fld id="{F7399036-3B76-466A-9C9A-C47922163882}" type="datetimeFigureOut">
              <a:rPr lang="en-US" smtClean="0"/>
              <a:t>5/5/2025</a:t>
            </a:fld>
            <a:endParaRPr lang="en-US"/>
          </a:p>
        </p:txBody>
      </p:sp>
      <p:sp>
        <p:nvSpPr>
          <p:cNvPr id="6" name="Footer Placeholder 5">
            <a:extLst>
              <a:ext uri="{FF2B5EF4-FFF2-40B4-BE49-F238E27FC236}">
                <a16:creationId xmlns:a16="http://schemas.microsoft.com/office/drawing/2014/main" id="{153780EE-451B-2BC9-818F-DF4796C5F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2B0E2-1073-CD8E-00A5-52CF1D364819}"/>
              </a:ext>
            </a:extLst>
          </p:cNvPr>
          <p:cNvSpPr>
            <a:spLocks noGrp="1"/>
          </p:cNvSpPr>
          <p:nvPr>
            <p:ph type="sldNum" sz="quarter" idx="12"/>
          </p:nvPr>
        </p:nvSpPr>
        <p:spPr/>
        <p:txBody>
          <a:bodyPr/>
          <a:lstStyle/>
          <a:p>
            <a:fld id="{929080AE-A726-4F41-8A60-AA6545012346}" type="slidenum">
              <a:rPr lang="en-US" smtClean="0"/>
              <a:t>‹#›</a:t>
            </a:fld>
            <a:endParaRPr lang="en-US"/>
          </a:p>
        </p:txBody>
      </p:sp>
    </p:spTree>
    <p:extLst>
      <p:ext uri="{BB962C8B-B14F-4D97-AF65-F5344CB8AC3E}">
        <p14:creationId xmlns:p14="http://schemas.microsoft.com/office/powerpoint/2010/main" val="227419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3CBB-2FAE-F080-E6C8-7448385D4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73070C-6617-F177-0C89-53EF672DF0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B0A9AD-793D-66FE-41F5-5F68A8E4C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5C44D-E087-01CE-93A6-1C6F4DD07FC3}"/>
              </a:ext>
            </a:extLst>
          </p:cNvPr>
          <p:cNvSpPr>
            <a:spLocks noGrp="1"/>
          </p:cNvSpPr>
          <p:nvPr>
            <p:ph type="dt" sz="half" idx="10"/>
          </p:nvPr>
        </p:nvSpPr>
        <p:spPr/>
        <p:txBody>
          <a:bodyPr/>
          <a:lstStyle/>
          <a:p>
            <a:fld id="{F7399036-3B76-466A-9C9A-C47922163882}" type="datetimeFigureOut">
              <a:rPr lang="en-US" smtClean="0"/>
              <a:t>5/5/2025</a:t>
            </a:fld>
            <a:endParaRPr lang="en-US"/>
          </a:p>
        </p:txBody>
      </p:sp>
      <p:sp>
        <p:nvSpPr>
          <p:cNvPr id="6" name="Footer Placeholder 5">
            <a:extLst>
              <a:ext uri="{FF2B5EF4-FFF2-40B4-BE49-F238E27FC236}">
                <a16:creationId xmlns:a16="http://schemas.microsoft.com/office/drawing/2014/main" id="{104919FB-AC79-5947-054D-455E494F3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9B80F-EE88-D417-2E8C-F9E3EAF8257F}"/>
              </a:ext>
            </a:extLst>
          </p:cNvPr>
          <p:cNvSpPr>
            <a:spLocks noGrp="1"/>
          </p:cNvSpPr>
          <p:nvPr>
            <p:ph type="sldNum" sz="quarter" idx="12"/>
          </p:nvPr>
        </p:nvSpPr>
        <p:spPr/>
        <p:txBody>
          <a:bodyPr/>
          <a:lstStyle/>
          <a:p>
            <a:fld id="{929080AE-A726-4F41-8A60-AA6545012346}" type="slidenum">
              <a:rPr lang="en-US" smtClean="0"/>
              <a:t>‹#›</a:t>
            </a:fld>
            <a:endParaRPr lang="en-US"/>
          </a:p>
        </p:txBody>
      </p:sp>
    </p:spTree>
    <p:extLst>
      <p:ext uri="{BB962C8B-B14F-4D97-AF65-F5344CB8AC3E}">
        <p14:creationId xmlns:p14="http://schemas.microsoft.com/office/powerpoint/2010/main" val="130019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471EF8-F0B8-04E2-49AB-FEA59A1D7B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1351C5-7328-4280-A39F-13B094148E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5E123-973B-50A1-DD6D-81847AB477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99036-3B76-466A-9C9A-C47922163882}" type="datetimeFigureOut">
              <a:rPr lang="en-US" smtClean="0"/>
              <a:t>5/5/2025</a:t>
            </a:fld>
            <a:endParaRPr lang="en-US"/>
          </a:p>
        </p:txBody>
      </p:sp>
      <p:sp>
        <p:nvSpPr>
          <p:cNvPr id="5" name="Footer Placeholder 4">
            <a:extLst>
              <a:ext uri="{FF2B5EF4-FFF2-40B4-BE49-F238E27FC236}">
                <a16:creationId xmlns:a16="http://schemas.microsoft.com/office/drawing/2014/main" id="{93D041FE-4985-46FF-EA60-CA6CA1CED0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1259E0-77A9-4925-4C48-BEAA872BA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080AE-A726-4F41-8A60-AA6545012346}" type="slidenum">
              <a:rPr lang="en-US" smtClean="0"/>
              <a:t>‹#›</a:t>
            </a:fld>
            <a:endParaRPr lang="en-US"/>
          </a:p>
        </p:txBody>
      </p:sp>
    </p:spTree>
    <p:extLst>
      <p:ext uri="{BB962C8B-B14F-4D97-AF65-F5344CB8AC3E}">
        <p14:creationId xmlns:p14="http://schemas.microsoft.com/office/powerpoint/2010/main" val="1284512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B9E5-F648-F39C-C3AD-7EB950EE3B07}"/>
              </a:ext>
            </a:extLst>
          </p:cNvPr>
          <p:cNvSpPr>
            <a:spLocks noGrp="1"/>
          </p:cNvSpPr>
          <p:nvPr>
            <p:ph type="ctrTitle"/>
          </p:nvPr>
        </p:nvSpPr>
        <p:spPr/>
        <p:txBody>
          <a:bodyPr/>
          <a:lstStyle/>
          <a:p>
            <a:r>
              <a:rPr lang="en-US" dirty="0"/>
              <a:t>Student Performance Based on Habits</a:t>
            </a:r>
          </a:p>
        </p:txBody>
      </p:sp>
      <p:sp>
        <p:nvSpPr>
          <p:cNvPr id="3" name="Subtitle 2">
            <a:extLst>
              <a:ext uri="{FF2B5EF4-FFF2-40B4-BE49-F238E27FC236}">
                <a16:creationId xmlns:a16="http://schemas.microsoft.com/office/drawing/2014/main" id="{F1102B25-8F40-5740-7CC5-AD983D884B09}"/>
              </a:ext>
            </a:extLst>
          </p:cNvPr>
          <p:cNvSpPr>
            <a:spLocks noGrp="1"/>
          </p:cNvSpPr>
          <p:nvPr>
            <p:ph type="subTitle" idx="1"/>
          </p:nvPr>
        </p:nvSpPr>
        <p:spPr/>
        <p:txBody>
          <a:bodyPr/>
          <a:lstStyle/>
          <a:p>
            <a:r>
              <a:rPr lang="en-US" dirty="0"/>
              <a:t>By Joshua Ruiz</a:t>
            </a:r>
          </a:p>
        </p:txBody>
      </p:sp>
    </p:spTree>
    <p:extLst>
      <p:ext uri="{BB962C8B-B14F-4D97-AF65-F5344CB8AC3E}">
        <p14:creationId xmlns:p14="http://schemas.microsoft.com/office/powerpoint/2010/main" val="250392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E8A88-688F-A77A-3A2C-8487CD03DF58}"/>
              </a:ext>
            </a:extLst>
          </p:cNvPr>
          <p:cNvSpPr txBox="1"/>
          <p:nvPr/>
        </p:nvSpPr>
        <p:spPr>
          <a:xfrm>
            <a:off x="452761" y="204186"/>
            <a:ext cx="4820575" cy="584775"/>
          </a:xfrm>
          <a:prstGeom prst="rect">
            <a:avLst/>
          </a:prstGeom>
          <a:noFill/>
        </p:spPr>
        <p:txBody>
          <a:bodyPr wrap="square" rtlCol="0">
            <a:spAutoFit/>
          </a:bodyPr>
          <a:lstStyle/>
          <a:p>
            <a:r>
              <a:rPr lang="en-US" sz="3200" dirty="0"/>
              <a:t>The Problem</a:t>
            </a:r>
          </a:p>
        </p:txBody>
      </p:sp>
      <p:sp>
        <p:nvSpPr>
          <p:cNvPr id="5" name="TextBox 4">
            <a:extLst>
              <a:ext uri="{FF2B5EF4-FFF2-40B4-BE49-F238E27FC236}">
                <a16:creationId xmlns:a16="http://schemas.microsoft.com/office/drawing/2014/main" id="{39F0CCC9-CF4C-8301-1FB2-31E71ADC652C}"/>
              </a:ext>
            </a:extLst>
          </p:cNvPr>
          <p:cNvSpPr txBox="1"/>
          <p:nvPr/>
        </p:nvSpPr>
        <p:spPr>
          <a:xfrm>
            <a:off x="7865616" y="1443840"/>
            <a:ext cx="3435658" cy="3970318"/>
          </a:xfrm>
          <a:prstGeom prst="rect">
            <a:avLst/>
          </a:prstGeom>
          <a:noFill/>
        </p:spPr>
        <p:txBody>
          <a:bodyPr wrap="square" rtlCol="0">
            <a:spAutoFit/>
          </a:bodyPr>
          <a:lstStyle/>
          <a:p>
            <a:r>
              <a:rPr lang="en-US" dirty="0"/>
              <a:t>The goal of this study is to build a few predictive models that accurately estimates a student's exam score based on lifestyle habits, academic engagement, and well-being indicators. By analyzing factors such as study hours, social media usage, sleep patterns, diet quality, and mental health, I aim to identify the key drivers of academic performance and develop a data-driven tool to support student success interventions</a:t>
            </a:r>
          </a:p>
        </p:txBody>
      </p:sp>
      <p:sp>
        <p:nvSpPr>
          <p:cNvPr id="6" name="TextBox 5">
            <a:extLst>
              <a:ext uri="{FF2B5EF4-FFF2-40B4-BE49-F238E27FC236}">
                <a16:creationId xmlns:a16="http://schemas.microsoft.com/office/drawing/2014/main" id="{9963F308-1E4D-5B36-9EB4-4F61D561DCBB}"/>
              </a:ext>
            </a:extLst>
          </p:cNvPr>
          <p:cNvSpPr txBox="1"/>
          <p:nvPr/>
        </p:nvSpPr>
        <p:spPr>
          <a:xfrm>
            <a:off x="621437" y="1305341"/>
            <a:ext cx="3462291" cy="4247317"/>
          </a:xfrm>
          <a:prstGeom prst="rect">
            <a:avLst/>
          </a:prstGeom>
          <a:noFill/>
        </p:spPr>
        <p:txBody>
          <a:bodyPr wrap="square" rtlCol="0">
            <a:spAutoFit/>
          </a:bodyPr>
          <a:lstStyle/>
          <a:p>
            <a:r>
              <a:rPr lang="en-US" dirty="0"/>
              <a:t>Academic performance is influenced by more than just classroom instruction—it reflects a complex interplay of lifestyle habits, mental health, and daily behaviors. Educators and policymakers often lack data-driven tools to identify students at risk or to recommend personalized improvements. By leveraging machine learning to model the relationship between exam performance and factors like study hours, sleep, diet, social media usage, and mental health, we can:</a:t>
            </a:r>
          </a:p>
        </p:txBody>
      </p:sp>
      <p:sp>
        <p:nvSpPr>
          <p:cNvPr id="7" name="TextBox 6">
            <a:extLst>
              <a:ext uri="{FF2B5EF4-FFF2-40B4-BE49-F238E27FC236}">
                <a16:creationId xmlns:a16="http://schemas.microsoft.com/office/drawing/2014/main" id="{73948AD3-497B-ADE4-1DD0-B1771DBAA8FD}"/>
              </a:ext>
            </a:extLst>
          </p:cNvPr>
          <p:cNvSpPr txBox="1"/>
          <p:nvPr/>
        </p:nvSpPr>
        <p:spPr>
          <a:xfrm>
            <a:off x="4450673" y="1371599"/>
            <a:ext cx="2645546"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Uncover hidden patterns</a:t>
            </a:r>
            <a:r>
              <a:rPr lang="en-US" dirty="0"/>
              <a:t> that traditional analysis may miss.</a:t>
            </a:r>
          </a:p>
          <a:p>
            <a:pPr marL="285750" indent="-285750">
              <a:buFont typeface="Arial" panose="020B0604020202020204" pitchFamily="34" charset="0"/>
              <a:buChar char="•"/>
            </a:pPr>
            <a:r>
              <a:rPr lang="en-US" b="1" dirty="0"/>
              <a:t>Support targeted interventions</a:t>
            </a:r>
            <a:r>
              <a:rPr lang="en-US" dirty="0"/>
              <a:t>, such as promoting better study routines or mental wellness programs.</a:t>
            </a:r>
          </a:p>
          <a:p>
            <a:pPr marL="285750" indent="-285750">
              <a:buFont typeface="Arial" panose="020B0604020202020204" pitchFamily="34" charset="0"/>
              <a:buChar char="•"/>
            </a:pPr>
            <a:r>
              <a:rPr lang="en-US" b="1" dirty="0"/>
              <a:t>Empower students and advisors</a:t>
            </a:r>
            <a:r>
              <a:rPr lang="en-US" dirty="0"/>
              <a:t> with actionable insights on habits that genuinely impact academic outcomes.</a:t>
            </a:r>
          </a:p>
        </p:txBody>
      </p:sp>
    </p:spTree>
    <p:extLst>
      <p:ext uri="{BB962C8B-B14F-4D97-AF65-F5344CB8AC3E}">
        <p14:creationId xmlns:p14="http://schemas.microsoft.com/office/powerpoint/2010/main" val="31309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5CD95-D1BF-6900-4E9D-1331B3B45F6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35470B3-30AF-8972-1AAC-78AB91EDF190}"/>
              </a:ext>
            </a:extLst>
          </p:cNvPr>
          <p:cNvSpPr txBox="1"/>
          <p:nvPr/>
        </p:nvSpPr>
        <p:spPr>
          <a:xfrm>
            <a:off x="452761" y="204186"/>
            <a:ext cx="4820575" cy="584775"/>
          </a:xfrm>
          <a:prstGeom prst="rect">
            <a:avLst/>
          </a:prstGeom>
          <a:noFill/>
        </p:spPr>
        <p:txBody>
          <a:bodyPr wrap="square" rtlCol="0">
            <a:spAutoFit/>
          </a:bodyPr>
          <a:lstStyle/>
          <a:p>
            <a:r>
              <a:rPr lang="en-US" sz="3200" dirty="0"/>
              <a:t>Data First Look</a:t>
            </a:r>
          </a:p>
        </p:txBody>
      </p:sp>
      <p:pic>
        <p:nvPicPr>
          <p:cNvPr id="4" name="Picture 3">
            <a:extLst>
              <a:ext uri="{FF2B5EF4-FFF2-40B4-BE49-F238E27FC236}">
                <a16:creationId xmlns:a16="http://schemas.microsoft.com/office/drawing/2014/main" id="{F3B7E699-8889-386E-F831-1FF6CF618086}"/>
              </a:ext>
            </a:extLst>
          </p:cNvPr>
          <p:cNvPicPr>
            <a:picLocks noChangeAspect="1"/>
          </p:cNvPicPr>
          <p:nvPr/>
        </p:nvPicPr>
        <p:blipFill>
          <a:blip r:embed="rId2"/>
          <a:stretch>
            <a:fillRect/>
          </a:stretch>
        </p:blipFill>
        <p:spPr>
          <a:xfrm>
            <a:off x="1354816" y="2969858"/>
            <a:ext cx="8505825" cy="1543050"/>
          </a:xfrm>
          <a:prstGeom prst="rect">
            <a:avLst/>
          </a:prstGeom>
        </p:spPr>
      </p:pic>
      <p:pic>
        <p:nvPicPr>
          <p:cNvPr id="6" name="Picture 5">
            <a:extLst>
              <a:ext uri="{FF2B5EF4-FFF2-40B4-BE49-F238E27FC236}">
                <a16:creationId xmlns:a16="http://schemas.microsoft.com/office/drawing/2014/main" id="{C9B1CFB5-7F74-9670-3DC1-5EDC7A53AB66}"/>
              </a:ext>
            </a:extLst>
          </p:cNvPr>
          <p:cNvPicPr>
            <a:picLocks noChangeAspect="1"/>
          </p:cNvPicPr>
          <p:nvPr/>
        </p:nvPicPr>
        <p:blipFill>
          <a:blip r:embed="rId3"/>
          <a:stretch>
            <a:fillRect/>
          </a:stretch>
        </p:blipFill>
        <p:spPr>
          <a:xfrm>
            <a:off x="1354816" y="4512908"/>
            <a:ext cx="8829675" cy="1543050"/>
          </a:xfrm>
          <a:prstGeom prst="rect">
            <a:avLst/>
          </a:prstGeom>
        </p:spPr>
      </p:pic>
      <p:sp>
        <p:nvSpPr>
          <p:cNvPr id="7" name="TextBox 6">
            <a:extLst>
              <a:ext uri="{FF2B5EF4-FFF2-40B4-BE49-F238E27FC236}">
                <a16:creationId xmlns:a16="http://schemas.microsoft.com/office/drawing/2014/main" id="{C095F154-7DD5-177A-9DDB-01CAA0336F72}"/>
              </a:ext>
            </a:extLst>
          </p:cNvPr>
          <p:cNvSpPr txBox="1"/>
          <p:nvPr/>
        </p:nvSpPr>
        <p:spPr>
          <a:xfrm>
            <a:off x="1251751" y="1127464"/>
            <a:ext cx="8932740" cy="369332"/>
          </a:xfrm>
          <a:prstGeom prst="rect">
            <a:avLst/>
          </a:prstGeom>
          <a:noFill/>
        </p:spPr>
        <p:txBody>
          <a:bodyPr wrap="square" rtlCol="0">
            <a:spAutoFit/>
          </a:bodyPr>
          <a:lstStyle/>
          <a:p>
            <a:r>
              <a:rPr lang="en-US" dirty="0"/>
              <a:t>This is my data set that I am working with, with over 1000 entries </a:t>
            </a:r>
          </a:p>
        </p:txBody>
      </p:sp>
    </p:spTree>
    <p:extLst>
      <p:ext uri="{BB962C8B-B14F-4D97-AF65-F5344CB8AC3E}">
        <p14:creationId xmlns:p14="http://schemas.microsoft.com/office/powerpoint/2010/main" val="805810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1281C-03CB-2EB3-D9AD-292BAD704D9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EBE3DB-1D7A-E282-D903-2622C8EFDF00}"/>
              </a:ext>
            </a:extLst>
          </p:cNvPr>
          <p:cNvSpPr txBox="1"/>
          <p:nvPr/>
        </p:nvSpPr>
        <p:spPr>
          <a:xfrm>
            <a:off x="452761" y="204186"/>
            <a:ext cx="4820575" cy="584775"/>
          </a:xfrm>
          <a:prstGeom prst="rect">
            <a:avLst/>
          </a:prstGeom>
          <a:noFill/>
        </p:spPr>
        <p:txBody>
          <a:bodyPr wrap="square" rtlCol="0">
            <a:spAutoFit/>
          </a:bodyPr>
          <a:lstStyle/>
          <a:p>
            <a:r>
              <a:rPr lang="en-US" sz="3200" dirty="0"/>
              <a:t>Data visualizations</a:t>
            </a:r>
          </a:p>
        </p:txBody>
      </p:sp>
      <p:pic>
        <p:nvPicPr>
          <p:cNvPr id="3" name="Picture 2">
            <a:extLst>
              <a:ext uri="{FF2B5EF4-FFF2-40B4-BE49-F238E27FC236}">
                <a16:creationId xmlns:a16="http://schemas.microsoft.com/office/drawing/2014/main" id="{4D09E4E9-0AA3-D21B-99C8-6D736E972351}"/>
              </a:ext>
            </a:extLst>
          </p:cNvPr>
          <p:cNvPicPr>
            <a:picLocks noChangeAspect="1"/>
          </p:cNvPicPr>
          <p:nvPr/>
        </p:nvPicPr>
        <p:blipFill>
          <a:blip r:embed="rId2"/>
          <a:stretch>
            <a:fillRect/>
          </a:stretch>
        </p:blipFill>
        <p:spPr>
          <a:xfrm>
            <a:off x="5690585" y="788961"/>
            <a:ext cx="5835589" cy="5839508"/>
          </a:xfrm>
          <a:prstGeom prst="rect">
            <a:avLst/>
          </a:prstGeom>
        </p:spPr>
      </p:pic>
      <p:sp>
        <p:nvSpPr>
          <p:cNvPr id="5" name="TextBox 4">
            <a:extLst>
              <a:ext uri="{FF2B5EF4-FFF2-40B4-BE49-F238E27FC236}">
                <a16:creationId xmlns:a16="http://schemas.microsoft.com/office/drawing/2014/main" id="{0B53F1B9-E2AB-555F-6DF2-5D04AED984F5}"/>
              </a:ext>
            </a:extLst>
          </p:cNvPr>
          <p:cNvSpPr txBox="1"/>
          <p:nvPr/>
        </p:nvSpPr>
        <p:spPr>
          <a:xfrm>
            <a:off x="452761" y="922126"/>
            <a:ext cx="5157926" cy="4801314"/>
          </a:xfrm>
          <a:prstGeom prst="rect">
            <a:avLst/>
          </a:prstGeom>
          <a:noFill/>
        </p:spPr>
        <p:txBody>
          <a:bodyPr wrap="square">
            <a:spAutoFit/>
          </a:bodyPr>
          <a:lstStyle/>
          <a:p>
            <a:r>
              <a:rPr lang="en-US" dirty="0"/>
              <a:t>This image presents a series of histograms illustrating the distribution of key numerical variables in the student habits dataset. Variables like study hours per day, sleep hours, and exam score show roughly normal distributions, indicating balanced data suitable for regression modeling. Features such as social media hours, Netflix hours, and attendance percentage are right-skewed, meaning most students spend relatively little time on those activities or maintain high attendance, with a few outliers on the higher end. Age, exercise frequency, and mental health rating appear uniformly or evenly distributed, with no dominant value, suggesting diverse behavioral patterns across the student population. Overall, the data exhibits healthy variability with few extreme skews, providing a solid foundation for predictive modeling.</a:t>
            </a:r>
          </a:p>
        </p:txBody>
      </p:sp>
    </p:spTree>
    <p:extLst>
      <p:ext uri="{BB962C8B-B14F-4D97-AF65-F5344CB8AC3E}">
        <p14:creationId xmlns:p14="http://schemas.microsoft.com/office/powerpoint/2010/main" val="6165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2E61E-135E-6608-C56C-804AB39F06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AED3413-4835-3B25-FC9D-DC688B8802E0}"/>
              </a:ext>
            </a:extLst>
          </p:cNvPr>
          <p:cNvSpPr txBox="1"/>
          <p:nvPr/>
        </p:nvSpPr>
        <p:spPr>
          <a:xfrm>
            <a:off x="452761" y="204186"/>
            <a:ext cx="4820575" cy="584775"/>
          </a:xfrm>
          <a:prstGeom prst="rect">
            <a:avLst/>
          </a:prstGeom>
          <a:noFill/>
        </p:spPr>
        <p:txBody>
          <a:bodyPr wrap="square" rtlCol="0">
            <a:spAutoFit/>
          </a:bodyPr>
          <a:lstStyle/>
          <a:p>
            <a:r>
              <a:rPr lang="en-US" sz="3200" dirty="0"/>
              <a:t>Modeling</a:t>
            </a:r>
          </a:p>
        </p:txBody>
      </p:sp>
      <p:pic>
        <p:nvPicPr>
          <p:cNvPr id="4" name="Picture 3">
            <a:extLst>
              <a:ext uri="{FF2B5EF4-FFF2-40B4-BE49-F238E27FC236}">
                <a16:creationId xmlns:a16="http://schemas.microsoft.com/office/drawing/2014/main" id="{C5719FE5-FD69-97A7-CC8D-A9994081320D}"/>
              </a:ext>
            </a:extLst>
          </p:cNvPr>
          <p:cNvPicPr>
            <a:picLocks noChangeAspect="1"/>
          </p:cNvPicPr>
          <p:nvPr/>
        </p:nvPicPr>
        <p:blipFill>
          <a:blip r:embed="rId2"/>
          <a:stretch>
            <a:fillRect/>
          </a:stretch>
        </p:blipFill>
        <p:spPr>
          <a:xfrm>
            <a:off x="7316355" y="788961"/>
            <a:ext cx="3667125" cy="695325"/>
          </a:xfrm>
          <a:prstGeom prst="rect">
            <a:avLst/>
          </a:prstGeom>
        </p:spPr>
      </p:pic>
      <p:pic>
        <p:nvPicPr>
          <p:cNvPr id="6" name="Picture 5">
            <a:extLst>
              <a:ext uri="{FF2B5EF4-FFF2-40B4-BE49-F238E27FC236}">
                <a16:creationId xmlns:a16="http://schemas.microsoft.com/office/drawing/2014/main" id="{216791CE-C11A-7447-E39D-2ACFD5CEC629}"/>
              </a:ext>
            </a:extLst>
          </p:cNvPr>
          <p:cNvPicPr>
            <a:picLocks noChangeAspect="1"/>
          </p:cNvPicPr>
          <p:nvPr/>
        </p:nvPicPr>
        <p:blipFill>
          <a:blip r:embed="rId3"/>
          <a:stretch>
            <a:fillRect/>
          </a:stretch>
        </p:blipFill>
        <p:spPr>
          <a:xfrm>
            <a:off x="7433292" y="1484286"/>
            <a:ext cx="3752850" cy="666750"/>
          </a:xfrm>
          <a:prstGeom prst="rect">
            <a:avLst/>
          </a:prstGeom>
        </p:spPr>
      </p:pic>
      <p:pic>
        <p:nvPicPr>
          <p:cNvPr id="8" name="Picture 7">
            <a:extLst>
              <a:ext uri="{FF2B5EF4-FFF2-40B4-BE49-F238E27FC236}">
                <a16:creationId xmlns:a16="http://schemas.microsoft.com/office/drawing/2014/main" id="{81A6450A-C65F-68D6-5776-671BA6F1A8AB}"/>
              </a:ext>
            </a:extLst>
          </p:cNvPr>
          <p:cNvPicPr>
            <a:picLocks noChangeAspect="1"/>
          </p:cNvPicPr>
          <p:nvPr/>
        </p:nvPicPr>
        <p:blipFill>
          <a:blip r:embed="rId4"/>
          <a:stretch>
            <a:fillRect/>
          </a:stretch>
        </p:blipFill>
        <p:spPr>
          <a:xfrm>
            <a:off x="7433292" y="2151036"/>
            <a:ext cx="3019425" cy="1371600"/>
          </a:xfrm>
          <a:prstGeom prst="rect">
            <a:avLst/>
          </a:prstGeom>
        </p:spPr>
      </p:pic>
      <p:pic>
        <p:nvPicPr>
          <p:cNvPr id="10" name="Picture 9">
            <a:extLst>
              <a:ext uri="{FF2B5EF4-FFF2-40B4-BE49-F238E27FC236}">
                <a16:creationId xmlns:a16="http://schemas.microsoft.com/office/drawing/2014/main" id="{94F05A85-2661-FE9F-7216-AFB77EFAF61E}"/>
              </a:ext>
            </a:extLst>
          </p:cNvPr>
          <p:cNvPicPr>
            <a:picLocks noChangeAspect="1"/>
          </p:cNvPicPr>
          <p:nvPr/>
        </p:nvPicPr>
        <p:blipFill>
          <a:blip r:embed="rId5"/>
          <a:stretch>
            <a:fillRect/>
          </a:stretch>
        </p:blipFill>
        <p:spPr>
          <a:xfrm>
            <a:off x="7433292" y="3954489"/>
            <a:ext cx="2343150" cy="2114550"/>
          </a:xfrm>
          <a:prstGeom prst="rect">
            <a:avLst/>
          </a:prstGeom>
        </p:spPr>
      </p:pic>
    </p:spTree>
    <p:extLst>
      <p:ext uri="{BB962C8B-B14F-4D97-AF65-F5344CB8AC3E}">
        <p14:creationId xmlns:p14="http://schemas.microsoft.com/office/powerpoint/2010/main" val="139289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30B0A-812B-8A92-B469-1F10BD19F57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7E9EC7D-4458-9CBB-48BD-807ABA7BD226}"/>
              </a:ext>
            </a:extLst>
          </p:cNvPr>
          <p:cNvSpPr txBox="1"/>
          <p:nvPr/>
        </p:nvSpPr>
        <p:spPr>
          <a:xfrm>
            <a:off x="452761" y="204186"/>
            <a:ext cx="4820575" cy="584775"/>
          </a:xfrm>
          <a:prstGeom prst="rect">
            <a:avLst/>
          </a:prstGeom>
          <a:noFill/>
        </p:spPr>
        <p:txBody>
          <a:bodyPr wrap="square" rtlCol="0">
            <a:spAutoFit/>
          </a:bodyPr>
          <a:lstStyle/>
          <a:p>
            <a:r>
              <a:rPr lang="en-US" sz="3200" dirty="0"/>
              <a:t>The Problem</a:t>
            </a:r>
          </a:p>
        </p:txBody>
      </p:sp>
      <p:pic>
        <p:nvPicPr>
          <p:cNvPr id="6" name="Picture 5">
            <a:extLst>
              <a:ext uri="{FF2B5EF4-FFF2-40B4-BE49-F238E27FC236}">
                <a16:creationId xmlns:a16="http://schemas.microsoft.com/office/drawing/2014/main" id="{2D7BB13D-5E26-63F8-FE56-002B4418AD75}"/>
              </a:ext>
            </a:extLst>
          </p:cNvPr>
          <p:cNvPicPr>
            <a:picLocks noChangeAspect="1"/>
          </p:cNvPicPr>
          <p:nvPr/>
        </p:nvPicPr>
        <p:blipFill>
          <a:blip r:embed="rId2"/>
          <a:stretch>
            <a:fillRect/>
          </a:stretch>
        </p:blipFill>
        <p:spPr>
          <a:xfrm>
            <a:off x="812395" y="3666478"/>
            <a:ext cx="3421743" cy="2877517"/>
          </a:xfrm>
          <a:prstGeom prst="rect">
            <a:avLst/>
          </a:prstGeom>
        </p:spPr>
      </p:pic>
      <p:pic>
        <p:nvPicPr>
          <p:cNvPr id="8" name="Picture 7">
            <a:extLst>
              <a:ext uri="{FF2B5EF4-FFF2-40B4-BE49-F238E27FC236}">
                <a16:creationId xmlns:a16="http://schemas.microsoft.com/office/drawing/2014/main" id="{68075070-8F03-88DC-30FC-90B7241D1D79}"/>
              </a:ext>
            </a:extLst>
          </p:cNvPr>
          <p:cNvPicPr>
            <a:picLocks noChangeAspect="1"/>
          </p:cNvPicPr>
          <p:nvPr/>
        </p:nvPicPr>
        <p:blipFill>
          <a:blip r:embed="rId3"/>
          <a:stretch>
            <a:fillRect/>
          </a:stretch>
        </p:blipFill>
        <p:spPr>
          <a:xfrm>
            <a:off x="8267085" y="3666478"/>
            <a:ext cx="3445155" cy="2948556"/>
          </a:xfrm>
          <a:prstGeom prst="rect">
            <a:avLst/>
          </a:prstGeom>
        </p:spPr>
      </p:pic>
      <p:pic>
        <p:nvPicPr>
          <p:cNvPr id="10" name="Picture 9">
            <a:extLst>
              <a:ext uri="{FF2B5EF4-FFF2-40B4-BE49-F238E27FC236}">
                <a16:creationId xmlns:a16="http://schemas.microsoft.com/office/drawing/2014/main" id="{D466FC3A-D7A3-22E0-8953-B788307CF052}"/>
              </a:ext>
            </a:extLst>
          </p:cNvPr>
          <p:cNvPicPr>
            <a:picLocks noChangeAspect="1"/>
          </p:cNvPicPr>
          <p:nvPr/>
        </p:nvPicPr>
        <p:blipFill>
          <a:blip r:embed="rId4"/>
          <a:stretch>
            <a:fillRect/>
          </a:stretch>
        </p:blipFill>
        <p:spPr>
          <a:xfrm>
            <a:off x="4145872" y="3666478"/>
            <a:ext cx="4121213" cy="2948556"/>
          </a:xfrm>
          <a:prstGeom prst="rect">
            <a:avLst/>
          </a:prstGeom>
        </p:spPr>
      </p:pic>
      <p:pic>
        <p:nvPicPr>
          <p:cNvPr id="11" name="Picture 10">
            <a:extLst>
              <a:ext uri="{FF2B5EF4-FFF2-40B4-BE49-F238E27FC236}">
                <a16:creationId xmlns:a16="http://schemas.microsoft.com/office/drawing/2014/main" id="{B348D525-59AC-F528-DA25-F1489F113CEC}"/>
              </a:ext>
            </a:extLst>
          </p:cNvPr>
          <p:cNvPicPr>
            <a:picLocks noChangeAspect="1"/>
          </p:cNvPicPr>
          <p:nvPr/>
        </p:nvPicPr>
        <p:blipFill>
          <a:blip r:embed="rId5"/>
          <a:stretch>
            <a:fillRect/>
          </a:stretch>
        </p:blipFill>
        <p:spPr>
          <a:xfrm>
            <a:off x="963227" y="824201"/>
            <a:ext cx="10123503" cy="2771238"/>
          </a:xfrm>
          <a:prstGeom prst="rect">
            <a:avLst/>
          </a:prstGeom>
        </p:spPr>
      </p:pic>
    </p:spTree>
    <p:extLst>
      <p:ext uri="{BB962C8B-B14F-4D97-AF65-F5344CB8AC3E}">
        <p14:creationId xmlns:p14="http://schemas.microsoft.com/office/powerpoint/2010/main" val="130928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828D9-FF1D-70FF-BAC7-12CD4A28A7F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59C25AF-7BBC-2D53-30F5-E09851C21401}"/>
              </a:ext>
            </a:extLst>
          </p:cNvPr>
          <p:cNvSpPr txBox="1"/>
          <p:nvPr/>
        </p:nvSpPr>
        <p:spPr>
          <a:xfrm>
            <a:off x="452761" y="204186"/>
            <a:ext cx="4820575" cy="584775"/>
          </a:xfrm>
          <a:prstGeom prst="rect">
            <a:avLst/>
          </a:prstGeom>
          <a:noFill/>
        </p:spPr>
        <p:txBody>
          <a:bodyPr wrap="square" rtlCol="0">
            <a:spAutoFit/>
          </a:bodyPr>
          <a:lstStyle/>
          <a:p>
            <a:r>
              <a:rPr lang="en-US" sz="3200" dirty="0"/>
              <a:t>The Problem</a:t>
            </a:r>
          </a:p>
        </p:txBody>
      </p:sp>
      <p:pic>
        <p:nvPicPr>
          <p:cNvPr id="3" name="Picture 2">
            <a:extLst>
              <a:ext uri="{FF2B5EF4-FFF2-40B4-BE49-F238E27FC236}">
                <a16:creationId xmlns:a16="http://schemas.microsoft.com/office/drawing/2014/main" id="{57FE1293-2A4C-4B79-714C-C080B8A3BA21}"/>
              </a:ext>
            </a:extLst>
          </p:cNvPr>
          <p:cNvPicPr>
            <a:picLocks noChangeAspect="1"/>
          </p:cNvPicPr>
          <p:nvPr/>
        </p:nvPicPr>
        <p:blipFill>
          <a:blip r:embed="rId2"/>
          <a:stretch>
            <a:fillRect/>
          </a:stretch>
        </p:blipFill>
        <p:spPr>
          <a:xfrm>
            <a:off x="6918664" y="788962"/>
            <a:ext cx="4820575" cy="2891220"/>
          </a:xfrm>
          <a:prstGeom prst="rect">
            <a:avLst/>
          </a:prstGeom>
        </p:spPr>
      </p:pic>
      <p:pic>
        <p:nvPicPr>
          <p:cNvPr id="4" name="Picture 3">
            <a:extLst>
              <a:ext uri="{FF2B5EF4-FFF2-40B4-BE49-F238E27FC236}">
                <a16:creationId xmlns:a16="http://schemas.microsoft.com/office/drawing/2014/main" id="{A56983F9-3E58-B7C7-666F-63DAD8413727}"/>
              </a:ext>
            </a:extLst>
          </p:cNvPr>
          <p:cNvPicPr>
            <a:picLocks noChangeAspect="1"/>
          </p:cNvPicPr>
          <p:nvPr/>
        </p:nvPicPr>
        <p:blipFill>
          <a:blip r:embed="rId3"/>
          <a:stretch>
            <a:fillRect/>
          </a:stretch>
        </p:blipFill>
        <p:spPr>
          <a:xfrm>
            <a:off x="6918663" y="3680182"/>
            <a:ext cx="4820575" cy="2891220"/>
          </a:xfrm>
          <a:prstGeom prst="rect">
            <a:avLst/>
          </a:prstGeom>
        </p:spPr>
      </p:pic>
      <p:pic>
        <p:nvPicPr>
          <p:cNvPr id="5" name="Picture 4">
            <a:extLst>
              <a:ext uri="{FF2B5EF4-FFF2-40B4-BE49-F238E27FC236}">
                <a16:creationId xmlns:a16="http://schemas.microsoft.com/office/drawing/2014/main" id="{1D4EDA1A-EAA4-8C5E-2D8E-C9A742E6758E}"/>
              </a:ext>
            </a:extLst>
          </p:cNvPr>
          <p:cNvPicPr>
            <a:picLocks noChangeAspect="1"/>
          </p:cNvPicPr>
          <p:nvPr/>
        </p:nvPicPr>
        <p:blipFill>
          <a:blip r:embed="rId4"/>
          <a:stretch>
            <a:fillRect/>
          </a:stretch>
        </p:blipFill>
        <p:spPr>
          <a:xfrm>
            <a:off x="2032985" y="3681600"/>
            <a:ext cx="4885677" cy="2889802"/>
          </a:xfrm>
          <a:prstGeom prst="rect">
            <a:avLst/>
          </a:prstGeom>
        </p:spPr>
      </p:pic>
      <p:pic>
        <p:nvPicPr>
          <p:cNvPr id="6" name="Picture 5">
            <a:extLst>
              <a:ext uri="{FF2B5EF4-FFF2-40B4-BE49-F238E27FC236}">
                <a16:creationId xmlns:a16="http://schemas.microsoft.com/office/drawing/2014/main" id="{91E6D48F-A92B-3F39-C3FC-14A1D244EAAE}"/>
              </a:ext>
            </a:extLst>
          </p:cNvPr>
          <p:cNvPicPr>
            <a:picLocks noChangeAspect="1"/>
          </p:cNvPicPr>
          <p:nvPr/>
        </p:nvPicPr>
        <p:blipFill>
          <a:blip r:embed="rId5"/>
          <a:stretch>
            <a:fillRect/>
          </a:stretch>
        </p:blipFill>
        <p:spPr>
          <a:xfrm>
            <a:off x="2673240" y="788961"/>
            <a:ext cx="3605166" cy="2857754"/>
          </a:xfrm>
          <a:prstGeom prst="rect">
            <a:avLst/>
          </a:prstGeom>
        </p:spPr>
      </p:pic>
    </p:spTree>
    <p:extLst>
      <p:ext uri="{BB962C8B-B14F-4D97-AF65-F5344CB8AC3E}">
        <p14:creationId xmlns:p14="http://schemas.microsoft.com/office/powerpoint/2010/main" val="331805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1D441-09DF-CF2F-E298-B32F33A7BC5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7763679-C84B-E43E-4858-5A986380F6F6}"/>
              </a:ext>
            </a:extLst>
          </p:cNvPr>
          <p:cNvSpPr txBox="1"/>
          <p:nvPr/>
        </p:nvSpPr>
        <p:spPr>
          <a:xfrm>
            <a:off x="452761" y="204186"/>
            <a:ext cx="4820575" cy="584775"/>
          </a:xfrm>
          <a:prstGeom prst="rect">
            <a:avLst/>
          </a:prstGeom>
          <a:noFill/>
        </p:spPr>
        <p:txBody>
          <a:bodyPr wrap="square" rtlCol="0">
            <a:spAutoFit/>
          </a:bodyPr>
          <a:lstStyle/>
          <a:p>
            <a:r>
              <a:rPr lang="en-US" sz="3200" dirty="0"/>
              <a:t>Conclusion</a:t>
            </a:r>
          </a:p>
        </p:txBody>
      </p:sp>
      <p:sp>
        <p:nvSpPr>
          <p:cNvPr id="3" name="TextBox 2">
            <a:extLst>
              <a:ext uri="{FF2B5EF4-FFF2-40B4-BE49-F238E27FC236}">
                <a16:creationId xmlns:a16="http://schemas.microsoft.com/office/drawing/2014/main" id="{8D9422A7-5054-BE75-B74D-8420EC4A9D3E}"/>
              </a:ext>
            </a:extLst>
          </p:cNvPr>
          <p:cNvSpPr txBox="1"/>
          <p:nvPr/>
        </p:nvSpPr>
        <p:spPr>
          <a:xfrm>
            <a:off x="1970842" y="1859339"/>
            <a:ext cx="8025413" cy="3139321"/>
          </a:xfrm>
          <a:prstGeom prst="rect">
            <a:avLst/>
          </a:prstGeom>
          <a:noFill/>
        </p:spPr>
        <p:txBody>
          <a:bodyPr wrap="square" rtlCol="0">
            <a:spAutoFit/>
          </a:bodyPr>
          <a:lstStyle/>
          <a:p>
            <a:r>
              <a:rPr lang="en-US" dirty="0"/>
              <a:t>Using data on student habits and lifestyle factors, we developed and compared three predictive models—Linear Regression, Random Forest, and Gradient Boosting—to estimate exam scores. Among them, Linear Regression performed best, achieving the lowest Mean Squared Error (26.22) and the highest R² score (0.898), indicating it captured the majority of variance in exam outcomes. Gradient Boosting and Random Forest followed closely but showed higher error levels. Key predictors included study hours, mental health ratings, and attendance percentage. The results suggest that even simple models can yield high predictive accuracy when the input data is clean, relevant, and linearly related to the outcome. These insights can help educators and advisors identify at-risk students and tailor interventions based on measurable habits and behaviors.</a:t>
            </a:r>
          </a:p>
        </p:txBody>
      </p:sp>
    </p:spTree>
    <p:extLst>
      <p:ext uri="{BB962C8B-B14F-4D97-AF65-F5344CB8AC3E}">
        <p14:creationId xmlns:p14="http://schemas.microsoft.com/office/powerpoint/2010/main" val="2374261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503</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Student Performance Based on Habits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Ruiz</dc:creator>
  <cp:lastModifiedBy>Joshua Ruiz</cp:lastModifiedBy>
  <cp:revision>2</cp:revision>
  <dcterms:created xsi:type="dcterms:W3CDTF">2025-05-05T13:39:01Z</dcterms:created>
  <dcterms:modified xsi:type="dcterms:W3CDTF">2025-05-05T17:51:56Z</dcterms:modified>
</cp:coreProperties>
</file>