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3" r:id="rId6"/>
    <p:sldId id="262" r:id="rId7"/>
    <p:sldId id="264" r:id="rId8"/>
    <p:sldId id="265" r:id="rId9"/>
    <p:sldId id="266" r:id="rId10"/>
    <p:sldId id="268" r:id="rId11"/>
    <p:sldId id="269"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00666-A7DF-41FC-ADE3-507EA6ED4C53}" type="datetimeFigureOut">
              <a:rPr lang="en-US" smtClean="0"/>
              <a:t>5/23/2016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BE00666-A7DF-41FC-ADE3-507EA6ED4C53}" type="datetimeFigureOut">
              <a:rPr lang="en-US" smtClean="0"/>
              <a:t>5/23/2016</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267CD30E-46C7-4F10-9306-A49323E911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00666-A7DF-41FC-ADE3-507EA6ED4C53}"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00666-A7DF-41FC-ADE3-507EA6ED4C53}" type="datetimeFigureOut">
              <a:rPr lang="en-US" smtClean="0"/>
              <a:t>5/23/2016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00666-A7DF-41FC-ADE3-507EA6ED4C53}" type="datetimeFigureOut">
              <a:rPr lang="en-US" smtClean="0"/>
              <a:t>5/23/2016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00666-A7DF-41FC-ADE3-507EA6ED4C53}" type="datetimeFigureOut">
              <a:rPr lang="en-US" smtClean="0"/>
              <a:t>5/23/2016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CD30E-46C7-4F10-9306-A49323E911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00666-A7DF-41FC-ADE3-507EA6ED4C53}"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D30E-46C7-4F10-9306-A49323E911AE}"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BE00666-A7DF-41FC-ADE3-507EA6ED4C53}" type="datetimeFigureOut">
              <a:rPr lang="en-US" smtClean="0"/>
              <a:t>5/23/2016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D30E-46C7-4F10-9306-A49323E911AE}"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BBE00666-A7DF-41FC-ADE3-507EA6ED4C53}" type="datetimeFigureOut">
              <a:rPr lang="en-US" smtClean="0"/>
              <a:t>5/23/2016</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67CD30E-46C7-4F10-9306-A49323E911A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2130425"/>
            <a:ext cx="4419600" cy="2593975"/>
          </a:xfrm>
        </p:spPr>
        <p:txBody>
          <a:bodyPr>
            <a:normAutofit/>
          </a:bodyPr>
          <a:lstStyle/>
          <a:p>
            <a:pPr algn="ctr"/>
            <a:r>
              <a:rPr lang="en-US" sz="4000" dirty="0"/>
              <a:t>System for Managing Academic </a:t>
            </a:r>
            <a:r>
              <a:rPr lang="en-US" sz="4000" dirty="0" smtClean="0"/>
              <a:t>Information</a:t>
            </a:r>
            <a:endParaRPr lang="en-US" sz="4000" dirty="0"/>
          </a:p>
        </p:txBody>
      </p:sp>
    </p:spTree>
    <p:extLst>
      <p:ext uri="{BB962C8B-B14F-4D97-AF65-F5344CB8AC3E}">
        <p14:creationId xmlns:p14="http://schemas.microsoft.com/office/powerpoint/2010/main" val="1010448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dirty="0" smtClean="0"/>
              <a:t>The Positive </a:t>
            </a:r>
            <a:r>
              <a:rPr lang="en-US" dirty="0"/>
              <a:t>and N</a:t>
            </a:r>
            <a:r>
              <a:rPr lang="en-US" dirty="0" smtClean="0"/>
              <a:t>egative Aspects</a:t>
            </a:r>
            <a:br>
              <a:rPr lang="en-US" dirty="0" smtClean="0"/>
            </a:br>
            <a:r>
              <a:rPr lang="en-US" dirty="0" smtClean="0"/>
              <a:t> </a:t>
            </a:r>
            <a:r>
              <a:rPr lang="en-US" dirty="0"/>
              <a:t>of </a:t>
            </a:r>
            <a:r>
              <a:rPr lang="en-US" dirty="0" smtClean="0"/>
              <a:t>This Lab</a:t>
            </a:r>
            <a:endParaRPr lang="en-US" dirty="0"/>
          </a:p>
        </p:txBody>
      </p:sp>
      <p:sp>
        <p:nvSpPr>
          <p:cNvPr id="3" name="Text Placeholder 2"/>
          <p:cNvSpPr>
            <a:spLocks noGrp="1"/>
          </p:cNvSpPr>
          <p:nvPr>
            <p:ph type="body" idx="1"/>
          </p:nvPr>
        </p:nvSpPr>
        <p:spPr>
          <a:xfrm>
            <a:off x="457200" y="1371600"/>
            <a:ext cx="4040188" cy="639762"/>
          </a:xfrm>
        </p:spPr>
        <p:txBody>
          <a:bodyPr/>
          <a:lstStyle/>
          <a:p>
            <a:r>
              <a:rPr lang="en-US" dirty="0" smtClean="0"/>
              <a:t>Positive Aspects</a:t>
            </a:r>
            <a:endParaRPr lang="en-US" dirty="0"/>
          </a:p>
        </p:txBody>
      </p:sp>
      <p:sp>
        <p:nvSpPr>
          <p:cNvPr id="4" name="Content Placeholder 3"/>
          <p:cNvSpPr>
            <a:spLocks noGrp="1"/>
          </p:cNvSpPr>
          <p:nvPr>
            <p:ph sz="half" idx="2"/>
          </p:nvPr>
        </p:nvSpPr>
        <p:spPr>
          <a:xfrm>
            <a:off x="457200" y="2057400"/>
            <a:ext cx="4040188" cy="4068763"/>
          </a:xfrm>
        </p:spPr>
        <p:txBody>
          <a:bodyPr>
            <a:normAutofit lnSpcReduction="10000"/>
          </a:bodyPr>
          <a:lstStyle/>
          <a:p>
            <a:pPr algn="just"/>
            <a:r>
              <a:rPr lang="en-US" dirty="0" smtClean="0"/>
              <a:t>Writing this project gave us the opportunity to:</a:t>
            </a:r>
          </a:p>
          <a:p>
            <a:pPr lvl="1" algn="just"/>
            <a:r>
              <a:rPr lang="en-US" dirty="0"/>
              <a:t>l</a:t>
            </a:r>
            <a:r>
              <a:rPr lang="en-US" dirty="0" smtClean="0"/>
              <a:t>earn more about the Agile method</a:t>
            </a:r>
          </a:p>
          <a:p>
            <a:pPr lvl="1" algn="just"/>
            <a:r>
              <a:rPr lang="en-US" dirty="0"/>
              <a:t>l</a:t>
            </a:r>
            <a:r>
              <a:rPr lang="en-US" dirty="0" smtClean="0"/>
              <a:t>earn new technologies</a:t>
            </a:r>
          </a:p>
          <a:p>
            <a:pPr lvl="1" algn="just"/>
            <a:r>
              <a:rPr lang="en-US" dirty="0" smtClean="0"/>
              <a:t>develop our team-work skills</a:t>
            </a:r>
          </a:p>
          <a:p>
            <a:pPr lvl="1" algn="just"/>
            <a:r>
              <a:rPr lang="en-US" dirty="0"/>
              <a:t>e</a:t>
            </a:r>
            <a:r>
              <a:rPr lang="en-US" dirty="0" smtClean="0"/>
              <a:t>ngage in the full cycle of developing an application</a:t>
            </a:r>
          </a:p>
          <a:p>
            <a:pPr lvl="1" algn="just"/>
            <a:r>
              <a:rPr lang="en-US" dirty="0"/>
              <a:t>l</a:t>
            </a:r>
            <a:r>
              <a:rPr lang="en-US" dirty="0" smtClean="0"/>
              <a:t>earn how to collaborate with persons that have different  programming skills and knowledge</a:t>
            </a:r>
          </a:p>
          <a:p>
            <a:endParaRPr lang="en-US" dirty="0"/>
          </a:p>
        </p:txBody>
      </p:sp>
      <p:sp>
        <p:nvSpPr>
          <p:cNvPr id="5" name="Text Placeholder 4"/>
          <p:cNvSpPr>
            <a:spLocks noGrp="1"/>
          </p:cNvSpPr>
          <p:nvPr>
            <p:ph type="body" sz="quarter" idx="3"/>
          </p:nvPr>
        </p:nvSpPr>
        <p:spPr>
          <a:xfrm>
            <a:off x="4645025" y="1295400"/>
            <a:ext cx="4041775" cy="639762"/>
          </a:xfrm>
        </p:spPr>
        <p:txBody>
          <a:bodyPr/>
          <a:lstStyle/>
          <a:p>
            <a:r>
              <a:rPr lang="en-US" dirty="0" smtClean="0"/>
              <a:t>Negative Aspects</a:t>
            </a:r>
            <a:endParaRPr lang="en-US" dirty="0"/>
          </a:p>
        </p:txBody>
      </p:sp>
      <p:sp>
        <p:nvSpPr>
          <p:cNvPr id="6" name="Content Placeholder 5"/>
          <p:cNvSpPr>
            <a:spLocks noGrp="1"/>
          </p:cNvSpPr>
          <p:nvPr>
            <p:ph sz="quarter" idx="4"/>
          </p:nvPr>
        </p:nvSpPr>
        <p:spPr>
          <a:xfrm>
            <a:off x="4645025" y="2057400"/>
            <a:ext cx="4041775" cy="4068763"/>
          </a:xfrm>
        </p:spPr>
        <p:txBody>
          <a:bodyPr/>
          <a:lstStyle/>
          <a:p>
            <a:r>
              <a:rPr lang="en-US" dirty="0" smtClean="0"/>
              <a:t>The time necessary in order to develop such a complex application was too short.</a:t>
            </a:r>
          </a:p>
          <a:p>
            <a:endParaRPr lang="en-US" dirty="0"/>
          </a:p>
        </p:txBody>
      </p:sp>
    </p:spTree>
    <p:extLst>
      <p:ext uri="{BB962C8B-B14F-4D97-AF65-F5344CB8AC3E}">
        <p14:creationId xmlns:p14="http://schemas.microsoft.com/office/powerpoint/2010/main" val="1161019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smtClean="0"/>
              <a:t>Conclusions</a:t>
            </a:r>
            <a:endParaRPr lang="en-US" sz="5400" dirty="0"/>
          </a:p>
        </p:txBody>
      </p:sp>
      <p:sp>
        <p:nvSpPr>
          <p:cNvPr id="3" name="Content Placeholder 2"/>
          <p:cNvSpPr>
            <a:spLocks noGrp="1"/>
          </p:cNvSpPr>
          <p:nvPr>
            <p:ph idx="1"/>
          </p:nvPr>
        </p:nvSpPr>
        <p:spPr/>
        <p:txBody>
          <a:bodyPr/>
          <a:lstStyle/>
          <a:p>
            <a:pPr algn="just"/>
            <a:r>
              <a:rPr lang="en-US" dirty="0" smtClean="0"/>
              <a:t>This laboratory gave us the chance to see how each step from the development cycle looks like and how certain decisions taken at a moment in time will affect some future aspects of the project.</a:t>
            </a:r>
          </a:p>
          <a:p>
            <a:pPr algn="just"/>
            <a:r>
              <a:rPr lang="en-US" dirty="0" smtClean="0"/>
              <a:t>We learned how to overcome certain problems as a team.</a:t>
            </a:r>
          </a:p>
          <a:p>
            <a:pPr algn="just"/>
            <a:r>
              <a:rPr lang="en-US" dirty="0" smtClean="0"/>
              <a:t>We had the opportunity to see the way in which peer-to-peer learning can help you grow and develop your skills.</a:t>
            </a:r>
          </a:p>
          <a:p>
            <a:pPr algn="just"/>
            <a:r>
              <a:rPr lang="en-US" dirty="0" smtClean="0"/>
              <a:t>We learned how to write and adapt a project, based on strict business requirements.</a:t>
            </a:r>
          </a:p>
          <a:p>
            <a:pPr algn="just"/>
            <a:endParaRPr lang="en-US" dirty="0"/>
          </a:p>
        </p:txBody>
      </p:sp>
    </p:spTree>
    <p:extLst>
      <p:ext uri="{BB962C8B-B14F-4D97-AF65-F5344CB8AC3E}">
        <p14:creationId xmlns:p14="http://schemas.microsoft.com/office/powerpoint/2010/main" val="4084439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00400" y="990601"/>
            <a:ext cx="5486400" cy="5181600"/>
          </a:xfrm>
        </p:spPr>
        <p:txBody>
          <a:bodyPr/>
          <a:lstStyle/>
          <a:p>
            <a:r>
              <a:rPr lang="en-US" dirty="0" err="1" smtClean="0"/>
              <a:t>Clapa</a:t>
            </a:r>
            <a:r>
              <a:rPr lang="en-US" dirty="0" smtClean="0"/>
              <a:t> Lucian</a:t>
            </a:r>
          </a:p>
          <a:p>
            <a:r>
              <a:rPr lang="en-US" dirty="0" err="1" smtClean="0"/>
              <a:t>Cosma</a:t>
            </a:r>
            <a:r>
              <a:rPr lang="en-US" dirty="0" smtClean="0"/>
              <a:t> Diana</a:t>
            </a:r>
          </a:p>
          <a:p>
            <a:r>
              <a:rPr lang="en-US" dirty="0" err="1" smtClean="0"/>
              <a:t>Corbu</a:t>
            </a:r>
            <a:r>
              <a:rPr lang="en-US" dirty="0" smtClean="0"/>
              <a:t> </a:t>
            </a:r>
            <a:r>
              <a:rPr lang="en-US" dirty="0" err="1" smtClean="0"/>
              <a:t>Radu</a:t>
            </a:r>
            <a:endParaRPr lang="en-US" dirty="0" smtClean="0"/>
          </a:p>
          <a:p>
            <a:r>
              <a:rPr lang="en-US" dirty="0" err="1" smtClean="0"/>
              <a:t>Cioba</a:t>
            </a:r>
            <a:r>
              <a:rPr lang="en-US" dirty="0" smtClean="0"/>
              <a:t> </a:t>
            </a:r>
            <a:r>
              <a:rPr lang="en-US" dirty="0" err="1" smtClean="0"/>
              <a:t>Catalin</a:t>
            </a:r>
            <a:endParaRPr lang="en-US" dirty="0" smtClean="0"/>
          </a:p>
          <a:p>
            <a:r>
              <a:rPr lang="en-US" dirty="0" err="1" smtClean="0"/>
              <a:t>Ciubancan</a:t>
            </a:r>
            <a:r>
              <a:rPr lang="en-US" dirty="0" smtClean="0"/>
              <a:t> Dana</a:t>
            </a:r>
          </a:p>
          <a:p>
            <a:r>
              <a:rPr lang="en-US" dirty="0" err="1" smtClean="0"/>
              <a:t>Ceclan</a:t>
            </a:r>
            <a:r>
              <a:rPr lang="en-US" dirty="0" smtClean="0"/>
              <a:t> Bianca</a:t>
            </a:r>
          </a:p>
          <a:p>
            <a:r>
              <a:rPr lang="en-US" dirty="0" err="1" smtClean="0"/>
              <a:t>Diaconu</a:t>
            </a:r>
            <a:r>
              <a:rPr lang="en-US" dirty="0" smtClean="0"/>
              <a:t> </a:t>
            </a:r>
            <a:r>
              <a:rPr lang="en-US" dirty="0" err="1" smtClean="0"/>
              <a:t>Nichita</a:t>
            </a:r>
            <a:endParaRPr lang="en-US" dirty="0" smtClean="0"/>
          </a:p>
          <a:p>
            <a:r>
              <a:rPr lang="en-US" dirty="0" err="1" smtClean="0"/>
              <a:t>Rus</a:t>
            </a:r>
            <a:r>
              <a:rPr lang="en-US" dirty="0" smtClean="0"/>
              <a:t> Dana</a:t>
            </a:r>
            <a:endParaRPr lang="en-US" dirty="0"/>
          </a:p>
        </p:txBody>
      </p:sp>
      <p:sp>
        <p:nvSpPr>
          <p:cNvPr id="3" name="Title 2"/>
          <p:cNvSpPr>
            <a:spLocks noGrp="1"/>
          </p:cNvSpPr>
          <p:nvPr>
            <p:ph type="title"/>
          </p:nvPr>
        </p:nvSpPr>
        <p:spPr>
          <a:xfrm>
            <a:off x="152400" y="1901952"/>
            <a:ext cx="2377440" cy="1603248"/>
          </a:xfrm>
        </p:spPr>
        <p:txBody>
          <a:bodyPr>
            <a:normAutofit/>
          </a:bodyPr>
          <a:lstStyle/>
          <a:p>
            <a:pPr algn="ctr"/>
            <a:r>
              <a:rPr lang="en-US" sz="4000" dirty="0" smtClean="0"/>
              <a:t>TEAM MEMBERS</a:t>
            </a:r>
            <a:endParaRPr lang="en-US" sz="4000" dirty="0"/>
          </a:p>
        </p:txBody>
      </p:sp>
      <p:sp>
        <p:nvSpPr>
          <p:cNvPr id="4" name="Text Placeholder 3"/>
          <p:cNvSpPr>
            <a:spLocks noGrp="1"/>
          </p:cNvSpPr>
          <p:nvPr>
            <p:ph type="body" sz="half" idx="2"/>
          </p:nvPr>
        </p:nvSpPr>
        <p:spPr>
          <a:xfrm>
            <a:off x="152400" y="3657600"/>
            <a:ext cx="2377440" cy="987552"/>
          </a:xfrm>
        </p:spPr>
        <p:txBody>
          <a:bodyPr>
            <a:normAutofit/>
          </a:bodyPr>
          <a:lstStyle/>
          <a:p>
            <a:pPr algn="r"/>
            <a:r>
              <a:rPr lang="en-US" sz="2400" dirty="0" smtClean="0"/>
              <a:t>GROUP 923</a:t>
            </a:r>
            <a:endParaRPr lang="en-US" sz="2400" dirty="0"/>
          </a:p>
        </p:txBody>
      </p:sp>
    </p:spTree>
    <p:extLst>
      <p:ext uri="{BB962C8B-B14F-4D97-AF65-F5344CB8AC3E}">
        <p14:creationId xmlns:p14="http://schemas.microsoft.com/office/powerpoint/2010/main" val="30096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3568"/>
            <a:ext cx="8305800" cy="1556232"/>
          </a:xfrm>
        </p:spPr>
        <p:txBody>
          <a:bodyPr>
            <a:noAutofit/>
          </a:bodyPr>
          <a:lstStyle/>
          <a:p>
            <a:pPr algn="ctr"/>
            <a:r>
              <a:rPr lang="en-US" sz="5400" dirty="0" smtClean="0"/>
              <a:t>Why Agile worked for us?</a:t>
            </a:r>
            <a:endParaRPr lang="en-US" sz="5400" dirty="0"/>
          </a:p>
        </p:txBody>
      </p:sp>
    </p:spTree>
    <p:extLst>
      <p:ext uri="{BB962C8B-B14F-4D97-AF65-F5344CB8AC3E}">
        <p14:creationId xmlns:p14="http://schemas.microsoft.com/office/powerpoint/2010/main" val="3342048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0"/>
            <a:ext cx="3733800" cy="6172200"/>
          </a:xfrm>
        </p:spPr>
        <p:txBody>
          <a:bodyPr>
            <a:normAutofit fontScale="92500" lnSpcReduction="10000"/>
          </a:bodyPr>
          <a:lstStyle/>
          <a:p>
            <a:pPr algn="just"/>
            <a:r>
              <a:rPr lang="en-US" dirty="0" smtClean="0"/>
              <a:t>The Agile method was appropriate for our project because:</a:t>
            </a:r>
          </a:p>
          <a:p>
            <a:pPr lvl="1" algn="just"/>
            <a:r>
              <a:rPr lang="en-US" dirty="0"/>
              <a:t>t</a:t>
            </a:r>
            <a:r>
              <a:rPr lang="en-US" dirty="0" smtClean="0"/>
              <a:t>he requirements were given in the beginning and did not change while implementing the project</a:t>
            </a:r>
          </a:p>
          <a:p>
            <a:pPr lvl="1" algn="just"/>
            <a:r>
              <a:rPr lang="en-US" dirty="0" smtClean="0"/>
              <a:t>the members of the team already knew each other very well</a:t>
            </a:r>
          </a:p>
          <a:p>
            <a:pPr lvl="1" algn="just"/>
            <a:r>
              <a:rPr lang="en-US" dirty="0"/>
              <a:t>b</a:t>
            </a:r>
            <a:r>
              <a:rPr lang="en-US" dirty="0" smtClean="0"/>
              <a:t>oth the common background of all the members and the specific knowledge of each member helped the team to develop a successful project</a:t>
            </a:r>
          </a:p>
        </p:txBody>
      </p:sp>
      <p:sp>
        <p:nvSpPr>
          <p:cNvPr id="4" name="Content Placeholder 3"/>
          <p:cNvSpPr>
            <a:spLocks noGrp="1"/>
          </p:cNvSpPr>
          <p:nvPr>
            <p:ph sz="half" idx="2"/>
          </p:nvPr>
        </p:nvSpPr>
        <p:spPr>
          <a:xfrm>
            <a:off x="4114800" y="304800"/>
            <a:ext cx="4724400" cy="6172200"/>
          </a:xfrm>
        </p:spPr>
        <p:txBody>
          <a:bodyPr>
            <a:normAutofit fontScale="92500" lnSpcReduction="10000"/>
          </a:bodyPr>
          <a:lstStyle/>
          <a:p>
            <a:pPr algn="just"/>
            <a:r>
              <a:rPr lang="en-US" dirty="0" smtClean="0"/>
              <a:t>In the first meeting, the functionalities were discussed and then divided into tasks.</a:t>
            </a:r>
          </a:p>
          <a:p>
            <a:pPr algn="just"/>
            <a:r>
              <a:rPr lang="en-US" dirty="0" smtClean="0"/>
              <a:t>For each task it was established whether or not it could be done and the time needed in order to implement it.</a:t>
            </a:r>
          </a:p>
          <a:p>
            <a:pPr algn="just"/>
            <a:r>
              <a:rPr lang="en-US" dirty="0" smtClean="0"/>
              <a:t>Each member was assigned certain tasks based on his/her knowledge and abilities.</a:t>
            </a:r>
          </a:p>
          <a:p>
            <a:pPr algn="just"/>
            <a:r>
              <a:rPr lang="en-US" dirty="0" smtClean="0"/>
              <a:t>In the several meetings that we had each week, the progress and problems encountered were discussed.</a:t>
            </a:r>
          </a:p>
        </p:txBody>
      </p:sp>
    </p:spTree>
    <p:extLst>
      <p:ext uri="{BB962C8B-B14F-4D97-AF65-F5344CB8AC3E}">
        <p14:creationId xmlns:p14="http://schemas.microsoft.com/office/powerpoint/2010/main" val="326058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39768"/>
            <a:ext cx="8305800" cy="1556232"/>
          </a:xfrm>
        </p:spPr>
        <p:txBody>
          <a:bodyPr>
            <a:noAutofit/>
          </a:bodyPr>
          <a:lstStyle/>
          <a:p>
            <a:pPr algn="ctr"/>
            <a:r>
              <a:rPr lang="en-US" sz="5400" dirty="0"/>
              <a:t>T</a:t>
            </a:r>
            <a:r>
              <a:rPr lang="en-US" sz="5400" dirty="0" smtClean="0"/>
              <a:t>he Solution Proposed </a:t>
            </a:r>
            <a:r>
              <a:rPr lang="en-US" sz="5400" dirty="0"/>
              <a:t>for </a:t>
            </a:r>
            <a:r>
              <a:rPr lang="en-US" sz="5400" dirty="0" smtClean="0"/>
              <a:t>Solving </a:t>
            </a:r>
            <a:r>
              <a:rPr lang="en-US" sz="5400" dirty="0"/>
              <a:t>the </a:t>
            </a:r>
            <a:r>
              <a:rPr lang="en-US" sz="5400" dirty="0" smtClean="0"/>
              <a:t>Problem</a:t>
            </a:r>
            <a:endParaRPr lang="en-US" sz="5400" dirty="0"/>
          </a:p>
        </p:txBody>
      </p:sp>
    </p:spTree>
    <p:extLst>
      <p:ext uri="{BB962C8B-B14F-4D97-AF65-F5344CB8AC3E}">
        <p14:creationId xmlns:p14="http://schemas.microsoft.com/office/powerpoint/2010/main" val="2346136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800"/>
          </a:xfrm>
        </p:spPr>
        <p:txBody>
          <a:bodyPr>
            <a:normAutofit fontScale="92500"/>
          </a:bodyPr>
          <a:lstStyle/>
          <a:p>
            <a:pPr algn="just"/>
            <a:r>
              <a:rPr lang="en-US" sz="2800" dirty="0" smtClean="0"/>
              <a:t>In order to challenge the team members to improve their programming skills, it was decided that a web application will be implemented and the technologies used would be some that most of the members had not worked with before.</a:t>
            </a:r>
          </a:p>
          <a:p>
            <a:pPr algn="just"/>
            <a:r>
              <a:rPr lang="en-US" sz="2800" dirty="0" smtClean="0"/>
              <a:t>The team decided that the most appropriate design pattern for this application was Model-View-Controller.</a:t>
            </a:r>
          </a:p>
          <a:p>
            <a:pPr algn="just"/>
            <a:r>
              <a:rPr lang="en-US" sz="2800" dirty="0" smtClean="0"/>
              <a:t>The starting point of the implementation was to create the class diagram that helped us understand what the model and the database had to look like.</a:t>
            </a:r>
          </a:p>
          <a:p>
            <a:pPr algn="just"/>
            <a:r>
              <a:rPr lang="en-US" sz="2800" dirty="0" smtClean="0"/>
              <a:t>The development of the application was split into backend and frontend.</a:t>
            </a:r>
            <a:r>
              <a:rPr lang="en-US" sz="2800" dirty="0"/>
              <a:t> </a:t>
            </a:r>
            <a:r>
              <a:rPr lang="en-US" sz="2800" dirty="0" smtClean="0"/>
              <a:t>In the end, the two were merged</a:t>
            </a:r>
            <a:r>
              <a:rPr lang="en-US" dirty="0" smtClean="0"/>
              <a:t> </a:t>
            </a:r>
            <a:r>
              <a:rPr lang="en-US" sz="2800" dirty="0"/>
              <a:t>using a proxy server</a:t>
            </a:r>
            <a:r>
              <a:rPr lang="en-US" sz="2800" dirty="0" smtClean="0"/>
              <a:t>.</a:t>
            </a:r>
            <a:endParaRPr lang="en-US" sz="2800" dirty="0"/>
          </a:p>
        </p:txBody>
      </p:sp>
    </p:spTree>
    <p:extLst>
      <p:ext uri="{BB962C8B-B14F-4D97-AF65-F5344CB8AC3E}">
        <p14:creationId xmlns:p14="http://schemas.microsoft.com/office/powerpoint/2010/main" val="812020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28601"/>
            <a:ext cx="4040188" cy="457199"/>
          </a:xfrm>
        </p:spPr>
        <p:txBody>
          <a:bodyPr>
            <a:normAutofit lnSpcReduction="10000"/>
          </a:bodyPr>
          <a:lstStyle/>
          <a:p>
            <a:r>
              <a:rPr lang="en-US" dirty="0" smtClean="0"/>
              <a:t>Backend</a:t>
            </a:r>
            <a:endParaRPr lang="en-US" dirty="0"/>
          </a:p>
        </p:txBody>
      </p:sp>
      <p:sp>
        <p:nvSpPr>
          <p:cNvPr id="4" name="Content Placeholder 3"/>
          <p:cNvSpPr>
            <a:spLocks noGrp="1"/>
          </p:cNvSpPr>
          <p:nvPr>
            <p:ph sz="half" idx="2"/>
          </p:nvPr>
        </p:nvSpPr>
        <p:spPr>
          <a:xfrm>
            <a:off x="457200" y="762000"/>
            <a:ext cx="4040188" cy="5791200"/>
          </a:xfrm>
        </p:spPr>
        <p:txBody>
          <a:bodyPr>
            <a:normAutofit fontScale="92500" lnSpcReduction="10000"/>
          </a:bodyPr>
          <a:lstStyle/>
          <a:p>
            <a:pPr algn="just"/>
            <a:r>
              <a:rPr lang="en-US" dirty="0" smtClean="0"/>
              <a:t>The technologies used:</a:t>
            </a:r>
          </a:p>
          <a:p>
            <a:pPr lvl="1" algn="just"/>
            <a:r>
              <a:rPr lang="en-US" dirty="0" smtClean="0"/>
              <a:t>Spring</a:t>
            </a:r>
          </a:p>
          <a:p>
            <a:pPr lvl="1" algn="just"/>
            <a:r>
              <a:rPr lang="en-US" dirty="0" smtClean="0"/>
              <a:t>Hibernate</a:t>
            </a:r>
          </a:p>
          <a:p>
            <a:pPr lvl="1" algn="just"/>
            <a:r>
              <a:rPr lang="en-US" dirty="0" err="1" smtClean="0"/>
              <a:t>JUnit</a:t>
            </a:r>
            <a:endParaRPr lang="en-US" dirty="0" smtClean="0"/>
          </a:p>
          <a:p>
            <a:pPr lvl="1" algn="just"/>
            <a:r>
              <a:rPr lang="en-US" dirty="0" smtClean="0"/>
              <a:t>MySQL</a:t>
            </a:r>
          </a:p>
          <a:p>
            <a:pPr lvl="1" algn="just"/>
            <a:r>
              <a:rPr lang="en-US" dirty="0" smtClean="0"/>
              <a:t>Apache Tomcat</a:t>
            </a:r>
            <a:endParaRPr lang="en-US" dirty="0"/>
          </a:p>
          <a:p>
            <a:r>
              <a:rPr lang="en-US" dirty="0" smtClean="0"/>
              <a:t>In the beginning, the model and the database were concomitantly created based on the class diagram.</a:t>
            </a:r>
          </a:p>
          <a:p>
            <a:r>
              <a:rPr lang="en-US" dirty="0" smtClean="0"/>
              <a:t>After the connection to the database was created, the CRUD operations for each entity were implemented, using Hibernate.</a:t>
            </a:r>
          </a:p>
          <a:p>
            <a:r>
              <a:rPr lang="en-US" dirty="0" smtClean="0"/>
              <a:t>The last part was to implement the controllers.</a:t>
            </a:r>
            <a:endParaRPr lang="en-US" dirty="0"/>
          </a:p>
        </p:txBody>
      </p:sp>
      <p:sp>
        <p:nvSpPr>
          <p:cNvPr id="5" name="Text Placeholder 4"/>
          <p:cNvSpPr>
            <a:spLocks noGrp="1"/>
          </p:cNvSpPr>
          <p:nvPr>
            <p:ph type="body" sz="quarter" idx="3"/>
          </p:nvPr>
        </p:nvSpPr>
        <p:spPr>
          <a:xfrm>
            <a:off x="4645025" y="228601"/>
            <a:ext cx="4041775" cy="457200"/>
          </a:xfrm>
        </p:spPr>
        <p:txBody>
          <a:bodyPr/>
          <a:lstStyle/>
          <a:p>
            <a:r>
              <a:rPr lang="en-US" dirty="0" smtClean="0"/>
              <a:t>Frontend</a:t>
            </a:r>
            <a:endParaRPr lang="en-US" dirty="0"/>
          </a:p>
        </p:txBody>
      </p:sp>
      <p:sp>
        <p:nvSpPr>
          <p:cNvPr id="6" name="Content Placeholder 5"/>
          <p:cNvSpPr>
            <a:spLocks noGrp="1"/>
          </p:cNvSpPr>
          <p:nvPr>
            <p:ph sz="quarter" idx="4"/>
          </p:nvPr>
        </p:nvSpPr>
        <p:spPr>
          <a:xfrm>
            <a:off x="4645025" y="838200"/>
            <a:ext cx="4041775" cy="5486400"/>
          </a:xfrm>
        </p:spPr>
        <p:txBody>
          <a:bodyPr>
            <a:normAutofit fontScale="92500" lnSpcReduction="20000"/>
          </a:bodyPr>
          <a:lstStyle/>
          <a:p>
            <a:pPr algn="just"/>
            <a:r>
              <a:rPr lang="en-US" dirty="0"/>
              <a:t>The technologies used</a:t>
            </a:r>
            <a:r>
              <a:rPr lang="en-US" dirty="0" smtClean="0"/>
              <a:t>:</a:t>
            </a:r>
          </a:p>
          <a:p>
            <a:pPr lvl="1" algn="just"/>
            <a:r>
              <a:rPr lang="en-US" dirty="0" smtClean="0"/>
              <a:t>Angular JS</a:t>
            </a:r>
          </a:p>
          <a:p>
            <a:pPr lvl="1" algn="just"/>
            <a:r>
              <a:rPr lang="en-US" dirty="0" smtClean="0"/>
              <a:t>JavaScript</a:t>
            </a:r>
          </a:p>
          <a:p>
            <a:pPr lvl="1" algn="just"/>
            <a:r>
              <a:rPr lang="en-US" dirty="0" err="1" smtClean="0"/>
              <a:t>Lodash</a:t>
            </a:r>
            <a:endParaRPr lang="en-US" dirty="0" smtClean="0"/>
          </a:p>
          <a:p>
            <a:pPr lvl="1" algn="just"/>
            <a:r>
              <a:rPr lang="en-US" dirty="0" err="1" smtClean="0"/>
              <a:t>JQuery</a:t>
            </a:r>
            <a:endParaRPr lang="en-US" dirty="0" smtClean="0"/>
          </a:p>
          <a:p>
            <a:pPr lvl="1" algn="just"/>
            <a:r>
              <a:rPr lang="en-US" dirty="0" smtClean="0"/>
              <a:t>Bootstrap</a:t>
            </a:r>
          </a:p>
          <a:p>
            <a:pPr lvl="1" algn="just"/>
            <a:r>
              <a:rPr lang="en-US" dirty="0" smtClean="0"/>
              <a:t>HTML</a:t>
            </a:r>
          </a:p>
          <a:p>
            <a:pPr lvl="1" algn="just"/>
            <a:r>
              <a:rPr lang="en-US" dirty="0" smtClean="0"/>
              <a:t>CSS</a:t>
            </a:r>
            <a:endParaRPr lang="en-US" dirty="0"/>
          </a:p>
          <a:p>
            <a:r>
              <a:rPr lang="en-US" dirty="0" smtClean="0"/>
              <a:t>All the models were mapped according to the business requirements, using different technologies.</a:t>
            </a:r>
          </a:p>
          <a:p>
            <a:r>
              <a:rPr lang="en-US" dirty="0" smtClean="0"/>
              <a:t>Data validation was implemented for the login, add and update functionalities.</a:t>
            </a:r>
          </a:p>
          <a:p>
            <a:r>
              <a:rPr lang="en-US" dirty="0" smtClean="0"/>
              <a:t>Adjustments were made in the end, in order to match it to the backend implementation.</a:t>
            </a:r>
            <a:endParaRPr lang="en-US" dirty="0"/>
          </a:p>
        </p:txBody>
      </p:sp>
    </p:spTree>
    <p:extLst>
      <p:ext uri="{BB962C8B-B14F-4D97-AF65-F5344CB8AC3E}">
        <p14:creationId xmlns:p14="http://schemas.microsoft.com/office/powerpoint/2010/main" val="72132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Originality of Our Solution</a:t>
            </a:r>
            <a:endParaRPr lang="en-US" dirty="0"/>
          </a:p>
        </p:txBody>
      </p:sp>
      <p:sp>
        <p:nvSpPr>
          <p:cNvPr id="3" name="Content Placeholder 2"/>
          <p:cNvSpPr>
            <a:spLocks noGrp="1"/>
          </p:cNvSpPr>
          <p:nvPr>
            <p:ph idx="1"/>
          </p:nvPr>
        </p:nvSpPr>
        <p:spPr>
          <a:xfrm>
            <a:off x="457200" y="1600200"/>
            <a:ext cx="8229600" cy="4953000"/>
          </a:xfrm>
        </p:spPr>
        <p:txBody>
          <a:bodyPr/>
          <a:lstStyle/>
          <a:p>
            <a:pPr algn="just"/>
            <a:r>
              <a:rPr lang="en-US" sz="2800" dirty="0" smtClean="0"/>
              <a:t>The fact that the implementation of the project was split into backend and frontend gave us the possibility to work concomitantly on both.</a:t>
            </a:r>
          </a:p>
          <a:p>
            <a:pPr algn="just"/>
            <a:r>
              <a:rPr lang="en-US" sz="2800" dirty="0" smtClean="0"/>
              <a:t>Furthermore, the fact that the backend does not take into account the way in which the frontend was implemented, gives us the flexibility to have different types of UI clients, like:</a:t>
            </a:r>
          </a:p>
          <a:p>
            <a:pPr lvl="1" algn="just"/>
            <a:r>
              <a:rPr lang="en-US" sz="2400" dirty="0" smtClean="0"/>
              <a:t>Mobile</a:t>
            </a:r>
          </a:p>
          <a:p>
            <a:pPr lvl="1" algn="just"/>
            <a:r>
              <a:rPr lang="en-US" sz="2400" dirty="0" smtClean="0"/>
              <a:t>Desktop</a:t>
            </a:r>
          </a:p>
          <a:p>
            <a:pPr lvl="1" algn="just"/>
            <a:r>
              <a:rPr lang="en-US" sz="2400" dirty="0" smtClean="0"/>
              <a:t>Web</a:t>
            </a:r>
          </a:p>
          <a:p>
            <a:pPr algn="just"/>
            <a:endParaRPr lang="en-US" dirty="0"/>
          </a:p>
        </p:txBody>
      </p:sp>
    </p:spTree>
    <p:extLst>
      <p:ext uri="{BB962C8B-B14F-4D97-AF65-F5344CB8AC3E}">
        <p14:creationId xmlns:p14="http://schemas.microsoft.com/office/powerpoint/2010/main" val="588704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400" dirty="0" smtClean="0"/>
              <a:t>The Difficulties Encountered</a:t>
            </a:r>
            <a:br>
              <a:rPr lang="en-US" sz="2400" dirty="0" smtClean="0"/>
            </a:br>
            <a:r>
              <a:rPr lang="en-US" sz="2400" dirty="0"/>
              <a:t>&amp;</a:t>
            </a:r>
            <a:r>
              <a:rPr lang="en-US" sz="2400" dirty="0" smtClean="0"/>
              <a:t/>
            </a:r>
            <a:br>
              <a:rPr lang="en-US" sz="2400" dirty="0" smtClean="0"/>
            </a:br>
            <a:r>
              <a:rPr lang="en-US" sz="2400" dirty="0" smtClean="0"/>
              <a:t>The Manner </a:t>
            </a:r>
            <a:r>
              <a:rPr lang="en-US" sz="2400" dirty="0"/>
              <a:t>by </a:t>
            </a:r>
            <a:r>
              <a:rPr lang="en-US" sz="2400" dirty="0" smtClean="0"/>
              <a:t>Which </a:t>
            </a:r>
            <a:r>
              <a:rPr lang="en-US" sz="2400" dirty="0"/>
              <a:t>T</a:t>
            </a:r>
            <a:r>
              <a:rPr lang="en-US" sz="2400" dirty="0" smtClean="0"/>
              <a:t>hey </a:t>
            </a:r>
            <a:r>
              <a:rPr lang="en-US" sz="2400" dirty="0"/>
              <a:t>W</a:t>
            </a:r>
            <a:r>
              <a:rPr lang="en-US" sz="2400" dirty="0" smtClean="0"/>
              <a:t>ere </a:t>
            </a:r>
            <a:r>
              <a:rPr lang="en-US" sz="2400" dirty="0"/>
              <a:t>B</a:t>
            </a:r>
            <a:r>
              <a:rPr lang="en-US" sz="2400" dirty="0" smtClean="0"/>
              <a:t>ypassed</a:t>
            </a:r>
            <a:endParaRPr lang="en-US" sz="2400" dirty="0"/>
          </a:p>
        </p:txBody>
      </p:sp>
      <p:sp>
        <p:nvSpPr>
          <p:cNvPr id="3" name="Content Placeholder 2"/>
          <p:cNvSpPr>
            <a:spLocks noGrp="1"/>
          </p:cNvSpPr>
          <p:nvPr>
            <p:ph idx="1"/>
          </p:nvPr>
        </p:nvSpPr>
        <p:spPr/>
        <p:txBody>
          <a:bodyPr/>
          <a:lstStyle/>
          <a:p>
            <a:pPr algn="just"/>
            <a:r>
              <a:rPr lang="en-US" dirty="0" smtClean="0"/>
              <a:t>The fact that the database and the model were created concomitantly led to some inconsistencies in the model. The team as a whole decided some small modifications had to be made to some classes in the model because the database was correct.</a:t>
            </a:r>
          </a:p>
          <a:p>
            <a:pPr algn="just"/>
            <a:r>
              <a:rPr lang="en-US" dirty="0" smtClean="0"/>
              <a:t>Working at the same time both on the frontend and on the backend in order to speed up the process, caused certain problems due to the fact that there was not a perfect match between the two parts. In order to solve this problems, the members that worked on the backend and the ones that worked on the frontend discussed the best way in which the problems could be solved.</a:t>
            </a:r>
            <a:endParaRPr lang="en-US" dirty="0"/>
          </a:p>
        </p:txBody>
      </p:sp>
    </p:spTree>
    <p:extLst>
      <p:ext uri="{BB962C8B-B14F-4D97-AF65-F5344CB8AC3E}">
        <p14:creationId xmlns:p14="http://schemas.microsoft.com/office/powerpoint/2010/main" val="358833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lgn="just"/>
            <a:r>
              <a:rPr lang="en-US" dirty="0" smtClean="0"/>
              <a:t>Because the schedules of each team member were different and the time was limited, finishing the tasks on time was difficult. </a:t>
            </a:r>
          </a:p>
          <a:p>
            <a:pPr algn="just"/>
            <a:r>
              <a:rPr lang="en-US" dirty="0" smtClean="0"/>
              <a:t>As some of the technologies used were new for some of the members, they had to spend time on getting familiar with them. Also, the members that had previously used those technologies were able to offer advice, support and help when it was needed.</a:t>
            </a:r>
          </a:p>
          <a:p>
            <a:pPr algn="just"/>
            <a:r>
              <a:rPr lang="en-US" dirty="0" smtClean="0"/>
              <a:t>The fact that we had to write the application according to strict business requirements and could not change any functionality made us come across certain problems that were fixed by adapting to the situation.</a:t>
            </a:r>
          </a:p>
        </p:txBody>
      </p:sp>
    </p:spTree>
    <p:extLst>
      <p:ext uri="{BB962C8B-B14F-4D97-AF65-F5344CB8AC3E}">
        <p14:creationId xmlns:p14="http://schemas.microsoft.com/office/powerpoint/2010/main" val="139202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188</TotalTime>
  <Words>839</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Thatch</vt:lpstr>
      <vt:lpstr>System for Managing Academic Information</vt:lpstr>
      <vt:lpstr>Why Agile worked for us?</vt:lpstr>
      <vt:lpstr>PowerPoint Presentation</vt:lpstr>
      <vt:lpstr>The Solution Proposed for Solving the Problem</vt:lpstr>
      <vt:lpstr>PowerPoint Presentation</vt:lpstr>
      <vt:lpstr>PowerPoint Presentation</vt:lpstr>
      <vt:lpstr>The Originality of Our Solution</vt:lpstr>
      <vt:lpstr>The Difficulties Encountered &amp; The Manner by Which They Were Bypassed</vt:lpstr>
      <vt:lpstr>PowerPoint Presentation</vt:lpstr>
      <vt:lpstr>The Positive and Negative Aspects  of This Lab</vt:lpstr>
      <vt:lpstr>Conclusions</vt:lpstr>
      <vt:lpstr>TEAM MEMBERS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for Managing Academic Information</dc:title>
  <dc:creator>dana</dc:creator>
  <cp:lastModifiedBy>dana</cp:lastModifiedBy>
  <cp:revision>16</cp:revision>
  <dcterms:created xsi:type="dcterms:W3CDTF">2016-05-23T14:12:25Z</dcterms:created>
  <dcterms:modified xsi:type="dcterms:W3CDTF">2016-05-23T17:21:15Z</dcterms:modified>
</cp:coreProperties>
</file>