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6" r:id="rId9"/>
    <p:sldId id="267" r:id="rId10"/>
    <p:sldId id="268" r:id="rId11"/>
    <p:sldId id="269" r:id="rId12"/>
    <p:sldId id="271" r:id="rId13"/>
    <p:sldId id="270" r:id="rId14"/>
    <p:sldId id="260"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830FFC6-FD58-45A9-9AA9-28C37D05CC38}">
          <p14:sldIdLst>
            <p14:sldId id="256"/>
            <p14:sldId id="257"/>
          </p14:sldIdLst>
        </p14:section>
        <p14:section name="Technologies" id="{5778B36A-6F2D-4495-A22B-CEC45D163C67}">
          <p14:sldIdLst>
            <p14:sldId id="258"/>
            <p14:sldId id="259"/>
          </p14:sldIdLst>
        </p14:section>
        <p14:section name="Details" id="{548D3354-68C6-4AE7-AEE7-6D9FC389C58B}">
          <p14:sldIdLst>
            <p14:sldId id="261"/>
            <p14:sldId id="262"/>
            <p14:sldId id="263"/>
          </p14:sldIdLst>
        </p14:section>
        <p14:section name="Challenges" id="{27360449-FB8D-4B50-AF66-AAFA5C7FE270}">
          <p14:sldIdLst>
            <p14:sldId id="266"/>
            <p14:sldId id="267"/>
          </p14:sldIdLst>
        </p14:section>
        <p14:section name="Could have" id="{9F6A5BDA-522A-400C-B3DB-11C9A54BEA7B}">
          <p14:sldIdLst>
            <p14:sldId id="268"/>
          </p14:sldIdLst>
        </p14:section>
        <p14:section name="Takeaway" id="{E30BA3A5-501B-488F-93BC-EF6303D84DD2}">
          <p14:sldIdLst>
            <p14:sldId id="269"/>
            <p14:sldId id="271"/>
            <p14:sldId id="270"/>
          </p14:sldIdLst>
        </p14:section>
        <p14:section name="Us" id="{DACAD15B-0AC8-4F59-B062-9E432A28DE30}">
          <p14:sldIdLst>
            <p14:sldId id="260"/>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D433"/>
    <a:srgbClr val="79A9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528" y="10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iagrams/_rels/data3.xml.rels><?xml version="1.0" encoding="UTF-8" standalone="yes"?>
<Relationships xmlns="http://schemas.openxmlformats.org/package/2006/relationships"><Relationship Id="rId1" Type="http://schemas.openxmlformats.org/officeDocument/2006/relationships/image" Target="../media/image10.png"/></Relationships>
</file>

<file path=ppt/diagrams/_rels/data4.xml.rels><?xml version="1.0" encoding="UTF-8" standalone="yes"?>
<Relationships xmlns="http://schemas.openxmlformats.org/package/2006/relationships"><Relationship Id="rId1" Type="http://schemas.openxmlformats.org/officeDocument/2006/relationships/image" Target="../media/image11.png"/></Relationships>
</file>

<file path=ppt/diagrams/_rels/data5.xml.rels><?xml version="1.0" encoding="UTF-8" standalone="yes"?>
<Relationships xmlns="http://schemas.openxmlformats.org/package/2006/relationships"><Relationship Id="rId1"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iagrams/_rels/drawing3.xml.rels><?xml version="1.0" encoding="UTF-8" standalone="yes"?>
<Relationships xmlns="http://schemas.openxmlformats.org/package/2006/relationships"><Relationship Id="rId1" Type="http://schemas.openxmlformats.org/officeDocument/2006/relationships/image" Target="../media/image10.png"/></Relationships>
</file>

<file path=ppt/diagrams/_rels/drawing4.xml.rels><?xml version="1.0" encoding="UTF-8" standalone="yes"?>
<Relationships xmlns="http://schemas.openxmlformats.org/package/2006/relationships"><Relationship Id="rId1" Type="http://schemas.openxmlformats.org/officeDocument/2006/relationships/image" Target="../media/image11.png"/></Relationships>
</file>

<file path=ppt/diagrams/_rels/drawing5.xml.rels><?xml version="1.0" encoding="UTF-8" standalone="yes"?>
<Relationships xmlns="http://schemas.openxmlformats.org/package/2006/relationships"><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F26310-6FC0-479F-BD6F-B42C646D71D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E32A315-06DE-499D-87E9-D2F219DCED19}">
      <dgm:prSet custT="1"/>
      <dgm:spPr>
        <a:solidFill>
          <a:schemeClr val="accent1">
            <a:hueOff val="0"/>
            <a:satOff val="0"/>
            <a:lumOff val="0"/>
          </a:schemeClr>
        </a:solidFill>
      </dgm:spPr>
      <dgm:t>
        <a:bodyPr/>
        <a:lstStyle/>
        <a:p>
          <a:r>
            <a:rPr lang="en-US" sz="3200" b="0" i="0" dirty="0">
              <a:solidFill>
                <a:schemeClr val="bg2"/>
              </a:solidFill>
            </a:rPr>
            <a:t>JAVA</a:t>
          </a:r>
          <a:r>
            <a:rPr lang="en-US" sz="3200" b="0" i="0" dirty="0"/>
            <a:t> ON THE BACK-END</a:t>
          </a:r>
          <a:endParaRPr lang="en-US" sz="3200" dirty="0"/>
        </a:p>
      </dgm:t>
    </dgm:pt>
    <dgm:pt modelId="{6B0261D0-41DB-48BD-9699-27DE93DF38FF}" type="parTrans" cxnId="{6410FE89-6AEE-4004-9206-34A36F6430F7}">
      <dgm:prSet/>
      <dgm:spPr/>
      <dgm:t>
        <a:bodyPr/>
        <a:lstStyle/>
        <a:p>
          <a:endParaRPr lang="en-US"/>
        </a:p>
      </dgm:t>
    </dgm:pt>
    <dgm:pt modelId="{DC5F4192-1EA9-4C0D-ACF1-089DB94A0386}" type="sibTrans" cxnId="{6410FE89-6AEE-4004-9206-34A36F6430F7}">
      <dgm:prSet/>
      <dgm:spPr/>
      <dgm:t>
        <a:bodyPr/>
        <a:lstStyle/>
        <a:p>
          <a:endParaRPr lang="en-US"/>
        </a:p>
      </dgm:t>
    </dgm:pt>
    <dgm:pt modelId="{42B5BAE0-E39F-4543-AC9A-B364240AA4F6}">
      <dgm:prSet custT="1"/>
      <dgm:spPr>
        <a:solidFill>
          <a:schemeClr val="accent1">
            <a:hueOff val="0"/>
            <a:satOff val="0"/>
            <a:lumOff val="0"/>
          </a:schemeClr>
        </a:solidFill>
      </dgm:spPr>
      <dgm:t>
        <a:bodyPr/>
        <a:lstStyle/>
        <a:p>
          <a:r>
            <a:rPr lang="en-US" sz="3200" b="0" i="0" dirty="0">
              <a:solidFill>
                <a:schemeClr val="bg2"/>
              </a:solidFill>
            </a:rPr>
            <a:t>JAVASCRIPT</a:t>
          </a:r>
          <a:r>
            <a:rPr lang="en-US" sz="3200" b="0" i="0" dirty="0"/>
            <a:t> ON THE FRONT-END</a:t>
          </a:r>
          <a:endParaRPr lang="en-US" sz="3200" dirty="0"/>
        </a:p>
      </dgm:t>
    </dgm:pt>
    <dgm:pt modelId="{388C66B9-35E7-4250-8FC3-648C56241391}" type="parTrans" cxnId="{3E29F79F-4000-47D8-9DF2-35C1EC368DC2}">
      <dgm:prSet/>
      <dgm:spPr/>
      <dgm:t>
        <a:bodyPr/>
        <a:lstStyle/>
        <a:p>
          <a:endParaRPr lang="en-US"/>
        </a:p>
      </dgm:t>
    </dgm:pt>
    <dgm:pt modelId="{DC95FE7E-76FE-4E4D-AED2-6BDA0B41FDB4}" type="sibTrans" cxnId="{3E29F79F-4000-47D8-9DF2-35C1EC368DC2}">
      <dgm:prSet/>
      <dgm:spPr/>
      <dgm:t>
        <a:bodyPr/>
        <a:lstStyle/>
        <a:p>
          <a:endParaRPr lang="en-US"/>
        </a:p>
      </dgm:t>
    </dgm:pt>
    <dgm:pt modelId="{E5038DFF-3C7D-4EA4-8198-9E1A649B69AF}">
      <dgm:prSet custT="1"/>
      <dgm:spPr>
        <a:solidFill>
          <a:schemeClr val="bg2">
            <a:alpha val="0"/>
          </a:schemeClr>
        </a:solidFill>
      </dgm:spPr>
      <dgm:t>
        <a:bodyPr/>
        <a:lstStyle/>
        <a:p>
          <a:r>
            <a:rPr lang="en-US" sz="3200" dirty="0">
              <a:solidFill>
                <a:schemeClr val="tx1"/>
              </a:solidFill>
            </a:rPr>
            <a:t>Spring</a:t>
          </a:r>
        </a:p>
      </dgm:t>
    </dgm:pt>
    <dgm:pt modelId="{C57D252E-469B-434C-AC72-EE80D14771C0}" type="parTrans" cxnId="{3A6B6040-7670-437A-967F-920A3E4989A0}">
      <dgm:prSet/>
      <dgm:spPr/>
      <dgm:t>
        <a:bodyPr/>
        <a:lstStyle/>
        <a:p>
          <a:endParaRPr lang="en-US"/>
        </a:p>
      </dgm:t>
    </dgm:pt>
    <dgm:pt modelId="{22866925-FB9D-4988-BBFB-146DE5E79EE4}" type="sibTrans" cxnId="{3A6B6040-7670-437A-967F-920A3E4989A0}">
      <dgm:prSet/>
      <dgm:spPr/>
      <dgm:t>
        <a:bodyPr/>
        <a:lstStyle/>
        <a:p>
          <a:endParaRPr lang="en-US"/>
        </a:p>
      </dgm:t>
    </dgm:pt>
    <dgm:pt modelId="{65038517-4DF0-4EEC-9F4F-A5DE481F26D1}">
      <dgm:prSet custT="1"/>
      <dgm:spPr>
        <a:solidFill>
          <a:schemeClr val="bg2">
            <a:alpha val="0"/>
          </a:schemeClr>
        </a:solidFill>
      </dgm:spPr>
      <dgm:t>
        <a:bodyPr/>
        <a:lstStyle/>
        <a:p>
          <a:r>
            <a:rPr lang="en-US" sz="3200" dirty="0">
              <a:solidFill>
                <a:schemeClr val="tx1"/>
              </a:solidFill>
            </a:rPr>
            <a:t>Hibernate</a:t>
          </a:r>
        </a:p>
      </dgm:t>
    </dgm:pt>
    <dgm:pt modelId="{9C09E121-6C84-471D-890B-F6DED691B52D}" type="parTrans" cxnId="{4BD77905-4034-438B-8E81-46301E3E68C7}">
      <dgm:prSet/>
      <dgm:spPr/>
      <dgm:t>
        <a:bodyPr/>
        <a:lstStyle/>
        <a:p>
          <a:endParaRPr lang="en-US"/>
        </a:p>
      </dgm:t>
    </dgm:pt>
    <dgm:pt modelId="{A5279289-8660-4F5C-82C1-A0E364278307}" type="sibTrans" cxnId="{4BD77905-4034-438B-8E81-46301E3E68C7}">
      <dgm:prSet/>
      <dgm:spPr/>
      <dgm:t>
        <a:bodyPr/>
        <a:lstStyle/>
        <a:p>
          <a:endParaRPr lang="en-US"/>
        </a:p>
      </dgm:t>
    </dgm:pt>
    <dgm:pt modelId="{B818C879-D7C9-494A-82B9-FE4956EA5A32}">
      <dgm:prSet custT="1"/>
      <dgm:spPr>
        <a:solidFill>
          <a:schemeClr val="accent1">
            <a:tint val="40000"/>
            <a:hueOff val="0"/>
            <a:satOff val="0"/>
            <a:lumOff val="0"/>
            <a:alpha val="0"/>
          </a:schemeClr>
        </a:solidFill>
      </dgm:spPr>
      <dgm:t>
        <a:bodyPr/>
        <a:lstStyle/>
        <a:p>
          <a:r>
            <a:rPr lang="en-US" sz="3200" dirty="0">
              <a:solidFill>
                <a:schemeClr val="tx1"/>
              </a:solidFill>
            </a:rPr>
            <a:t>AngularJS</a:t>
          </a:r>
        </a:p>
      </dgm:t>
    </dgm:pt>
    <dgm:pt modelId="{CBF6854C-E71E-4FD8-A775-9A3921EFEBEF}" type="parTrans" cxnId="{BF6A890D-6BD9-4D74-81E0-CD97539E9DD3}">
      <dgm:prSet/>
      <dgm:spPr/>
      <dgm:t>
        <a:bodyPr/>
        <a:lstStyle/>
        <a:p>
          <a:endParaRPr lang="en-US"/>
        </a:p>
      </dgm:t>
    </dgm:pt>
    <dgm:pt modelId="{4E2B4960-116D-475B-8564-0E7181491177}" type="sibTrans" cxnId="{BF6A890D-6BD9-4D74-81E0-CD97539E9DD3}">
      <dgm:prSet/>
      <dgm:spPr/>
      <dgm:t>
        <a:bodyPr/>
        <a:lstStyle/>
        <a:p>
          <a:endParaRPr lang="en-US"/>
        </a:p>
      </dgm:t>
    </dgm:pt>
    <dgm:pt modelId="{C965ED9C-EA31-4A4B-A066-2334ACEB247C}">
      <dgm:prSet custT="1"/>
      <dgm:spPr>
        <a:solidFill>
          <a:schemeClr val="accent1">
            <a:tint val="40000"/>
            <a:hueOff val="0"/>
            <a:satOff val="0"/>
            <a:lumOff val="0"/>
            <a:alpha val="0"/>
          </a:schemeClr>
        </a:solidFill>
      </dgm:spPr>
      <dgm:t>
        <a:bodyPr/>
        <a:lstStyle/>
        <a:p>
          <a:r>
            <a:rPr lang="en-US" sz="3200" dirty="0">
              <a:solidFill>
                <a:schemeClr val="tx1"/>
              </a:solidFill>
            </a:rPr>
            <a:t>Bootstrap</a:t>
          </a:r>
        </a:p>
      </dgm:t>
    </dgm:pt>
    <dgm:pt modelId="{4BAE5915-9F60-4644-85E8-9EEBB3DF214E}" type="parTrans" cxnId="{ED36F8AD-25DE-4171-832E-B969EDDB9D94}">
      <dgm:prSet/>
      <dgm:spPr/>
      <dgm:t>
        <a:bodyPr/>
        <a:lstStyle/>
        <a:p>
          <a:endParaRPr lang="en-US"/>
        </a:p>
      </dgm:t>
    </dgm:pt>
    <dgm:pt modelId="{8DDA0E03-FB86-4161-8176-7625801FA265}" type="sibTrans" cxnId="{ED36F8AD-25DE-4171-832E-B969EDDB9D94}">
      <dgm:prSet/>
      <dgm:spPr/>
      <dgm:t>
        <a:bodyPr/>
        <a:lstStyle/>
        <a:p>
          <a:endParaRPr lang="en-US"/>
        </a:p>
      </dgm:t>
    </dgm:pt>
    <dgm:pt modelId="{572C2027-15BE-4A43-AED4-EF4F50124CB9}" type="pres">
      <dgm:prSet presAssocID="{0FF26310-6FC0-479F-BD6F-B42C646D71D2}" presName="Name0" presStyleCnt="0">
        <dgm:presLayoutVars>
          <dgm:dir/>
          <dgm:animLvl val="lvl"/>
          <dgm:resizeHandles val="exact"/>
        </dgm:presLayoutVars>
      </dgm:prSet>
      <dgm:spPr/>
    </dgm:pt>
    <dgm:pt modelId="{35D9E7C2-DE3C-462E-B6F1-C36703680C95}" type="pres">
      <dgm:prSet presAssocID="{4E32A315-06DE-499D-87E9-D2F219DCED19}" presName="composite" presStyleCnt="0"/>
      <dgm:spPr/>
    </dgm:pt>
    <dgm:pt modelId="{0085E855-2612-4C20-83F4-CD2093C36D03}" type="pres">
      <dgm:prSet presAssocID="{4E32A315-06DE-499D-87E9-D2F219DCED19}" presName="parTx" presStyleLbl="alignNode1" presStyleIdx="0" presStyleCnt="2">
        <dgm:presLayoutVars>
          <dgm:chMax val="0"/>
          <dgm:chPref val="0"/>
          <dgm:bulletEnabled val="1"/>
        </dgm:presLayoutVars>
      </dgm:prSet>
      <dgm:spPr/>
    </dgm:pt>
    <dgm:pt modelId="{A5DC40D5-53C1-4EAC-84FB-E579D8025F60}" type="pres">
      <dgm:prSet presAssocID="{4E32A315-06DE-499D-87E9-D2F219DCED19}" presName="desTx" presStyleLbl="alignAccFollowNode1" presStyleIdx="0" presStyleCnt="2" custScaleY="93844" custLinFactNeighborX="-190" custLinFactNeighborY="-3714">
        <dgm:presLayoutVars>
          <dgm:bulletEnabled val="1"/>
        </dgm:presLayoutVars>
      </dgm:prSet>
      <dgm:spPr/>
    </dgm:pt>
    <dgm:pt modelId="{30992A78-9D46-4969-BBC1-DAD71ED6B440}" type="pres">
      <dgm:prSet presAssocID="{DC5F4192-1EA9-4C0D-ACF1-089DB94A0386}" presName="space" presStyleCnt="0"/>
      <dgm:spPr/>
    </dgm:pt>
    <dgm:pt modelId="{A1EB73B8-7E40-4D70-B531-632A19C29CDA}" type="pres">
      <dgm:prSet presAssocID="{42B5BAE0-E39F-4543-AC9A-B364240AA4F6}" presName="composite" presStyleCnt="0"/>
      <dgm:spPr/>
    </dgm:pt>
    <dgm:pt modelId="{ED8BA099-B98E-4075-AF99-0608EFD90474}" type="pres">
      <dgm:prSet presAssocID="{42B5BAE0-E39F-4543-AC9A-B364240AA4F6}" presName="parTx" presStyleLbl="alignNode1" presStyleIdx="1" presStyleCnt="2">
        <dgm:presLayoutVars>
          <dgm:chMax val="0"/>
          <dgm:chPref val="0"/>
          <dgm:bulletEnabled val="1"/>
        </dgm:presLayoutVars>
      </dgm:prSet>
      <dgm:spPr/>
    </dgm:pt>
    <dgm:pt modelId="{DCD3060B-FEEB-4A4F-A1CC-146E0537A397}" type="pres">
      <dgm:prSet presAssocID="{42B5BAE0-E39F-4543-AC9A-B364240AA4F6}" presName="desTx" presStyleLbl="alignAccFollowNode1" presStyleIdx="1" presStyleCnt="2">
        <dgm:presLayoutVars>
          <dgm:bulletEnabled val="1"/>
        </dgm:presLayoutVars>
      </dgm:prSet>
      <dgm:spPr/>
    </dgm:pt>
  </dgm:ptLst>
  <dgm:cxnLst>
    <dgm:cxn modelId="{CA1BE724-F7AA-45D3-AEC1-E496D5C3B2B1}" type="presOf" srcId="{B818C879-D7C9-494A-82B9-FE4956EA5A32}" destId="{DCD3060B-FEEB-4A4F-A1CC-146E0537A397}" srcOrd="0" destOrd="0" presId="urn:microsoft.com/office/officeart/2005/8/layout/hList1"/>
    <dgm:cxn modelId="{0023D9A9-2243-45AB-BD45-FAF649E1E59B}" type="presOf" srcId="{4E32A315-06DE-499D-87E9-D2F219DCED19}" destId="{0085E855-2612-4C20-83F4-CD2093C36D03}" srcOrd="0" destOrd="0" presId="urn:microsoft.com/office/officeart/2005/8/layout/hList1"/>
    <dgm:cxn modelId="{2407374B-701F-4139-9968-5E5B0EF44990}" type="presOf" srcId="{C965ED9C-EA31-4A4B-A066-2334ACEB247C}" destId="{DCD3060B-FEEB-4A4F-A1CC-146E0537A397}" srcOrd="0" destOrd="1" presId="urn:microsoft.com/office/officeart/2005/8/layout/hList1"/>
    <dgm:cxn modelId="{3A6B6040-7670-437A-967F-920A3E4989A0}" srcId="{4E32A315-06DE-499D-87E9-D2F219DCED19}" destId="{E5038DFF-3C7D-4EA4-8198-9E1A649B69AF}" srcOrd="0" destOrd="0" parTransId="{C57D252E-469B-434C-AC72-EE80D14771C0}" sibTransId="{22866925-FB9D-4988-BBFB-146DE5E79EE4}"/>
    <dgm:cxn modelId="{6410FE89-6AEE-4004-9206-34A36F6430F7}" srcId="{0FF26310-6FC0-479F-BD6F-B42C646D71D2}" destId="{4E32A315-06DE-499D-87E9-D2F219DCED19}" srcOrd="0" destOrd="0" parTransId="{6B0261D0-41DB-48BD-9699-27DE93DF38FF}" sibTransId="{DC5F4192-1EA9-4C0D-ACF1-089DB94A0386}"/>
    <dgm:cxn modelId="{BF6A890D-6BD9-4D74-81E0-CD97539E9DD3}" srcId="{42B5BAE0-E39F-4543-AC9A-B364240AA4F6}" destId="{B818C879-D7C9-494A-82B9-FE4956EA5A32}" srcOrd="0" destOrd="0" parTransId="{CBF6854C-E71E-4FD8-A775-9A3921EFEBEF}" sibTransId="{4E2B4960-116D-475B-8564-0E7181491177}"/>
    <dgm:cxn modelId="{17867920-AA54-4C51-BDEE-03A7794276E3}" type="presOf" srcId="{42B5BAE0-E39F-4543-AC9A-B364240AA4F6}" destId="{ED8BA099-B98E-4075-AF99-0608EFD90474}" srcOrd="0" destOrd="0" presId="urn:microsoft.com/office/officeart/2005/8/layout/hList1"/>
    <dgm:cxn modelId="{8A6CA7CC-3047-4B5F-A5B1-228558546EB6}" type="presOf" srcId="{65038517-4DF0-4EEC-9F4F-A5DE481F26D1}" destId="{A5DC40D5-53C1-4EAC-84FB-E579D8025F60}" srcOrd="0" destOrd="1" presId="urn:microsoft.com/office/officeart/2005/8/layout/hList1"/>
    <dgm:cxn modelId="{ED36F8AD-25DE-4171-832E-B969EDDB9D94}" srcId="{42B5BAE0-E39F-4543-AC9A-B364240AA4F6}" destId="{C965ED9C-EA31-4A4B-A066-2334ACEB247C}" srcOrd="1" destOrd="0" parTransId="{4BAE5915-9F60-4644-85E8-9EEBB3DF214E}" sibTransId="{8DDA0E03-FB86-4161-8176-7625801FA265}"/>
    <dgm:cxn modelId="{3E29F79F-4000-47D8-9DF2-35C1EC368DC2}" srcId="{0FF26310-6FC0-479F-BD6F-B42C646D71D2}" destId="{42B5BAE0-E39F-4543-AC9A-B364240AA4F6}" srcOrd="1" destOrd="0" parTransId="{388C66B9-35E7-4250-8FC3-648C56241391}" sibTransId="{DC95FE7E-76FE-4E4D-AED2-6BDA0B41FDB4}"/>
    <dgm:cxn modelId="{40AD77FB-0CDB-4815-B6E6-BA0621622135}" type="presOf" srcId="{E5038DFF-3C7D-4EA4-8198-9E1A649B69AF}" destId="{A5DC40D5-53C1-4EAC-84FB-E579D8025F60}" srcOrd="0" destOrd="0" presId="urn:microsoft.com/office/officeart/2005/8/layout/hList1"/>
    <dgm:cxn modelId="{4BD77905-4034-438B-8E81-46301E3E68C7}" srcId="{4E32A315-06DE-499D-87E9-D2F219DCED19}" destId="{65038517-4DF0-4EEC-9F4F-A5DE481F26D1}" srcOrd="1" destOrd="0" parTransId="{9C09E121-6C84-471D-890B-F6DED691B52D}" sibTransId="{A5279289-8660-4F5C-82C1-A0E364278307}"/>
    <dgm:cxn modelId="{807AB1B9-54A2-4F10-B016-412E4ECEE72F}" type="presOf" srcId="{0FF26310-6FC0-479F-BD6F-B42C646D71D2}" destId="{572C2027-15BE-4A43-AED4-EF4F50124CB9}" srcOrd="0" destOrd="0" presId="urn:microsoft.com/office/officeart/2005/8/layout/hList1"/>
    <dgm:cxn modelId="{F37AF461-8E59-4B78-869C-1FA9D1F2ED00}" type="presParOf" srcId="{572C2027-15BE-4A43-AED4-EF4F50124CB9}" destId="{35D9E7C2-DE3C-462E-B6F1-C36703680C95}" srcOrd="0" destOrd="0" presId="urn:microsoft.com/office/officeart/2005/8/layout/hList1"/>
    <dgm:cxn modelId="{0C2FE097-8433-4FC9-8107-20E2C4188BA3}" type="presParOf" srcId="{35D9E7C2-DE3C-462E-B6F1-C36703680C95}" destId="{0085E855-2612-4C20-83F4-CD2093C36D03}" srcOrd="0" destOrd="0" presId="urn:microsoft.com/office/officeart/2005/8/layout/hList1"/>
    <dgm:cxn modelId="{9B10725D-815E-4962-9744-C4D9A9E290E8}" type="presParOf" srcId="{35D9E7C2-DE3C-462E-B6F1-C36703680C95}" destId="{A5DC40D5-53C1-4EAC-84FB-E579D8025F60}" srcOrd="1" destOrd="0" presId="urn:microsoft.com/office/officeart/2005/8/layout/hList1"/>
    <dgm:cxn modelId="{C610D636-A1CA-490D-909D-66C2F6BD5EFB}" type="presParOf" srcId="{572C2027-15BE-4A43-AED4-EF4F50124CB9}" destId="{30992A78-9D46-4969-BBC1-DAD71ED6B440}" srcOrd="1" destOrd="0" presId="urn:microsoft.com/office/officeart/2005/8/layout/hList1"/>
    <dgm:cxn modelId="{F3CB0CFD-4CC8-4E58-B1D2-56160B76718E}" type="presParOf" srcId="{572C2027-15BE-4A43-AED4-EF4F50124CB9}" destId="{A1EB73B8-7E40-4D70-B531-632A19C29CDA}" srcOrd="2" destOrd="0" presId="urn:microsoft.com/office/officeart/2005/8/layout/hList1"/>
    <dgm:cxn modelId="{248FF6E7-CFDD-4700-8D87-6BD013352CC5}" type="presParOf" srcId="{A1EB73B8-7E40-4D70-B531-632A19C29CDA}" destId="{ED8BA099-B98E-4075-AF99-0608EFD90474}" srcOrd="0" destOrd="0" presId="urn:microsoft.com/office/officeart/2005/8/layout/hList1"/>
    <dgm:cxn modelId="{40E09789-09AA-4D38-A609-4D23293D490A}" type="presParOf" srcId="{A1EB73B8-7E40-4D70-B531-632A19C29CDA}" destId="{DCD3060B-FEEB-4A4F-A1CC-146E0537A39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D740DCF-442A-4980-A287-2F71DF1EEDE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5F4D9647-17B1-4E3B-B82B-10A488A23C12}">
      <dgm:prSet custT="1"/>
      <dgm:spPr/>
      <dgm:t>
        <a:bodyPr/>
        <a:lstStyle/>
        <a:p>
          <a:r>
            <a:rPr lang="en-US" sz="3000" b="0" i="0" dirty="0">
              <a:solidFill>
                <a:schemeClr val="bg2"/>
              </a:solidFill>
            </a:rPr>
            <a:t>BEFORE YOU WORK, STOP, THINK AND TALK</a:t>
          </a:r>
          <a:endParaRPr lang="en-US" sz="3000" dirty="0">
            <a:solidFill>
              <a:schemeClr val="bg2"/>
            </a:solidFill>
          </a:endParaRPr>
        </a:p>
      </dgm:t>
    </dgm:pt>
    <dgm:pt modelId="{F0502BFF-650C-4377-825B-73291F652119}" type="parTrans" cxnId="{7254C10D-1683-4285-8425-08BD1FBB3DF0}">
      <dgm:prSet/>
      <dgm:spPr/>
      <dgm:t>
        <a:bodyPr/>
        <a:lstStyle/>
        <a:p>
          <a:endParaRPr lang="en-US"/>
        </a:p>
      </dgm:t>
    </dgm:pt>
    <dgm:pt modelId="{35620755-E7A1-4A19-8FF9-E51C0E203411}" type="sibTrans" cxnId="{7254C10D-1683-4285-8425-08BD1FBB3DF0}">
      <dgm:prSet/>
      <dgm:spPr/>
      <dgm:t>
        <a:bodyPr/>
        <a:lstStyle/>
        <a:p>
          <a:endParaRPr lang="en-US"/>
        </a:p>
      </dgm:t>
    </dgm:pt>
    <dgm:pt modelId="{79144F06-3C53-4F64-AF7A-B7BED730B740}">
      <dgm:prSet custT="1"/>
      <dgm:spPr>
        <a:solidFill>
          <a:schemeClr val="accent1">
            <a:tint val="40000"/>
            <a:hueOff val="0"/>
            <a:satOff val="0"/>
            <a:lumOff val="0"/>
            <a:alpha val="0"/>
          </a:schemeClr>
        </a:solidFill>
      </dgm:spPr>
      <dgm:t>
        <a:bodyPr/>
        <a:lstStyle/>
        <a:p>
          <a:pPr algn="ctr">
            <a:buNone/>
          </a:pPr>
          <a:r>
            <a:rPr lang="en-US" sz="2000" dirty="0">
              <a:solidFill>
                <a:schemeClr val="tx1"/>
              </a:solidFill>
            </a:rPr>
            <a:t>Each new team project shows just how important communicating what you plan on doing is. </a:t>
          </a:r>
        </a:p>
      </dgm:t>
    </dgm:pt>
    <dgm:pt modelId="{DDC83C6A-6FB1-456B-B8A2-B4381B55706A}" type="parTrans" cxnId="{F1C9ED0A-D08B-45E3-AA8C-0454B0F9CBF7}">
      <dgm:prSet/>
      <dgm:spPr/>
    </dgm:pt>
    <dgm:pt modelId="{EBDA8ED0-ECDC-4FAE-89A7-A41839BD9F5F}" type="sibTrans" cxnId="{F1C9ED0A-D08B-45E3-AA8C-0454B0F9CBF7}">
      <dgm:prSet/>
      <dgm:spPr/>
    </dgm:pt>
    <dgm:pt modelId="{8C406133-1113-44D8-9917-E7F717FDA856}">
      <dgm:prSet custT="1"/>
      <dgm:spPr>
        <a:solidFill>
          <a:schemeClr val="accent1">
            <a:tint val="40000"/>
            <a:hueOff val="0"/>
            <a:satOff val="0"/>
            <a:lumOff val="0"/>
            <a:alpha val="0"/>
          </a:schemeClr>
        </a:solidFill>
      </dgm:spPr>
      <dgm:t>
        <a:bodyPr/>
        <a:lstStyle/>
        <a:p>
          <a:pPr algn="ctr">
            <a:buNone/>
          </a:pPr>
          <a:r>
            <a:rPr lang="en-US" sz="2000" dirty="0">
              <a:solidFill>
                <a:schemeClr val="tx1"/>
              </a:solidFill>
            </a:rPr>
            <a:t>This project served as a reminder that going into a new task head on can lead to annoying issues whenever someone needs to use the components you’ve implemented. </a:t>
          </a:r>
          <a:r>
            <a:rPr lang="en-US" sz="2000" dirty="0">
              <a:solidFill>
                <a:srgbClr val="ACD433"/>
              </a:solidFill>
            </a:rPr>
            <a:t>Before coding, one should always take a step back, think, and discuss with the other team members before committing to anything</a:t>
          </a:r>
          <a:r>
            <a:rPr lang="en-US" sz="2000" dirty="0">
              <a:solidFill>
                <a:schemeClr val="tx1"/>
              </a:solidFill>
            </a:rPr>
            <a:t>, lest they wish to have to revisit the same pieces of code time and time again later on.</a:t>
          </a:r>
        </a:p>
      </dgm:t>
    </dgm:pt>
    <dgm:pt modelId="{2DB4F40A-29AB-4197-9876-7CF55D0051DC}" type="parTrans" cxnId="{01C09AB5-367E-43CC-A574-3228E50C1954}">
      <dgm:prSet/>
      <dgm:spPr/>
    </dgm:pt>
    <dgm:pt modelId="{B3531181-24CA-4FC8-9C7E-22504607C1A3}" type="sibTrans" cxnId="{01C09AB5-367E-43CC-A574-3228E50C1954}">
      <dgm:prSet/>
      <dgm:spPr/>
    </dgm:pt>
    <dgm:pt modelId="{09128BBF-6578-42D5-B134-BD627C5FE18D}" type="pres">
      <dgm:prSet presAssocID="{FD740DCF-442A-4980-A287-2F71DF1EEDE4}" presName="Name0" presStyleCnt="0">
        <dgm:presLayoutVars>
          <dgm:dir/>
          <dgm:animLvl val="lvl"/>
          <dgm:resizeHandles val="exact"/>
        </dgm:presLayoutVars>
      </dgm:prSet>
      <dgm:spPr/>
    </dgm:pt>
    <dgm:pt modelId="{705E4764-69F4-46B1-A85A-8F46E8434294}" type="pres">
      <dgm:prSet presAssocID="{5F4D9647-17B1-4E3B-B82B-10A488A23C12}" presName="composite" presStyleCnt="0"/>
      <dgm:spPr/>
    </dgm:pt>
    <dgm:pt modelId="{8E1E662B-DF49-42FD-BF87-5A2E27D573A9}" type="pres">
      <dgm:prSet presAssocID="{5F4D9647-17B1-4E3B-B82B-10A488A23C12}" presName="parTx" presStyleLbl="alignNode1" presStyleIdx="0" presStyleCnt="1">
        <dgm:presLayoutVars>
          <dgm:chMax val="0"/>
          <dgm:chPref val="0"/>
          <dgm:bulletEnabled val="1"/>
        </dgm:presLayoutVars>
      </dgm:prSet>
      <dgm:spPr/>
    </dgm:pt>
    <dgm:pt modelId="{40FB8B18-BEE4-49C6-8C2B-EA7D91A617E7}" type="pres">
      <dgm:prSet presAssocID="{5F4D9647-17B1-4E3B-B82B-10A488A23C12}" presName="desTx" presStyleLbl="alignAccFollowNode1" presStyleIdx="0" presStyleCnt="1">
        <dgm:presLayoutVars>
          <dgm:bulletEnabled val="1"/>
        </dgm:presLayoutVars>
      </dgm:prSet>
      <dgm:spPr/>
    </dgm:pt>
  </dgm:ptLst>
  <dgm:cxnLst>
    <dgm:cxn modelId="{8FA67708-4B3F-4CB6-A98A-285A72F90C33}" type="presOf" srcId="{79144F06-3C53-4F64-AF7A-B7BED730B740}" destId="{40FB8B18-BEE4-49C6-8C2B-EA7D91A617E7}" srcOrd="0" destOrd="0" presId="urn:microsoft.com/office/officeart/2005/8/layout/hList1"/>
    <dgm:cxn modelId="{7254C10D-1683-4285-8425-08BD1FBB3DF0}" srcId="{FD740DCF-442A-4980-A287-2F71DF1EEDE4}" destId="{5F4D9647-17B1-4E3B-B82B-10A488A23C12}" srcOrd="0" destOrd="0" parTransId="{F0502BFF-650C-4377-825B-73291F652119}" sibTransId="{35620755-E7A1-4A19-8FF9-E51C0E203411}"/>
    <dgm:cxn modelId="{1A06B480-D19B-493C-B65D-CA8B05EBDCA5}" type="presOf" srcId="{8C406133-1113-44D8-9917-E7F717FDA856}" destId="{40FB8B18-BEE4-49C6-8C2B-EA7D91A617E7}" srcOrd="0" destOrd="1" presId="urn:microsoft.com/office/officeart/2005/8/layout/hList1"/>
    <dgm:cxn modelId="{F2CC0443-8EC1-4535-A05D-49A25CC384F2}" type="presOf" srcId="{5F4D9647-17B1-4E3B-B82B-10A488A23C12}" destId="{8E1E662B-DF49-42FD-BF87-5A2E27D573A9}" srcOrd="0" destOrd="0" presId="urn:microsoft.com/office/officeart/2005/8/layout/hList1"/>
    <dgm:cxn modelId="{F1C9ED0A-D08B-45E3-AA8C-0454B0F9CBF7}" srcId="{5F4D9647-17B1-4E3B-B82B-10A488A23C12}" destId="{79144F06-3C53-4F64-AF7A-B7BED730B740}" srcOrd="0" destOrd="0" parTransId="{DDC83C6A-6FB1-456B-B8A2-B4381B55706A}" sibTransId="{EBDA8ED0-ECDC-4FAE-89A7-A41839BD9F5F}"/>
    <dgm:cxn modelId="{46D32C17-7C09-440F-A387-F68CAECFEF91}" type="presOf" srcId="{FD740DCF-442A-4980-A287-2F71DF1EEDE4}" destId="{09128BBF-6578-42D5-B134-BD627C5FE18D}" srcOrd="0" destOrd="0" presId="urn:microsoft.com/office/officeart/2005/8/layout/hList1"/>
    <dgm:cxn modelId="{01C09AB5-367E-43CC-A574-3228E50C1954}" srcId="{5F4D9647-17B1-4E3B-B82B-10A488A23C12}" destId="{8C406133-1113-44D8-9917-E7F717FDA856}" srcOrd="1" destOrd="0" parTransId="{2DB4F40A-29AB-4197-9876-7CF55D0051DC}" sibTransId="{B3531181-24CA-4FC8-9C7E-22504607C1A3}"/>
    <dgm:cxn modelId="{50DFE191-762A-4A69-8021-BFD7DD1A1FD0}" type="presParOf" srcId="{09128BBF-6578-42D5-B134-BD627C5FE18D}" destId="{705E4764-69F4-46B1-A85A-8F46E8434294}" srcOrd="0" destOrd="0" presId="urn:microsoft.com/office/officeart/2005/8/layout/hList1"/>
    <dgm:cxn modelId="{42C7ED75-9390-4B24-8007-94EBE2D5BDDC}" type="presParOf" srcId="{705E4764-69F4-46B1-A85A-8F46E8434294}" destId="{8E1E662B-DF49-42FD-BF87-5A2E27D573A9}" srcOrd="0" destOrd="0" presId="urn:microsoft.com/office/officeart/2005/8/layout/hList1"/>
    <dgm:cxn modelId="{7FEA072A-AD59-4310-94C4-54DB089C1985}" type="presParOf" srcId="{705E4764-69F4-46B1-A85A-8F46E8434294}" destId="{40FB8B18-BEE4-49C6-8C2B-EA7D91A617E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9596673-B99C-443D-AFED-9D7E4DED7EC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669AFC6-5432-4D8B-8AB4-177D4CFD7942}">
      <dgm:prSet custT="1"/>
      <dgm:spPr/>
      <dgm:t>
        <a:bodyPr/>
        <a:lstStyle/>
        <a:p>
          <a:r>
            <a:rPr lang="en-US" sz="3200" dirty="0">
              <a:solidFill>
                <a:schemeClr val="bg2"/>
              </a:solidFill>
            </a:rPr>
            <a:t>USE</a:t>
          </a:r>
          <a:r>
            <a:rPr lang="en-US" sz="3200" baseline="0" dirty="0">
              <a:solidFill>
                <a:schemeClr val="bg2"/>
              </a:solidFill>
            </a:rPr>
            <a:t> A PROJECT MANAGEMENT PLATFORM</a:t>
          </a:r>
          <a:endParaRPr lang="en-US" sz="3200" dirty="0">
            <a:solidFill>
              <a:schemeClr val="bg2"/>
            </a:solidFill>
          </a:endParaRPr>
        </a:p>
      </dgm:t>
    </dgm:pt>
    <dgm:pt modelId="{15895239-B43B-48CF-B34A-E6AECFC4331A}" type="parTrans" cxnId="{975575D0-C11B-4132-A41D-66C34BA3F25F}">
      <dgm:prSet/>
      <dgm:spPr/>
      <dgm:t>
        <a:bodyPr/>
        <a:lstStyle/>
        <a:p>
          <a:endParaRPr lang="en-US"/>
        </a:p>
      </dgm:t>
    </dgm:pt>
    <dgm:pt modelId="{53444464-5D74-4DDF-BCC4-FA2BF72DEE17}" type="sibTrans" cxnId="{975575D0-C11B-4132-A41D-66C34BA3F25F}">
      <dgm:prSet/>
      <dgm:spPr/>
      <dgm:t>
        <a:bodyPr/>
        <a:lstStyle/>
        <a:p>
          <a:endParaRPr lang="en-US"/>
        </a:p>
      </dgm:t>
    </dgm:pt>
    <dgm:pt modelId="{2C95C947-DA26-4719-A1D6-53176D0FD5ED}">
      <dgm:prSet custT="1"/>
      <dgm:spPr>
        <a:solidFill>
          <a:schemeClr val="accent1">
            <a:tint val="40000"/>
            <a:hueOff val="0"/>
            <a:satOff val="0"/>
            <a:lumOff val="0"/>
            <a:alpha val="0"/>
          </a:schemeClr>
        </a:solidFill>
      </dgm:spPr>
      <dgm:t>
        <a:bodyPr/>
        <a:lstStyle/>
        <a:p>
          <a:pPr algn="ctr">
            <a:buNone/>
          </a:pPr>
          <a:r>
            <a:rPr lang="en-US" sz="2000" dirty="0">
              <a:solidFill>
                <a:schemeClr val="tx1"/>
              </a:solidFill>
            </a:rPr>
            <a:t>	Right off the bat, we had a Kanbanchi board up and running (and later, a ZenHub board), for managing our tasks, and that worked well for a while. However, interest in maintaining them waned over time, and we resorted to using Skype for assigning and “managing” tasks. This was detrimental, as it caused task overlaps due to people (justly) not reading everything in the conversation. </a:t>
          </a:r>
        </a:p>
      </dgm:t>
    </dgm:pt>
    <dgm:pt modelId="{3B8B109A-7DF4-4DC2-8FF8-86753F3CFC05}" type="parTrans" cxnId="{8D3EB1F0-5BD1-43EE-AA84-367C76F3E6EB}">
      <dgm:prSet/>
      <dgm:spPr/>
    </dgm:pt>
    <dgm:pt modelId="{34069C41-982D-4371-A37B-0189AFB8BDAD}" type="sibTrans" cxnId="{8D3EB1F0-5BD1-43EE-AA84-367C76F3E6EB}">
      <dgm:prSet/>
      <dgm:spPr/>
    </dgm:pt>
    <dgm:pt modelId="{8D8763B5-7C34-4B68-B0CC-10BB93A7F2F6}">
      <dgm:prSet custT="1"/>
      <dgm:spPr>
        <a:solidFill>
          <a:schemeClr val="accent1">
            <a:tint val="40000"/>
            <a:hueOff val="0"/>
            <a:satOff val="0"/>
            <a:lumOff val="0"/>
            <a:alpha val="0"/>
          </a:schemeClr>
        </a:solidFill>
      </dgm:spPr>
      <dgm:t>
        <a:bodyPr/>
        <a:lstStyle/>
        <a:p>
          <a:pPr algn="ctr">
            <a:buNone/>
          </a:pPr>
          <a:r>
            <a:rPr lang="en-US" sz="2000" dirty="0">
              <a:solidFill>
                <a:srgbClr val="ACD433"/>
              </a:solidFill>
            </a:rPr>
            <a:t>The moral of the story</a:t>
          </a:r>
          <a:r>
            <a:rPr lang="en-US" sz="2000" dirty="0">
              <a:solidFill>
                <a:schemeClr val="tx1"/>
              </a:solidFill>
            </a:rPr>
            <a:t>: platforms like Kanbanchi, ZenHub, or Trello make team workflow easier to follow and manage. Boards save lives!</a:t>
          </a:r>
        </a:p>
      </dgm:t>
    </dgm:pt>
    <dgm:pt modelId="{BF17B7F3-2D98-431F-8558-75948C9587BD}" type="parTrans" cxnId="{8A21F0AA-D314-4B79-BBF2-95D238373E34}">
      <dgm:prSet/>
      <dgm:spPr/>
    </dgm:pt>
    <dgm:pt modelId="{D5FD497F-499F-497B-9043-0D83C32BCE9B}" type="sibTrans" cxnId="{8A21F0AA-D314-4B79-BBF2-95D238373E34}">
      <dgm:prSet/>
      <dgm:spPr/>
    </dgm:pt>
    <dgm:pt modelId="{30D5773C-4CC0-44E2-98CA-1E3D1F1EB50C}" type="pres">
      <dgm:prSet presAssocID="{19596673-B99C-443D-AFED-9D7E4DED7ECD}" presName="Name0" presStyleCnt="0">
        <dgm:presLayoutVars>
          <dgm:dir/>
          <dgm:animLvl val="lvl"/>
          <dgm:resizeHandles val="exact"/>
        </dgm:presLayoutVars>
      </dgm:prSet>
      <dgm:spPr/>
    </dgm:pt>
    <dgm:pt modelId="{93688D6E-C11E-435F-B4C6-6F925DE6BF4F}" type="pres">
      <dgm:prSet presAssocID="{7669AFC6-5432-4D8B-8AB4-177D4CFD7942}" presName="composite" presStyleCnt="0"/>
      <dgm:spPr/>
    </dgm:pt>
    <dgm:pt modelId="{6C9C054A-3764-44CE-98FD-D9DEE8F2F0BF}" type="pres">
      <dgm:prSet presAssocID="{7669AFC6-5432-4D8B-8AB4-177D4CFD7942}" presName="parTx" presStyleLbl="alignNode1" presStyleIdx="0" presStyleCnt="1">
        <dgm:presLayoutVars>
          <dgm:chMax val="0"/>
          <dgm:chPref val="0"/>
          <dgm:bulletEnabled val="1"/>
        </dgm:presLayoutVars>
      </dgm:prSet>
      <dgm:spPr/>
    </dgm:pt>
    <dgm:pt modelId="{673D60BE-B1F1-4D0C-8DC1-9A4FACDE1149}" type="pres">
      <dgm:prSet presAssocID="{7669AFC6-5432-4D8B-8AB4-177D4CFD7942}" presName="desTx" presStyleLbl="alignAccFollowNode1" presStyleIdx="0" presStyleCnt="1">
        <dgm:presLayoutVars>
          <dgm:bulletEnabled val="1"/>
        </dgm:presLayoutVars>
      </dgm:prSet>
      <dgm:spPr/>
    </dgm:pt>
  </dgm:ptLst>
  <dgm:cxnLst>
    <dgm:cxn modelId="{DF8E8545-4152-461A-9D2C-C04031128A45}" type="presOf" srcId="{19596673-B99C-443D-AFED-9D7E4DED7ECD}" destId="{30D5773C-4CC0-44E2-98CA-1E3D1F1EB50C}" srcOrd="0" destOrd="0" presId="urn:microsoft.com/office/officeart/2005/8/layout/hList1"/>
    <dgm:cxn modelId="{8D3EB1F0-5BD1-43EE-AA84-367C76F3E6EB}" srcId="{7669AFC6-5432-4D8B-8AB4-177D4CFD7942}" destId="{2C95C947-DA26-4719-A1D6-53176D0FD5ED}" srcOrd="0" destOrd="0" parTransId="{3B8B109A-7DF4-4DC2-8FF8-86753F3CFC05}" sibTransId="{34069C41-982D-4371-A37B-0189AFB8BDAD}"/>
    <dgm:cxn modelId="{975575D0-C11B-4132-A41D-66C34BA3F25F}" srcId="{19596673-B99C-443D-AFED-9D7E4DED7ECD}" destId="{7669AFC6-5432-4D8B-8AB4-177D4CFD7942}" srcOrd="0" destOrd="0" parTransId="{15895239-B43B-48CF-B34A-E6AECFC4331A}" sibTransId="{53444464-5D74-4DDF-BCC4-FA2BF72DEE17}"/>
    <dgm:cxn modelId="{8A9F75B9-1A1C-4CAF-AABA-C0F79767EFF9}" type="presOf" srcId="{2C95C947-DA26-4719-A1D6-53176D0FD5ED}" destId="{673D60BE-B1F1-4D0C-8DC1-9A4FACDE1149}" srcOrd="0" destOrd="0" presId="urn:microsoft.com/office/officeart/2005/8/layout/hList1"/>
    <dgm:cxn modelId="{D046F957-F5EB-498E-BA31-8D99351116FE}" type="presOf" srcId="{7669AFC6-5432-4D8B-8AB4-177D4CFD7942}" destId="{6C9C054A-3764-44CE-98FD-D9DEE8F2F0BF}" srcOrd="0" destOrd="0" presId="urn:microsoft.com/office/officeart/2005/8/layout/hList1"/>
    <dgm:cxn modelId="{8A21F0AA-D314-4B79-BBF2-95D238373E34}" srcId="{7669AFC6-5432-4D8B-8AB4-177D4CFD7942}" destId="{8D8763B5-7C34-4B68-B0CC-10BB93A7F2F6}" srcOrd="1" destOrd="0" parTransId="{BF17B7F3-2D98-431F-8558-75948C9587BD}" sibTransId="{D5FD497F-499F-497B-9043-0D83C32BCE9B}"/>
    <dgm:cxn modelId="{46E20AF2-4343-4EAB-BF1F-74D9FF984C56}" type="presOf" srcId="{8D8763B5-7C34-4B68-B0CC-10BB93A7F2F6}" destId="{673D60BE-B1F1-4D0C-8DC1-9A4FACDE1149}" srcOrd="0" destOrd="1" presId="urn:microsoft.com/office/officeart/2005/8/layout/hList1"/>
    <dgm:cxn modelId="{1F524F0F-A012-440C-B295-1334ACFB575B}" type="presParOf" srcId="{30D5773C-4CC0-44E2-98CA-1E3D1F1EB50C}" destId="{93688D6E-C11E-435F-B4C6-6F925DE6BF4F}" srcOrd="0" destOrd="0" presId="urn:microsoft.com/office/officeart/2005/8/layout/hList1"/>
    <dgm:cxn modelId="{728C6D6C-F255-4EE0-B380-846F2CAFFE20}" type="presParOf" srcId="{93688D6E-C11E-435F-B4C6-6F925DE6BF4F}" destId="{6C9C054A-3764-44CE-98FD-D9DEE8F2F0BF}" srcOrd="0" destOrd="0" presId="urn:microsoft.com/office/officeart/2005/8/layout/hList1"/>
    <dgm:cxn modelId="{C7EC692E-6BDB-4C82-8162-5887E8BFA859}" type="presParOf" srcId="{93688D6E-C11E-435F-B4C6-6F925DE6BF4F}" destId="{673D60BE-B1F1-4D0C-8DC1-9A4FACDE114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63CEEC-2975-4442-8FCD-61BD04E7F807}"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5058824C-5E52-40AF-B15C-0E11FFB9BC42}">
      <dgm:prSet/>
      <dgm:spPr/>
      <dgm:t>
        <a:bodyPr/>
        <a:lstStyle/>
        <a:p>
          <a:r>
            <a:rPr lang="en-US" b="0" i="0" dirty="0"/>
            <a:t>Hibernate provided the object relational mapping and querying methods required to manipulate the data within the application’s database.</a:t>
          </a:r>
          <a:endParaRPr lang="en-US" dirty="0"/>
        </a:p>
      </dgm:t>
    </dgm:pt>
    <dgm:pt modelId="{2E719453-F0C0-423F-96DC-CBB3B07D2DC2}" type="parTrans" cxnId="{21BE26D9-5301-4E6E-81F7-CBA3B63C837C}">
      <dgm:prSet/>
      <dgm:spPr/>
      <dgm:t>
        <a:bodyPr/>
        <a:lstStyle/>
        <a:p>
          <a:endParaRPr lang="en-US"/>
        </a:p>
      </dgm:t>
    </dgm:pt>
    <dgm:pt modelId="{148F89CF-B3CD-49BF-B9C5-6CBB5DCF5E57}" type="sibTrans" cxnId="{21BE26D9-5301-4E6E-81F7-CBA3B63C837C}">
      <dgm:prSet/>
      <dgm:spPr/>
      <dgm:t>
        <a:bodyPr/>
        <a:lstStyle/>
        <a:p>
          <a:endParaRPr lang="en-US"/>
        </a:p>
      </dgm:t>
    </dgm:pt>
    <dgm:pt modelId="{55756643-4B6E-4335-8C31-F02A1E9E9B52}">
      <dgm:prSet/>
      <dgm:spPr/>
      <dgm:t>
        <a:bodyPr/>
        <a:lstStyle/>
        <a:p>
          <a:r>
            <a:rPr lang="en-US" b="0" i="0" dirty="0"/>
            <a:t>Spring MVC provided the means to create a RESTful API for communication between the backend and the frontend layers of our application, as well as various other features, such as field injection.</a:t>
          </a:r>
          <a:endParaRPr lang="en-US" dirty="0"/>
        </a:p>
      </dgm:t>
    </dgm:pt>
    <dgm:pt modelId="{27A4099F-13CC-4D7E-8292-F7984D8B7F17}" type="parTrans" cxnId="{F6EA6C67-75DF-4F37-9E35-1E29D38E0860}">
      <dgm:prSet/>
      <dgm:spPr/>
      <dgm:t>
        <a:bodyPr/>
        <a:lstStyle/>
        <a:p>
          <a:endParaRPr lang="en-US"/>
        </a:p>
      </dgm:t>
    </dgm:pt>
    <dgm:pt modelId="{92559E26-4D9E-412F-B2D3-355ACBCE5A69}" type="sibTrans" cxnId="{F6EA6C67-75DF-4F37-9E35-1E29D38E0860}">
      <dgm:prSet/>
      <dgm:spPr/>
      <dgm:t>
        <a:bodyPr/>
        <a:lstStyle/>
        <a:p>
          <a:endParaRPr lang="en-US"/>
        </a:p>
      </dgm:t>
    </dgm:pt>
    <dgm:pt modelId="{76749388-72C4-426F-AAA8-50F33FD2B8F2}">
      <dgm:prSet/>
      <dgm:spPr/>
      <dgm:t>
        <a:bodyPr/>
        <a:lstStyle/>
        <a:p>
          <a:r>
            <a:rPr lang="en-US" b="0" i="0" dirty="0"/>
            <a:t>Bootstrap allowed us to create a friendly and reliable user interface, that follows the official specifications provided for the project.</a:t>
          </a:r>
        </a:p>
      </dgm:t>
    </dgm:pt>
    <dgm:pt modelId="{2F7E815A-6DF1-484D-B4F4-D3B54555E969}" type="parTrans" cxnId="{557B008E-6661-4102-B003-0FA57F7CE1BB}">
      <dgm:prSet/>
      <dgm:spPr/>
      <dgm:t>
        <a:bodyPr/>
        <a:lstStyle/>
        <a:p>
          <a:endParaRPr lang="en-US"/>
        </a:p>
      </dgm:t>
    </dgm:pt>
    <dgm:pt modelId="{71858D7D-8F5E-43B2-A12C-6A20821137C7}" type="sibTrans" cxnId="{557B008E-6661-4102-B003-0FA57F7CE1BB}">
      <dgm:prSet/>
      <dgm:spPr/>
      <dgm:t>
        <a:bodyPr/>
        <a:lstStyle/>
        <a:p>
          <a:endParaRPr lang="en-US"/>
        </a:p>
      </dgm:t>
    </dgm:pt>
    <dgm:pt modelId="{C29302A7-C9C3-4C54-9C19-B4F57296D69E}">
      <dgm:prSet/>
      <dgm:spPr/>
      <dgm:t>
        <a:bodyPr/>
        <a:lstStyle/>
        <a:p>
          <a:r>
            <a:rPr lang="en-US" b="0" i="0" dirty="0"/>
            <a:t>AngularJS</a:t>
          </a:r>
          <a:r>
            <a:rPr lang="ro-RO" b="0" i="0" dirty="0"/>
            <a:t> </a:t>
          </a:r>
          <a:r>
            <a:rPr lang="en-US" b="0" i="0" noProof="0" dirty="0"/>
            <a:t>was</a:t>
          </a:r>
          <a:r>
            <a:rPr lang="ro-RO" b="0" i="0" dirty="0"/>
            <a:t> an </a:t>
          </a:r>
          <a:r>
            <a:rPr lang="en-US" b="0" i="0" noProof="0" dirty="0"/>
            <a:t>easy</a:t>
          </a:r>
          <a:r>
            <a:rPr lang="ro-RO" b="0" i="0" dirty="0"/>
            <a:t> </a:t>
          </a:r>
          <a:r>
            <a:rPr lang="en-US" b="0" i="0" noProof="0" dirty="0"/>
            <a:t>choice</a:t>
          </a:r>
          <a:r>
            <a:rPr lang="ro-RO" b="0" i="0" dirty="0"/>
            <a:t>, </a:t>
          </a:r>
          <a:r>
            <a:rPr lang="en-US" b="0" i="0" noProof="0" dirty="0"/>
            <a:t>due</a:t>
          </a:r>
          <a:r>
            <a:rPr lang="en-US" b="0" i="0" dirty="0"/>
            <a:t> to its wide usability and simplicity of use. It provides a framework for a client-side MVC architecture. Additionally, it may be effortlessly extended and combined with CSS frameworks, such as Bootstrap.</a:t>
          </a:r>
        </a:p>
      </dgm:t>
    </dgm:pt>
    <dgm:pt modelId="{2283DED2-09F4-438C-B666-A1D12D1894E7}" type="sibTrans" cxnId="{726668F1-3602-4CB3-9CAC-89E122F4F492}">
      <dgm:prSet/>
      <dgm:spPr/>
      <dgm:t>
        <a:bodyPr/>
        <a:lstStyle/>
        <a:p>
          <a:endParaRPr lang="en-US"/>
        </a:p>
      </dgm:t>
    </dgm:pt>
    <dgm:pt modelId="{B98858D9-FED8-4260-9EB7-753BC07694A2}" type="parTrans" cxnId="{726668F1-3602-4CB3-9CAC-89E122F4F492}">
      <dgm:prSet/>
      <dgm:spPr/>
      <dgm:t>
        <a:bodyPr/>
        <a:lstStyle/>
        <a:p>
          <a:endParaRPr lang="en-US"/>
        </a:p>
      </dgm:t>
    </dgm:pt>
    <dgm:pt modelId="{9D8A2695-C365-4F7D-BA69-1C1CDF5CDF88}" type="pres">
      <dgm:prSet presAssocID="{4263CEEC-2975-4442-8FCD-61BD04E7F807}" presName="linearFlow" presStyleCnt="0">
        <dgm:presLayoutVars>
          <dgm:dir/>
          <dgm:resizeHandles val="exact"/>
        </dgm:presLayoutVars>
      </dgm:prSet>
      <dgm:spPr/>
    </dgm:pt>
    <dgm:pt modelId="{B49909C2-3D1A-4D6C-A0FC-6A08F79B764E}" type="pres">
      <dgm:prSet presAssocID="{5058824C-5E52-40AF-B15C-0E11FFB9BC42}" presName="composite" presStyleCnt="0"/>
      <dgm:spPr/>
    </dgm:pt>
    <dgm:pt modelId="{1D0E96AA-B862-40DB-AF00-CB0E31A30FB0}" type="pres">
      <dgm:prSet presAssocID="{5058824C-5E52-40AF-B15C-0E11FFB9BC42}" presName="imgShp"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pt>
    <dgm:pt modelId="{14AE4052-0E54-489A-93D6-760AB29AD06F}" type="pres">
      <dgm:prSet presAssocID="{5058824C-5E52-40AF-B15C-0E11FFB9BC42}" presName="txShp" presStyleLbl="node1" presStyleIdx="0" presStyleCnt="4">
        <dgm:presLayoutVars>
          <dgm:bulletEnabled val="1"/>
        </dgm:presLayoutVars>
      </dgm:prSet>
      <dgm:spPr/>
    </dgm:pt>
    <dgm:pt modelId="{4BDD60C9-3E07-4B90-950C-6A2C4CC6DD37}" type="pres">
      <dgm:prSet presAssocID="{148F89CF-B3CD-49BF-B9C5-6CBB5DCF5E57}" presName="spacing" presStyleCnt="0"/>
      <dgm:spPr/>
    </dgm:pt>
    <dgm:pt modelId="{9E8432CA-3C18-4170-A42A-2FB28EFA6C9D}" type="pres">
      <dgm:prSet presAssocID="{55756643-4B6E-4335-8C31-F02A1E9E9B52}" presName="composite" presStyleCnt="0"/>
      <dgm:spPr/>
    </dgm:pt>
    <dgm:pt modelId="{10B2981F-F9B1-4FD0-A0DA-692FD2B0ACFF}" type="pres">
      <dgm:prSet presAssocID="{55756643-4B6E-4335-8C31-F02A1E9E9B52}" presName="imgShp"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l="-1000" r="-1000"/>
          </a:stretch>
        </a:blipFill>
      </dgm:spPr>
    </dgm:pt>
    <dgm:pt modelId="{63D03262-A630-4330-8FF6-86C03B1369CB}" type="pres">
      <dgm:prSet presAssocID="{55756643-4B6E-4335-8C31-F02A1E9E9B52}" presName="txShp" presStyleLbl="node1" presStyleIdx="1" presStyleCnt="4">
        <dgm:presLayoutVars>
          <dgm:bulletEnabled val="1"/>
        </dgm:presLayoutVars>
      </dgm:prSet>
      <dgm:spPr/>
    </dgm:pt>
    <dgm:pt modelId="{99F12325-0484-4F8B-9E91-9713D30DC85E}" type="pres">
      <dgm:prSet presAssocID="{92559E26-4D9E-412F-B2D3-355ACBCE5A69}" presName="spacing" presStyleCnt="0"/>
      <dgm:spPr/>
    </dgm:pt>
    <dgm:pt modelId="{BB1BFF15-4525-47FD-A092-2C4DC93C901A}" type="pres">
      <dgm:prSet presAssocID="{C29302A7-C9C3-4C54-9C19-B4F57296D69E}" presName="composite" presStyleCnt="0"/>
      <dgm:spPr/>
    </dgm:pt>
    <dgm:pt modelId="{4252E1BF-598B-4185-B729-6B4C80AFEF22}" type="pres">
      <dgm:prSet presAssocID="{C29302A7-C9C3-4C54-9C19-B4F57296D69E}" presName="imgShp"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t="-3000" b="-3000"/>
          </a:stretch>
        </a:blipFill>
      </dgm:spPr>
    </dgm:pt>
    <dgm:pt modelId="{53E85208-3855-47DC-9D6E-D3DB7C469191}" type="pres">
      <dgm:prSet presAssocID="{C29302A7-C9C3-4C54-9C19-B4F57296D69E}" presName="txShp" presStyleLbl="node1" presStyleIdx="2" presStyleCnt="4">
        <dgm:presLayoutVars>
          <dgm:bulletEnabled val="1"/>
        </dgm:presLayoutVars>
      </dgm:prSet>
      <dgm:spPr/>
    </dgm:pt>
    <dgm:pt modelId="{17858DAF-E5F6-42AD-950E-82961DDD5249}" type="pres">
      <dgm:prSet presAssocID="{2283DED2-09F4-438C-B666-A1D12D1894E7}" presName="spacing" presStyleCnt="0"/>
      <dgm:spPr/>
    </dgm:pt>
    <dgm:pt modelId="{DC35AADD-CB50-4282-9C7C-AD4BD5B99180}" type="pres">
      <dgm:prSet presAssocID="{76749388-72C4-426F-AAA8-50F33FD2B8F2}" presName="composite" presStyleCnt="0"/>
      <dgm:spPr/>
    </dgm:pt>
    <dgm:pt modelId="{870C4243-FD36-445E-8A24-21B02CCA6A95}" type="pres">
      <dgm:prSet presAssocID="{76749388-72C4-426F-AAA8-50F33FD2B8F2}" presName="imgShp"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AC3539A7-23D9-40F5-9359-195E391EB613}" type="pres">
      <dgm:prSet presAssocID="{76749388-72C4-426F-AAA8-50F33FD2B8F2}" presName="txShp" presStyleLbl="node1" presStyleIdx="3" presStyleCnt="4">
        <dgm:presLayoutVars>
          <dgm:bulletEnabled val="1"/>
        </dgm:presLayoutVars>
      </dgm:prSet>
      <dgm:spPr/>
    </dgm:pt>
  </dgm:ptLst>
  <dgm:cxnLst>
    <dgm:cxn modelId="{52F5DD4B-CB8C-42C3-89CE-0BD997222E10}" type="presOf" srcId="{5058824C-5E52-40AF-B15C-0E11FFB9BC42}" destId="{14AE4052-0E54-489A-93D6-760AB29AD06F}" srcOrd="0" destOrd="0" presId="urn:microsoft.com/office/officeart/2005/8/layout/vList3"/>
    <dgm:cxn modelId="{726668F1-3602-4CB3-9CAC-89E122F4F492}" srcId="{4263CEEC-2975-4442-8FCD-61BD04E7F807}" destId="{C29302A7-C9C3-4C54-9C19-B4F57296D69E}" srcOrd="2" destOrd="0" parTransId="{B98858D9-FED8-4260-9EB7-753BC07694A2}" sibTransId="{2283DED2-09F4-438C-B666-A1D12D1894E7}"/>
    <dgm:cxn modelId="{F6EA6C67-75DF-4F37-9E35-1E29D38E0860}" srcId="{4263CEEC-2975-4442-8FCD-61BD04E7F807}" destId="{55756643-4B6E-4335-8C31-F02A1E9E9B52}" srcOrd="1" destOrd="0" parTransId="{27A4099F-13CC-4D7E-8292-F7984D8B7F17}" sibTransId="{92559E26-4D9E-412F-B2D3-355ACBCE5A69}"/>
    <dgm:cxn modelId="{E0DDC5A7-8CCF-4521-94F7-8887B6878360}" type="presOf" srcId="{C29302A7-C9C3-4C54-9C19-B4F57296D69E}" destId="{53E85208-3855-47DC-9D6E-D3DB7C469191}" srcOrd="0" destOrd="0" presId="urn:microsoft.com/office/officeart/2005/8/layout/vList3"/>
    <dgm:cxn modelId="{71D48F1D-9254-407C-B895-DCAA1A1BB085}" type="presOf" srcId="{4263CEEC-2975-4442-8FCD-61BD04E7F807}" destId="{9D8A2695-C365-4F7D-BA69-1C1CDF5CDF88}" srcOrd="0" destOrd="0" presId="urn:microsoft.com/office/officeart/2005/8/layout/vList3"/>
    <dgm:cxn modelId="{8AF8C91D-5B63-4740-8E48-BA49316A1BE6}" type="presOf" srcId="{55756643-4B6E-4335-8C31-F02A1E9E9B52}" destId="{63D03262-A630-4330-8FF6-86C03B1369CB}" srcOrd="0" destOrd="0" presId="urn:microsoft.com/office/officeart/2005/8/layout/vList3"/>
    <dgm:cxn modelId="{21BE26D9-5301-4E6E-81F7-CBA3B63C837C}" srcId="{4263CEEC-2975-4442-8FCD-61BD04E7F807}" destId="{5058824C-5E52-40AF-B15C-0E11FFB9BC42}" srcOrd="0" destOrd="0" parTransId="{2E719453-F0C0-423F-96DC-CBB3B07D2DC2}" sibTransId="{148F89CF-B3CD-49BF-B9C5-6CBB5DCF5E57}"/>
    <dgm:cxn modelId="{69FD1728-19A4-4DAC-B141-FC389CE3E1F9}" type="presOf" srcId="{76749388-72C4-426F-AAA8-50F33FD2B8F2}" destId="{AC3539A7-23D9-40F5-9359-195E391EB613}" srcOrd="0" destOrd="0" presId="urn:microsoft.com/office/officeart/2005/8/layout/vList3"/>
    <dgm:cxn modelId="{557B008E-6661-4102-B003-0FA57F7CE1BB}" srcId="{4263CEEC-2975-4442-8FCD-61BD04E7F807}" destId="{76749388-72C4-426F-AAA8-50F33FD2B8F2}" srcOrd="3" destOrd="0" parTransId="{2F7E815A-6DF1-484D-B4F4-D3B54555E969}" sibTransId="{71858D7D-8F5E-43B2-A12C-6A20821137C7}"/>
    <dgm:cxn modelId="{77085F45-56C2-49DD-BB4D-28FC60481E14}" type="presParOf" srcId="{9D8A2695-C365-4F7D-BA69-1C1CDF5CDF88}" destId="{B49909C2-3D1A-4D6C-A0FC-6A08F79B764E}" srcOrd="0" destOrd="0" presId="urn:microsoft.com/office/officeart/2005/8/layout/vList3"/>
    <dgm:cxn modelId="{FD2E0645-C81D-46D7-8864-E757246A06AA}" type="presParOf" srcId="{B49909C2-3D1A-4D6C-A0FC-6A08F79B764E}" destId="{1D0E96AA-B862-40DB-AF00-CB0E31A30FB0}" srcOrd="0" destOrd="0" presId="urn:microsoft.com/office/officeart/2005/8/layout/vList3"/>
    <dgm:cxn modelId="{566675ED-41DF-45DC-A8E6-858276BDCB7B}" type="presParOf" srcId="{B49909C2-3D1A-4D6C-A0FC-6A08F79B764E}" destId="{14AE4052-0E54-489A-93D6-760AB29AD06F}" srcOrd="1" destOrd="0" presId="urn:microsoft.com/office/officeart/2005/8/layout/vList3"/>
    <dgm:cxn modelId="{E7207842-6D8E-460E-9DFF-4C2D36DE05AE}" type="presParOf" srcId="{9D8A2695-C365-4F7D-BA69-1C1CDF5CDF88}" destId="{4BDD60C9-3E07-4B90-950C-6A2C4CC6DD37}" srcOrd="1" destOrd="0" presId="urn:microsoft.com/office/officeart/2005/8/layout/vList3"/>
    <dgm:cxn modelId="{AB44E13D-A465-4444-A1FA-2FE6B630AE10}" type="presParOf" srcId="{9D8A2695-C365-4F7D-BA69-1C1CDF5CDF88}" destId="{9E8432CA-3C18-4170-A42A-2FB28EFA6C9D}" srcOrd="2" destOrd="0" presId="urn:microsoft.com/office/officeart/2005/8/layout/vList3"/>
    <dgm:cxn modelId="{980FF73E-68D3-43A2-935D-D5C68F5344D0}" type="presParOf" srcId="{9E8432CA-3C18-4170-A42A-2FB28EFA6C9D}" destId="{10B2981F-F9B1-4FD0-A0DA-692FD2B0ACFF}" srcOrd="0" destOrd="0" presId="urn:microsoft.com/office/officeart/2005/8/layout/vList3"/>
    <dgm:cxn modelId="{4D002ED3-2701-4E64-BE38-1DF9EDCC34F9}" type="presParOf" srcId="{9E8432CA-3C18-4170-A42A-2FB28EFA6C9D}" destId="{63D03262-A630-4330-8FF6-86C03B1369CB}" srcOrd="1" destOrd="0" presId="urn:microsoft.com/office/officeart/2005/8/layout/vList3"/>
    <dgm:cxn modelId="{CAEA1E50-D4F7-422E-972E-07B9F08C73EA}" type="presParOf" srcId="{9D8A2695-C365-4F7D-BA69-1C1CDF5CDF88}" destId="{99F12325-0484-4F8B-9E91-9713D30DC85E}" srcOrd="3" destOrd="0" presId="urn:microsoft.com/office/officeart/2005/8/layout/vList3"/>
    <dgm:cxn modelId="{25823F38-6EDB-4431-A9F2-FA7221528308}" type="presParOf" srcId="{9D8A2695-C365-4F7D-BA69-1C1CDF5CDF88}" destId="{BB1BFF15-4525-47FD-A092-2C4DC93C901A}" srcOrd="4" destOrd="0" presId="urn:microsoft.com/office/officeart/2005/8/layout/vList3"/>
    <dgm:cxn modelId="{6A2FD5D2-9A51-42C0-918F-CC04C037C68D}" type="presParOf" srcId="{BB1BFF15-4525-47FD-A092-2C4DC93C901A}" destId="{4252E1BF-598B-4185-B729-6B4C80AFEF22}" srcOrd="0" destOrd="0" presId="urn:microsoft.com/office/officeart/2005/8/layout/vList3"/>
    <dgm:cxn modelId="{4884C918-020D-42DC-9552-FDAA69FA45F1}" type="presParOf" srcId="{BB1BFF15-4525-47FD-A092-2C4DC93C901A}" destId="{53E85208-3855-47DC-9D6E-D3DB7C469191}" srcOrd="1" destOrd="0" presId="urn:microsoft.com/office/officeart/2005/8/layout/vList3"/>
    <dgm:cxn modelId="{4588783D-4F9A-4A71-B55A-F12D587DCC01}" type="presParOf" srcId="{9D8A2695-C365-4F7D-BA69-1C1CDF5CDF88}" destId="{17858DAF-E5F6-42AD-950E-82961DDD5249}" srcOrd="5" destOrd="0" presId="urn:microsoft.com/office/officeart/2005/8/layout/vList3"/>
    <dgm:cxn modelId="{8C3A68DF-4527-4760-86CF-4C53616E5094}" type="presParOf" srcId="{9D8A2695-C365-4F7D-BA69-1C1CDF5CDF88}" destId="{DC35AADD-CB50-4282-9C7C-AD4BD5B99180}" srcOrd="6" destOrd="0" presId="urn:microsoft.com/office/officeart/2005/8/layout/vList3"/>
    <dgm:cxn modelId="{E1546915-B7D1-424D-88F3-7AB3BE0B4EA9}" type="presParOf" srcId="{DC35AADD-CB50-4282-9C7C-AD4BD5B99180}" destId="{870C4243-FD36-445E-8A24-21B02CCA6A95}" srcOrd="0" destOrd="0" presId="urn:microsoft.com/office/officeart/2005/8/layout/vList3"/>
    <dgm:cxn modelId="{8068950C-BAEE-44B2-88B5-B6D4297AB552}" type="presParOf" srcId="{DC35AADD-CB50-4282-9C7C-AD4BD5B99180}" destId="{AC3539A7-23D9-40F5-9359-195E391EB61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6CE819-F993-4319-88B5-83016364DDB5}"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E68DDE12-62B7-4CEF-BE44-BCE797251375}">
      <dgm:prSet custT="1"/>
      <dgm:spPr/>
      <dgm:t>
        <a:bodyPr/>
        <a:lstStyle/>
        <a:p>
          <a:pPr algn="r"/>
          <a:endParaRPr lang="en-US" sz="3200" b="0" i="0" dirty="0">
            <a:solidFill>
              <a:schemeClr val="bg2"/>
            </a:solidFill>
          </a:endParaRPr>
        </a:p>
        <a:p>
          <a:pPr algn="r"/>
          <a:r>
            <a:rPr lang="en-US" sz="3200" b="0" i="0" dirty="0">
              <a:solidFill>
                <a:schemeClr val="bg2"/>
              </a:solidFill>
            </a:rPr>
            <a:t>STRATEGIC</a:t>
          </a:r>
        </a:p>
        <a:p>
          <a:pPr algn="r"/>
          <a:r>
            <a:rPr lang="en-US" sz="1700" b="0" i="0" dirty="0"/>
            <a:t>The initial plan was to follow the list of deadlines mentioned on the group project website. This was later dropped in favor of a work plan that better suited our development process, whereby several different tasks were performed in parallel, in an incremental fashion, with 1-week sprints.</a:t>
          </a:r>
        </a:p>
        <a:p>
          <a:pPr algn="r"/>
          <a:r>
            <a:rPr lang="en-US" sz="1700" b="0" i="0" dirty="0"/>
            <a:t>Kanbanchi and ZenHub were used for task management, and Skype was our go-to option for discussing key aspects of the application during development</a:t>
          </a:r>
        </a:p>
        <a:p>
          <a:pPr algn="r"/>
          <a:endParaRPr lang="en-US" sz="1700" dirty="0"/>
        </a:p>
      </dgm:t>
    </dgm:pt>
    <dgm:pt modelId="{97D77548-B2D1-4B8E-AB1E-54887E83BC1D}" type="sibTrans" cxnId="{D62E0A2F-5DF0-4075-8622-FEFF109235F6}">
      <dgm:prSet/>
      <dgm:spPr/>
      <dgm:t>
        <a:bodyPr/>
        <a:lstStyle/>
        <a:p>
          <a:endParaRPr lang="en-US"/>
        </a:p>
      </dgm:t>
    </dgm:pt>
    <dgm:pt modelId="{3930C298-E311-428E-9FA2-E98A44458446}" type="parTrans" cxnId="{D62E0A2F-5DF0-4075-8622-FEFF109235F6}">
      <dgm:prSet/>
      <dgm:spPr/>
      <dgm:t>
        <a:bodyPr/>
        <a:lstStyle/>
        <a:p>
          <a:endParaRPr lang="en-US"/>
        </a:p>
      </dgm:t>
    </dgm:pt>
    <dgm:pt modelId="{2FF443B5-1718-4A61-9B89-FE363281948F}" type="pres">
      <dgm:prSet presAssocID="{EA6CE819-F993-4319-88B5-83016364DDB5}" presName="linearFlow" presStyleCnt="0">
        <dgm:presLayoutVars>
          <dgm:dir/>
          <dgm:resizeHandles val="exact"/>
        </dgm:presLayoutVars>
      </dgm:prSet>
      <dgm:spPr/>
    </dgm:pt>
    <dgm:pt modelId="{83A1E26D-B8A4-4913-A633-BBB33F080B38}" type="pres">
      <dgm:prSet presAssocID="{E68DDE12-62B7-4CEF-BE44-BCE797251375}" presName="composite" presStyleCnt="0"/>
      <dgm:spPr/>
    </dgm:pt>
    <dgm:pt modelId="{0457B206-7392-4E7E-B6CE-486C1B339065}" type="pres">
      <dgm:prSet presAssocID="{E68DDE12-62B7-4CEF-BE44-BCE797251375}" presName="imgShp" presStyleLbl="fgImgPlace1" presStyleIdx="0" presStyleCnt="1" custLinFactNeighborY="-955"/>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pt>
    <dgm:pt modelId="{D858D5C5-76EE-4DA4-8AD0-7A656DC409C9}" type="pres">
      <dgm:prSet presAssocID="{E68DDE12-62B7-4CEF-BE44-BCE797251375}" presName="txShp" presStyleLbl="node1" presStyleIdx="0" presStyleCnt="1" custScaleY="181328">
        <dgm:presLayoutVars>
          <dgm:bulletEnabled val="1"/>
        </dgm:presLayoutVars>
      </dgm:prSet>
      <dgm:spPr/>
    </dgm:pt>
  </dgm:ptLst>
  <dgm:cxnLst>
    <dgm:cxn modelId="{D62E0A2F-5DF0-4075-8622-FEFF109235F6}" srcId="{EA6CE819-F993-4319-88B5-83016364DDB5}" destId="{E68DDE12-62B7-4CEF-BE44-BCE797251375}" srcOrd="0" destOrd="0" parTransId="{3930C298-E311-428E-9FA2-E98A44458446}" sibTransId="{97D77548-B2D1-4B8E-AB1E-54887E83BC1D}"/>
    <dgm:cxn modelId="{75458C7F-FBBE-456D-87BA-2EE2E86FB1A0}" type="presOf" srcId="{EA6CE819-F993-4319-88B5-83016364DDB5}" destId="{2FF443B5-1718-4A61-9B89-FE363281948F}" srcOrd="0" destOrd="0" presId="urn:microsoft.com/office/officeart/2005/8/layout/vList3"/>
    <dgm:cxn modelId="{66F83CE6-5F0A-44A4-8B71-BB622CD35E1C}" type="presOf" srcId="{E68DDE12-62B7-4CEF-BE44-BCE797251375}" destId="{D858D5C5-76EE-4DA4-8AD0-7A656DC409C9}" srcOrd="0" destOrd="0" presId="urn:microsoft.com/office/officeart/2005/8/layout/vList3"/>
    <dgm:cxn modelId="{FFF1508F-2432-409B-B251-36F5F9D632F4}" type="presParOf" srcId="{2FF443B5-1718-4A61-9B89-FE363281948F}" destId="{83A1E26D-B8A4-4913-A633-BBB33F080B38}" srcOrd="0" destOrd="0" presId="urn:microsoft.com/office/officeart/2005/8/layout/vList3"/>
    <dgm:cxn modelId="{925DAE91-8ABC-4D9B-B8B2-E1DF5911CB17}" type="presParOf" srcId="{83A1E26D-B8A4-4913-A633-BBB33F080B38}" destId="{0457B206-7392-4E7E-B6CE-486C1B339065}" srcOrd="0" destOrd="0" presId="urn:microsoft.com/office/officeart/2005/8/layout/vList3"/>
    <dgm:cxn modelId="{E1D2C33D-942A-428C-8BD8-6936EF09EDBC}" type="presParOf" srcId="{83A1E26D-B8A4-4913-A633-BBB33F080B38}" destId="{D858D5C5-76EE-4DA4-8AD0-7A656DC409C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09171A4-27BA-41C4-AA65-ECCC22B984AC}"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B79E5F9A-65AF-4774-BDED-068702B2B2DE}">
      <dgm:prSet custT="1"/>
      <dgm:spPr/>
      <dgm:t>
        <a:bodyPr/>
        <a:lstStyle/>
        <a:p>
          <a:r>
            <a:rPr lang="en-US" sz="3200" b="0" i="0" dirty="0">
              <a:solidFill>
                <a:schemeClr val="bg2"/>
              </a:solidFill>
            </a:rPr>
            <a:t>COMPLIANCE</a:t>
          </a:r>
        </a:p>
        <a:p>
          <a:r>
            <a:rPr lang="en-US" sz="1700" b="0" i="0" dirty="0"/>
            <a:t> The primary regulation that applied to our team was following the specifications described on the group project website (in the official document, as well as in the Q&amp;A section).</a:t>
          </a:r>
        </a:p>
        <a:p>
          <a:r>
            <a:rPr lang="en-US" sz="1700" b="0" i="0" dirty="0"/>
            <a:t>We stuck by those specifications for the entirety of the development process; in addition, we have kept an open mind to possible changes in requirements.</a:t>
          </a:r>
          <a:endParaRPr lang="en-US" sz="1700" dirty="0"/>
        </a:p>
      </dgm:t>
    </dgm:pt>
    <dgm:pt modelId="{70274427-2376-45B5-AE1F-99956C8208BD}" type="parTrans" cxnId="{8598F8D2-390C-494D-94B7-5D6FCC77899F}">
      <dgm:prSet/>
      <dgm:spPr/>
      <dgm:t>
        <a:bodyPr/>
        <a:lstStyle/>
        <a:p>
          <a:endParaRPr lang="en-US"/>
        </a:p>
      </dgm:t>
    </dgm:pt>
    <dgm:pt modelId="{CBA49601-4B84-423A-8D15-DAB2A081700A}" type="sibTrans" cxnId="{8598F8D2-390C-494D-94B7-5D6FCC77899F}">
      <dgm:prSet/>
      <dgm:spPr/>
      <dgm:t>
        <a:bodyPr/>
        <a:lstStyle/>
        <a:p>
          <a:endParaRPr lang="en-US"/>
        </a:p>
      </dgm:t>
    </dgm:pt>
    <dgm:pt modelId="{AAE972C7-1B0C-444C-924E-0FB3A86B937F}" type="pres">
      <dgm:prSet presAssocID="{209171A4-27BA-41C4-AA65-ECCC22B984AC}" presName="linearFlow" presStyleCnt="0">
        <dgm:presLayoutVars>
          <dgm:dir/>
          <dgm:resizeHandles val="exact"/>
        </dgm:presLayoutVars>
      </dgm:prSet>
      <dgm:spPr/>
    </dgm:pt>
    <dgm:pt modelId="{BA089723-E71D-4491-8581-9219E1E43C65}" type="pres">
      <dgm:prSet presAssocID="{B79E5F9A-65AF-4774-BDED-068702B2B2DE}" presName="composite" presStyleCnt="0"/>
      <dgm:spPr/>
    </dgm:pt>
    <dgm:pt modelId="{8FA2B8EC-414E-424E-9014-C37FE819F55C}" type="pres">
      <dgm:prSet presAssocID="{B79E5F9A-65AF-4774-BDED-068702B2B2DE}"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pt>
    <dgm:pt modelId="{55101731-516A-400A-9596-3211BCAD5255}" type="pres">
      <dgm:prSet presAssocID="{B79E5F9A-65AF-4774-BDED-068702B2B2DE}" presName="txShp" presStyleLbl="node1" presStyleIdx="0" presStyleCnt="1" custScaleY="136641">
        <dgm:presLayoutVars>
          <dgm:bulletEnabled val="1"/>
        </dgm:presLayoutVars>
      </dgm:prSet>
      <dgm:spPr/>
    </dgm:pt>
  </dgm:ptLst>
  <dgm:cxnLst>
    <dgm:cxn modelId="{8598F8D2-390C-494D-94B7-5D6FCC77899F}" srcId="{209171A4-27BA-41C4-AA65-ECCC22B984AC}" destId="{B79E5F9A-65AF-4774-BDED-068702B2B2DE}" srcOrd="0" destOrd="0" parTransId="{70274427-2376-45B5-AE1F-99956C8208BD}" sibTransId="{CBA49601-4B84-423A-8D15-DAB2A081700A}"/>
    <dgm:cxn modelId="{F2AC856D-6451-4301-952E-FE19C9760205}" type="presOf" srcId="{209171A4-27BA-41C4-AA65-ECCC22B984AC}" destId="{AAE972C7-1B0C-444C-924E-0FB3A86B937F}" srcOrd="0" destOrd="0" presId="urn:microsoft.com/office/officeart/2005/8/layout/vList3"/>
    <dgm:cxn modelId="{0EA477CA-8173-4D0D-B374-AC690BE6FC1D}" type="presOf" srcId="{B79E5F9A-65AF-4774-BDED-068702B2B2DE}" destId="{55101731-516A-400A-9596-3211BCAD5255}" srcOrd="0" destOrd="0" presId="urn:microsoft.com/office/officeart/2005/8/layout/vList3"/>
    <dgm:cxn modelId="{EF3774E6-BA6F-47DB-ADE5-0FD4DE2B6B70}" type="presParOf" srcId="{AAE972C7-1B0C-444C-924E-0FB3A86B937F}" destId="{BA089723-E71D-4491-8581-9219E1E43C65}" srcOrd="0" destOrd="0" presId="urn:microsoft.com/office/officeart/2005/8/layout/vList3"/>
    <dgm:cxn modelId="{1A0575BC-72F8-4DF8-AF9B-D17C6C34F815}" type="presParOf" srcId="{BA089723-E71D-4491-8581-9219E1E43C65}" destId="{8FA2B8EC-414E-424E-9014-C37FE819F55C}" srcOrd="0" destOrd="0" presId="urn:microsoft.com/office/officeart/2005/8/layout/vList3"/>
    <dgm:cxn modelId="{720E7518-DB5D-4A78-9DB4-85E25323DEA6}" type="presParOf" srcId="{BA089723-E71D-4491-8581-9219E1E43C65}" destId="{55101731-516A-400A-9596-3211BCAD525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8AAEE1D-1B94-4434-8373-2284246BFE64}"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E8A63112-DED9-4D57-90B1-E7A14FD2FE1E}">
      <dgm:prSet/>
      <dgm:spPr/>
      <dgm:t>
        <a:bodyPr/>
        <a:lstStyle/>
        <a:p>
          <a:pPr algn="r"/>
          <a:r>
            <a:rPr lang="en-US" b="0" i="0" dirty="0">
              <a:solidFill>
                <a:schemeClr val="bg2"/>
              </a:solidFill>
            </a:rPr>
            <a:t>OPERATIONAL </a:t>
          </a:r>
        </a:p>
        <a:p>
          <a:pPr algn="r"/>
          <a:r>
            <a:rPr lang="en-US" b="0" i="0" dirty="0"/>
            <a:t>Our crux was motivation. Motivating every team member to pull their own weight was no measly task, but for the most part, everyone has done their job, and has finished their tasks on time.</a:t>
          </a:r>
          <a:endParaRPr lang="en-US" dirty="0"/>
        </a:p>
      </dgm:t>
    </dgm:pt>
    <dgm:pt modelId="{4AC95EC0-4139-4672-863B-644A9C2887EC}" type="parTrans" cxnId="{1834EBAD-81F5-4109-BFC0-4ED9018F5108}">
      <dgm:prSet/>
      <dgm:spPr/>
      <dgm:t>
        <a:bodyPr/>
        <a:lstStyle/>
        <a:p>
          <a:endParaRPr lang="en-US"/>
        </a:p>
      </dgm:t>
    </dgm:pt>
    <dgm:pt modelId="{B71CF5EC-6D0D-4A32-B344-AFF84DBF1E3D}" type="sibTrans" cxnId="{1834EBAD-81F5-4109-BFC0-4ED9018F5108}">
      <dgm:prSet/>
      <dgm:spPr/>
      <dgm:t>
        <a:bodyPr/>
        <a:lstStyle/>
        <a:p>
          <a:endParaRPr lang="en-US"/>
        </a:p>
      </dgm:t>
    </dgm:pt>
    <dgm:pt modelId="{6BFFC64D-328C-49D8-969E-E942A8EA1389}" type="pres">
      <dgm:prSet presAssocID="{78AAEE1D-1B94-4434-8373-2284246BFE64}" presName="linearFlow" presStyleCnt="0">
        <dgm:presLayoutVars>
          <dgm:dir/>
          <dgm:resizeHandles val="exact"/>
        </dgm:presLayoutVars>
      </dgm:prSet>
      <dgm:spPr/>
    </dgm:pt>
    <dgm:pt modelId="{7964FEC0-DDDD-4137-973F-AB83E3A71533}" type="pres">
      <dgm:prSet presAssocID="{E8A63112-DED9-4D57-90B1-E7A14FD2FE1E}" presName="composite" presStyleCnt="0"/>
      <dgm:spPr/>
    </dgm:pt>
    <dgm:pt modelId="{F16540DC-9999-40C8-AFE3-5E04FD54D053}" type="pres">
      <dgm:prSet presAssocID="{E8A63112-DED9-4D57-90B1-E7A14FD2FE1E}"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l="-35000" r="-35000"/>
          </a:stretch>
        </a:blipFill>
      </dgm:spPr>
    </dgm:pt>
    <dgm:pt modelId="{B1058986-546F-46A7-87F7-1E2F51F935DB}" type="pres">
      <dgm:prSet presAssocID="{E8A63112-DED9-4D57-90B1-E7A14FD2FE1E}" presName="txShp" presStyleLbl="node1" presStyleIdx="0" presStyleCnt="1">
        <dgm:presLayoutVars>
          <dgm:bulletEnabled val="1"/>
        </dgm:presLayoutVars>
      </dgm:prSet>
      <dgm:spPr/>
    </dgm:pt>
  </dgm:ptLst>
  <dgm:cxnLst>
    <dgm:cxn modelId="{81A63369-0809-4760-B689-7B432E8374F0}" type="presOf" srcId="{78AAEE1D-1B94-4434-8373-2284246BFE64}" destId="{6BFFC64D-328C-49D8-969E-E942A8EA1389}" srcOrd="0" destOrd="0" presId="urn:microsoft.com/office/officeart/2005/8/layout/vList3"/>
    <dgm:cxn modelId="{1834EBAD-81F5-4109-BFC0-4ED9018F5108}" srcId="{78AAEE1D-1B94-4434-8373-2284246BFE64}" destId="{E8A63112-DED9-4D57-90B1-E7A14FD2FE1E}" srcOrd="0" destOrd="0" parTransId="{4AC95EC0-4139-4672-863B-644A9C2887EC}" sibTransId="{B71CF5EC-6D0D-4A32-B344-AFF84DBF1E3D}"/>
    <dgm:cxn modelId="{6CCFE252-671F-4F0A-B11F-53FA833F8407}" type="presOf" srcId="{E8A63112-DED9-4D57-90B1-E7A14FD2FE1E}" destId="{B1058986-546F-46A7-87F7-1E2F51F935DB}" srcOrd="0" destOrd="0" presId="urn:microsoft.com/office/officeart/2005/8/layout/vList3"/>
    <dgm:cxn modelId="{000E53B2-5F9B-4CDF-A826-2432A129DAC6}" type="presParOf" srcId="{6BFFC64D-328C-49D8-969E-E942A8EA1389}" destId="{7964FEC0-DDDD-4137-973F-AB83E3A71533}" srcOrd="0" destOrd="0" presId="urn:microsoft.com/office/officeart/2005/8/layout/vList3"/>
    <dgm:cxn modelId="{1854185C-739F-48D2-934C-B7301CCCE177}" type="presParOf" srcId="{7964FEC0-DDDD-4137-973F-AB83E3A71533}" destId="{F16540DC-9999-40C8-AFE3-5E04FD54D053}" srcOrd="0" destOrd="0" presId="urn:microsoft.com/office/officeart/2005/8/layout/vList3"/>
    <dgm:cxn modelId="{4C8D70ED-9EEC-4BDB-AE8E-4C05289829FF}" type="presParOf" srcId="{7964FEC0-DDDD-4137-973F-AB83E3A71533}" destId="{B1058986-546F-46A7-87F7-1E2F51F935DB}"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2EF6275-962F-4086-BB24-5236762D082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FF21DBF-AB2F-42A9-BE36-955D14CC2317}">
      <dgm:prSet custT="1"/>
      <dgm:spPr/>
      <dgm:t>
        <a:bodyPr/>
        <a:lstStyle/>
        <a:p>
          <a:r>
            <a:rPr lang="en-US" sz="3200" b="0" i="0" dirty="0">
              <a:solidFill>
                <a:schemeClr val="bg2"/>
              </a:solidFill>
            </a:rPr>
            <a:t>THE UI</a:t>
          </a:r>
          <a:endParaRPr lang="en-US" sz="3200" dirty="0">
            <a:solidFill>
              <a:schemeClr val="bg2"/>
            </a:solidFill>
          </a:endParaRPr>
        </a:p>
      </dgm:t>
    </dgm:pt>
    <dgm:pt modelId="{262E5D86-F5DF-4AC8-8899-A2664091653F}" type="parTrans" cxnId="{5D6DEAAF-B7E0-4611-925B-83B4206F80F7}">
      <dgm:prSet/>
      <dgm:spPr/>
      <dgm:t>
        <a:bodyPr/>
        <a:lstStyle/>
        <a:p>
          <a:endParaRPr lang="en-US"/>
        </a:p>
      </dgm:t>
    </dgm:pt>
    <dgm:pt modelId="{55F3AB18-CA05-416C-A7FD-53B2F4C18E27}" type="sibTrans" cxnId="{5D6DEAAF-B7E0-4611-925B-83B4206F80F7}">
      <dgm:prSet/>
      <dgm:spPr/>
      <dgm:t>
        <a:bodyPr/>
        <a:lstStyle/>
        <a:p>
          <a:endParaRPr lang="en-US"/>
        </a:p>
      </dgm:t>
    </dgm:pt>
    <dgm:pt modelId="{9023D8BB-3F4A-4A4F-9ACA-DC7A45F9E73D}">
      <dgm:prSet/>
      <dgm:spPr>
        <a:solidFill>
          <a:schemeClr val="accent1">
            <a:tint val="40000"/>
            <a:hueOff val="0"/>
            <a:satOff val="0"/>
            <a:lumOff val="0"/>
            <a:alpha val="0"/>
          </a:schemeClr>
        </a:solidFill>
      </dgm:spPr>
      <dgm:t>
        <a:bodyPr/>
        <a:lstStyle/>
        <a:p>
          <a:pPr algn="ctr">
            <a:buFontTx/>
            <a:buNone/>
          </a:pPr>
          <a:r>
            <a:rPr lang="en-US" b="0" i="0" dirty="0">
              <a:solidFill>
                <a:schemeClr val="tx1"/>
              </a:solidFill>
            </a:rPr>
            <a:t>	Initially, our application’s interface was going to be implemented using </a:t>
          </a:r>
          <a:r>
            <a:rPr lang="en-US" b="0" i="0" dirty="0">
              <a:solidFill>
                <a:srgbClr val="ACD433"/>
              </a:solidFill>
            </a:rPr>
            <a:t>J</a:t>
          </a:r>
          <a:r>
            <a:rPr lang="en-US" b="0" i="0" dirty="0">
              <a:solidFill>
                <a:schemeClr val="tx1"/>
              </a:solidFill>
            </a:rPr>
            <a:t>ava </a:t>
          </a:r>
          <a:r>
            <a:rPr lang="en-US" b="0" i="0" dirty="0">
              <a:solidFill>
                <a:srgbClr val="ACD433"/>
              </a:solidFill>
            </a:rPr>
            <a:t>S</a:t>
          </a:r>
          <a:r>
            <a:rPr lang="en-US" b="0" i="0" dirty="0">
              <a:solidFill>
                <a:schemeClr val="tx1"/>
              </a:solidFill>
            </a:rPr>
            <a:t>ervlet </a:t>
          </a:r>
          <a:r>
            <a:rPr lang="en-US" b="0" i="0" dirty="0">
              <a:solidFill>
                <a:srgbClr val="ACD433"/>
              </a:solidFill>
            </a:rPr>
            <a:t>P</a:t>
          </a:r>
          <a:r>
            <a:rPr lang="en-US" b="0" i="0" dirty="0">
              <a:solidFill>
                <a:schemeClr val="tx1"/>
              </a:solidFill>
            </a:rPr>
            <a:t>ages, which made sense to us at the time because we were all familiarized with the technology.</a:t>
          </a:r>
          <a:br>
            <a:rPr lang="en-US" b="0" i="0" dirty="0">
              <a:solidFill>
                <a:schemeClr val="tx1"/>
              </a:solidFill>
            </a:rPr>
          </a:br>
          <a:r>
            <a:rPr lang="en-US" b="0" i="0" dirty="0">
              <a:solidFill>
                <a:schemeClr val="tx1"/>
              </a:solidFill>
            </a:rPr>
            <a:t>However, due to slow front-end development, we decided to drop the </a:t>
          </a:r>
          <a:r>
            <a:rPr lang="en-US" b="0" i="0" dirty="0">
              <a:solidFill>
                <a:srgbClr val="ACD433"/>
              </a:solidFill>
            </a:rPr>
            <a:t>JSP</a:t>
          </a:r>
          <a:r>
            <a:rPr lang="en-US" b="0" i="0" dirty="0">
              <a:solidFill>
                <a:schemeClr val="tx1"/>
              </a:solidFill>
            </a:rPr>
            <a:t> UI early on, in favor of our current interface, which uses </a:t>
          </a:r>
          <a:r>
            <a:rPr lang="en-US" b="0" i="0" dirty="0">
              <a:solidFill>
                <a:srgbClr val="ACD433"/>
              </a:solidFill>
            </a:rPr>
            <a:t>AngularJS</a:t>
          </a:r>
          <a:r>
            <a:rPr lang="en-US" b="0" i="0" dirty="0">
              <a:solidFill>
                <a:schemeClr val="tx1"/>
              </a:solidFill>
            </a:rPr>
            <a:t> and </a:t>
          </a:r>
          <a:r>
            <a:rPr lang="en-US" b="0" i="0" dirty="0">
              <a:solidFill>
                <a:srgbClr val="ACD433"/>
              </a:solidFill>
            </a:rPr>
            <a:t>Bootstrap</a:t>
          </a:r>
          <a:r>
            <a:rPr lang="en-US" b="0" i="0" dirty="0">
              <a:solidFill>
                <a:schemeClr val="tx1"/>
              </a:solidFill>
            </a:rPr>
            <a:t>. </a:t>
          </a:r>
          <a:endParaRPr lang="en-US" dirty="0">
            <a:solidFill>
              <a:schemeClr val="tx1"/>
            </a:solidFill>
          </a:endParaRPr>
        </a:p>
      </dgm:t>
    </dgm:pt>
    <dgm:pt modelId="{9E4E9F14-ABB4-4E94-B656-7575A58A5A60}" type="parTrans" cxnId="{C3E5C385-285D-4139-B605-BE5603ADD7B7}">
      <dgm:prSet/>
      <dgm:spPr/>
      <dgm:t>
        <a:bodyPr/>
        <a:lstStyle/>
        <a:p>
          <a:endParaRPr lang="en-US"/>
        </a:p>
      </dgm:t>
    </dgm:pt>
    <dgm:pt modelId="{C4B2C99E-065A-482E-8EB8-B98B9414384C}" type="sibTrans" cxnId="{C3E5C385-285D-4139-B605-BE5603ADD7B7}">
      <dgm:prSet/>
      <dgm:spPr/>
      <dgm:t>
        <a:bodyPr/>
        <a:lstStyle/>
        <a:p>
          <a:endParaRPr lang="en-US"/>
        </a:p>
      </dgm:t>
    </dgm:pt>
    <dgm:pt modelId="{C6B974B8-ADEB-4C36-99DF-D490A555B32D}">
      <dgm:prSet/>
      <dgm:spPr>
        <a:solidFill>
          <a:schemeClr val="accent1">
            <a:tint val="40000"/>
            <a:hueOff val="0"/>
            <a:satOff val="0"/>
            <a:lumOff val="0"/>
            <a:alpha val="0"/>
          </a:schemeClr>
        </a:solidFill>
      </dgm:spPr>
      <dgm:t>
        <a:bodyPr/>
        <a:lstStyle/>
        <a:p>
          <a:pPr algn="ctr">
            <a:buFontTx/>
            <a:buNone/>
          </a:pPr>
          <a:r>
            <a:rPr lang="en-US" b="0" i="0" dirty="0">
              <a:solidFill>
                <a:schemeClr val="tx1"/>
              </a:solidFill>
            </a:rPr>
            <a:t>The switch was made quickly, and within a couple of weeks, we had a new front-end interface up and running.</a:t>
          </a:r>
          <a:endParaRPr lang="en-US" dirty="0">
            <a:solidFill>
              <a:schemeClr val="tx1"/>
            </a:solidFill>
          </a:endParaRPr>
        </a:p>
      </dgm:t>
    </dgm:pt>
    <dgm:pt modelId="{48BD073B-19F8-44FA-8246-29F8785877E3}" type="parTrans" cxnId="{B9AC7808-F6F0-4752-8105-10BE3EB145F5}">
      <dgm:prSet/>
      <dgm:spPr/>
      <dgm:t>
        <a:bodyPr/>
        <a:lstStyle/>
        <a:p>
          <a:endParaRPr lang="en-US"/>
        </a:p>
      </dgm:t>
    </dgm:pt>
    <dgm:pt modelId="{123BA959-EACC-4A4F-9667-FEC16F20F8DE}" type="sibTrans" cxnId="{B9AC7808-F6F0-4752-8105-10BE3EB145F5}">
      <dgm:prSet/>
      <dgm:spPr/>
      <dgm:t>
        <a:bodyPr/>
        <a:lstStyle/>
        <a:p>
          <a:endParaRPr lang="en-US"/>
        </a:p>
      </dgm:t>
    </dgm:pt>
    <dgm:pt modelId="{2059CD66-A254-4BE0-B181-97294D9710AA}" type="pres">
      <dgm:prSet presAssocID="{A2EF6275-962F-4086-BB24-5236762D0829}" presName="Name0" presStyleCnt="0">
        <dgm:presLayoutVars>
          <dgm:dir/>
          <dgm:animLvl val="lvl"/>
          <dgm:resizeHandles val="exact"/>
        </dgm:presLayoutVars>
      </dgm:prSet>
      <dgm:spPr/>
    </dgm:pt>
    <dgm:pt modelId="{22068AC9-9620-4AF2-B32F-144DCA8D7FA6}" type="pres">
      <dgm:prSet presAssocID="{4FF21DBF-AB2F-42A9-BE36-955D14CC2317}" presName="composite" presStyleCnt="0"/>
      <dgm:spPr/>
    </dgm:pt>
    <dgm:pt modelId="{C3830676-EDBF-4CF1-975D-E649E19A2CD1}" type="pres">
      <dgm:prSet presAssocID="{4FF21DBF-AB2F-42A9-BE36-955D14CC2317}" presName="parTx" presStyleLbl="alignNode1" presStyleIdx="0" presStyleCnt="1">
        <dgm:presLayoutVars>
          <dgm:chMax val="0"/>
          <dgm:chPref val="0"/>
          <dgm:bulletEnabled val="1"/>
        </dgm:presLayoutVars>
      </dgm:prSet>
      <dgm:spPr/>
    </dgm:pt>
    <dgm:pt modelId="{39FC1F36-65F4-433C-B27C-D37EEF8C3154}" type="pres">
      <dgm:prSet presAssocID="{4FF21DBF-AB2F-42A9-BE36-955D14CC2317}" presName="desTx" presStyleLbl="alignAccFollowNode1" presStyleIdx="0" presStyleCnt="1">
        <dgm:presLayoutVars>
          <dgm:bulletEnabled val="1"/>
        </dgm:presLayoutVars>
      </dgm:prSet>
      <dgm:spPr/>
    </dgm:pt>
  </dgm:ptLst>
  <dgm:cxnLst>
    <dgm:cxn modelId="{411328D5-BD7C-4C83-8CD2-6D2658629B58}" type="presOf" srcId="{C6B974B8-ADEB-4C36-99DF-D490A555B32D}" destId="{39FC1F36-65F4-433C-B27C-D37EEF8C3154}" srcOrd="0" destOrd="1" presId="urn:microsoft.com/office/officeart/2005/8/layout/hList1"/>
    <dgm:cxn modelId="{5D6DEAAF-B7E0-4611-925B-83B4206F80F7}" srcId="{A2EF6275-962F-4086-BB24-5236762D0829}" destId="{4FF21DBF-AB2F-42A9-BE36-955D14CC2317}" srcOrd="0" destOrd="0" parTransId="{262E5D86-F5DF-4AC8-8899-A2664091653F}" sibTransId="{55F3AB18-CA05-416C-A7FD-53B2F4C18E27}"/>
    <dgm:cxn modelId="{A5EF01C9-22A7-40FF-86BB-E35B288909D7}" type="presOf" srcId="{A2EF6275-962F-4086-BB24-5236762D0829}" destId="{2059CD66-A254-4BE0-B181-97294D9710AA}" srcOrd="0" destOrd="0" presId="urn:microsoft.com/office/officeart/2005/8/layout/hList1"/>
    <dgm:cxn modelId="{B9AC7808-F6F0-4752-8105-10BE3EB145F5}" srcId="{4FF21DBF-AB2F-42A9-BE36-955D14CC2317}" destId="{C6B974B8-ADEB-4C36-99DF-D490A555B32D}" srcOrd="1" destOrd="0" parTransId="{48BD073B-19F8-44FA-8246-29F8785877E3}" sibTransId="{123BA959-EACC-4A4F-9667-FEC16F20F8DE}"/>
    <dgm:cxn modelId="{EE2342D0-6832-4943-88FB-86F92B6FA806}" type="presOf" srcId="{4FF21DBF-AB2F-42A9-BE36-955D14CC2317}" destId="{C3830676-EDBF-4CF1-975D-E649E19A2CD1}" srcOrd="0" destOrd="0" presId="urn:microsoft.com/office/officeart/2005/8/layout/hList1"/>
    <dgm:cxn modelId="{8E6333AE-57D5-4C11-8A41-F170EC0B8546}" type="presOf" srcId="{9023D8BB-3F4A-4A4F-9ACA-DC7A45F9E73D}" destId="{39FC1F36-65F4-433C-B27C-D37EEF8C3154}" srcOrd="0" destOrd="0" presId="urn:microsoft.com/office/officeart/2005/8/layout/hList1"/>
    <dgm:cxn modelId="{C3E5C385-285D-4139-B605-BE5603ADD7B7}" srcId="{4FF21DBF-AB2F-42A9-BE36-955D14CC2317}" destId="{9023D8BB-3F4A-4A4F-9ACA-DC7A45F9E73D}" srcOrd="0" destOrd="0" parTransId="{9E4E9F14-ABB4-4E94-B656-7575A58A5A60}" sibTransId="{C4B2C99E-065A-482E-8EB8-B98B9414384C}"/>
    <dgm:cxn modelId="{EDE67A94-B2CB-4063-8951-69E89631E920}" type="presParOf" srcId="{2059CD66-A254-4BE0-B181-97294D9710AA}" destId="{22068AC9-9620-4AF2-B32F-144DCA8D7FA6}" srcOrd="0" destOrd="0" presId="urn:microsoft.com/office/officeart/2005/8/layout/hList1"/>
    <dgm:cxn modelId="{523BD7B9-1CA5-4B10-97E4-263F0D0D488D}" type="presParOf" srcId="{22068AC9-9620-4AF2-B32F-144DCA8D7FA6}" destId="{C3830676-EDBF-4CF1-975D-E649E19A2CD1}" srcOrd="0" destOrd="0" presId="urn:microsoft.com/office/officeart/2005/8/layout/hList1"/>
    <dgm:cxn modelId="{9DDCC5CD-EA4A-43BC-BDBF-BEEA82D2421C}" type="presParOf" srcId="{22068AC9-9620-4AF2-B32F-144DCA8D7FA6}" destId="{39FC1F36-65F4-433C-B27C-D37EEF8C315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C0ED71C-539D-4C3E-902C-0B2B50C899F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13D1EC7-04CF-45DB-A7DE-B84D29CEC2B1}">
      <dgm:prSet custT="1"/>
      <dgm:spPr/>
      <dgm:t>
        <a:bodyPr/>
        <a:lstStyle/>
        <a:p>
          <a:r>
            <a:rPr lang="en-US" sz="3200" dirty="0">
              <a:solidFill>
                <a:schemeClr val="bg2"/>
              </a:solidFill>
            </a:rPr>
            <a:t>THE DEPARTMENTS</a:t>
          </a:r>
        </a:p>
      </dgm:t>
    </dgm:pt>
    <dgm:pt modelId="{634A49BD-509A-40D2-95FF-67AF1F6F21C9}" type="parTrans" cxnId="{DE45D27F-E25A-45EA-B6FF-4316F7CB9821}">
      <dgm:prSet/>
      <dgm:spPr/>
      <dgm:t>
        <a:bodyPr/>
        <a:lstStyle/>
        <a:p>
          <a:endParaRPr lang="en-US"/>
        </a:p>
      </dgm:t>
    </dgm:pt>
    <dgm:pt modelId="{4F737C80-5897-4B25-BCEE-A138EE82E66A}" type="sibTrans" cxnId="{DE45D27F-E25A-45EA-B6FF-4316F7CB9821}">
      <dgm:prSet/>
      <dgm:spPr/>
      <dgm:t>
        <a:bodyPr/>
        <a:lstStyle/>
        <a:p>
          <a:endParaRPr lang="en-US"/>
        </a:p>
      </dgm:t>
    </dgm:pt>
    <dgm:pt modelId="{C13C8802-5A05-4512-92F7-A871B4DA65D2}">
      <dgm:prSet custT="1"/>
      <dgm:spPr>
        <a:solidFill>
          <a:schemeClr val="accent1">
            <a:tint val="40000"/>
            <a:hueOff val="0"/>
            <a:satOff val="0"/>
            <a:lumOff val="0"/>
            <a:alpha val="0"/>
          </a:schemeClr>
        </a:solidFill>
      </dgm:spPr>
      <dgm:t>
        <a:bodyPr/>
        <a:lstStyle/>
        <a:p>
          <a:pPr algn="ctr">
            <a:buFontTx/>
            <a:buNone/>
          </a:pPr>
          <a:r>
            <a:rPr lang="en-US" sz="2300" dirty="0">
              <a:solidFill>
                <a:schemeClr val="tx1"/>
              </a:solidFill>
            </a:rPr>
            <a:t>	This is something that came up much later in the development stage: our application was focused around the idea of starting flows that should arrive at a list of departments, which were originally thought of as actual departments within a faculty. Development continued down that path up until not  too long ago, when we realized we also needed to have user groups in our flows.</a:t>
          </a:r>
        </a:p>
      </dgm:t>
    </dgm:pt>
    <dgm:pt modelId="{D9C235EC-05A1-4ACE-A87C-E9ED6520E4BC}" type="parTrans" cxnId="{9DEBBDD2-BFF4-4855-955E-16E00E0F0207}">
      <dgm:prSet/>
      <dgm:spPr/>
      <dgm:t>
        <a:bodyPr/>
        <a:lstStyle/>
        <a:p>
          <a:endParaRPr lang="en-US"/>
        </a:p>
      </dgm:t>
    </dgm:pt>
    <dgm:pt modelId="{2CAB944B-1100-4A37-A71F-A3EC48A14183}" type="sibTrans" cxnId="{9DEBBDD2-BFF4-4855-955E-16E00E0F0207}">
      <dgm:prSet/>
      <dgm:spPr/>
      <dgm:t>
        <a:bodyPr/>
        <a:lstStyle/>
        <a:p>
          <a:endParaRPr lang="en-US"/>
        </a:p>
      </dgm:t>
    </dgm:pt>
    <dgm:pt modelId="{652792DE-A26A-4F07-B4E7-7A52656088A2}">
      <dgm:prSet custT="1"/>
      <dgm:spPr>
        <a:solidFill>
          <a:schemeClr val="accent1">
            <a:tint val="40000"/>
            <a:hueOff val="0"/>
            <a:satOff val="0"/>
            <a:lumOff val="0"/>
            <a:alpha val="0"/>
          </a:schemeClr>
        </a:solidFill>
      </dgm:spPr>
      <dgm:t>
        <a:bodyPr/>
        <a:lstStyle/>
        <a:p>
          <a:pPr algn="l">
            <a:buFontTx/>
            <a:buNone/>
          </a:pPr>
          <a:r>
            <a:rPr lang="en-US" sz="2300" dirty="0">
              <a:solidFill>
                <a:schemeClr val="tx1"/>
              </a:solidFill>
            </a:rPr>
            <a:t>One quick and easy solution was to convert our</a:t>
          </a:r>
        </a:p>
      </dgm:t>
    </dgm:pt>
    <dgm:pt modelId="{4C83EC40-AD2F-4548-B056-EADD730609D2}" type="parTrans" cxnId="{BC796C34-BED5-4543-BAC3-02AE74B5DB6D}">
      <dgm:prSet/>
      <dgm:spPr/>
      <dgm:t>
        <a:bodyPr/>
        <a:lstStyle/>
        <a:p>
          <a:endParaRPr lang="en-US"/>
        </a:p>
      </dgm:t>
    </dgm:pt>
    <dgm:pt modelId="{97BD856C-362D-47F0-BB94-B6E88D3D01D2}" type="sibTrans" cxnId="{BC796C34-BED5-4543-BAC3-02AE74B5DB6D}">
      <dgm:prSet/>
      <dgm:spPr/>
      <dgm:t>
        <a:bodyPr/>
        <a:lstStyle/>
        <a:p>
          <a:endParaRPr lang="en-US"/>
        </a:p>
      </dgm:t>
    </dgm:pt>
    <dgm:pt modelId="{511E6D6A-0850-478F-BE0F-52A64300B642}">
      <dgm:prSet custT="1"/>
      <dgm:spPr>
        <a:solidFill>
          <a:schemeClr val="accent1">
            <a:tint val="40000"/>
            <a:hueOff val="0"/>
            <a:satOff val="0"/>
            <a:lumOff val="0"/>
            <a:alpha val="0"/>
          </a:schemeClr>
        </a:solidFill>
      </dgm:spPr>
      <dgm:t>
        <a:bodyPr/>
        <a:lstStyle/>
        <a:p>
          <a:pPr algn="l">
            <a:buFontTx/>
            <a:buNone/>
          </a:pPr>
          <a:r>
            <a:rPr lang="en-US" sz="2300" dirty="0">
              <a:solidFill>
                <a:schemeClr val="tx1"/>
              </a:solidFill>
            </a:rPr>
            <a:t>Department class into a classic department + user group</a:t>
          </a:r>
        </a:p>
      </dgm:t>
    </dgm:pt>
    <dgm:pt modelId="{7FEA3FEE-B050-46FB-BF4A-5AECC7170AE4}" type="parTrans" cxnId="{D699C83C-B035-465F-BB0F-B47BC7F79C08}">
      <dgm:prSet/>
      <dgm:spPr/>
      <dgm:t>
        <a:bodyPr/>
        <a:lstStyle/>
        <a:p>
          <a:endParaRPr lang="en-US"/>
        </a:p>
      </dgm:t>
    </dgm:pt>
    <dgm:pt modelId="{F1BB1007-DF7E-407D-86AE-6CD83E54F224}" type="sibTrans" cxnId="{D699C83C-B035-465F-BB0F-B47BC7F79C08}">
      <dgm:prSet/>
      <dgm:spPr/>
      <dgm:t>
        <a:bodyPr/>
        <a:lstStyle/>
        <a:p>
          <a:endParaRPr lang="en-US"/>
        </a:p>
      </dgm:t>
    </dgm:pt>
    <dgm:pt modelId="{9E3838DF-BD9A-4073-BBEC-724947C9B52E}">
      <dgm:prSet custT="1"/>
      <dgm:spPr>
        <a:solidFill>
          <a:schemeClr val="accent1">
            <a:tint val="40000"/>
            <a:hueOff val="0"/>
            <a:satOff val="0"/>
            <a:lumOff val="0"/>
            <a:alpha val="0"/>
          </a:schemeClr>
        </a:solidFill>
      </dgm:spPr>
      <dgm:t>
        <a:bodyPr/>
        <a:lstStyle/>
        <a:p>
          <a:pPr algn="l">
            <a:buFontTx/>
            <a:buNone/>
          </a:pPr>
          <a:r>
            <a:rPr lang="en-US" sz="2300" dirty="0">
              <a:solidFill>
                <a:schemeClr val="tx1"/>
              </a:solidFill>
            </a:rPr>
            <a:t>object, with the introduction of a simple Boolean field.</a:t>
          </a:r>
        </a:p>
      </dgm:t>
    </dgm:pt>
    <dgm:pt modelId="{E438209E-DB7E-47C5-B712-4D1CAFC47B0A}" type="parTrans" cxnId="{4B0F2AE7-791B-4099-AB5F-65B412706FF1}">
      <dgm:prSet/>
      <dgm:spPr/>
      <dgm:t>
        <a:bodyPr/>
        <a:lstStyle/>
        <a:p>
          <a:endParaRPr lang="en-US"/>
        </a:p>
      </dgm:t>
    </dgm:pt>
    <dgm:pt modelId="{13C6B244-FB20-465E-B11C-2A1CAC131BEA}" type="sibTrans" cxnId="{4B0F2AE7-791B-4099-AB5F-65B412706FF1}">
      <dgm:prSet/>
      <dgm:spPr/>
      <dgm:t>
        <a:bodyPr/>
        <a:lstStyle/>
        <a:p>
          <a:endParaRPr lang="en-US"/>
        </a:p>
      </dgm:t>
    </dgm:pt>
    <dgm:pt modelId="{7A4BDAD0-3E87-4308-BBFB-4859207CAE83}" type="pres">
      <dgm:prSet presAssocID="{8C0ED71C-539D-4C3E-902C-0B2B50C899F9}" presName="Name0" presStyleCnt="0">
        <dgm:presLayoutVars>
          <dgm:dir/>
          <dgm:animLvl val="lvl"/>
          <dgm:resizeHandles val="exact"/>
        </dgm:presLayoutVars>
      </dgm:prSet>
      <dgm:spPr/>
    </dgm:pt>
    <dgm:pt modelId="{CED7145D-0DAD-4F7A-8C27-94B387887546}" type="pres">
      <dgm:prSet presAssocID="{613D1EC7-04CF-45DB-A7DE-B84D29CEC2B1}" presName="composite" presStyleCnt="0"/>
      <dgm:spPr/>
    </dgm:pt>
    <dgm:pt modelId="{B7AC261D-AA2C-4A07-B4A6-8D0CA3676977}" type="pres">
      <dgm:prSet presAssocID="{613D1EC7-04CF-45DB-A7DE-B84D29CEC2B1}" presName="parTx" presStyleLbl="alignNode1" presStyleIdx="0" presStyleCnt="1" custLinFactNeighborX="267" custLinFactNeighborY="-2020">
        <dgm:presLayoutVars>
          <dgm:chMax val="0"/>
          <dgm:chPref val="0"/>
          <dgm:bulletEnabled val="1"/>
        </dgm:presLayoutVars>
      </dgm:prSet>
      <dgm:spPr/>
    </dgm:pt>
    <dgm:pt modelId="{0CC3C8D4-C9C5-4F3A-9CF2-B7B4306B6029}" type="pres">
      <dgm:prSet presAssocID="{613D1EC7-04CF-45DB-A7DE-B84D29CEC2B1}" presName="desTx" presStyleLbl="alignAccFollowNode1" presStyleIdx="0" presStyleCnt="1" custLinFactNeighborY="-300">
        <dgm:presLayoutVars>
          <dgm:bulletEnabled val="1"/>
        </dgm:presLayoutVars>
      </dgm:prSet>
      <dgm:spPr/>
    </dgm:pt>
  </dgm:ptLst>
  <dgm:cxnLst>
    <dgm:cxn modelId="{C0C95386-2A84-4792-81E4-6FDA3C80B4F7}" type="presOf" srcId="{8C0ED71C-539D-4C3E-902C-0B2B50C899F9}" destId="{7A4BDAD0-3E87-4308-BBFB-4859207CAE83}" srcOrd="0" destOrd="0" presId="urn:microsoft.com/office/officeart/2005/8/layout/hList1"/>
    <dgm:cxn modelId="{D699C83C-B035-465F-BB0F-B47BC7F79C08}" srcId="{C13C8802-5A05-4512-92F7-A871B4DA65D2}" destId="{511E6D6A-0850-478F-BE0F-52A64300B642}" srcOrd="1" destOrd="0" parTransId="{7FEA3FEE-B050-46FB-BF4A-5AECC7170AE4}" sibTransId="{F1BB1007-DF7E-407D-86AE-6CD83E54F224}"/>
    <dgm:cxn modelId="{BC796C34-BED5-4543-BAC3-02AE74B5DB6D}" srcId="{C13C8802-5A05-4512-92F7-A871B4DA65D2}" destId="{652792DE-A26A-4F07-B4E7-7A52656088A2}" srcOrd="0" destOrd="0" parTransId="{4C83EC40-AD2F-4548-B056-EADD730609D2}" sibTransId="{97BD856C-362D-47F0-BB94-B6E88D3D01D2}"/>
    <dgm:cxn modelId="{13CD97B8-8835-4405-B7E4-F5FA300CE330}" type="presOf" srcId="{652792DE-A26A-4F07-B4E7-7A52656088A2}" destId="{0CC3C8D4-C9C5-4F3A-9CF2-B7B4306B6029}" srcOrd="0" destOrd="1" presId="urn:microsoft.com/office/officeart/2005/8/layout/hList1"/>
    <dgm:cxn modelId="{4FD33D9A-6B75-4D7D-B702-210BE2D959E1}" type="presOf" srcId="{613D1EC7-04CF-45DB-A7DE-B84D29CEC2B1}" destId="{B7AC261D-AA2C-4A07-B4A6-8D0CA3676977}" srcOrd="0" destOrd="0" presId="urn:microsoft.com/office/officeart/2005/8/layout/hList1"/>
    <dgm:cxn modelId="{79FCA5AF-1618-477C-9D30-1FD64D09197E}" type="presOf" srcId="{9E3838DF-BD9A-4073-BBEC-724947C9B52E}" destId="{0CC3C8D4-C9C5-4F3A-9CF2-B7B4306B6029}" srcOrd="0" destOrd="3" presId="urn:microsoft.com/office/officeart/2005/8/layout/hList1"/>
    <dgm:cxn modelId="{4B0F2AE7-791B-4099-AB5F-65B412706FF1}" srcId="{C13C8802-5A05-4512-92F7-A871B4DA65D2}" destId="{9E3838DF-BD9A-4073-BBEC-724947C9B52E}" srcOrd="2" destOrd="0" parTransId="{E438209E-DB7E-47C5-B712-4D1CAFC47B0A}" sibTransId="{13C6B244-FB20-465E-B11C-2A1CAC131BEA}"/>
    <dgm:cxn modelId="{9DEBBDD2-BFF4-4855-955E-16E00E0F0207}" srcId="{613D1EC7-04CF-45DB-A7DE-B84D29CEC2B1}" destId="{C13C8802-5A05-4512-92F7-A871B4DA65D2}" srcOrd="0" destOrd="0" parTransId="{D9C235EC-05A1-4ACE-A87C-E9ED6520E4BC}" sibTransId="{2CAB944B-1100-4A37-A71F-A3EC48A14183}"/>
    <dgm:cxn modelId="{A558E1A4-8BFB-403B-B722-7112DF9AD64C}" type="presOf" srcId="{511E6D6A-0850-478F-BE0F-52A64300B642}" destId="{0CC3C8D4-C9C5-4F3A-9CF2-B7B4306B6029}" srcOrd="0" destOrd="2" presId="urn:microsoft.com/office/officeart/2005/8/layout/hList1"/>
    <dgm:cxn modelId="{DE45D27F-E25A-45EA-B6FF-4316F7CB9821}" srcId="{8C0ED71C-539D-4C3E-902C-0B2B50C899F9}" destId="{613D1EC7-04CF-45DB-A7DE-B84D29CEC2B1}" srcOrd="0" destOrd="0" parTransId="{634A49BD-509A-40D2-95FF-67AF1F6F21C9}" sibTransId="{4F737C80-5897-4B25-BCEE-A138EE82E66A}"/>
    <dgm:cxn modelId="{764AC485-A067-4CFF-9FE1-7B5997AC18F3}" type="presOf" srcId="{C13C8802-5A05-4512-92F7-A871B4DA65D2}" destId="{0CC3C8D4-C9C5-4F3A-9CF2-B7B4306B6029}" srcOrd="0" destOrd="0" presId="urn:microsoft.com/office/officeart/2005/8/layout/hList1"/>
    <dgm:cxn modelId="{DA61FCBA-5080-4110-96E1-E1842156F426}" type="presParOf" srcId="{7A4BDAD0-3E87-4308-BBFB-4859207CAE83}" destId="{CED7145D-0DAD-4F7A-8C27-94B387887546}" srcOrd="0" destOrd="0" presId="urn:microsoft.com/office/officeart/2005/8/layout/hList1"/>
    <dgm:cxn modelId="{16938536-293E-47DC-B962-4553FB61823B}" type="presParOf" srcId="{CED7145D-0DAD-4F7A-8C27-94B387887546}" destId="{B7AC261D-AA2C-4A07-B4A6-8D0CA3676977}" srcOrd="0" destOrd="0" presId="urn:microsoft.com/office/officeart/2005/8/layout/hList1"/>
    <dgm:cxn modelId="{A21675BD-E060-4936-91EA-0299227A7DA9}" type="presParOf" srcId="{CED7145D-0DAD-4F7A-8C27-94B387887546}" destId="{0CC3C8D4-C9C5-4F3A-9CF2-B7B4306B602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F55C5BC-37F3-4119-A395-3C135107E7E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DEFDD1E-4B67-4769-9DC4-1A3CE86C4C9D}">
      <dgm:prSet custT="1"/>
      <dgm:spPr/>
      <dgm:t>
        <a:bodyPr/>
        <a:lstStyle/>
        <a:p>
          <a:r>
            <a:rPr lang="en-US" sz="3200" b="0" i="0" dirty="0">
              <a:solidFill>
                <a:schemeClr val="bg2"/>
              </a:solidFill>
            </a:rPr>
            <a:t>VIEWING DOCUMENTS FROM THE BROWSER</a:t>
          </a:r>
          <a:endParaRPr lang="en-US" sz="3200" dirty="0">
            <a:solidFill>
              <a:schemeClr val="bg2"/>
            </a:solidFill>
          </a:endParaRPr>
        </a:p>
      </dgm:t>
    </dgm:pt>
    <dgm:pt modelId="{50EB8F52-88D0-4EA1-80A7-996840E2150D}" type="parTrans" cxnId="{268E190D-CD49-4044-B14E-3C60D4FAFECA}">
      <dgm:prSet/>
      <dgm:spPr/>
      <dgm:t>
        <a:bodyPr/>
        <a:lstStyle/>
        <a:p>
          <a:endParaRPr lang="en-US"/>
        </a:p>
      </dgm:t>
    </dgm:pt>
    <dgm:pt modelId="{48618663-14DE-4439-AAED-C6771829B44A}" type="sibTrans" cxnId="{268E190D-CD49-4044-B14E-3C60D4FAFECA}">
      <dgm:prSet/>
      <dgm:spPr/>
      <dgm:t>
        <a:bodyPr/>
        <a:lstStyle/>
        <a:p>
          <a:endParaRPr lang="en-US"/>
        </a:p>
      </dgm:t>
    </dgm:pt>
    <dgm:pt modelId="{81E495AC-B042-4B81-B306-0B7A10ACA34F}">
      <dgm:prSet custT="1"/>
      <dgm:spPr>
        <a:solidFill>
          <a:schemeClr val="accent1">
            <a:tint val="40000"/>
            <a:hueOff val="0"/>
            <a:satOff val="0"/>
            <a:lumOff val="0"/>
            <a:alpha val="0"/>
          </a:schemeClr>
        </a:solidFill>
      </dgm:spPr>
      <dgm:t>
        <a:bodyPr/>
        <a:lstStyle/>
        <a:p>
          <a:pPr algn="ctr">
            <a:buNone/>
          </a:pPr>
          <a:r>
            <a:rPr lang="en-US" sz="2000" dirty="0">
              <a:solidFill>
                <a:schemeClr val="tx1"/>
              </a:solidFill>
            </a:rPr>
            <a:t>	Left as a </a:t>
          </a:r>
          <a:r>
            <a:rPr lang="en-US" sz="2000" i="1" dirty="0">
              <a:solidFill>
                <a:schemeClr val="tx1"/>
              </a:solidFill>
            </a:rPr>
            <a:t>could have</a:t>
          </a:r>
          <a:r>
            <a:rPr lang="en-US" sz="2000" dirty="0">
              <a:solidFill>
                <a:schemeClr val="tx1"/>
              </a:solidFill>
            </a:rPr>
            <a:t> on our </a:t>
          </a:r>
          <a:r>
            <a:rPr lang="en-US" sz="2000" dirty="0" err="1">
              <a:solidFill>
                <a:schemeClr val="accent1"/>
              </a:solidFill>
            </a:rPr>
            <a:t>M</a:t>
          </a:r>
          <a:r>
            <a:rPr lang="en-US" sz="2000" dirty="0" err="1">
              <a:solidFill>
                <a:schemeClr val="tx1"/>
              </a:solidFill>
            </a:rPr>
            <a:t>o</a:t>
          </a:r>
          <a:r>
            <a:rPr lang="en-US" sz="2000" dirty="0" err="1">
              <a:solidFill>
                <a:schemeClr val="accent1"/>
              </a:solidFill>
            </a:rPr>
            <a:t>SC</a:t>
          </a:r>
          <a:r>
            <a:rPr lang="en-US" sz="2000" dirty="0" err="1">
              <a:solidFill>
                <a:schemeClr val="tx1"/>
              </a:solidFill>
            </a:rPr>
            <a:t>o</a:t>
          </a:r>
          <a:r>
            <a:rPr lang="en-US" sz="2000" dirty="0" err="1">
              <a:solidFill>
                <a:schemeClr val="accent1"/>
              </a:solidFill>
            </a:rPr>
            <a:t>W</a:t>
          </a:r>
          <a:r>
            <a:rPr lang="en-US" sz="2000" dirty="0">
              <a:solidFill>
                <a:schemeClr val="tx1"/>
              </a:solidFill>
            </a:rPr>
            <a:t> (</a:t>
          </a:r>
          <a:r>
            <a:rPr lang="en-US" sz="2000" dirty="0">
              <a:solidFill>
                <a:schemeClr val="accent1"/>
              </a:solidFill>
            </a:rPr>
            <a:t>m</a:t>
          </a:r>
          <a:r>
            <a:rPr lang="en-US" sz="2000" dirty="0">
              <a:solidFill>
                <a:schemeClr val="tx1"/>
              </a:solidFill>
            </a:rPr>
            <a:t>ust have, </a:t>
          </a:r>
          <a:r>
            <a:rPr lang="en-US" sz="2000" dirty="0">
              <a:solidFill>
                <a:schemeClr val="accent1"/>
              </a:solidFill>
            </a:rPr>
            <a:t>s</a:t>
          </a:r>
          <a:r>
            <a:rPr lang="en-US" sz="2000" dirty="0">
              <a:solidFill>
                <a:schemeClr val="tx1"/>
              </a:solidFill>
            </a:rPr>
            <a:t>hould have, </a:t>
          </a:r>
          <a:r>
            <a:rPr lang="en-US" sz="2000" dirty="0">
              <a:solidFill>
                <a:schemeClr val="accent1"/>
              </a:solidFill>
            </a:rPr>
            <a:t>c</a:t>
          </a:r>
          <a:r>
            <a:rPr lang="en-US" sz="2000" dirty="0">
              <a:solidFill>
                <a:schemeClr val="tx1"/>
              </a:solidFill>
            </a:rPr>
            <a:t>ould have, </a:t>
          </a:r>
          <a:r>
            <a:rPr lang="en-US" sz="2000" dirty="0">
              <a:solidFill>
                <a:schemeClr val="accent1"/>
              </a:solidFill>
            </a:rPr>
            <a:t>w</a:t>
          </a:r>
          <a:r>
            <a:rPr lang="en-US" sz="2000" dirty="0">
              <a:solidFill>
                <a:schemeClr val="tx1"/>
              </a:solidFill>
            </a:rPr>
            <a:t>on’t have) priority list, viewing uploaded documents directly from a web page is something we didn’t manage to implement before the final deadline. There were some ideas being bounced around for it, but ultimately, we determined that getting document flows up and running was the more pressing matter.</a:t>
          </a:r>
          <a:endParaRPr lang="en-US" sz="5200" dirty="0"/>
        </a:p>
      </dgm:t>
    </dgm:pt>
    <dgm:pt modelId="{A5ABF4F3-5884-470B-B341-25C610972DF7}" type="parTrans" cxnId="{B96A0C2A-2EEF-44AE-8012-D4693592550F}">
      <dgm:prSet/>
      <dgm:spPr/>
      <dgm:t>
        <a:bodyPr/>
        <a:lstStyle/>
        <a:p>
          <a:endParaRPr lang="en-US"/>
        </a:p>
      </dgm:t>
    </dgm:pt>
    <dgm:pt modelId="{8E1E45F6-0169-4359-9E37-2830A9685279}" type="sibTrans" cxnId="{B96A0C2A-2EEF-44AE-8012-D4693592550F}">
      <dgm:prSet/>
      <dgm:spPr/>
      <dgm:t>
        <a:bodyPr/>
        <a:lstStyle/>
        <a:p>
          <a:endParaRPr lang="en-US"/>
        </a:p>
      </dgm:t>
    </dgm:pt>
    <dgm:pt modelId="{11F0E7BB-5F92-4A23-8C74-1517EB7657E9}" type="pres">
      <dgm:prSet presAssocID="{4F55C5BC-37F3-4119-A395-3C135107E7EB}" presName="Name0" presStyleCnt="0">
        <dgm:presLayoutVars>
          <dgm:dir/>
          <dgm:animLvl val="lvl"/>
          <dgm:resizeHandles val="exact"/>
        </dgm:presLayoutVars>
      </dgm:prSet>
      <dgm:spPr/>
    </dgm:pt>
    <dgm:pt modelId="{796D3B19-F820-4719-AF5B-52776B91FC2F}" type="pres">
      <dgm:prSet presAssocID="{3DEFDD1E-4B67-4769-9DC4-1A3CE86C4C9D}" presName="composite" presStyleCnt="0"/>
      <dgm:spPr/>
    </dgm:pt>
    <dgm:pt modelId="{A98965DC-33A2-40C1-9C20-C8196759D9A9}" type="pres">
      <dgm:prSet presAssocID="{3DEFDD1E-4B67-4769-9DC4-1A3CE86C4C9D}" presName="parTx" presStyleLbl="alignNode1" presStyleIdx="0" presStyleCnt="1">
        <dgm:presLayoutVars>
          <dgm:chMax val="0"/>
          <dgm:chPref val="0"/>
          <dgm:bulletEnabled val="1"/>
        </dgm:presLayoutVars>
      </dgm:prSet>
      <dgm:spPr/>
    </dgm:pt>
    <dgm:pt modelId="{CB8EFA39-4C8E-40DD-A28F-7B6D001E3944}" type="pres">
      <dgm:prSet presAssocID="{3DEFDD1E-4B67-4769-9DC4-1A3CE86C4C9D}" presName="desTx" presStyleLbl="alignAccFollowNode1" presStyleIdx="0" presStyleCnt="1">
        <dgm:presLayoutVars>
          <dgm:bulletEnabled val="1"/>
        </dgm:presLayoutVars>
      </dgm:prSet>
      <dgm:spPr/>
    </dgm:pt>
  </dgm:ptLst>
  <dgm:cxnLst>
    <dgm:cxn modelId="{268E190D-CD49-4044-B14E-3C60D4FAFECA}" srcId="{4F55C5BC-37F3-4119-A395-3C135107E7EB}" destId="{3DEFDD1E-4B67-4769-9DC4-1A3CE86C4C9D}" srcOrd="0" destOrd="0" parTransId="{50EB8F52-88D0-4EA1-80A7-996840E2150D}" sibTransId="{48618663-14DE-4439-AAED-C6771829B44A}"/>
    <dgm:cxn modelId="{9E8FE318-7FE8-496A-9AEC-A0BCC6CF3A88}" type="presOf" srcId="{81E495AC-B042-4B81-B306-0B7A10ACA34F}" destId="{CB8EFA39-4C8E-40DD-A28F-7B6D001E3944}" srcOrd="0" destOrd="0" presId="urn:microsoft.com/office/officeart/2005/8/layout/hList1"/>
    <dgm:cxn modelId="{B96A0C2A-2EEF-44AE-8012-D4693592550F}" srcId="{3DEFDD1E-4B67-4769-9DC4-1A3CE86C4C9D}" destId="{81E495AC-B042-4B81-B306-0B7A10ACA34F}" srcOrd="0" destOrd="0" parTransId="{A5ABF4F3-5884-470B-B341-25C610972DF7}" sibTransId="{8E1E45F6-0169-4359-9E37-2830A9685279}"/>
    <dgm:cxn modelId="{CCC48064-0468-4E4F-9C70-FBA7639F4F90}" type="presOf" srcId="{3DEFDD1E-4B67-4769-9DC4-1A3CE86C4C9D}" destId="{A98965DC-33A2-40C1-9C20-C8196759D9A9}" srcOrd="0" destOrd="0" presId="urn:microsoft.com/office/officeart/2005/8/layout/hList1"/>
    <dgm:cxn modelId="{432FF6E2-4F78-45A5-899B-39689AD28C31}" type="presOf" srcId="{4F55C5BC-37F3-4119-A395-3C135107E7EB}" destId="{11F0E7BB-5F92-4A23-8C74-1517EB7657E9}" srcOrd="0" destOrd="0" presId="urn:microsoft.com/office/officeart/2005/8/layout/hList1"/>
    <dgm:cxn modelId="{9B53BD75-7E0C-41E3-A74E-02AD73F69A58}" type="presParOf" srcId="{11F0E7BB-5F92-4A23-8C74-1517EB7657E9}" destId="{796D3B19-F820-4719-AF5B-52776B91FC2F}" srcOrd="0" destOrd="0" presId="urn:microsoft.com/office/officeart/2005/8/layout/hList1"/>
    <dgm:cxn modelId="{15A461BE-C8B4-4142-BC8A-82BA8EB89FB7}" type="presParOf" srcId="{796D3B19-F820-4719-AF5B-52776B91FC2F}" destId="{A98965DC-33A2-40C1-9C20-C8196759D9A9}" srcOrd="0" destOrd="0" presId="urn:microsoft.com/office/officeart/2005/8/layout/hList1"/>
    <dgm:cxn modelId="{F915ED11-72BB-4372-BFF3-E4EA9FB695DD}" type="presParOf" srcId="{796D3B19-F820-4719-AF5B-52776B91FC2F}" destId="{CB8EFA39-4C8E-40DD-A28F-7B6D001E394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0ABB236-9B78-42B9-9A96-982580287B0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A61CCF9-6DFC-4AF9-A121-8CBB337C4EF1}">
      <dgm:prSet custT="1"/>
      <dgm:spPr/>
      <dgm:t>
        <a:bodyPr/>
        <a:lstStyle/>
        <a:p>
          <a:r>
            <a:rPr lang="en-US" sz="3200" dirty="0">
              <a:solidFill>
                <a:schemeClr val="bg2"/>
              </a:solidFill>
            </a:rPr>
            <a:t>SIZE MATTERS</a:t>
          </a:r>
        </a:p>
      </dgm:t>
    </dgm:pt>
    <dgm:pt modelId="{A735503C-B378-4090-A613-60C3A3BD6189}" type="parTrans" cxnId="{6F658E74-F35D-4671-9491-98E9188C2E56}">
      <dgm:prSet/>
      <dgm:spPr/>
      <dgm:t>
        <a:bodyPr/>
        <a:lstStyle/>
        <a:p>
          <a:endParaRPr lang="en-US"/>
        </a:p>
      </dgm:t>
    </dgm:pt>
    <dgm:pt modelId="{61E881F8-480F-46B6-AA4E-45BE701D352C}" type="sibTrans" cxnId="{6F658E74-F35D-4671-9491-98E9188C2E56}">
      <dgm:prSet/>
      <dgm:spPr/>
      <dgm:t>
        <a:bodyPr/>
        <a:lstStyle/>
        <a:p>
          <a:endParaRPr lang="en-US"/>
        </a:p>
      </dgm:t>
    </dgm:pt>
    <dgm:pt modelId="{AE8FA957-398A-449F-A736-D35188D7914E}">
      <dgm:prSet custT="1"/>
      <dgm:spPr>
        <a:solidFill>
          <a:schemeClr val="accent1">
            <a:tint val="40000"/>
            <a:hueOff val="0"/>
            <a:satOff val="0"/>
            <a:lumOff val="0"/>
            <a:alpha val="0"/>
          </a:schemeClr>
        </a:solidFill>
      </dgm:spPr>
      <dgm:t>
        <a:bodyPr/>
        <a:lstStyle/>
        <a:p>
          <a:pPr algn="ctr">
            <a:buNone/>
          </a:pPr>
          <a:r>
            <a:rPr lang="en-US" sz="2000" b="0" i="0" dirty="0">
              <a:solidFill>
                <a:schemeClr val="tx1"/>
              </a:solidFill>
            </a:rPr>
            <a:t>	One of the hardest lessons we’ve learned was that size matters,</a:t>
          </a:r>
          <a:r>
            <a:rPr lang="en-US" sz="2000" b="0" i="0" dirty="0">
              <a:solidFill>
                <a:srgbClr val="ACD433"/>
              </a:solidFill>
            </a:rPr>
            <a:t> </a:t>
          </a:r>
          <a:r>
            <a:rPr lang="en-US" sz="2000" b="0" i="0" dirty="0">
              <a:solidFill>
                <a:schemeClr val="tx1"/>
              </a:solidFill>
            </a:rPr>
            <a:t>in software engineering. Our team of 5 was a small one from the beginning, and that showed early on during coding. We needed everyone to pull their weight, in order to have a healthy development cycle.</a:t>
          </a:r>
          <a:endParaRPr lang="en-US" sz="2000" dirty="0">
            <a:solidFill>
              <a:schemeClr val="tx1"/>
            </a:solidFill>
          </a:endParaRPr>
        </a:p>
      </dgm:t>
    </dgm:pt>
    <dgm:pt modelId="{73034667-1E61-4265-A51B-75EA1D1C5A62}" type="parTrans" cxnId="{F494BE4D-AE36-41F0-8DC1-97E58D628772}">
      <dgm:prSet/>
      <dgm:spPr/>
      <dgm:t>
        <a:bodyPr/>
        <a:lstStyle/>
        <a:p>
          <a:endParaRPr lang="en-US"/>
        </a:p>
      </dgm:t>
    </dgm:pt>
    <dgm:pt modelId="{1D999214-123F-4DD3-B5D6-ADE95EF1CEA3}" type="sibTrans" cxnId="{F494BE4D-AE36-41F0-8DC1-97E58D628772}">
      <dgm:prSet/>
      <dgm:spPr/>
      <dgm:t>
        <a:bodyPr/>
        <a:lstStyle/>
        <a:p>
          <a:endParaRPr lang="en-US"/>
        </a:p>
      </dgm:t>
    </dgm:pt>
    <dgm:pt modelId="{5EE08A3A-AEC3-49F2-9B3E-03EC95062731}">
      <dgm:prSet custT="1"/>
      <dgm:spPr>
        <a:solidFill>
          <a:schemeClr val="accent1">
            <a:tint val="40000"/>
            <a:hueOff val="0"/>
            <a:satOff val="0"/>
            <a:lumOff val="0"/>
            <a:alpha val="0"/>
          </a:schemeClr>
        </a:solidFill>
      </dgm:spPr>
      <dgm:t>
        <a:bodyPr/>
        <a:lstStyle/>
        <a:p>
          <a:pPr algn="ctr">
            <a:buNone/>
          </a:pPr>
          <a:r>
            <a:rPr lang="en-US" sz="2000" b="0" i="0" dirty="0">
              <a:solidFill>
                <a:srgbClr val="ACD433"/>
              </a:solidFill>
            </a:rPr>
            <a:t>The takeaway </a:t>
          </a:r>
          <a:r>
            <a:rPr lang="en-US" sz="2000" b="0" i="0" dirty="0">
              <a:solidFill>
                <a:schemeClr val="tx1"/>
              </a:solidFill>
            </a:rPr>
            <a:t>is that one should not go through this sort of undertaking without a solid team backing them up.</a:t>
          </a:r>
          <a:endParaRPr lang="en-US" sz="2000" dirty="0">
            <a:solidFill>
              <a:schemeClr val="tx1"/>
            </a:solidFill>
          </a:endParaRPr>
        </a:p>
      </dgm:t>
    </dgm:pt>
    <dgm:pt modelId="{9BC012EA-9EF5-409C-AEAD-341C8EFE9D0D}" type="parTrans" cxnId="{B8DD742F-0960-4D00-95D4-DE7C2AC2CF2E}">
      <dgm:prSet/>
      <dgm:spPr/>
      <dgm:t>
        <a:bodyPr/>
        <a:lstStyle/>
        <a:p>
          <a:endParaRPr lang="en-US"/>
        </a:p>
      </dgm:t>
    </dgm:pt>
    <dgm:pt modelId="{94FECE6C-95B2-4BE3-B073-99813BE9A4FF}" type="sibTrans" cxnId="{B8DD742F-0960-4D00-95D4-DE7C2AC2CF2E}">
      <dgm:prSet/>
      <dgm:spPr/>
      <dgm:t>
        <a:bodyPr/>
        <a:lstStyle/>
        <a:p>
          <a:endParaRPr lang="en-US"/>
        </a:p>
      </dgm:t>
    </dgm:pt>
    <dgm:pt modelId="{D7AEE80B-6D41-435C-B5F7-C9B03C4B49D4}" type="pres">
      <dgm:prSet presAssocID="{50ABB236-9B78-42B9-9A96-982580287B0E}" presName="Name0" presStyleCnt="0">
        <dgm:presLayoutVars>
          <dgm:dir/>
          <dgm:animLvl val="lvl"/>
          <dgm:resizeHandles val="exact"/>
        </dgm:presLayoutVars>
      </dgm:prSet>
      <dgm:spPr/>
    </dgm:pt>
    <dgm:pt modelId="{BE16B146-A7ED-4F2B-B832-439BCAF227A6}" type="pres">
      <dgm:prSet presAssocID="{0A61CCF9-6DFC-4AF9-A121-8CBB337C4EF1}" presName="composite" presStyleCnt="0"/>
      <dgm:spPr/>
    </dgm:pt>
    <dgm:pt modelId="{3A53105C-21C1-4E42-B995-73B8DC63555F}" type="pres">
      <dgm:prSet presAssocID="{0A61CCF9-6DFC-4AF9-A121-8CBB337C4EF1}" presName="parTx" presStyleLbl="alignNode1" presStyleIdx="0" presStyleCnt="1">
        <dgm:presLayoutVars>
          <dgm:chMax val="0"/>
          <dgm:chPref val="0"/>
          <dgm:bulletEnabled val="1"/>
        </dgm:presLayoutVars>
      </dgm:prSet>
      <dgm:spPr/>
    </dgm:pt>
    <dgm:pt modelId="{D372B83A-E8B7-45FB-90F7-908FA7E76107}" type="pres">
      <dgm:prSet presAssocID="{0A61CCF9-6DFC-4AF9-A121-8CBB337C4EF1}" presName="desTx" presStyleLbl="alignAccFollowNode1" presStyleIdx="0" presStyleCnt="1">
        <dgm:presLayoutVars>
          <dgm:bulletEnabled val="1"/>
        </dgm:presLayoutVars>
      </dgm:prSet>
      <dgm:spPr/>
    </dgm:pt>
  </dgm:ptLst>
  <dgm:cxnLst>
    <dgm:cxn modelId="{23D1383B-7512-42C5-B3F4-B2E30CF0611D}" type="presOf" srcId="{50ABB236-9B78-42B9-9A96-982580287B0E}" destId="{D7AEE80B-6D41-435C-B5F7-C9B03C4B49D4}" srcOrd="0" destOrd="0" presId="urn:microsoft.com/office/officeart/2005/8/layout/hList1"/>
    <dgm:cxn modelId="{6F658E74-F35D-4671-9491-98E9188C2E56}" srcId="{50ABB236-9B78-42B9-9A96-982580287B0E}" destId="{0A61CCF9-6DFC-4AF9-A121-8CBB337C4EF1}" srcOrd="0" destOrd="0" parTransId="{A735503C-B378-4090-A613-60C3A3BD6189}" sibTransId="{61E881F8-480F-46B6-AA4E-45BE701D352C}"/>
    <dgm:cxn modelId="{B8DD742F-0960-4D00-95D4-DE7C2AC2CF2E}" srcId="{0A61CCF9-6DFC-4AF9-A121-8CBB337C4EF1}" destId="{5EE08A3A-AEC3-49F2-9B3E-03EC95062731}" srcOrd="1" destOrd="0" parTransId="{9BC012EA-9EF5-409C-AEAD-341C8EFE9D0D}" sibTransId="{94FECE6C-95B2-4BE3-B073-99813BE9A4FF}"/>
    <dgm:cxn modelId="{2E68C73C-52CC-46CE-BD75-0AA9DDE81379}" type="presOf" srcId="{5EE08A3A-AEC3-49F2-9B3E-03EC95062731}" destId="{D372B83A-E8B7-45FB-90F7-908FA7E76107}" srcOrd="0" destOrd="1" presId="urn:microsoft.com/office/officeart/2005/8/layout/hList1"/>
    <dgm:cxn modelId="{340C998F-8B84-4835-9F0A-AA0D0D234AFA}" type="presOf" srcId="{0A61CCF9-6DFC-4AF9-A121-8CBB337C4EF1}" destId="{3A53105C-21C1-4E42-B995-73B8DC63555F}" srcOrd="0" destOrd="0" presId="urn:microsoft.com/office/officeart/2005/8/layout/hList1"/>
    <dgm:cxn modelId="{3B28355F-9A4C-45E8-9182-FD72D7724CF4}" type="presOf" srcId="{AE8FA957-398A-449F-A736-D35188D7914E}" destId="{D372B83A-E8B7-45FB-90F7-908FA7E76107}" srcOrd="0" destOrd="0" presId="urn:microsoft.com/office/officeart/2005/8/layout/hList1"/>
    <dgm:cxn modelId="{F494BE4D-AE36-41F0-8DC1-97E58D628772}" srcId="{0A61CCF9-6DFC-4AF9-A121-8CBB337C4EF1}" destId="{AE8FA957-398A-449F-A736-D35188D7914E}" srcOrd="0" destOrd="0" parTransId="{73034667-1E61-4265-A51B-75EA1D1C5A62}" sibTransId="{1D999214-123F-4DD3-B5D6-ADE95EF1CEA3}"/>
    <dgm:cxn modelId="{E1F8C0FE-3A38-49C2-A2B6-2B5DEA90B3C2}" type="presParOf" srcId="{D7AEE80B-6D41-435C-B5F7-C9B03C4B49D4}" destId="{BE16B146-A7ED-4F2B-B832-439BCAF227A6}" srcOrd="0" destOrd="0" presId="urn:microsoft.com/office/officeart/2005/8/layout/hList1"/>
    <dgm:cxn modelId="{79633E00-8962-4BDC-B568-B6773D5AF40A}" type="presParOf" srcId="{BE16B146-A7ED-4F2B-B832-439BCAF227A6}" destId="{3A53105C-21C1-4E42-B995-73B8DC63555F}" srcOrd="0" destOrd="0" presId="urn:microsoft.com/office/officeart/2005/8/layout/hList1"/>
    <dgm:cxn modelId="{A0407BFD-F8D3-4B19-AAFD-220AAB752494}" type="presParOf" srcId="{BE16B146-A7ED-4F2B-B832-439BCAF227A6}" destId="{D372B83A-E8B7-45FB-90F7-908FA7E7610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85E855-2612-4C20-83F4-CD2093C36D03}">
      <dsp:nvSpPr>
        <dsp:cNvPr id="0" name=""/>
        <dsp:cNvSpPr/>
      </dsp:nvSpPr>
      <dsp:spPr>
        <a:xfrm>
          <a:off x="43" y="45014"/>
          <a:ext cx="4180585" cy="1157514"/>
        </a:xfrm>
        <a:prstGeom prst="rect">
          <a:avLst/>
        </a:prstGeom>
        <a:solidFill>
          <a:schemeClr val="accent1">
            <a:hueOff val="0"/>
            <a:satOff val="0"/>
            <a:lum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b="0" i="0" kern="1200" dirty="0">
              <a:solidFill>
                <a:schemeClr val="bg2"/>
              </a:solidFill>
            </a:rPr>
            <a:t>JAVA</a:t>
          </a:r>
          <a:r>
            <a:rPr lang="en-US" sz="3200" b="0" i="0" kern="1200" dirty="0"/>
            <a:t> ON THE BACK-END</a:t>
          </a:r>
          <a:endParaRPr lang="en-US" sz="3200" kern="1200" dirty="0"/>
        </a:p>
      </dsp:txBody>
      <dsp:txXfrm>
        <a:off x="43" y="45014"/>
        <a:ext cx="4180585" cy="1157514"/>
      </dsp:txXfrm>
    </dsp:sp>
    <dsp:sp modelId="{A5DC40D5-53C1-4EAC-84FB-E579D8025F60}">
      <dsp:nvSpPr>
        <dsp:cNvPr id="0" name=""/>
        <dsp:cNvSpPr/>
      </dsp:nvSpPr>
      <dsp:spPr>
        <a:xfrm>
          <a:off x="0" y="1191635"/>
          <a:ext cx="4180585" cy="1607435"/>
        </a:xfrm>
        <a:prstGeom prst="rect">
          <a:avLst/>
        </a:prstGeom>
        <a:solidFill>
          <a:schemeClr val="bg2">
            <a:alpha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a:solidFill>
                <a:schemeClr val="tx1"/>
              </a:solidFill>
            </a:rPr>
            <a:t>Spring</a:t>
          </a:r>
        </a:p>
        <a:p>
          <a:pPr marL="285750" lvl="1" indent="-285750" algn="l" defTabSz="1422400">
            <a:lnSpc>
              <a:spcPct val="90000"/>
            </a:lnSpc>
            <a:spcBef>
              <a:spcPct val="0"/>
            </a:spcBef>
            <a:spcAft>
              <a:spcPct val="15000"/>
            </a:spcAft>
            <a:buChar char="•"/>
          </a:pPr>
          <a:r>
            <a:rPr lang="en-US" sz="3200" kern="1200" dirty="0">
              <a:solidFill>
                <a:schemeClr val="tx1"/>
              </a:solidFill>
            </a:rPr>
            <a:t>Hibernate</a:t>
          </a:r>
        </a:p>
      </dsp:txBody>
      <dsp:txXfrm>
        <a:off x="0" y="1191635"/>
        <a:ext cx="4180585" cy="1607435"/>
      </dsp:txXfrm>
    </dsp:sp>
    <dsp:sp modelId="{ED8BA099-B98E-4075-AF99-0608EFD90474}">
      <dsp:nvSpPr>
        <dsp:cNvPr id="0" name=""/>
        <dsp:cNvSpPr/>
      </dsp:nvSpPr>
      <dsp:spPr>
        <a:xfrm>
          <a:off x="4765911" y="18653"/>
          <a:ext cx="4180585" cy="1157514"/>
        </a:xfrm>
        <a:prstGeom prst="rect">
          <a:avLst/>
        </a:prstGeom>
        <a:solidFill>
          <a:schemeClr val="accent1">
            <a:hueOff val="0"/>
            <a:satOff val="0"/>
            <a:lum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b="0" i="0" kern="1200" dirty="0">
              <a:solidFill>
                <a:schemeClr val="bg2"/>
              </a:solidFill>
            </a:rPr>
            <a:t>JAVASCRIPT</a:t>
          </a:r>
          <a:r>
            <a:rPr lang="en-US" sz="3200" b="0" i="0" kern="1200" dirty="0"/>
            <a:t> ON THE FRONT-END</a:t>
          </a:r>
          <a:endParaRPr lang="en-US" sz="3200" kern="1200" dirty="0"/>
        </a:p>
      </dsp:txBody>
      <dsp:txXfrm>
        <a:off x="4765911" y="18653"/>
        <a:ext cx="4180585" cy="1157514"/>
      </dsp:txXfrm>
    </dsp:sp>
    <dsp:sp modelId="{DCD3060B-FEEB-4A4F-A1CC-146E0537A397}">
      <dsp:nvSpPr>
        <dsp:cNvPr id="0" name=""/>
        <dsp:cNvSpPr/>
      </dsp:nvSpPr>
      <dsp:spPr>
        <a:xfrm>
          <a:off x="4765911" y="1176167"/>
          <a:ext cx="4180585" cy="1712880"/>
        </a:xfrm>
        <a:prstGeom prst="rect">
          <a:avLst/>
        </a:prstGeom>
        <a:solidFill>
          <a:schemeClr val="accent1">
            <a:tint val="40000"/>
            <a:hueOff val="0"/>
            <a:satOff val="0"/>
            <a:lumOff val="0"/>
            <a:alpha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a:solidFill>
                <a:schemeClr val="tx1"/>
              </a:solidFill>
            </a:rPr>
            <a:t>AngularJS</a:t>
          </a:r>
        </a:p>
        <a:p>
          <a:pPr marL="285750" lvl="1" indent="-285750" algn="l" defTabSz="1422400">
            <a:lnSpc>
              <a:spcPct val="90000"/>
            </a:lnSpc>
            <a:spcBef>
              <a:spcPct val="0"/>
            </a:spcBef>
            <a:spcAft>
              <a:spcPct val="15000"/>
            </a:spcAft>
            <a:buChar char="•"/>
          </a:pPr>
          <a:r>
            <a:rPr lang="en-US" sz="3200" kern="1200" dirty="0">
              <a:solidFill>
                <a:schemeClr val="tx1"/>
              </a:solidFill>
            </a:rPr>
            <a:t>Bootstrap</a:t>
          </a:r>
        </a:p>
      </dsp:txBody>
      <dsp:txXfrm>
        <a:off x="4765911" y="1176167"/>
        <a:ext cx="4180585" cy="171288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E662B-DF49-42FD-BF87-5A2E27D573A9}">
      <dsp:nvSpPr>
        <dsp:cNvPr id="0" name=""/>
        <dsp:cNvSpPr/>
      </dsp:nvSpPr>
      <dsp:spPr>
        <a:xfrm>
          <a:off x="0" y="22453"/>
          <a:ext cx="8946541" cy="15840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US" sz="3000" b="0" i="0" kern="1200" dirty="0">
              <a:solidFill>
                <a:schemeClr val="bg2"/>
              </a:solidFill>
            </a:rPr>
            <a:t>BEFORE YOU WORK, STOP, THINK AND TALK</a:t>
          </a:r>
          <a:endParaRPr lang="en-US" sz="3000" kern="1200" dirty="0">
            <a:solidFill>
              <a:schemeClr val="bg2"/>
            </a:solidFill>
          </a:endParaRPr>
        </a:p>
      </dsp:txBody>
      <dsp:txXfrm>
        <a:off x="0" y="22453"/>
        <a:ext cx="8946541" cy="1584000"/>
      </dsp:txXfrm>
    </dsp:sp>
    <dsp:sp modelId="{40FB8B18-BEE4-49C6-8C2B-EA7D91A617E7}">
      <dsp:nvSpPr>
        <dsp:cNvPr id="0" name=""/>
        <dsp:cNvSpPr/>
      </dsp:nvSpPr>
      <dsp:spPr>
        <a:xfrm>
          <a:off x="0" y="1606453"/>
          <a:ext cx="8946541" cy="2566575"/>
        </a:xfrm>
        <a:prstGeom prst="rect">
          <a:avLst/>
        </a:prstGeom>
        <a:solidFill>
          <a:schemeClr val="accent1">
            <a:tint val="40000"/>
            <a:hueOff val="0"/>
            <a:satOff val="0"/>
            <a:lumOff val="0"/>
            <a:alpha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ctr" defTabSz="889000">
            <a:lnSpc>
              <a:spcPct val="90000"/>
            </a:lnSpc>
            <a:spcBef>
              <a:spcPct val="0"/>
            </a:spcBef>
            <a:spcAft>
              <a:spcPct val="15000"/>
            </a:spcAft>
            <a:buNone/>
          </a:pPr>
          <a:r>
            <a:rPr lang="en-US" sz="2000" kern="1200" dirty="0">
              <a:solidFill>
                <a:schemeClr val="tx1"/>
              </a:solidFill>
            </a:rPr>
            <a:t>Each new team project shows just how important communicating what you plan on doing is. </a:t>
          </a:r>
        </a:p>
        <a:p>
          <a:pPr marL="228600" lvl="1" indent="-228600" algn="ctr" defTabSz="889000">
            <a:lnSpc>
              <a:spcPct val="90000"/>
            </a:lnSpc>
            <a:spcBef>
              <a:spcPct val="0"/>
            </a:spcBef>
            <a:spcAft>
              <a:spcPct val="15000"/>
            </a:spcAft>
            <a:buNone/>
          </a:pPr>
          <a:r>
            <a:rPr lang="en-US" sz="2000" kern="1200" dirty="0">
              <a:solidFill>
                <a:schemeClr val="tx1"/>
              </a:solidFill>
            </a:rPr>
            <a:t>This project served as a reminder that going into a new task head on can lead to annoying issues whenever someone needs to use the components you’ve implemented. </a:t>
          </a:r>
          <a:r>
            <a:rPr lang="en-US" sz="2000" kern="1200" dirty="0">
              <a:solidFill>
                <a:srgbClr val="ACD433"/>
              </a:solidFill>
            </a:rPr>
            <a:t>Before coding, one should always take a step back, think, and discuss with the other team members before committing to anything</a:t>
          </a:r>
          <a:r>
            <a:rPr lang="en-US" sz="2000" kern="1200" dirty="0">
              <a:solidFill>
                <a:schemeClr val="tx1"/>
              </a:solidFill>
            </a:rPr>
            <a:t>, lest they wish to have to revisit the same pieces of code time and time again later on.</a:t>
          </a:r>
        </a:p>
      </dsp:txBody>
      <dsp:txXfrm>
        <a:off x="0" y="1606453"/>
        <a:ext cx="8946541" cy="256657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C054A-3764-44CE-98FD-D9DEE8F2F0BF}">
      <dsp:nvSpPr>
        <dsp:cNvPr id="0" name=""/>
        <dsp:cNvSpPr/>
      </dsp:nvSpPr>
      <dsp:spPr>
        <a:xfrm>
          <a:off x="0" y="1775"/>
          <a:ext cx="8946541" cy="1353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bg2"/>
              </a:solidFill>
            </a:rPr>
            <a:t>USE</a:t>
          </a:r>
          <a:r>
            <a:rPr lang="en-US" sz="3200" kern="1200" baseline="0" dirty="0">
              <a:solidFill>
                <a:schemeClr val="bg2"/>
              </a:solidFill>
            </a:rPr>
            <a:t> A PROJECT MANAGEMENT PLATFORM</a:t>
          </a:r>
          <a:endParaRPr lang="en-US" sz="3200" kern="1200" dirty="0">
            <a:solidFill>
              <a:schemeClr val="bg2"/>
            </a:solidFill>
          </a:endParaRPr>
        </a:p>
      </dsp:txBody>
      <dsp:txXfrm>
        <a:off x="0" y="1775"/>
        <a:ext cx="8946541" cy="1353600"/>
      </dsp:txXfrm>
    </dsp:sp>
    <dsp:sp modelId="{673D60BE-B1F1-4D0C-8DC1-9A4FACDE1149}">
      <dsp:nvSpPr>
        <dsp:cNvPr id="0" name=""/>
        <dsp:cNvSpPr/>
      </dsp:nvSpPr>
      <dsp:spPr>
        <a:xfrm>
          <a:off x="0" y="1355375"/>
          <a:ext cx="8946541" cy="2838330"/>
        </a:xfrm>
        <a:prstGeom prst="rect">
          <a:avLst/>
        </a:prstGeom>
        <a:solidFill>
          <a:schemeClr val="accent1">
            <a:tint val="40000"/>
            <a:hueOff val="0"/>
            <a:satOff val="0"/>
            <a:lumOff val="0"/>
            <a:alpha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ctr" defTabSz="889000">
            <a:lnSpc>
              <a:spcPct val="90000"/>
            </a:lnSpc>
            <a:spcBef>
              <a:spcPct val="0"/>
            </a:spcBef>
            <a:spcAft>
              <a:spcPct val="15000"/>
            </a:spcAft>
            <a:buNone/>
          </a:pPr>
          <a:r>
            <a:rPr lang="en-US" sz="2000" kern="1200" dirty="0">
              <a:solidFill>
                <a:schemeClr val="tx1"/>
              </a:solidFill>
            </a:rPr>
            <a:t>	Right off the bat, we had a Kanbanchi board up and running (and later, a ZenHub board), for managing our tasks, and that worked well for a while. However, interest in maintaining them waned over time, and we resorted to using Skype for assigning and “managing” tasks. This was detrimental, as it caused task overlaps due to people (justly) not reading everything in the conversation. </a:t>
          </a:r>
        </a:p>
        <a:p>
          <a:pPr marL="228600" lvl="1" indent="-228600" algn="ctr" defTabSz="889000">
            <a:lnSpc>
              <a:spcPct val="90000"/>
            </a:lnSpc>
            <a:spcBef>
              <a:spcPct val="0"/>
            </a:spcBef>
            <a:spcAft>
              <a:spcPct val="15000"/>
            </a:spcAft>
            <a:buNone/>
          </a:pPr>
          <a:r>
            <a:rPr lang="en-US" sz="2000" kern="1200" dirty="0">
              <a:solidFill>
                <a:srgbClr val="ACD433"/>
              </a:solidFill>
            </a:rPr>
            <a:t>The moral of the story</a:t>
          </a:r>
          <a:r>
            <a:rPr lang="en-US" sz="2000" kern="1200" dirty="0">
              <a:solidFill>
                <a:schemeClr val="tx1"/>
              </a:solidFill>
            </a:rPr>
            <a:t>: platforms like Kanbanchi, ZenHub, or Trello make team workflow easier to follow and manage. Boards save lives!</a:t>
          </a:r>
        </a:p>
      </dsp:txBody>
      <dsp:txXfrm>
        <a:off x="0" y="1355375"/>
        <a:ext cx="8946541" cy="28383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AE4052-0E54-489A-93D6-760AB29AD06F}">
      <dsp:nvSpPr>
        <dsp:cNvPr id="0" name=""/>
        <dsp:cNvSpPr/>
      </dsp:nvSpPr>
      <dsp:spPr>
        <a:xfrm rot="10800000">
          <a:off x="1712571" y="2205"/>
          <a:ext cx="5949449" cy="856102"/>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7518"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Hibernate provided the object relational mapping and querying methods required to manipulate the data within the application’s database.</a:t>
          </a:r>
          <a:endParaRPr lang="en-US" sz="1300" kern="1200" dirty="0"/>
        </a:p>
      </dsp:txBody>
      <dsp:txXfrm rot="10800000">
        <a:off x="1926596" y="2205"/>
        <a:ext cx="5735424" cy="856102"/>
      </dsp:txXfrm>
    </dsp:sp>
    <dsp:sp modelId="{1D0E96AA-B862-40DB-AF00-CB0E31A30FB0}">
      <dsp:nvSpPr>
        <dsp:cNvPr id="0" name=""/>
        <dsp:cNvSpPr/>
      </dsp:nvSpPr>
      <dsp:spPr>
        <a:xfrm>
          <a:off x="1284519" y="2205"/>
          <a:ext cx="856102" cy="85610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D03262-A630-4330-8FF6-86C03B1369CB}">
      <dsp:nvSpPr>
        <dsp:cNvPr id="0" name=""/>
        <dsp:cNvSpPr/>
      </dsp:nvSpPr>
      <dsp:spPr>
        <a:xfrm rot="10800000">
          <a:off x="1712571" y="1113861"/>
          <a:ext cx="5949449" cy="856102"/>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7518"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Spring MVC provided the means to create a RESTful API for communication between the backend and the frontend layers of our application, as well as various other features, such as field injection.</a:t>
          </a:r>
          <a:endParaRPr lang="en-US" sz="1300" kern="1200" dirty="0"/>
        </a:p>
      </dsp:txBody>
      <dsp:txXfrm rot="10800000">
        <a:off x="1926596" y="1113861"/>
        <a:ext cx="5735424" cy="856102"/>
      </dsp:txXfrm>
    </dsp:sp>
    <dsp:sp modelId="{10B2981F-F9B1-4FD0-A0DA-692FD2B0ACFF}">
      <dsp:nvSpPr>
        <dsp:cNvPr id="0" name=""/>
        <dsp:cNvSpPr/>
      </dsp:nvSpPr>
      <dsp:spPr>
        <a:xfrm>
          <a:off x="1284519" y="1113861"/>
          <a:ext cx="856102" cy="856102"/>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000" r="-1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E85208-3855-47DC-9D6E-D3DB7C469191}">
      <dsp:nvSpPr>
        <dsp:cNvPr id="0" name=""/>
        <dsp:cNvSpPr/>
      </dsp:nvSpPr>
      <dsp:spPr>
        <a:xfrm rot="10800000">
          <a:off x="1712571" y="2225517"/>
          <a:ext cx="5949449" cy="856102"/>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7518"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AngularJS</a:t>
          </a:r>
          <a:r>
            <a:rPr lang="ro-RO" sz="1300" b="0" i="0" kern="1200" dirty="0"/>
            <a:t> </a:t>
          </a:r>
          <a:r>
            <a:rPr lang="en-US" sz="1300" b="0" i="0" kern="1200" noProof="0" dirty="0"/>
            <a:t>was</a:t>
          </a:r>
          <a:r>
            <a:rPr lang="ro-RO" sz="1300" b="0" i="0" kern="1200" dirty="0"/>
            <a:t> an </a:t>
          </a:r>
          <a:r>
            <a:rPr lang="en-US" sz="1300" b="0" i="0" kern="1200" noProof="0" dirty="0"/>
            <a:t>easy</a:t>
          </a:r>
          <a:r>
            <a:rPr lang="ro-RO" sz="1300" b="0" i="0" kern="1200" dirty="0"/>
            <a:t> </a:t>
          </a:r>
          <a:r>
            <a:rPr lang="en-US" sz="1300" b="0" i="0" kern="1200" noProof="0" dirty="0"/>
            <a:t>choice</a:t>
          </a:r>
          <a:r>
            <a:rPr lang="ro-RO" sz="1300" b="0" i="0" kern="1200" dirty="0"/>
            <a:t>, </a:t>
          </a:r>
          <a:r>
            <a:rPr lang="en-US" sz="1300" b="0" i="0" kern="1200" noProof="0" dirty="0"/>
            <a:t>due</a:t>
          </a:r>
          <a:r>
            <a:rPr lang="en-US" sz="1300" b="0" i="0" kern="1200" dirty="0"/>
            <a:t> to its wide usability and simplicity of use. It provides a framework for a client-side MVC architecture. Additionally, it may be effortlessly extended and combined with CSS frameworks, such as Bootstrap.</a:t>
          </a:r>
        </a:p>
      </dsp:txBody>
      <dsp:txXfrm rot="10800000">
        <a:off x="1926596" y="2225517"/>
        <a:ext cx="5735424" cy="856102"/>
      </dsp:txXfrm>
    </dsp:sp>
    <dsp:sp modelId="{4252E1BF-598B-4185-B729-6B4C80AFEF22}">
      <dsp:nvSpPr>
        <dsp:cNvPr id="0" name=""/>
        <dsp:cNvSpPr/>
      </dsp:nvSpPr>
      <dsp:spPr>
        <a:xfrm>
          <a:off x="1284519" y="2225517"/>
          <a:ext cx="856102" cy="856102"/>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3000" b="-3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3539A7-23D9-40F5-9359-195E391EB613}">
      <dsp:nvSpPr>
        <dsp:cNvPr id="0" name=""/>
        <dsp:cNvSpPr/>
      </dsp:nvSpPr>
      <dsp:spPr>
        <a:xfrm rot="10800000">
          <a:off x="1712571" y="3337172"/>
          <a:ext cx="5949449" cy="856102"/>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7518"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Bootstrap allowed us to create a friendly and reliable user interface, that follows the official specifications provided for the project.</a:t>
          </a:r>
        </a:p>
      </dsp:txBody>
      <dsp:txXfrm rot="10800000">
        <a:off x="1926596" y="3337172"/>
        <a:ext cx="5735424" cy="856102"/>
      </dsp:txXfrm>
    </dsp:sp>
    <dsp:sp modelId="{870C4243-FD36-445E-8A24-21B02CCA6A95}">
      <dsp:nvSpPr>
        <dsp:cNvPr id="0" name=""/>
        <dsp:cNvSpPr/>
      </dsp:nvSpPr>
      <dsp:spPr>
        <a:xfrm>
          <a:off x="1284519" y="3337172"/>
          <a:ext cx="856102" cy="856102"/>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58D5C5-76EE-4DA4-8AD0-7A656DC409C9}">
      <dsp:nvSpPr>
        <dsp:cNvPr id="0" name=""/>
        <dsp:cNvSpPr/>
      </dsp:nvSpPr>
      <dsp:spPr>
        <a:xfrm rot="10800000">
          <a:off x="2246355" y="2648"/>
          <a:ext cx="5949449" cy="5423951"/>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19053" tIns="121920" rIns="227584" bIns="121920" numCol="1" spcCol="1270" anchor="ctr" anchorCtr="0">
          <a:noAutofit/>
        </a:bodyPr>
        <a:lstStyle/>
        <a:p>
          <a:pPr marL="0" lvl="0" indent="0" algn="r" defTabSz="1422400">
            <a:lnSpc>
              <a:spcPct val="90000"/>
            </a:lnSpc>
            <a:spcBef>
              <a:spcPct val="0"/>
            </a:spcBef>
            <a:spcAft>
              <a:spcPct val="35000"/>
            </a:spcAft>
            <a:buNone/>
          </a:pPr>
          <a:endParaRPr lang="en-US" sz="3200" b="0" i="0" kern="1200" dirty="0">
            <a:solidFill>
              <a:schemeClr val="bg2"/>
            </a:solidFill>
          </a:endParaRPr>
        </a:p>
        <a:p>
          <a:pPr marL="0" lvl="0" indent="0" algn="r" defTabSz="1422400">
            <a:lnSpc>
              <a:spcPct val="90000"/>
            </a:lnSpc>
            <a:spcBef>
              <a:spcPct val="0"/>
            </a:spcBef>
            <a:spcAft>
              <a:spcPct val="35000"/>
            </a:spcAft>
            <a:buNone/>
          </a:pPr>
          <a:r>
            <a:rPr lang="en-US" sz="3200" b="0" i="0" kern="1200" dirty="0">
              <a:solidFill>
                <a:schemeClr val="bg2"/>
              </a:solidFill>
            </a:rPr>
            <a:t>STRATEGIC</a:t>
          </a:r>
        </a:p>
        <a:p>
          <a:pPr marL="0" lvl="0" indent="0" algn="r" defTabSz="1422400">
            <a:lnSpc>
              <a:spcPct val="90000"/>
            </a:lnSpc>
            <a:spcBef>
              <a:spcPct val="0"/>
            </a:spcBef>
            <a:spcAft>
              <a:spcPct val="35000"/>
            </a:spcAft>
            <a:buNone/>
          </a:pPr>
          <a:r>
            <a:rPr lang="en-US" sz="1700" b="0" i="0" kern="1200" dirty="0"/>
            <a:t>The initial plan was to follow the list of deadlines mentioned on the group project website. This was later dropped in favor of a work plan that better suited our development process, whereby several different tasks were performed in parallel, in an incremental fashion, with 1-week sprints.</a:t>
          </a:r>
        </a:p>
        <a:p>
          <a:pPr marL="0" lvl="0" indent="0" algn="r" defTabSz="1422400">
            <a:lnSpc>
              <a:spcPct val="90000"/>
            </a:lnSpc>
            <a:spcBef>
              <a:spcPct val="0"/>
            </a:spcBef>
            <a:spcAft>
              <a:spcPct val="35000"/>
            </a:spcAft>
            <a:buNone/>
          </a:pPr>
          <a:r>
            <a:rPr lang="en-US" sz="1700" b="0" i="0" kern="1200" dirty="0"/>
            <a:t>Kanbanchi and ZenHub were used for task management, and Skype was our go-to option for discussing key aspects of the application during development</a:t>
          </a:r>
        </a:p>
        <a:p>
          <a:pPr marL="0" lvl="0" indent="0" algn="r" defTabSz="1422400">
            <a:lnSpc>
              <a:spcPct val="90000"/>
            </a:lnSpc>
            <a:spcBef>
              <a:spcPct val="0"/>
            </a:spcBef>
            <a:spcAft>
              <a:spcPct val="35000"/>
            </a:spcAft>
            <a:buNone/>
          </a:pPr>
          <a:endParaRPr lang="en-US" sz="1700" kern="1200" dirty="0"/>
        </a:p>
      </dsp:txBody>
      <dsp:txXfrm rot="10800000">
        <a:off x="3602343" y="2648"/>
        <a:ext cx="4593461" cy="5423951"/>
      </dsp:txXfrm>
    </dsp:sp>
    <dsp:sp modelId="{0457B206-7392-4E7E-B6CE-486C1B339065}">
      <dsp:nvSpPr>
        <dsp:cNvPr id="0" name=""/>
        <dsp:cNvSpPr/>
      </dsp:nvSpPr>
      <dsp:spPr>
        <a:xfrm>
          <a:off x="750736" y="1190439"/>
          <a:ext cx="2991237" cy="299123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101731-516A-400A-9596-3211BCAD5255}">
      <dsp:nvSpPr>
        <dsp:cNvPr id="0" name=""/>
        <dsp:cNvSpPr/>
      </dsp:nvSpPr>
      <dsp:spPr>
        <a:xfrm rot="10800000">
          <a:off x="2247086" y="52112"/>
          <a:ext cx="5949449" cy="4091256"/>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0343"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b="0" i="0" kern="1200" dirty="0">
              <a:solidFill>
                <a:schemeClr val="bg2"/>
              </a:solidFill>
            </a:rPr>
            <a:t>COMPLIANCE</a:t>
          </a:r>
        </a:p>
        <a:p>
          <a:pPr marL="0" lvl="0" indent="0" algn="ctr" defTabSz="1422400">
            <a:lnSpc>
              <a:spcPct val="90000"/>
            </a:lnSpc>
            <a:spcBef>
              <a:spcPct val="0"/>
            </a:spcBef>
            <a:spcAft>
              <a:spcPct val="35000"/>
            </a:spcAft>
            <a:buNone/>
          </a:pPr>
          <a:r>
            <a:rPr lang="en-US" sz="1700" b="0" i="0" kern="1200" dirty="0"/>
            <a:t> The primary regulation that applied to our team was following the specifications described on the group project website (in the official document, as well as in the Q&amp;A section).</a:t>
          </a:r>
        </a:p>
        <a:p>
          <a:pPr marL="0" lvl="0" indent="0" algn="ctr" defTabSz="1422400">
            <a:lnSpc>
              <a:spcPct val="90000"/>
            </a:lnSpc>
            <a:spcBef>
              <a:spcPct val="0"/>
            </a:spcBef>
            <a:spcAft>
              <a:spcPct val="35000"/>
            </a:spcAft>
            <a:buNone/>
          </a:pPr>
          <a:r>
            <a:rPr lang="en-US" sz="1700" b="0" i="0" kern="1200" dirty="0"/>
            <a:t>We stuck by those specifications for the entirety of the development process; in addition, we have kept an open mind to possible changes in requirements.</a:t>
          </a:r>
          <a:endParaRPr lang="en-US" sz="1700" kern="1200" dirty="0"/>
        </a:p>
      </dsp:txBody>
      <dsp:txXfrm rot="10800000">
        <a:off x="3269900" y="52112"/>
        <a:ext cx="4926635" cy="4091256"/>
      </dsp:txXfrm>
    </dsp:sp>
    <dsp:sp modelId="{8FA2B8EC-414E-424E-9014-C37FE819F55C}">
      <dsp:nvSpPr>
        <dsp:cNvPr id="0" name=""/>
        <dsp:cNvSpPr/>
      </dsp:nvSpPr>
      <dsp:spPr>
        <a:xfrm>
          <a:off x="750004" y="600658"/>
          <a:ext cx="2994164" cy="299416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058986-546F-46A7-87F7-1E2F51F935DB}">
      <dsp:nvSpPr>
        <dsp:cNvPr id="0" name=""/>
        <dsp:cNvSpPr/>
      </dsp:nvSpPr>
      <dsp:spPr>
        <a:xfrm rot="10800000">
          <a:off x="2247818" y="599194"/>
          <a:ext cx="5949449" cy="2997091"/>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1634" tIns="80010" rIns="149352" bIns="80010" numCol="1" spcCol="1270" anchor="ctr" anchorCtr="0">
          <a:noAutofit/>
        </a:bodyPr>
        <a:lstStyle/>
        <a:p>
          <a:pPr marL="0" lvl="0" indent="0" algn="r" defTabSz="933450">
            <a:lnSpc>
              <a:spcPct val="90000"/>
            </a:lnSpc>
            <a:spcBef>
              <a:spcPct val="0"/>
            </a:spcBef>
            <a:spcAft>
              <a:spcPct val="35000"/>
            </a:spcAft>
            <a:buNone/>
          </a:pPr>
          <a:r>
            <a:rPr lang="en-US" sz="2100" b="0" i="0" kern="1200" dirty="0">
              <a:solidFill>
                <a:schemeClr val="bg2"/>
              </a:solidFill>
            </a:rPr>
            <a:t>OPERATIONAL </a:t>
          </a:r>
        </a:p>
        <a:p>
          <a:pPr marL="0" lvl="0" indent="0" algn="r" defTabSz="933450">
            <a:lnSpc>
              <a:spcPct val="90000"/>
            </a:lnSpc>
            <a:spcBef>
              <a:spcPct val="0"/>
            </a:spcBef>
            <a:spcAft>
              <a:spcPct val="35000"/>
            </a:spcAft>
            <a:buNone/>
          </a:pPr>
          <a:r>
            <a:rPr lang="en-US" sz="2100" b="0" i="0" kern="1200" dirty="0"/>
            <a:t>Our crux was motivation. Motivating every team member to pull their own weight was no measly task, but for the most part, everyone has done their job, and has finished their tasks on time.</a:t>
          </a:r>
          <a:endParaRPr lang="en-US" sz="2100" kern="1200" dirty="0"/>
        </a:p>
      </dsp:txBody>
      <dsp:txXfrm rot="10800000">
        <a:off x="2997091" y="599194"/>
        <a:ext cx="5200176" cy="2997091"/>
      </dsp:txXfrm>
    </dsp:sp>
    <dsp:sp modelId="{F16540DC-9999-40C8-AFE3-5E04FD54D053}">
      <dsp:nvSpPr>
        <dsp:cNvPr id="0" name=""/>
        <dsp:cNvSpPr/>
      </dsp:nvSpPr>
      <dsp:spPr>
        <a:xfrm>
          <a:off x="749272" y="599194"/>
          <a:ext cx="2997091" cy="299709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5000" r="-35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830676-EDBF-4CF1-975D-E649E19A2CD1}">
      <dsp:nvSpPr>
        <dsp:cNvPr id="0" name=""/>
        <dsp:cNvSpPr/>
      </dsp:nvSpPr>
      <dsp:spPr>
        <a:xfrm>
          <a:off x="0" y="79464"/>
          <a:ext cx="8946541" cy="75353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b="0" i="0" kern="1200" dirty="0">
              <a:solidFill>
                <a:schemeClr val="bg2"/>
              </a:solidFill>
            </a:rPr>
            <a:t>THE UI</a:t>
          </a:r>
          <a:endParaRPr lang="en-US" sz="3200" kern="1200" dirty="0">
            <a:solidFill>
              <a:schemeClr val="bg2"/>
            </a:solidFill>
          </a:endParaRPr>
        </a:p>
      </dsp:txBody>
      <dsp:txXfrm>
        <a:off x="0" y="79464"/>
        <a:ext cx="8946541" cy="753531"/>
      </dsp:txXfrm>
    </dsp:sp>
    <dsp:sp modelId="{39FC1F36-65F4-433C-B27C-D37EEF8C3154}">
      <dsp:nvSpPr>
        <dsp:cNvPr id="0" name=""/>
        <dsp:cNvSpPr/>
      </dsp:nvSpPr>
      <dsp:spPr>
        <a:xfrm>
          <a:off x="0" y="832996"/>
          <a:ext cx="8946541" cy="3283019"/>
        </a:xfrm>
        <a:prstGeom prst="rect">
          <a:avLst/>
        </a:prstGeom>
        <a:solidFill>
          <a:schemeClr val="accent1">
            <a:tint val="40000"/>
            <a:hueOff val="0"/>
            <a:satOff val="0"/>
            <a:lumOff val="0"/>
            <a:alpha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ctr" defTabSz="1022350">
            <a:lnSpc>
              <a:spcPct val="90000"/>
            </a:lnSpc>
            <a:spcBef>
              <a:spcPct val="0"/>
            </a:spcBef>
            <a:spcAft>
              <a:spcPct val="15000"/>
            </a:spcAft>
            <a:buFontTx/>
            <a:buNone/>
          </a:pPr>
          <a:r>
            <a:rPr lang="en-US" sz="2300" b="0" i="0" kern="1200" dirty="0">
              <a:solidFill>
                <a:schemeClr val="tx1"/>
              </a:solidFill>
            </a:rPr>
            <a:t>	Initially, our application’s interface was going to be implemented using </a:t>
          </a:r>
          <a:r>
            <a:rPr lang="en-US" sz="2300" b="0" i="0" kern="1200" dirty="0">
              <a:solidFill>
                <a:srgbClr val="ACD433"/>
              </a:solidFill>
            </a:rPr>
            <a:t>J</a:t>
          </a:r>
          <a:r>
            <a:rPr lang="en-US" sz="2300" b="0" i="0" kern="1200" dirty="0">
              <a:solidFill>
                <a:schemeClr val="tx1"/>
              </a:solidFill>
            </a:rPr>
            <a:t>ava </a:t>
          </a:r>
          <a:r>
            <a:rPr lang="en-US" sz="2300" b="0" i="0" kern="1200" dirty="0">
              <a:solidFill>
                <a:srgbClr val="ACD433"/>
              </a:solidFill>
            </a:rPr>
            <a:t>S</a:t>
          </a:r>
          <a:r>
            <a:rPr lang="en-US" sz="2300" b="0" i="0" kern="1200" dirty="0">
              <a:solidFill>
                <a:schemeClr val="tx1"/>
              </a:solidFill>
            </a:rPr>
            <a:t>ervlet </a:t>
          </a:r>
          <a:r>
            <a:rPr lang="en-US" sz="2300" b="0" i="0" kern="1200" dirty="0">
              <a:solidFill>
                <a:srgbClr val="ACD433"/>
              </a:solidFill>
            </a:rPr>
            <a:t>P</a:t>
          </a:r>
          <a:r>
            <a:rPr lang="en-US" sz="2300" b="0" i="0" kern="1200" dirty="0">
              <a:solidFill>
                <a:schemeClr val="tx1"/>
              </a:solidFill>
            </a:rPr>
            <a:t>ages, which made sense to us at the time because we were all familiarized with the technology.</a:t>
          </a:r>
          <a:br>
            <a:rPr lang="en-US" sz="2300" b="0" i="0" kern="1200" dirty="0">
              <a:solidFill>
                <a:schemeClr val="tx1"/>
              </a:solidFill>
            </a:rPr>
          </a:br>
          <a:r>
            <a:rPr lang="en-US" sz="2300" b="0" i="0" kern="1200" dirty="0">
              <a:solidFill>
                <a:schemeClr val="tx1"/>
              </a:solidFill>
            </a:rPr>
            <a:t>However, due to slow front-end development, we decided to drop the </a:t>
          </a:r>
          <a:r>
            <a:rPr lang="en-US" sz="2300" b="0" i="0" kern="1200" dirty="0">
              <a:solidFill>
                <a:srgbClr val="ACD433"/>
              </a:solidFill>
            </a:rPr>
            <a:t>JSP</a:t>
          </a:r>
          <a:r>
            <a:rPr lang="en-US" sz="2300" b="0" i="0" kern="1200" dirty="0">
              <a:solidFill>
                <a:schemeClr val="tx1"/>
              </a:solidFill>
            </a:rPr>
            <a:t> UI early on, in favor of our current interface, which uses </a:t>
          </a:r>
          <a:r>
            <a:rPr lang="en-US" sz="2300" b="0" i="0" kern="1200" dirty="0">
              <a:solidFill>
                <a:srgbClr val="ACD433"/>
              </a:solidFill>
            </a:rPr>
            <a:t>AngularJS</a:t>
          </a:r>
          <a:r>
            <a:rPr lang="en-US" sz="2300" b="0" i="0" kern="1200" dirty="0">
              <a:solidFill>
                <a:schemeClr val="tx1"/>
              </a:solidFill>
            </a:rPr>
            <a:t> and </a:t>
          </a:r>
          <a:r>
            <a:rPr lang="en-US" sz="2300" b="0" i="0" kern="1200" dirty="0">
              <a:solidFill>
                <a:srgbClr val="ACD433"/>
              </a:solidFill>
            </a:rPr>
            <a:t>Bootstrap</a:t>
          </a:r>
          <a:r>
            <a:rPr lang="en-US" sz="2300" b="0" i="0" kern="1200" dirty="0">
              <a:solidFill>
                <a:schemeClr val="tx1"/>
              </a:solidFill>
            </a:rPr>
            <a:t>. </a:t>
          </a:r>
          <a:endParaRPr lang="en-US" sz="2300" kern="1200" dirty="0">
            <a:solidFill>
              <a:schemeClr val="tx1"/>
            </a:solidFill>
          </a:endParaRPr>
        </a:p>
        <a:p>
          <a:pPr marL="228600" lvl="1" indent="-228600" algn="ctr" defTabSz="1022350">
            <a:lnSpc>
              <a:spcPct val="90000"/>
            </a:lnSpc>
            <a:spcBef>
              <a:spcPct val="0"/>
            </a:spcBef>
            <a:spcAft>
              <a:spcPct val="15000"/>
            </a:spcAft>
            <a:buFontTx/>
            <a:buNone/>
          </a:pPr>
          <a:r>
            <a:rPr lang="en-US" sz="2300" b="0" i="0" kern="1200" dirty="0">
              <a:solidFill>
                <a:schemeClr val="tx1"/>
              </a:solidFill>
            </a:rPr>
            <a:t>The switch was made quickly, and within a couple of weeks, we had a new front-end interface up and running.</a:t>
          </a:r>
          <a:endParaRPr lang="en-US" sz="2300" kern="1200" dirty="0">
            <a:solidFill>
              <a:schemeClr val="tx1"/>
            </a:solidFill>
          </a:endParaRPr>
        </a:p>
      </dsp:txBody>
      <dsp:txXfrm>
        <a:off x="0" y="832996"/>
        <a:ext cx="8946541" cy="328301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AC261D-AA2C-4A07-B4A6-8D0CA3676977}">
      <dsp:nvSpPr>
        <dsp:cNvPr id="0" name=""/>
        <dsp:cNvSpPr/>
      </dsp:nvSpPr>
      <dsp:spPr>
        <a:xfrm>
          <a:off x="0" y="0"/>
          <a:ext cx="8946541" cy="1497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bg2"/>
              </a:solidFill>
            </a:rPr>
            <a:t>THE DEPARTMENTS</a:t>
          </a:r>
        </a:p>
      </dsp:txBody>
      <dsp:txXfrm>
        <a:off x="0" y="0"/>
        <a:ext cx="8946541" cy="1497600"/>
      </dsp:txXfrm>
    </dsp:sp>
    <dsp:sp modelId="{0CC3C8D4-C9C5-4F3A-9CF2-B7B4306B6029}">
      <dsp:nvSpPr>
        <dsp:cNvPr id="0" name=""/>
        <dsp:cNvSpPr/>
      </dsp:nvSpPr>
      <dsp:spPr>
        <a:xfrm>
          <a:off x="0" y="1499191"/>
          <a:ext cx="8946541" cy="3711240"/>
        </a:xfrm>
        <a:prstGeom prst="rect">
          <a:avLst/>
        </a:prstGeom>
        <a:solidFill>
          <a:schemeClr val="accent1">
            <a:tint val="40000"/>
            <a:hueOff val="0"/>
            <a:satOff val="0"/>
            <a:lumOff val="0"/>
            <a:alpha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ctr" defTabSz="1022350">
            <a:lnSpc>
              <a:spcPct val="90000"/>
            </a:lnSpc>
            <a:spcBef>
              <a:spcPct val="0"/>
            </a:spcBef>
            <a:spcAft>
              <a:spcPct val="15000"/>
            </a:spcAft>
            <a:buFontTx/>
            <a:buNone/>
          </a:pPr>
          <a:r>
            <a:rPr lang="en-US" sz="2300" kern="1200" dirty="0">
              <a:solidFill>
                <a:schemeClr val="tx1"/>
              </a:solidFill>
            </a:rPr>
            <a:t>	This is something that came up much later in the development stage: our application was focused around the idea of starting flows that should arrive at a list of departments, which were originally thought of as actual departments within a faculty. Development continued down that path up until not  too long ago, when we realized we also needed to have user groups in our flows.</a:t>
          </a:r>
        </a:p>
        <a:p>
          <a:pPr marL="457200" lvl="2" indent="-228600" algn="l" defTabSz="1022350">
            <a:lnSpc>
              <a:spcPct val="90000"/>
            </a:lnSpc>
            <a:spcBef>
              <a:spcPct val="0"/>
            </a:spcBef>
            <a:spcAft>
              <a:spcPct val="15000"/>
            </a:spcAft>
            <a:buFontTx/>
            <a:buNone/>
          </a:pPr>
          <a:r>
            <a:rPr lang="en-US" sz="2300" kern="1200" dirty="0">
              <a:solidFill>
                <a:schemeClr val="tx1"/>
              </a:solidFill>
            </a:rPr>
            <a:t>One quick and easy solution was to convert our</a:t>
          </a:r>
        </a:p>
        <a:p>
          <a:pPr marL="457200" lvl="2" indent="-228600" algn="l" defTabSz="1022350">
            <a:lnSpc>
              <a:spcPct val="90000"/>
            </a:lnSpc>
            <a:spcBef>
              <a:spcPct val="0"/>
            </a:spcBef>
            <a:spcAft>
              <a:spcPct val="15000"/>
            </a:spcAft>
            <a:buFontTx/>
            <a:buNone/>
          </a:pPr>
          <a:r>
            <a:rPr lang="en-US" sz="2300" kern="1200" dirty="0">
              <a:solidFill>
                <a:schemeClr val="tx1"/>
              </a:solidFill>
            </a:rPr>
            <a:t>Department class into a classic department + user group</a:t>
          </a:r>
        </a:p>
        <a:p>
          <a:pPr marL="457200" lvl="2" indent="-228600" algn="l" defTabSz="1022350">
            <a:lnSpc>
              <a:spcPct val="90000"/>
            </a:lnSpc>
            <a:spcBef>
              <a:spcPct val="0"/>
            </a:spcBef>
            <a:spcAft>
              <a:spcPct val="15000"/>
            </a:spcAft>
            <a:buFontTx/>
            <a:buNone/>
          </a:pPr>
          <a:r>
            <a:rPr lang="en-US" sz="2300" kern="1200" dirty="0">
              <a:solidFill>
                <a:schemeClr val="tx1"/>
              </a:solidFill>
            </a:rPr>
            <a:t>object, with the introduction of a simple Boolean field.</a:t>
          </a:r>
        </a:p>
      </dsp:txBody>
      <dsp:txXfrm>
        <a:off x="0" y="1499191"/>
        <a:ext cx="8946541" cy="37112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8965DC-33A2-40C1-9C20-C8196759D9A9}">
      <dsp:nvSpPr>
        <dsp:cNvPr id="0" name=""/>
        <dsp:cNvSpPr/>
      </dsp:nvSpPr>
      <dsp:spPr>
        <a:xfrm>
          <a:off x="0" y="25220"/>
          <a:ext cx="8946541" cy="1641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b="0" i="0" kern="1200" dirty="0">
              <a:solidFill>
                <a:schemeClr val="bg2"/>
              </a:solidFill>
            </a:rPr>
            <a:t>VIEWING DOCUMENTS FROM THE BROWSER</a:t>
          </a:r>
          <a:endParaRPr lang="en-US" sz="3200" kern="1200" dirty="0">
            <a:solidFill>
              <a:schemeClr val="bg2"/>
            </a:solidFill>
          </a:endParaRPr>
        </a:p>
      </dsp:txBody>
      <dsp:txXfrm>
        <a:off x="0" y="25220"/>
        <a:ext cx="8946541" cy="1641600"/>
      </dsp:txXfrm>
    </dsp:sp>
    <dsp:sp modelId="{CB8EFA39-4C8E-40DD-A28F-7B6D001E3944}">
      <dsp:nvSpPr>
        <dsp:cNvPr id="0" name=""/>
        <dsp:cNvSpPr/>
      </dsp:nvSpPr>
      <dsp:spPr>
        <a:xfrm>
          <a:off x="0" y="1666820"/>
          <a:ext cx="8946541" cy="2503439"/>
        </a:xfrm>
        <a:prstGeom prst="rect">
          <a:avLst/>
        </a:prstGeom>
        <a:solidFill>
          <a:schemeClr val="accent1">
            <a:tint val="40000"/>
            <a:hueOff val="0"/>
            <a:satOff val="0"/>
            <a:lumOff val="0"/>
            <a:alpha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ctr" defTabSz="889000">
            <a:lnSpc>
              <a:spcPct val="90000"/>
            </a:lnSpc>
            <a:spcBef>
              <a:spcPct val="0"/>
            </a:spcBef>
            <a:spcAft>
              <a:spcPct val="15000"/>
            </a:spcAft>
            <a:buNone/>
          </a:pPr>
          <a:r>
            <a:rPr lang="en-US" sz="2000" kern="1200" dirty="0">
              <a:solidFill>
                <a:schemeClr val="tx1"/>
              </a:solidFill>
            </a:rPr>
            <a:t>	Left as a </a:t>
          </a:r>
          <a:r>
            <a:rPr lang="en-US" sz="2000" i="1" kern="1200" dirty="0">
              <a:solidFill>
                <a:schemeClr val="tx1"/>
              </a:solidFill>
            </a:rPr>
            <a:t>could have</a:t>
          </a:r>
          <a:r>
            <a:rPr lang="en-US" sz="2000" kern="1200" dirty="0">
              <a:solidFill>
                <a:schemeClr val="tx1"/>
              </a:solidFill>
            </a:rPr>
            <a:t> on our </a:t>
          </a:r>
          <a:r>
            <a:rPr lang="en-US" sz="2000" kern="1200" dirty="0" err="1">
              <a:solidFill>
                <a:schemeClr val="accent1"/>
              </a:solidFill>
            </a:rPr>
            <a:t>M</a:t>
          </a:r>
          <a:r>
            <a:rPr lang="en-US" sz="2000" kern="1200" dirty="0" err="1">
              <a:solidFill>
                <a:schemeClr val="tx1"/>
              </a:solidFill>
            </a:rPr>
            <a:t>o</a:t>
          </a:r>
          <a:r>
            <a:rPr lang="en-US" sz="2000" kern="1200" dirty="0" err="1">
              <a:solidFill>
                <a:schemeClr val="accent1"/>
              </a:solidFill>
            </a:rPr>
            <a:t>SC</a:t>
          </a:r>
          <a:r>
            <a:rPr lang="en-US" sz="2000" kern="1200" dirty="0" err="1">
              <a:solidFill>
                <a:schemeClr val="tx1"/>
              </a:solidFill>
            </a:rPr>
            <a:t>o</a:t>
          </a:r>
          <a:r>
            <a:rPr lang="en-US" sz="2000" kern="1200" dirty="0" err="1">
              <a:solidFill>
                <a:schemeClr val="accent1"/>
              </a:solidFill>
            </a:rPr>
            <a:t>W</a:t>
          </a:r>
          <a:r>
            <a:rPr lang="en-US" sz="2000" kern="1200" dirty="0">
              <a:solidFill>
                <a:schemeClr val="tx1"/>
              </a:solidFill>
            </a:rPr>
            <a:t> (</a:t>
          </a:r>
          <a:r>
            <a:rPr lang="en-US" sz="2000" kern="1200" dirty="0">
              <a:solidFill>
                <a:schemeClr val="accent1"/>
              </a:solidFill>
            </a:rPr>
            <a:t>m</a:t>
          </a:r>
          <a:r>
            <a:rPr lang="en-US" sz="2000" kern="1200" dirty="0">
              <a:solidFill>
                <a:schemeClr val="tx1"/>
              </a:solidFill>
            </a:rPr>
            <a:t>ust have, </a:t>
          </a:r>
          <a:r>
            <a:rPr lang="en-US" sz="2000" kern="1200" dirty="0">
              <a:solidFill>
                <a:schemeClr val="accent1"/>
              </a:solidFill>
            </a:rPr>
            <a:t>s</a:t>
          </a:r>
          <a:r>
            <a:rPr lang="en-US" sz="2000" kern="1200" dirty="0">
              <a:solidFill>
                <a:schemeClr val="tx1"/>
              </a:solidFill>
            </a:rPr>
            <a:t>hould have, </a:t>
          </a:r>
          <a:r>
            <a:rPr lang="en-US" sz="2000" kern="1200" dirty="0">
              <a:solidFill>
                <a:schemeClr val="accent1"/>
              </a:solidFill>
            </a:rPr>
            <a:t>c</a:t>
          </a:r>
          <a:r>
            <a:rPr lang="en-US" sz="2000" kern="1200" dirty="0">
              <a:solidFill>
                <a:schemeClr val="tx1"/>
              </a:solidFill>
            </a:rPr>
            <a:t>ould have, </a:t>
          </a:r>
          <a:r>
            <a:rPr lang="en-US" sz="2000" kern="1200" dirty="0">
              <a:solidFill>
                <a:schemeClr val="accent1"/>
              </a:solidFill>
            </a:rPr>
            <a:t>w</a:t>
          </a:r>
          <a:r>
            <a:rPr lang="en-US" sz="2000" kern="1200" dirty="0">
              <a:solidFill>
                <a:schemeClr val="tx1"/>
              </a:solidFill>
            </a:rPr>
            <a:t>on’t have) priority list, viewing uploaded documents directly from a web page is something we didn’t manage to implement before the final deadline. There were some ideas being bounced around for it, but ultimately, we determined that getting document flows up and running was the more pressing matter.</a:t>
          </a:r>
          <a:endParaRPr lang="en-US" sz="5200" kern="1200" dirty="0"/>
        </a:p>
      </dsp:txBody>
      <dsp:txXfrm>
        <a:off x="0" y="1666820"/>
        <a:ext cx="8946541" cy="250343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3105C-21C1-4E42-B995-73B8DC63555F}">
      <dsp:nvSpPr>
        <dsp:cNvPr id="0" name=""/>
        <dsp:cNvSpPr/>
      </dsp:nvSpPr>
      <dsp:spPr>
        <a:xfrm>
          <a:off x="0" y="25220"/>
          <a:ext cx="8946541" cy="1641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bg2"/>
              </a:solidFill>
            </a:rPr>
            <a:t>SIZE MATTERS</a:t>
          </a:r>
        </a:p>
      </dsp:txBody>
      <dsp:txXfrm>
        <a:off x="0" y="25220"/>
        <a:ext cx="8946541" cy="1641600"/>
      </dsp:txXfrm>
    </dsp:sp>
    <dsp:sp modelId="{D372B83A-E8B7-45FB-90F7-908FA7E76107}">
      <dsp:nvSpPr>
        <dsp:cNvPr id="0" name=""/>
        <dsp:cNvSpPr/>
      </dsp:nvSpPr>
      <dsp:spPr>
        <a:xfrm>
          <a:off x="0" y="1666820"/>
          <a:ext cx="8946541" cy="2503439"/>
        </a:xfrm>
        <a:prstGeom prst="rect">
          <a:avLst/>
        </a:prstGeom>
        <a:solidFill>
          <a:schemeClr val="accent1">
            <a:tint val="40000"/>
            <a:hueOff val="0"/>
            <a:satOff val="0"/>
            <a:lumOff val="0"/>
            <a:alpha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ctr" defTabSz="889000">
            <a:lnSpc>
              <a:spcPct val="90000"/>
            </a:lnSpc>
            <a:spcBef>
              <a:spcPct val="0"/>
            </a:spcBef>
            <a:spcAft>
              <a:spcPct val="15000"/>
            </a:spcAft>
            <a:buNone/>
          </a:pPr>
          <a:r>
            <a:rPr lang="en-US" sz="2000" b="0" i="0" kern="1200" dirty="0">
              <a:solidFill>
                <a:schemeClr val="tx1"/>
              </a:solidFill>
            </a:rPr>
            <a:t>	One of the hardest lessons we’ve learned was that size matters,</a:t>
          </a:r>
          <a:r>
            <a:rPr lang="en-US" sz="2000" b="0" i="0" kern="1200" dirty="0">
              <a:solidFill>
                <a:srgbClr val="ACD433"/>
              </a:solidFill>
            </a:rPr>
            <a:t> </a:t>
          </a:r>
          <a:r>
            <a:rPr lang="en-US" sz="2000" b="0" i="0" kern="1200" dirty="0">
              <a:solidFill>
                <a:schemeClr val="tx1"/>
              </a:solidFill>
            </a:rPr>
            <a:t>in software engineering. Our team of 5 was a small one from the beginning, and that showed early on during coding. We needed everyone to pull their weight, in order to have a healthy development cycle.</a:t>
          </a:r>
          <a:endParaRPr lang="en-US" sz="2000" kern="1200" dirty="0">
            <a:solidFill>
              <a:schemeClr val="tx1"/>
            </a:solidFill>
          </a:endParaRPr>
        </a:p>
        <a:p>
          <a:pPr marL="228600" lvl="1" indent="-228600" algn="ctr" defTabSz="889000">
            <a:lnSpc>
              <a:spcPct val="90000"/>
            </a:lnSpc>
            <a:spcBef>
              <a:spcPct val="0"/>
            </a:spcBef>
            <a:spcAft>
              <a:spcPct val="15000"/>
            </a:spcAft>
            <a:buNone/>
          </a:pPr>
          <a:r>
            <a:rPr lang="en-US" sz="2000" b="0" i="0" kern="1200" dirty="0">
              <a:solidFill>
                <a:srgbClr val="ACD433"/>
              </a:solidFill>
            </a:rPr>
            <a:t>The takeaway </a:t>
          </a:r>
          <a:r>
            <a:rPr lang="en-US" sz="2000" b="0" i="0" kern="1200" dirty="0">
              <a:solidFill>
                <a:schemeClr val="tx1"/>
              </a:solidFill>
            </a:rPr>
            <a:t>is that one should not go through this sort of undertaking without a solid team backing them up.</a:t>
          </a:r>
          <a:endParaRPr lang="en-US" sz="2000" kern="1200" dirty="0">
            <a:solidFill>
              <a:schemeClr val="tx1"/>
            </a:solidFill>
          </a:endParaRPr>
        </a:p>
      </dsp:txBody>
      <dsp:txXfrm>
        <a:off x="0" y="1666820"/>
        <a:ext cx="8946541" cy="250343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21-Jan-17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21-Jan-17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21-Jan-17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21-Jan-17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21-Jan-17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21-Jan-17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21-Jan-17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21-Jan-17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21-Jan-17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21-Jan-17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21-Jan-17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21-Jan-17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21-Jan-17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21-Jan-17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21-Jan-17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21-Jan-17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21-Jan-17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21-Jan-17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487680"/>
            <a:ext cx="8825658" cy="3329581"/>
          </a:xfrm>
        </p:spPr>
        <p:txBody>
          <a:bodyPr/>
          <a:lstStyle/>
          <a:p>
            <a:pPr algn="r"/>
            <a:r>
              <a:rPr lang="en-US" sz="3200" dirty="0"/>
              <a:t>TEAM </a:t>
            </a:r>
            <a:r>
              <a:rPr lang="en-US" sz="5400" dirty="0">
                <a:solidFill>
                  <a:srgbClr val="ACD433"/>
                </a:solidFill>
              </a:rPr>
              <a:t>RESILIENCEWILLFIXIT</a:t>
            </a:r>
            <a:r>
              <a:rPr lang="en-US" dirty="0"/>
              <a:t> </a:t>
            </a:r>
            <a:r>
              <a:rPr lang="en-US" sz="3200" dirty="0"/>
              <a:t>PRESENTS</a:t>
            </a:r>
            <a:endParaRPr lang="en-US" dirty="0"/>
          </a:p>
        </p:txBody>
      </p:sp>
      <p:sp>
        <p:nvSpPr>
          <p:cNvPr id="5" name="Subtitle 4"/>
          <p:cNvSpPr>
            <a:spLocks noGrp="1"/>
          </p:cNvSpPr>
          <p:nvPr>
            <p:ph type="subTitle" idx="1"/>
          </p:nvPr>
        </p:nvSpPr>
        <p:spPr>
          <a:xfrm>
            <a:off x="1154955" y="4168140"/>
            <a:ext cx="8825658" cy="2606040"/>
          </a:xfrm>
        </p:spPr>
        <p:txBody>
          <a:bodyPr>
            <a:normAutofit/>
          </a:bodyPr>
          <a:lstStyle/>
          <a:p>
            <a:pPr algn="r"/>
            <a:r>
              <a:rPr lang="en-US" sz="5400" dirty="0"/>
              <a:t>CWMS</a:t>
            </a:r>
          </a:p>
          <a:p>
            <a:r>
              <a:rPr lang="en-US" sz="3200" dirty="0">
                <a:solidFill>
                  <a:schemeClr val="tx1"/>
                </a:solidFill>
              </a:rPr>
              <a:t>A WORKFLOW Management application</a:t>
            </a:r>
          </a:p>
        </p:txBody>
      </p:sp>
    </p:spTree>
    <p:extLst>
      <p:ext uri="{BB962C8B-B14F-4D97-AF65-F5344CB8AC3E}">
        <p14:creationId xmlns:p14="http://schemas.microsoft.com/office/powerpoint/2010/main" val="1949784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a:solidFill>
                  <a:srgbClr val="ACD433"/>
                </a:solidFill>
              </a:rPr>
              <a:t>THE ONE </a:t>
            </a:r>
            <a:r>
              <a:rPr lang="en-US" dirty="0">
                <a:solidFill>
                  <a:srgbClr val="ACD433"/>
                </a:solidFill>
              </a:rPr>
              <a:t>THAT GOT AWAY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60559041"/>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388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chemeClr val="accent1"/>
                </a:solidFill>
              </a:rPr>
              <a:t>THE GAINS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03078921"/>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428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rgbClr val="ACD433"/>
                </a:solidFill>
              </a:rPr>
              <a:t>THE GAINS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93389430"/>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9412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rgbClr val="ACD433"/>
                </a:solidFill>
              </a:rPr>
              <a:t>THE GAINS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06256515"/>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0819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rgbClr val="ACD433"/>
                </a:solidFill>
              </a:rPr>
              <a:t>THE WHO</a:t>
            </a:r>
          </a:p>
        </p:txBody>
      </p:sp>
      <p:sp>
        <p:nvSpPr>
          <p:cNvPr id="3" name="Content Placeholder 2"/>
          <p:cNvSpPr>
            <a:spLocks noGrp="1"/>
          </p:cNvSpPr>
          <p:nvPr>
            <p:ph idx="1"/>
          </p:nvPr>
        </p:nvSpPr>
        <p:spPr>
          <a:xfrm>
            <a:off x="1104293" y="1278478"/>
            <a:ext cx="8946541" cy="4195481"/>
          </a:xfrm>
        </p:spPr>
        <p:txBody>
          <a:bodyPr>
            <a:noAutofit/>
          </a:bodyPr>
          <a:lstStyle/>
          <a:p>
            <a:r>
              <a:rPr lang="ro-RO" sz="3200" dirty="0"/>
              <a:t>CIOBA </a:t>
            </a:r>
            <a:r>
              <a:rPr lang="ro-RO" sz="3200" dirty="0">
                <a:solidFill>
                  <a:srgbClr val="ACD433"/>
                </a:solidFill>
              </a:rPr>
              <a:t>CĂTĂLIN</a:t>
            </a:r>
            <a:r>
              <a:rPr lang="ro-RO" sz="3200" dirty="0"/>
              <a:t> </a:t>
            </a:r>
          </a:p>
          <a:p>
            <a:pPr marL="0" indent="0">
              <a:buNone/>
            </a:pPr>
            <a:r>
              <a:rPr lang="ro-RO" sz="1300" dirty="0"/>
              <a:t>				</a:t>
            </a:r>
            <a:r>
              <a:rPr lang="ro-RO" sz="1600" dirty="0"/>
              <a:t>QA, </a:t>
            </a:r>
            <a:r>
              <a:rPr lang="en-US" sz="1600" dirty="0"/>
              <a:t>documentation</a:t>
            </a:r>
          </a:p>
          <a:p>
            <a:r>
              <a:rPr lang="en-US" sz="3200" dirty="0"/>
              <a:t>CIUB</a:t>
            </a:r>
            <a:r>
              <a:rPr lang="ro-RO" sz="3200" dirty="0"/>
              <a:t>ĂNCAN </a:t>
            </a:r>
            <a:r>
              <a:rPr lang="ro-RO" sz="3200" dirty="0">
                <a:solidFill>
                  <a:srgbClr val="ACD433"/>
                </a:solidFill>
              </a:rPr>
              <a:t>DANA</a:t>
            </a:r>
          </a:p>
          <a:p>
            <a:pPr marL="0" indent="0">
              <a:buNone/>
            </a:pPr>
            <a:r>
              <a:rPr lang="ro-RO" sz="1300" dirty="0"/>
              <a:t> 				</a:t>
            </a:r>
            <a:r>
              <a:rPr lang="ro-RO" sz="1600" dirty="0"/>
              <a:t>design, </a:t>
            </a:r>
            <a:r>
              <a:rPr lang="en-US" sz="1600" dirty="0"/>
              <a:t>development (back-end, front-end)</a:t>
            </a:r>
            <a:r>
              <a:rPr lang="ro-RO" sz="1600" dirty="0"/>
              <a:t>, QA, </a:t>
            </a:r>
            <a:r>
              <a:rPr lang="en-US" sz="1600" dirty="0"/>
              <a:t>documentation</a:t>
            </a:r>
          </a:p>
          <a:p>
            <a:r>
              <a:rPr lang="ro-RO" sz="3200" dirty="0"/>
              <a:t>CLAPA </a:t>
            </a:r>
            <a:r>
              <a:rPr lang="ro-RO" sz="3200" dirty="0">
                <a:solidFill>
                  <a:srgbClr val="ACD433"/>
                </a:solidFill>
              </a:rPr>
              <a:t>LUCIAN</a:t>
            </a:r>
          </a:p>
          <a:p>
            <a:pPr marL="0" indent="0">
              <a:buNone/>
            </a:pPr>
            <a:r>
              <a:rPr lang="ro-RO" sz="1300" dirty="0"/>
              <a:t>				</a:t>
            </a:r>
            <a:r>
              <a:rPr lang="ro-RO" sz="1600" dirty="0"/>
              <a:t>QA, </a:t>
            </a:r>
            <a:r>
              <a:rPr lang="en-US" sz="1600" dirty="0"/>
              <a:t>development (back-end)</a:t>
            </a:r>
          </a:p>
          <a:p>
            <a:r>
              <a:rPr lang="ro-RO" sz="3200" dirty="0"/>
              <a:t>COSMA </a:t>
            </a:r>
            <a:r>
              <a:rPr lang="ro-RO" sz="3200" dirty="0">
                <a:solidFill>
                  <a:srgbClr val="ACD433"/>
                </a:solidFill>
              </a:rPr>
              <a:t>DIANA</a:t>
            </a:r>
          </a:p>
          <a:p>
            <a:pPr marL="0" indent="0">
              <a:buNone/>
            </a:pPr>
            <a:r>
              <a:rPr lang="ro-RO" sz="1300" dirty="0"/>
              <a:t>				</a:t>
            </a:r>
            <a:r>
              <a:rPr lang="ro-RO" sz="1600" dirty="0"/>
              <a:t>design, </a:t>
            </a:r>
            <a:r>
              <a:rPr lang="en-US" sz="1600" dirty="0"/>
              <a:t>development (front-end)</a:t>
            </a:r>
            <a:r>
              <a:rPr lang="ro-RO" sz="1600" dirty="0"/>
              <a:t>, </a:t>
            </a:r>
            <a:r>
              <a:rPr lang="en-US" sz="1600" dirty="0"/>
              <a:t>documentation</a:t>
            </a:r>
          </a:p>
          <a:p>
            <a:r>
              <a:rPr lang="ro-RO" sz="3200" dirty="0"/>
              <a:t>CORBU </a:t>
            </a:r>
            <a:r>
              <a:rPr lang="ro-RO" sz="3200" dirty="0">
                <a:solidFill>
                  <a:srgbClr val="ACD433"/>
                </a:solidFill>
              </a:rPr>
              <a:t>RADU</a:t>
            </a:r>
          </a:p>
          <a:p>
            <a:pPr marL="0" indent="0">
              <a:buNone/>
            </a:pPr>
            <a:r>
              <a:rPr lang="ro-RO" sz="1300" dirty="0"/>
              <a:t>				</a:t>
            </a:r>
            <a:r>
              <a:rPr lang="ro-RO" sz="1600" b="1" dirty="0"/>
              <a:t>team </a:t>
            </a:r>
            <a:r>
              <a:rPr lang="en-US" sz="1600" b="1" dirty="0"/>
              <a:t>lead</a:t>
            </a:r>
            <a:r>
              <a:rPr lang="ro-RO" sz="1600" dirty="0"/>
              <a:t>, design, </a:t>
            </a:r>
            <a:r>
              <a:rPr lang="en-US" sz="1600" dirty="0"/>
              <a:t>development (back-end)</a:t>
            </a:r>
            <a:r>
              <a:rPr lang="ro-RO" sz="1600" dirty="0"/>
              <a:t>, QA, </a:t>
            </a:r>
            <a:r>
              <a:rPr lang="en-US" sz="1600" dirty="0"/>
              <a:t>documentation</a:t>
            </a:r>
          </a:p>
        </p:txBody>
      </p:sp>
    </p:spTree>
    <p:extLst>
      <p:ext uri="{BB962C8B-B14F-4D97-AF65-F5344CB8AC3E}">
        <p14:creationId xmlns:p14="http://schemas.microsoft.com/office/powerpoint/2010/main" val="3949409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9125" y="2957793"/>
            <a:ext cx="2983284" cy="861732"/>
          </a:xfrm>
        </p:spPr>
        <p:txBody>
          <a:bodyPr/>
          <a:lstStyle/>
          <a:p>
            <a:pPr algn="r"/>
            <a:r>
              <a:rPr lang="en-US" sz="5400" dirty="0">
                <a:solidFill>
                  <a:srgbClr val="ACD433"/>
                </a:solidFill>
              </a:rPr>
              <a:t>THE END</a:t>
            </a:r>
          </a:p>
        </p:txBody>
      </p:sp>
    </p:spTree>
    <p:extLst>
      <p:ext uri="{BB962C8B-B14F-4D97-AF65-F5344CB8AC3E}">
        <p14:creationId xmlns:p14="http://schemas.microsoft.com/office/powerpoint/2010/main" val="3624548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rgbClr val="ACD433"/>
                </a:solidFill>
              </a:rPr>
              <a:t>THE WHAT</a:t>
            </a:r>
          </a:p>
        </p:txBody>
      </p:sp>
      <p:sp>
        <p:nvSpPr>
          <p:cNvPr id="3" name="Content Placeholder 2"/>
          <p:cNvSpPr>
            <a:spLocks noGrp="1"/>
          </p:cNvSpPr>
          <p:nvPr>
            <p:ph idx="1"/>
          </p:nvPr>
        </p:nvSpPr>
        <p:spPr>
          <a:xfrm>
            <a:off x="1104293" y="2491458"/>
            <a:ext cx="8946541" cy="2397784"/>
          </a:xfrm>
        </p:spPr>
        <p:txBody>
          <a:bodyPr>
            <a:normAutofit lnSpcReduction="10000"/>
          </a:bodyPr>
          <a:lstStyle/>
          <a:p>
            <a:pPr marL="0" indent="0">
              <a:buNone/>
            </a:pPr>
            <a:r>
              <a:rPr lang="en-US" dirty="0">
                <a:solidFill>
                  <a:srgbClr val="ACD433"/>
                </a:solidFill>
              </a:rPr>
              <a:t>CWMS</a:t>
            </a:r>
            <a:r>
              <a:rPr lang="en-US" dirty="0"/>
              <a:t> (</a:t>
            </a:r>
            <a:r>
              <a:rPr lang="en-US" dirty="0">
                <a:solidFill>
                  <a:srgbClr val="ACD433"/>
                </a:solidFill>
              </a:rPr>
              <a:t>c</a:t>
            </a:r>
            <a:r>
              <a:rPr lang="en-US" dirty="0"/>
              <a:t>ontent </a:t>
            </a:r>
            <a:r>
              <a:rPr lang="en-US" dirty="0">
                <a:solidFill>
                  <a:srgbClr val="ACD433"/>
                </a:solidFill>
              </a:rPr>
              <a:t>w</a:t>
            </a:r>
            <a:r>
              <a:rPr lang="en-US" dirty="0"/>
              <a:t>orkflow </a:t>
            </a:r>
            <a:r>
              <a:rPr lang="en-US" dirty="0">
                <a:solidFill>
                  <a:srgbClr val="ACD433"/>
                </a:solidFill>
              </a:rPr>
              <a:t>m</a:t>
            </a:r>
            <a:r>
              <a:rPr lang="en-US" dirty="0"/>
              <a:t>anagement </a:t>
            </a:r>
            <a:r>
              <a:rPr lang="en-US" dirty="0">
                <a:solidFill>
                  <a:srgbClr val="ACD433"/>
                </a:solidFill>
              </a:rPr>
              <a:t>s</a:t>
            </a:r>
            <a:r>
              <a:rPr lang="en-US" dirty="0"/>
              <a:t>ystem) is our team’s answer to the need for more efficient document management, as well as to the need for a faster and more reliable means of initiating various work processes – also known as document flows -, within an institution. Our chief concern was to allow users from our university to upload documents related to, and to initiate a flow of documents for two common processes: the </a:t>
            </a:r>
            <a:r>
              <a:rPr lang="en-US" dirty="0">
                <a:solidFill>
                  <a:srgbClr val="ACD433"/>
                </a:solidFill>
              </a:rPr>
              <a:t>R</a:t>
            </a:r>
            <a:r>
              <a:rPr lang="en-US" dirty="0"/>
              <a:t>ector’s </a:t>
            </a:r>
            <a:r>
              <a:rPr lang="en-US" dirty="0">
                <a:solidFill>
                  <a:srgbClr val="ACD433"/>
                </a:solidFill>
              </a:rPr>
              <a:t>D</a:t>
            </a:r>
            <a:r>
              <a:rPr lang="en-US" dirty="0"/>
              <a:t>isposition (</a:t>
            </a:r>
            <a:r>
              <a:rPr lang="en-US" dirty="0">
                <a:solidFill>
                  <a:srgbClr val="ACD433"/>
                </a:solidFill>
              </a:rPr>
              <a:t>RD</a:t>
            </a:r>
            <a:r>
              <a:rPr lang="en-US" dirty="0"/>
              <a:t>) and the </a:t>
            </a:r>
            <a:r>
              <a:rPr lang="en-US" dirty="0">
                <a:solidFill>
                  <a:srgbClr val="ACD433"/>
                </a:solidFill>
              </a:rPr>
              <a:t>N</a:t>
            </a:r>
            <a:r>
              <a:rPr lang="en-US" dirty="0"/>
              <a:t>ecessity </a:t>
            </a:r>
            <a:r>
              <a:rPr lang="en-US" dirty="0">
                <a:solidFill>
                  <a:srgbClr val="ACD433"/>
                </a:solidFill>
              </a:rPr>
              <a:t>E</a:t>
            </a:r>
            <a:r>
              <a:rPr lang="en-US" dirty="0"/>
              <a:t>ssay (</a:t>
            </a:r>
            <a:r>
              <a:rPr lang="en-US" dirty="0">
                <a:solidFill>
                  <a:srgbClr val="ACD433"/>
                </a:solidFill>
              </a:rPr>
              <a:t>NE</a:t>
            </a:r>
            <a:r>
              <a:rPr lang="en-US" dirty="0"/>
              <a:t>).</a:t>
            </a:r>
          </a:p>
        </p:txBody>
      </p:sp>
    </p:spTree>
    <p:extLst>
      <p:ext uri="{BB962C8B-B14F-4D97-AF65-F5344CB8AC3E}">
        <p14:creationId xmlns:p14="http://schemas.microsoft.com/office/powerpoint/2010/main" val="192096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rgbClr val="ACD433"/>
                </a:solidFill>
              </a:rPr>
              <a:t>THE HOW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40284175"/>
              </p:ext>
            </p:extLst>
          </p:nvPr>
        </p:nvGraphicFramePr>
        <p:xfrm>
          <a:off x="1103312" y="2052919"/>
          <a:ext cx="8946541" cy="2907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6370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rgbClr val="ACD433"/>
                </a:solidFill>
              </a:rPr>
              <a:t>THE HOW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31032765"/>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9671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400530"/>
          </a:xfrm>
        </p:spPr>
        <p:txBody>
          <a:bodyPr/>
          <a:lstStyle/>
          <a:p>
            <a:pPr algn="r"/>
            <a:r>
              <a:rPr lang="en-US" dirty="0">
                <a:solidFill>
                  <a:srgbClr val="ACD433"/>
                </a:solidFill>
              </a:rPr>
              <a:t>THE</a:t>
            </a:r>
            <a:r>
              <a:rPr lang="ro-RO" dirty="0">
                <a:solidFill>
                  <a:srgbClr val="ACD433"/>
                </a:solidFill>
              </a:rPr>
              <a:t> RISKS</a:t>
            </a:r>
            <a:endParaRPr lang="en-US" dirty="0">
              <a:solidFill>
                <a:srgbClr val="ACD433"/>
              </a:solidFill>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599032474"/>
              </p:ext>
            </p:extLst>
          </p:nvPr>
        </p:nvGraphicFramePr>
        <p:xfrm>
          <a:off x="1884362" y="1152983"/>
          <a:ext cx="8946541" cy="54292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489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rgbClr val="ACD433"/>
                </a:solidFill>
              </a:rPr>
              <a:t>THE RISKS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38499250"/>
              </p:ext>
            </p:extLst>
          </p:nvPr>
        </p:nvGraphicFramePr>
        <p:xfrm>
          <a:off x="1951037" y="20148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0657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rgbClr val="ACD433"/>
                </a:solidFill>
              </a:rPr>
              <a:t>THE RISKS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37215412"/>
              </p:ext>
            </p:extLst>
          </p:nvPr>
        </p:nvGraphicFramePr>
        <p:xfrm>
          <a:off x="2132012" y="1776693"/>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3230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rgbClr val="ACD433"/>
                </a:solidFill>
              </a:rPr>
              <a:t>THE </a:t>
            </a:r>
            <a:r>
              <a:rPr lang="en-US" i="1" dirty="0">
                <a:solidFill>
                  <a:srgbClr val="ACD433"/>
                </a:solidFill>
              </a:rPr>
              <a:t>OH GOD WHY</a:t>
            </a:r>
            <a:r>
              <a:rPr lang="en-US" dirty="0">
                <a:solidFill>
                  <a:srgbClr val="ACD433"/>
                </a:solidFill>
              </a:rPr>
              <a: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70019334"/>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1030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solidFill>
                  <a:srgbClr val="ACD433"/>
                </a:solidFill>
              </a:rPr>
              <a:t>THE </a:t>
            </a:r>
            <a:r>
              <a:rPr lang="en-US" i="1" dirty="0">
                <a:solidFill>
                  <a:srgbClr val="ACD433"/>
                </a:solidFill>
              </a:rPr>
              <a:t>OH GOD WHY</a:t>
            </a:r>
            <a:r>
              <a:rPr lang="en-US" dirty="0">
                <a:solidFill>
                  <a:srgbClr val="ACD433"/>
                </a:solidFill>
              </a:rPr>
              <a:t>’S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35450683"/>
              </p:ext>
            </p:extLst>
          </p:nvPr>
        </p:nvGraphicFramePr>
        <p:xfrm>
          <a:off x="1191757" y="1514501"/>
          <a:ext cx="8946541" cy="52342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7345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330</TotalTime>
  <Words>661</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TEAM RESILIENCEWILLFIXIT PRESENTS</vt:lpstr>
      <vt:lpstr>THE WHAT</vt:lpstr>
      <vt:lpstr>THE HOW</vt:lpstr>
      <vt:lpstr>THE HOW</vt:lpstr>
      <vt:lpstr>THE RISKS</vt:lpstr>
      <vt:lpstr>THE RISKS</vt:lpstr>
      <vt:lpstr>THE RISKS</vt:lpstr>
      <vt:lpstr>THE OH GOD WHY’S</vt:lpstr>
      <vt:lpstr>THE OH GOD WHY’S</vt:lpstr>
      <vt:lpstr>THE ONE THAT GOT AWAY</vt:lpstr>
      <vt:lpstr>THE GAINS</vt:lpstr>
      <vt:lpstr>THE GAINS</vt:lpstr>
      <vt:lpstr>THE GAINS</vt:lpstr>
      <vt:lpstr>THE WHO</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RESILIENCEWILLFIXIT PRESENTS</dc:title>
  <dc:creator>Radu C.</dc:creator>
  <cp:lastModifiedBy>Radu C.</cp:lastModifiedBy>
  <cp:revision>36</cp:revision>
  <dcterms:created xsi:type="dcterms:W3CDTF">2017-01-20T09:59:42Z</dcterms:created>
  <dcterms:modified xsi:type="dcterms:W3CDTF">2017-01-21T21:47:52Z</dcterms:modified>
</cp:coreProperties>
</file>