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72" r:id="rId10"/>
    <p:sldId id="270" r:id="rId11"/>
    <p:sldId id="296" r:id="rId12"/>
    <p:sldId id="297" r:id="rId13"/>
    <p:sldId id="298" r:id="rId14"/>
    <p:sldId id="299" r:id="rId15"/>
    <p:sldId id="300" r:id="rId16"/>
    <p:sldId id="273" r:id="rId17"/>
    <p:sldId id="274" r:id="rId18"/>
    <p:sldId id="275" r:id="rId19"/>
    <p:sldId id="276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01" r:id="rId30"/>
    <p:sldId id="302" r:id="rId31"/>
    <p:sldId id="303" r:id="rId3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60F61-B84E-4D71-9F22-EBEE5CA191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163EF0E-9BCD-46DA-973C-CF9EDCA03AE4}">
      <dgm:prSet phldrT="[Texto]"/>
      <dgm:spPr/>
      <dgm:t>
        <a:bodyPr/>
        <a:lstStyle/>
        <a:p>
          <a:r>
            <a:rPr lang="pt-BR" dirty="0" smtClean="0"/>
            <a:t>A crise do software</a:t>
          </a:r>
          <a:endParaRPr lang="pt-BR" dirty="0"/>
        </a:p>
      </dgm:t>
    </dgm:pt>
    <dgm:pt modelId="{5EB3A9EF-3D2D-4922-8ACE-2D487C9DED91}" type="parTrans" cxnId="{A23AFDD0-0E01-4B82-A0AE-A76D048F0554}">
      <dgm:prSet/>
      <dgm:spPr/>
      <dgm:t>
        <a:bodyPr/>
        <a:lstStyle/>
        <a:p>
          <a:endParaRPr lang="pt-BR"/>
        </a:p>
      </dgm:t>
    </dgm:pt>
    <dgm:pt modelId="{41D8DD81-0BBF-4180-93DA-CDC0EE508D69}" type="sibTrans" cxnId="{A23AFDD0-0E01-4B82-A0AE-A76D048F0554}">
      <dgm:prSet/>
      <dgm:spPr/>
      <dgm:t>
        <a:bodyPr/>
        <a:lstStyle/>
        <a:p>
          <a:endParaRPr lang="pt-BR"/>
        </a:p>
      </dgm:t>
    </dgm:pt>
    <dgm:pt modelId="{5BCB1FCB-671E-4D41-8773-267A2DCAF60F}">
      <dgm:prSet phldrT="[Texto]"/>
      <dgm:spPr/>
      <dgm:t>
        <a:bodyPr/>
        <a:lstStyle/>
        <a:p>
          <a:r>
            <a:rPr lang="pt-BR" dirty="0" smtClean="0"/>
            <a:t>Os mitos do software</a:t>
          </a:r>
          <a:endParaRPr lang="pt-BR" dirty="0"/>
        </a:p>
      </dgm:t>
    </dgm:pt>
    <dgm:pt modelId="{66A59FED-A582-46DF-A494-96744D88197F}" type="parTrans" cxnId="{93408516-BFBF-42E0-A370-E4C505DE4474}">
      <dgm:prSet/>
      <dgm:spPr/>
      <dgm:t>
        <a:bodyPr/>
        <a:lstStyle/>
        <a:p>
          <a:endParaRPr lang="pt-BR"/>
        </a:p>
      </dgm:t>
    </dgm:pt>
    <dgm:pt modelId="{825C6704-0B8E-4F25-B01F-3D1EE489FBDD}" type="sibTrans" cxnId="{93408516-BFBF-42E0-A370-E4C505DE4474}">
      <dgm:prSet/>
      <dgm:spPr/>
      <dgm:t>
        <a:bodyPr/>
        <a:lstStyle/>
        <a:p>
          <a:endParaRPr lang="pt-BR"/>
        </a:p>
      </dgm:t>
    </dgm:pt>
    <dgm:pt modelId="{724F956D-A9AB-4BD5-865E-B57541B85ED6}">
      <dgm:prSet phldrT="[Texto]"/>
      <dgm:spPr/>
      <dgm:t>
        <a:bodyPr/>
        <a:lstStyle/>
        <a:p>
          <a:r>
            <a:rPr lang="pt-BR" dirty="0" smtClean="0"/>
            <a:t>Definição de engenharia de software</a:t>
          </a:r>
          <a:endParaRPr lang="pt-BR" dirty="0"/>
        </a:p>
      </dgm:t>
    </dgm:pt>
    <dgm:pt modelId="{791169B8-F21A-40B2-92EF-F94F96C077D9}" type="parTrans" cxnId="{3051DB4D-179D-4AEB-A7AC-65D73D96B4B0}">
      <dgm:prSet/>
      <dgm:spPr/>
      <dgm:t>
        <a:bodyPr/>
        <a:lstStyle/>
        <a:p>
          <a:endParaRPr lang="pt-BR"/>
        </a:p>
      </dgm:t>
    </dgm:pt>
    <dgm:pt modelId="{23ED213B-3491-4FA3-9914-9080A59DA904}" type="sibTrans" cxnId="{3051DB4D-179D-4AEB-A7AC-65D73D96B4B0}">
      <dgm:prSet/>
      <dgm:spPr/>
      <dgm:t>
        <a:bodyPr/>
        <a:lstStyle/>
        <a:p>
          <a:endParaRPr lang="pt-BR"/>
        </a:p>
      </dgm:t>
    </dgm:pt>
    <dgm:pt modelId="{1C2B1F51-C150-4F07-9CE6-F46090246EAE}" type="pres">
      <dgm:prSet presAssocID="{03560F61-B84E-4D71-9F22-EBEE5CA191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EA34669-886C-4D35-A36D-9984DBBBA694}" type="pres">
      <dgm:prSet presAssocID="{5163EF0E-9BCD-46DA-973C-CF9EDCA03AE4}" presName="parentLin" presStyleCnt="0"/>
      <dgm:spPr/>
    </dgm:pt>
    <dgm:pt modelId="{9E217930-AF97-4D5E-B0D3-3E2AA2432CBF}" type="pres">
      <dgm:prSet presAssocID="{5163EF0E-9BCD-46DA-973C-CF9EDCA03AE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5FFFA4C0-C9C6-4CE7-BCAE-B19385604DEE}" type="pres">
      <dgm:prSet presAssocID="{5163EF0E-9BCD-46DA-973C-CF9EDCA03A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E90581-605C-488E-8CD1-461F15AF15FF}" type="pres">
      <dgm:prSet presAssocID="{5163EF0E-9BCD-46DA-973C-CF9EDCA03AE4}" presName="negativeSpace" presStyleCnt="0"/>
      <dgm:spPr/>
    </dgm:pt>
    <dgm:pt modelId="{7057B219-EE10-4800-A356-D930E3C314A6}" type="pres">
      <dgm:prSet presAssocID="{5163EF0E-9BCD-46DA-973C-CF9EDCA03AE4}" presName="childText" presStyleLbl="conFgAcc1" presStyleIdx="0" presStyleCnt="3">
        <dgm:presLayoutVars>
          <dgm:bulletEnabled val="1"/>
        </dgm:presLayoutVars>
      </dgm:prSet>
      <dgm:spPr/>
    </dgm:pt>
    <dgm:pt modelId="{F4630E36-A35D-42D4-9ABA-E36EF81BDFB3}" type="pres">
      <dgm:prSet presAssocID="{41D8DD81-0BBF-4180-93DA-CDC0EE508D69}" presName="spaceBetweenRectangles" presStyleCnt="0"/>
      <dgm:spPr/>
    </dgm:pt>
    <dgm:pt modelId="{D3290BA3-05BE-4C54-AF2A-13EA72FC90D6}" type="pres">
      <dgm:prSet presAssocID="{5BCB1FCB-671E-4D41-8773-267A2DCAF60F}" presName="parentLin" presStyleCnt="0"/>
      <dgm:spPr/>
    </dgm:pt>
    <dgm:pt modelId="{9AFF5C23-BF1B-4D45-BCBA-FE608E580228}" type="pres">
      <dgm:prSet presAssocID="{5BCB1FCB-671E-4D41-8773-267A2DCAF60F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579174B-1480-4EE2-8C9D-A5396A3B77AF}" type="pres">
      <dgm:prSet presAssocID="{5BCB1FCB-671E-4D41-8773-267A2DCAF6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2A9E22-BC5B-48DD-B000-6979FF95A000}" type="pres">
      <dgm:prSet presAssocID="{5BCB1FCB-671E-4D41-8773-267A2DCAF60F}" presName="negativeSpace" presStyleCnt="0"/>
      <dgm:spPr/>
    </dgm:pt>
    <dgm:pt modelId="{57F72E48-B027-478F-8BC5-693D657C5196}" type="pres">
      <dgm:prSet presAssocID="{5BCB1FCB-671E-4D41-8773-267A2DCAF60F}" presName="childText" presStyleLbl="conFgAcc1" presStyleIdx="1" presStyleCnt="3">
        <dgm:presLayoutVars>
          <dgm:bulletEnabled val="1"/>
        </dgm:presLayoutVars>
      </dgm:prSet>
      <dgm:spPr/>
    </dgm:pt>
    <dgm:pt modelId="{5F4ECAAD-D416-4C73-B4D5-66FCF1682F3B}" type="pres">
      <dgm:prSet presAssocID="{825C6704-0B8E-4F25-B01F-3D1EE489FBDD}" presName="spaceBetweenRectangles" presStyleCnt="0"/>
      <dgm:spPr/>
    </dgm:pt>
    <dgm:pt modelId="{2616381B-C5DC-4067-8B51-622EE5113A31}" type="pres">
      <dgm:prSet presAssocID="{724F956D-A9AB-4BD5-865E-B57541B85ED6}" presName="parentLin" presStyleCnt="0"/>
      <dgm:spPr/>
    </dgm:pt>
    <dgm:pt modelId="{3A0AE55C-BA03-4563-A8CD-30DBCD7100AF}" type="pres">
      <dgm:prSet presAssocID="{724F956D-A9AB-4BD5-865E-B57541B85ED6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46DCB15F-C778-4B2B-9FE1-6013F6D18E26}" type="pres">
      <dgm:prSet presAssocID="{724F956D-A9AB-4BD5-865E-B57541B85E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E41C24-563F-432D-AFDF-52499262223F}" type="pres">
      <dgm:prSet presAssocID="{724F956D-A9AB-4BD5-865E-B57541B85ED6}" presName="negativeSpace" presStyleCnt="0"/>
      <dgm:spPr/>
    </dgm:pt>
    <dgm:pt modelId="{50C30B5C-5575-4647-AE42-E02C2D674C7E}" type="pres">
      <dgm:prSet presAssocID="{724F956D-A9AB-4BD5-865E-B57541B85E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9AE268-F535-4201-99F6-98ABAD915496}" type="presOf" srcId="{5163EF0E-9BCD-46DA-973C-CF9EDCA03AE4}" destId="{9E217930-AF97-4D5E-B0D3-3E2AA2432CBF}" srcOrd="0" destOrd="0" presId="urn:microsoft.com/office/officeart/2005/8/layout/list1"/>
    <dgm:cxn modelId="{5714D1B1-0C9A-4DA8-A02A-C75B36497B0F}" type="presOf" srcId="{5163EF0E-9BCD-46DA-973C-CF9EDCA03AE4}" destId="{5FFFA4C0-C9C6-4CE7-BCAE-B19385604DEE}" srcOrd="1" destOrd="0" presId="urn:microsoft.com/office/officeart/2005/8/layout/list1"/>
    <dgm:cxn modelId="{A490D404-368E-4F3E-80E9-F1A0686E16E4}" type="presOf" srcId="{724F956D-A9AB-4BD5-865E-B57541B85ED6}" destId="{3A0AE55C-BA03-4563-A8CD-30DBCD7100AF}" srcOrd="0" destOrd="0" presId="urn:microsoft.com/office/officeart/2005/8/layout/list1"/>
    <dgm:cxn modelId="{312E893A-730A-49F8-9C79-6BA4073AE595}" type="presOf" srcId="{5BCB1FCB-671E-4D41-8773-267A2DCAF60F}" destId="{9AFF5C23-BF1B-4D45-BCBA-FE608E580228}" srcOrd="0" destOrd="0" presId="urn:microsoft.com/office/officeart/2005/8/layout/list1"/>
    <dgm:cxn modelId="{3051DB4D-179D-4AEB-A7AC-65D73D96B4B0}" srcId="{03560F61-B84E-4D71-9F22-EBEE5CA191E8}" destId="{724F956D-A9AB-4BD5-865E-B57541B85ED6}" srcOrd="2" destOrd="0" parTransId="{791169B8-F21A-40B2-92EF-F94F96C077D9}" sibTransId="{23ED213B-3491-4FA3-9914-9080A59DA904}"/>
    <dgm:cxn modelId="{A23AFDD0-0E01-4B82-A0AE-A76D048F0554}" srcId="{03560F61-B84E-4D71-9F22-EBEE5CA191E8}" destId="{5163EF0E-9BCD-46DA-973C-CF9EDCA03AE4}" srcOrd="0" destOrd="0" parTransId="{5EB3A9EF-3D2D-4922-8ACE-2D487C9DED91}" sibTransId="{41D8DD81-0BBF-4180-93DA-CDC0EE508D69}"/>
    <dgm:cxn modelId="{921EA444-CA26-4588-9C91-C7B088CAAB73}" type="presOf" srcId="{03560F61-B84E-4D71-9F22-EBEE5CA191E8}" destId="{1C2B1F51-C150-4F07-9CE6-F46090246EAE}" srcOrd="0" destOrd="0" presId="urn:microsoft.com/office/officeart/2005/8/layout/list1"/>
    <dgm:cxn modelId="{A228C566-3B05-45FB-B7EC-E75F3F167D3B}" type="presOf" srcId="{5BCB1FCB-671E-4D41-8773-267A2DCAF60F}" destId="{6579174B-1480-4EE2-8C9D-A5396A3B77AF}" srcOrd="1" destOrd="0" presId="urn:microsoft.com/office/officeart/2005/8/layout/list1"/>
    <dgm:cxn modelId="{EA8BB7D3-C94C-4A5B-B47C-6B15255C6E72}" type="presOf" srcId="{724F956D-A9AB-4BD5-865E-B57541B85ED6}" destId="{46DCB15F-C778-4B2B-9FE1-6013F6D18E26}" srcOrd="1" destOrd="0" presId="urn:microsoft.com/office/officeart/2005/8/layout/list1"/>
    <dgm:cxn modelId="{93408516-BFBF-42E0-A370-E4C505DE4474}" srcId="{03560F61-B84E-4D71-9F22-EBEE5CA191E8}" destId="{5BCB1FCB-671E-4D41-8773-267A2DCAF60F}" srcOrd="1" destOrd="0" parTransId="{66A59FED-A582-46DF-A494-96744D88197F}" sibTransId="{825C6704-0B8E-4F25-B01F-3D1EE489FBDD}"/>
    <dgm:cxn modelId="{3642C328-F5FF-4CCC-B7A4-75380C5334FF}" type="presParOf" srcId="{1C2B1F51-C150-4F07-9CE6-F46090246EAE}" destId="{1EA34669-886C-4D35-A36D-9984DBBBA694}" srcOrd="0" destOrd="0" presId="urn:microsoft.com/office/officeart/2005/8/layout/list1"/>
    <dgm:cxn modelId="{549A1999-DECE-4A41-9A2E-ACFEF6DCC823}" type="presParOf" srcId="{1EA34669-886C-4D35-A36D-9984DBBBA694}" destId="{9E217930-AF97-4D5E-B0D3-3E2AA2432CBF}" srcOrd="0" destOrd="0" presId="urn:microsoft.com/office/officeart/2005/8/layout/list1"/>
    <dgm:cxn modelId="{ED995EBE-82C4-49C7-86E9-8F1AAB2CADE4}" type="presParOf" srcId="{1EA34669-886C-4D35-A36D-9984DBBBA694}" destId="{5FFFA4C0-C9C6-4CE7-BCAE-B19385604DEE}" srcOrd="1" destOrd="0" presId="urn:microsoft.com/office/officeart/2005/8/layout/list1"/>
    <dgm:cxn modelId="{FF9FA693-39D8-4B65-AC70-6BC905CDF1AB}" type="presParOf" srcId="{1C2B1F51-C150-4F07-9CE6-F46090246EAE}" destId="{BEE90581-605C-488E-8CD1-461F15AF15FF}" srcOrd="1" destOrd="0" presId="urn:microsoft.com/office/officeart/2005/8/layout/list1"/>
    <dgm:cxn modelId="{6B5D70B5-28A9-40C3-890A-6C5EF867511B}" type="presParOf" srcId="{1C2B1F51-C150-4F07-9CE6-F46090246EAE}" destId="{7057B219-EE10-4800-A356-D930E3C314A6}" srcOrd="2" destOrd="0" presId="urn:microsoft.com/office/officeart/2005/8/layout/list1"/>
    <dgm:cxn modelId="{0FD85163-C293-4D29-8037-EB546FF21164}" type="presParOf" srcId="{1C2B1F51-C150-4F07-9CE6-F46090246EAE}" destId="{F4630E36-A35D-42D4-9ABA-E36EF81BDFB3}" srcOrd="3" destOrd="0" presId="urn:microsoft.com/office/officeart/2005/8/layout/list1"/>
    <dgm:cxn modelId="{6D67AD83-FC70-49FB-84A4-B4C5CB97B72C}" type="presParOf" srcId="{1C2B1F51-C150-4F07-9CE6-F46090246EAE}" destId="{D3290BA3-05BE-4C54-AF2A-13EA72FC90D6}" srcOrd="4" destOrd="0" presId="urn:microsoft.com/office/officeart/2005/8/layout/list1"/>
    <dgm:cxn modelId="{9D63FBD6-3710-4C38-9D42-AFE71CCBD9D1}" type="presParOf" srcId="{D3290BA3-05BE-4C54-AF2A-13EA72FC90D6}" destId="{9AFF5C23-BF1B-4D45-BCBA-FE608E580228}" srcOrd="0" destOrd="0" presId="urn:microsoft.com/office/officeart/2005/8/layout/list1"/>
    <dgm:cxn modelId="{8C9CC7F9-099F-43E9-9D5C-326DD40672CE}" type="presParOf" srcId="{D3290BA3-05BE-4C54-AF2A-13EA72FC90D6}" destId="{6579174B-1480-4EE2-8C9D-A5396A3B77AF}" srcOrd="1" destOrd="0" presId="urn:microsoft.com/office/officeart/2005/8/layout/list1"/>
    <dgm:cxn modelId="{1C553606-1145-4CDD-98C1-1B6AACE36A61}" type="presParOf" srcId="{1C2B1F51-C150-4F07-9CE6-F46090246EAE}" destId="{592A9E22-BC5B-48DD-B000-6979FF95A000}" srcOrd="5" destOrd="0" presId="urn:microsoft.com/office/officeart/2005/8/layout/list1"/>
    <dgm:cxn modelId="{D4B1C28B-C4F1-472F-8E88-06A88F02F885}" type="presParOf" srcId="{1C2B1F51-C150-4F07-9CE6-F46090246EAE}" destId="{57F72E48-B027-478F-8BC5-693D657C5196}" srcOrd="6" destOrd="0" presId="urn:microsoft.com/office/officeart/2005/8/layout/list1"/>
    <dgm:cxn modelId="{7077ECA5-7532-4E0B-8A0F-7D26C84ADBC6}" type="presParOf" srcId="{1C2B1F51-C150-4F07-9CE6-F46090246EAE}" destId="{5F4ECAAD-D416-4C73-B4D5-66FCF1682F3B}" srcOrd="7" destOrd="0" presId="urn:microsoft.com/office/officeart/2005/8/layout/list1"/>
    <dgm:cxn modelId="{EEC48974-1A44-4096-B789-50F8EB61A4C3}" type="presParOf" srcId="{1C2B1F51-C150-4F07-9CE6-F46090246EAE}" destId="{2616381B-C5DC-4067-8B51-622EE5113A31}" srcOrd="8" destOrd="0" presId="urn:microsoft.com/office/officeart/2005/8/layout/list1"/>
    <dgm:cxn modelId="{6FC40887-EABA-4D2C-BA15-AAEAC19ED078}" type="presParOf" srcId="{2616381B-C5DC-4067-8B51-622EE5113A31}" destId="{3A0AE55C-BA03-4563-A8CD-30DBCD7100AF}" srcOrd="0" destOrd="0" presId="urn:microsoft.com/office/officeart/2005/8/layout/list1"/>
    <dgm:cxn modelId="{E9F2DCAC-5A6F-4744-9C30-C347A4ED50CC}" type="presParOf" srcId="{2616381B-C5DC-4067-8B51-622EE5113A31}" destId="{46DCB15F-C778-4B2B-9FE1-6013F6D18E26}" srcOrd="1" destOrd="0" presId="urn:microsoft.com/office/officeart/2005/8/layout/list1"/>
    <dgm:cxn modelId="{EA0E9529-239E-463C-B104-613D6777635A}" type="presParOf" srcId="{1C2B1F51-C150-4F07-9CE6-F46090246EAE}" destId="{A6E41C24-563F-432D-AFDF-52499262223F}" srcOrd="9" destOrd="0" presId="urn:microsoft.com/office/officeart/2005/8/layout/list1"/>
    <dgm:cxn modelId="{3A2B00C0-44F4-4697-B3DB-C23AA4BB9586}" type="presParOf" srcId="{1C2B1F51-C150-4F07-9CE6-F46090246EAE}" destId="{50C30B5C-5575-4647-AE42-E02C2D674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7B219-EE10-4800-A356-D930E3C314A6}">
      <dsp:nvSpPr>
        <dsp:cNvPr id="0" name=""/>
        <dsp:cNvSpPr/>
      </dsp:nvSpPr>
      <dsp:spPr>
        <a:xfrm>
          <a:off x="0" y="1480564"/>
          <a:ext cx="7008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FA4C0-C9C6-4CE7-BCAE-B19385604DEE}">
      <dsp:nvSpPr>
        <dsp:cNvPr id="0" name=""/>
        <dsp:cNvSpPr/>
      </dsp:nvSpPr>
      <dsp:spPr>
        <a:xfrm>
          <a:off x="350422" y="1185364"/>
          <a:ext cx="49059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 crise do software</a:t>
          </a:r>
          <a:endParaRPr lang="pt-BR" sz="2000" kern="1200" dirty="0"/>
        </a:p>
      </dsp:txBody>
      <dsp:txXfrm>
        <a:off x="379243" y="1214185"/>
        <a:ext cx="4848266" cy="532758"/>
      </dsp:txXfrm>
    </dsp:sp>
    <dsp:sp modelId="{57F72E48-B027-478F-8BC5-693D657C5196}">
      <dsp:nvSpPr>
        <dsp:cNvPr id="0" name=""/>
        <dsp:cNvSpPr/>
      </dsp:nvSpPr>
      <dsp:spPr>
        <a:xfrm>
          <a:off x="0" y="2387764"/>
          <a:ext cx="7008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9174B-1480-4EE2-8C9D-A5396A3B77AF}">
      <dsp:nvSpPr>
        <dsp:cNvPr id="0" name=""/>
        <dsp:cNvSpPr/>
      </dsp:nvSpPr>
      <dsp:spPr>
        <a:xfrm>
          <a:off x="350422" y="2092564"/>
          <a:ext cx="49059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Os mitos do software</a:t>
          </a:r>
          <a:endParaRPr lang="pt-BR" sz="2000" kern="1200" dirty="0"/>
        </a:p>
      </dsp:txBody>
      <dsp:txXfrm>
        <a:off x="379243" y="2121385"/>
        <a:ext cx="4848266" cy="532758"/>
      </dsp:txXfrm>
    </dsp:sp>
    <dsp:sp modelId="{50C30B5C-5575-4647-AE42-E02C2D674C7E}">
      <dsp:nvSpPr>
        <dsp:cNvPr id="0" name=""/>
        <dsp:cNvSpPr/>
      </dsp:nvSpPr>
      <dsp:spPr>
        <a:xfrm>
          <a:off x="0" y="3294964"/>
          <a:ext cx="7008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CB15F-C778-4B2B-9FE1-6013F6D18E26}">
      <dsp:nvSpPr>
        <dsp:cNvPr id="0" name=""/>
        <dsp:cNvSpPr/>
      </dsp:nvSpPr>
      <dsp:spPr>
        <a:xfrm>
          <a:off x="350422" y="2999764"/>
          <a:ext cx="49059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32" tIns="0" rIns="1854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Definição de engenharia de software</a:t>
          </a:r>
          <a:endParaRPr lang="pt-BR" sz="2000" kern="1200" dirty="0"/>
        </a:p>
      </dsp:txBody>
      <dsp:txXfrm>
        <a:off x="379243" y="3028585"/>
        <a:ext cx="484826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2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9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8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3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4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5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0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aulas e Introdução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INE 5419 – Engenharia de Software II</a:t>
            </a:r>
          </a:p>
          <a:p>
            <a:r>
              <a:rPr lang="pt-BR" dirty="0" smtClean="0"/>
              <a:t>Prof. Raul Sidnei Wazlawick</a:t>
            </a:r>
          </a:p>
          <a:p>
            <a:r>
              <a:rPr lang="pt-BR" dirty="0" smtClean="0"/>
              <a:t>UFSC-CTC-INE</a:t>
            </a:r>
          </a:p>
          <a:p>
            <a:r>
              <a:rPr lang="pt-BR" dirty="0" smtClean="0"/>
              <a:t>2015.2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Crise do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653136"/>
            <a:ext cx="7467600" cy="1820816"/>
          </a:xfrm>
        </p:spPr>
        <p:txBody>
          <a:bodyPr>
            <a:normAutofit/>
          </a:bodyPr>
          <a:lstStyle/>
          <a:p>
            <a:r>
              <a:rPr lang="pt-BR" dirty="0" smtClean="0"/>
              <a:t>Não! É a crise dos desenvolvedores de software menos preparados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2736"/>
            <a:ext cx="40957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Gartner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r>
              <a:rPr lang="pt-BR" dirty="0" smtClean="0"/>
              <a:t>, 2000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Questionário aplicado à alta direção de 200 empresas de porte médio/grande, sobre as principais falhas/dificuldades com a Informática:</a:t>
            </a:r>
          </a:p>
          <a:p>
            <a:pPr lvl="1"/>
            <a:r>
              <a:rPr lang="pt-BR" dirty="0" smtClean="0"/>
              <a:t>Cumprimento dos prazos 26,3%</a:t>
            </a:r>
          </a:p>
          <a:p>
            <a:pPr lvl="1"/>
            <a:r>
              <a:rPr lang="pt-BR" dirty="0" smtClean="0"/>
              <a:t>Custos elevados 25,4%</a:t>
            </a:r>
          </a:p>
          <a:p>
            <a:pPr lvl="1"/>
            <a:r>
              <a:rPr lang="pt-BR" dirty="0" smtClean="0"/>
              <a:t>Prioridade desenvolvimento x manutenção 25,4%</a:t>
            </a:r>
          </a:p>
          <a:p>
            <a:pPr lvl="1"/>
            <a:r>
              <a:rPr lang="pt-BR" dirty="0" smtClean="0"/>
              <a:t>Manutenção dos sistemas em uso 21,1%</a:t>
            </a:r>
          </a:p>
          <a:p>
            <a:pPr lvl="1"/>
            <a:r>
              <a:rPr lang="pt-BR" dirty="0" smtClean="0"/>
              <a:t>Recrutar profissionais qualificados 18,4%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Frustrações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Esperança que pelo menos parte da promessa da informática se cumpra;</a:t>
            </a:r>
          </a:p>
          <a:p>
            <a:r>
              <a:rPr lang="pt-BR" dirty="0" smtClean="0"/>
              <a:t>Frustração pela pequena parte da promessa já cumprida, em razão de:</a:t>
            </a:r>
          </a:p>
          <a:p>
            <a:pPr lvl="1"/>
            <a:r>
              <a:rPr lang="pt-BR" dirty="0" smtClean="0"/>
              <a:t>Erros, falhas e inadequação dos produtos de software</a:t>
            </a:r>
          </a:p>
          <a:p>
            <a:pPr lvl="1"/>
            <a:r>
              <a:rPr lang="pt-BR" dirty="0" smtClean="0"/>
              <a:t>Insegurança na utilização</a:t>
            </a:r>
          </a:p>
          <a:p>
            <a:pPr lvl="1"/>
            <a:r>
              <a:rPr lang="pt-BR" dirty="0" smtClean="0"/>
              <a:t>Prazos excessivamente longos</a:t>
            </a:r>
          </a:p>
          <a:p>
            <a:pPr lvl="1"/>
            <a:r>
              <a:rPr lang="pt-BR" dirty="0" smtClean="0"/>
              <a:t>Custos altos e constantes</a:t>
            </a:r>
          </a:p>
          <a:p>
            <a:pPr lvl="1"/>
            <a:r>
              <a:rPr lang="pt-BR" dirty="0" smtClean="0"/>
              <a:t>Constante necessidade de manutenções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Frustrações dos desenvolvedores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Baixa produtividade no desenvolvimento;</a:t>
            </a:r>
          </a:p>
          <a:p>
            <a:r>
              <a:rPr lang="pt-BR" dirty="0" smtClean="0"/>
              <a:t>Baixa qualidade do produto gerado (erros e adequação às necessidades do usuário);</a:t>
            </a:r>
          </a:p>
          <a:p>
            <a:r>
              <a:rPr lang="pt-BR" dirty="0" smtClean="0"/>
              <a:t>Impossibilidade de cumprir prazos e custos;</a:t>
            </a:r>
          </a:p>
          <a:p>
            <a:r>
              <a:rPr lang="pt-BR" dirty="0" smtClean="0"/>
              <a:t>Dificuldade em treinar os profissionais nas novas tecnologias;</a:t>
            </a:r>
          </a:p>
          <a:p>
            <a:r>
              <a:rPr lang="pt-BR" dirty="0" smtClean="0"/>
              <a:t>Mudanças constantes em TI/SI (insegurança e necessidade constante de atualização)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Grady</a:t>
            </a:r>
            <a:r>
              <a:rPr lang="pt-BR" dirty="0" smtClean="0"/>
              <a:t> </a:t>
            </a:r>
            <a:r>
              <a:rPr lang="pt-BR" dirty="0" err="1" smtClean="0"/>
              <a:t>Booch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“uma doença que dure tanto tempo quanto esta, francamente, deveria ser chamada de normalidade”</a:t>
            </a:r>
          </a:p>
          <a:p>
            <a:endParaRPr lang="pt-BR" dirty="0" smtClean="0"/>
          </a:p>
          <a:p>
            <a:r>
              <a:rPr lang="pt-BR" dirty="0" smtClean="0"/>
              <a:t>Está mais para uma </a:t>
            </a:r>
            <a:br>
              <a:rPr lang="pt-BR" dirty="0" smtClean="0"/>
            </a:br>
            <a:r>
              <a:rPr lang="pt-BR" dirty="0" smtClean="0"/>
              <a:t>“aflição crônica”.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434705"/>
            <a:ext cx="3301355" cy="389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Crise do Software e Idade Média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Antes da revolução industrial, os sapatos eram feitos de forma muito individual. Nesses tempos mais remotos, os sapateiros faziam cada par de sapatos de forma única para cada cliente, desde a obtenção da matéria prima até o produto final. </a:t>
            </a:r>
          </a:p>
          <a:p>
            <a:r>
              <a:rPr lang="pt-BR" dirty="0" smtClean="0"/>
              <a:t>As semelhanças com a indústria de software começam logo aí. Primeiro, porque as técnicas de desenvolvimento de software ainda não estão totalmente maduras e consolidadas. Afinal, a variedade de técnicas que surgiram nas últimas décadas é enorme. </a:t>
            </a:r>
          </a:p>
          <a:p>
            <a:r>
              <a:rPr lang="pt-BR" dirty="0" smtClean="0"/>
              <a:t>Em segundo lugar, existe uma tendência muito forte em desenvolver software sem aproveitar o material produzido no passado. E para piorar, além de entregá-lo quase sempre mal documentado, a maior parte do conhecimento envolvido na sua construção permanece apenas na cabeça dos desenvolvedores, o que deixa a situação muito parecida com a do sapateiro do exemplo.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3568" y="6237312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http://www.ebah.com.br/content/ABAAAAeI4AH/crise-software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 do Software (Pressman)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Administrativos</a:t>
            </a:r>
          </a:p>
          <a:p>
            <a:r>
              <a:rPr lang="pt-BR" dirty="0" smtClean="0"/>
              <a:t>Do cliente</a:t>
            </a:r>
          </a:p>
          <a:p>
            <a:r>
              <a:rPr lang="pt-BR" dirty="0" smtClean="0"/>
              <a:t>Do profissional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5791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 Administrativos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i="1" dirty="0" smtClean="0"/>
              <a:t>A existência de um manual de procedimentos e padrões é suficiente para a equipe produzir com qualidade. </a:t>
            </a:r>
          </a:p>
          <a:p>
            <a:pPr lvl="1"/>
            <a:r>
              <a:rPr lang="pt-BR" dirty="0" smtClean="0"/>
              <a:t>Na verdade deve-se questionar se o manual é realmente usado, se ele é completo e atualizado. </a:t>
            </a:r>
          </a:p>
          <a:p>
            <a:pPr lvl="1"/>
            <a:r>
              <a:rPr lang="pt-BR" dirty="0" smtClean="0"/>
              <a:t>Deve-se trabalhar com processos que possam ser gerenciáveis e otimizados, ou seja, sempre que a equipe identificar falhas no processo deve haver um processo para modificar o processo</a:t>
            </a:r>
          </a:p>
          <a:p>
            <a:pPr lvl="0"/>
            <a:r>
              <a:rPr lang="pt-BR" i="1" dirty="0" smtClean="0"/>
              <a:t>A empresa deve produzir com qualidade, pois tem ferramentas e computadores de última geração.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Na verdade ferramentas e computadores de boa qualidade são condições necessárias, mas não suficientes.</a:t>
            </a:r>
          </a:p>
          <a:p>
            <a:pPr lvl="0"/>
            <a:r>
              <a:rPr lang="pt-BR" i="1" dirty="0" smtClean="0"/>
              <a:t>Se o projeto estiver atrasado sempre é possível adicionar mais programadores para cumprir o cronograma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O desenvolvimento de software é uma tarefa altamente complexa. </a:t>
            </a:r>
          </a:p>
          <a:p>
            <a:pPr lvl="1"/>
            <a:r>
              <a:rPr lang="pt-BR" dirty="0" smtClean="0"/>
              <a:t>Adicionar mais pessoas sem que houvesse antes um planejamento para isso pode causar mais atrasos ainda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i="1" dirty="0" smtClean="0"/>
              <a:t>Uma declaração geral de objetivos é suficiente para iniciar a fase de programação. Os detalhes podem ser adicionados depois.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É verdade que não se pode esperar que a especificação inicial do sistema esteja correta e completa antes de iniciar a programação. </a:t>
            </a:r>
          </a:p>
          <a:p>
            <a:pPr lvl="1"/>
            <a:r>
              <a:rPr lang="pt-BR" dirty="0" smtClean="0"/>
              <a:t>Mas ter isso como meta é péssimo. </a:t>
            </a:r>
          </a:p>
          <a:p>
            <a:pPr lvl="1"/>
            <a:r>
              <a:rPr lang="pt-BR" dirty="0" smtClean="0"/>
              <a:t>Deve-se procurar obter o máximo de detalhes que for </a:t>
            </a:r>
            <a:r>
              <a:rPr lang="pt-BR" i="1" dirty="0" smtClean="0"/>
              <a:t>possível</a:t>
            </a:r>
            <a:r>
              <a:rPr lang="pt-BR" dirty="0" smtClean="0"/>
              <a:t> antes de iniciar a construção do sistema. </a:t>
            </a:r>
          </a:p>
          <a:p>
            <a:pPr lvl="1"/>
            <a:r>
              <a:rPr lang="pt-BR" dirty="0" smtClean="0"/>
              <a:t>Técnicas mais sofisticadas de análise de requisitos e uma equipe bem treinada poderão ajudar a construir as melhores especificações possíveis sem perda de tempo.</a:t>
            </a:r>
          </a:p>
          <a:p>
            <a:pPr lvl="0"/>
            <a:r>
              <a:rPr lang="pt-BR" i="1" dirty="0" smtClean="0"/>
              <a:t>Os requisitos mudam com freqüência, mas sempre é possível acomodá-los, pois o software é flexível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O software só será efetivamente flexível se for construído com esse fim. </a:t>
            </a:r>
          </a:p>
          <a:p>
            <a:pPr lvl="1"/>
            <a:r>
              <a:rPr lang="pt-BR" dirty="0" smtClean="0"/>
              <a:t>É necessário entre outras coisas identificar os requisitos permanentes e transitórios, e, no caso dos transitórios, preparar o sistema para sua mudança, pela utilização de padrões de projeto adequados.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 do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i="1" dirty="0" smtClean="0"/>
              <a:t>Assim que o programa for colocado em operação nosso trabalho terminou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Na verdade, ainda haverá </a:t>
            </a:r>
            <a:r>
              <a:rPr lang="pt-BR" i="1" dirty="0" smtClean="0"/>
              <a:t>muito</a:t>
            </a:r>
            <a:r>
              <a:rPr lang="pt-BR" dirty="0" smtClean="0"/>
              <a:t> esforço a ser dispendido depois da instalação do sistema devido a erros dos mais diversos tipos.</a:t>
            </a:r>
          </a:p>
          <a:p>
            <a:pPr lvl="0"/>
            <a:r>
              <a:rPr lang="pt-BR" i="1" dirty="0" smtClean="0"/>
              <a:t>Enquanto o programa não estiver funcionando, não será possível avaliar sua qualidade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Na verdade o programa é apenas um dos artefatos produzidos no processo de construção do software (possivelmente o mais importante, mas não o único).</a:t>
            </a:r>
          </a:p>
          <a:p>
            <a:pPr lvl="1"/>
            <a:r>
              <a:rPr lang="pt-BR" dirty="0" smtClean="0"/>
              <a:t> Existem formas de avaliar a qualidade de artefatos intermediários como casos de uso e modelos conceituais para verificar se estão adequados mesmo antes da implementação do sistema.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horária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72 horas</a:t>
            </a:r>
          </a:p>
          <a:p>
            <a:r>
              <a:rPr lang="pt-BR" dirty="0" smtClean="0"/>
              <a:t>3ª 13h30-15h10</a:t>
            </a:r>
          </a:p>
          <a:p>
            <a:r>
              <a:rPr lang="pt-BR" dirty="0" smtClean="0"/>
              <a:t>5ª 13h30-15h10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 nada adianta apenas estar consciente dos mitos. </a:t>
            </a:r>
          </a:p>
          <a:p>
            <a:r>
              <a:rPr lang="pt-BR" dirty="0" smtClean="0"/>
              <a:t>Para produzir software com mais qualidade e confiabilidade é necessário utilizar um série de práticas, algumas das quais serão apresentadas nesta disciplina.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da 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Segundo a </a:t>
            </a:r>
            <a:r>
              <a:rPr lang="pt-BR" dirty="0" err="1" smtClean="0"/>
              <a:t>Desciclopédia</a:t>
            </a:r>
            <a:r>
              <a:rPr lang="pt-BR" dirty="0" smtClean="0"/>
              <a:t> (2010</a:t>
            </a:r>
            <a:r>
              <a:rPr lang="pt-BR" smtClean="0"/>
              <a:t>), Engenharia </a:t>
            </a:r>
            <a:r>
              <a:rPr lang="pt-BR" dirty="0" smtClean="0"/>
              <a:t>de Software pode ser definida assim: </a:t>
            </a:r>
          </a:p>
          <a:p>
            <a:pPr lvl="1"/>
            <a:r>
              <a:rPr lang="pt-BR" dirty="0" smtClean="0"/>
              <a:t>“A Engenharia de Software forma um aglomerado de conceitos que dizem absolutamente nada e que geram no estudante desta área um sentimento de Nossa, li 15 kg de livros desta matéria e não aprendi nada. É tudo bom senso.”.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789040"/>
            <a:ext cx="22764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não é simples conceituar e praticar a engenharia de software. </a:t>
            </a:r>
            <a:br>
              <a:rPr lang="pt-BR" dirty="0" smtClean="0"/>
            </a:br>
            <a:r>
              <a:rPr lang="pt-BR" dirty="0" smtClean="0"/>
              <a:t>Mas é </a:t>
            </a:r>
            <a:r>
              <a:rPr lang="pt-BR" i="1" dirty="0" smtClean="0"/>
              <a:t>necessário</a:t>
            </a:r>
            <a:r>
              <a:rPr lang="pt-BR" dirty="0" smtClean="0"/>
              <a:t>.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Nesta disciplina vamos aprender:</a:t>
            </a:r>
          </a:p>
          <a:p>
            <a:pPr lvl="1"/>
            <a:r>
              <a:rPr lang="pt-BR" dirty="0" smtClean="0"/>
              <a:t>Processos de engenharia de software são diferentes dependendo do tipo de software que se vai desenvolver. </a:t>
            </a:r>
          </a:p>
          <a:p>
            <a:pPr lvl="1"/>
            <a:r>
              <a:rPr lang="pt-BR" dirty="0" smtClean="0"/>
              <a:t>Dependendo do nível de conhecimento ou estabilidade dos requisitos deve-se optar por um ou outro ciclo de vida.</a:t>
            </a:r>
          </a:p>
          <a:p>
            <a:pPr lvl="1"/>
            <a:r>
              <a:rPr lang="pt-BR" dirty="0" smtClean="0"/>
              <a:t>Uma área aparentemente tão subjetiva como “riscos” pode ser sistematizada e tratada efetivamente como um processo de engenharia, sem as características de não determinismos e relatividade absoluta que usualmente se observa. </a:t>
            </a:r>
          </a:p>
          <a:p>
            <a:pPr lvl="1"/>
            <a:r>
              <a:rPr lang="pt-BR" dirty="0" smtClean="0"/>
              <a:t>Existem formas objetivas e padronizadas para mensurar o esforço do desenvolvimento de software de forma a gerar números que sejam efetivamente realistas, o que já vem sendo comprovado em diversas empresas.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Engenheiro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das primeiras confusões que se faz nesta área é confundir o </a:t>
            </a:r>
            <a:r>
              <a:rPr lang="pt-BR" i="1" dirty="0" smtClean="0"/>
              <a:t>desenvolvedor</a:t>
            </a:r>
            <a:r>
              <a:rPr lang="pt-BR" dirty="0" smtClean="0"/>
              <a:t> com o </a:t>
            </a:r>
            <a:r>
              <a:rPr lang="pt-BR" i="1" dirty="0" smtClean="0"/>
              <a:t>engenheiro</a:t>
            </a:r>
            <a:r>
              <a:rPr lang="pt-BR" dirty="0" smtClean="0"/>
              <a:t> de software. </a:t>
            </a:r>
          </a:p>
          <a:p>
            <a:r>
              <a:rPr lang="pt-BR" dirty="0" smtClean="0"/>
              <a:t>Isso equivale a confundir o engenheiro civil com o pedreiro ou com o mestre de obra.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45024"/>
            <a:ext cx="4038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desenvolvedor, seja ele analista, projetista, programador ou gerente de projeto, é um </a:t>
            </a:r>
            <a:r>
              <a:rPr lang="pt-BR" i="1" dirty="0" smtClean="0"/>
              <a:t>executor</a:t>
            </a:r>
            <a:r>
              <a:rPr lang="pt-BR" dirty="0" smtClean="0"/>
              <a:t> do processo de construção de software. </a:t>
            </a:r>
          </a:p>
          <a:p>
            <a:r>
              <a:rPr lang="pt-BR" dirty="0" smtClean="0"/>
              <a:t>Os desenvolvedores, de acordo com seus papeis, têm a responsabilidade de descobrir os requisitos e transformá-los em um produto executável. </a:t>
            </a:r>
          </a:p>
          <a:p>
            <a:r>
              <a:rPr lang="pt-BR" dirty="0" smtClean="0"/>
              <a:t>Mas o engenheiro de software tem um meta-papel em relação a isso. </a:t>
            </a:r>
          </a:p>
          <a:p>
            <a:r>
              <a:rPr lang="pt-BR" dirty="0" smtClean="0"/>
              <a:t>Pode-se dizer que o engenheiro de software não coloca a mão na massa, assim como o engenheiro civil não vai à obra assentar tijolos ou concretar uma laje.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Então, o engenheiro de software não é um desenvolvedor que trabalhe na produção de código. </a:t>
            </a:r>
          </a:p>
          <a:p>
            <a:r>
              <a:rPr lang="pt-BR" dirty="0" smtClean="0"/>
              <a:t>Porém, a comparação com a engenharia civil termina por aqui, já que o engenheiro civil será o responsável pela especificação do projeto. </a:t>
            </a:r>
          </a:p>
          <a:p>
            <a:r>
              <a:rPr lang="pt-BR" dirty="0" smtClean="0"/>
              <a:t>Na área de computação, a especificação do projeto fica a cargo do analista e projetista, o primeiro com a responsabilidade de identificar os requisitos e o segundo com a responsabilidade de desenhar uma solução que utilize a tecnologia para transformar estes requisitos em um sistema executável.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engenheiro de software assemelha-se assim mais ao engenheiro de produção. </a:t>
            </a:r>
          </a:p>
          <a:p>
            <a:r>
              <a:rPr lang="pt-BR" dirty="0" smtClean="0"/>
              <a:t>Ele deve fornecer aos desenvolvedores (inclusive analistas e projetistas), as ferramentas e processos que estes deverão usar e ele será o responsável por verificar que tais ferramentas e processos sejam efetivamente usados, que sejam usados de forma otimizada e que caso apresentem qualquer problema ele será responsável por realizar as modificações necessárias no próprio processo, garantindo assim sua contínua melhoria.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Engenheiro de Software X Gerente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gerente de projeto deve planejar e garantir que o projeto seja executado de forma adequada dentro dos prazos e orçamento especificados. </a:t>
            </a:r>
          </a:p>
          <a:p>
            <a:r>
              <a:rPr lang="pt-BR" dirty="0" smtClean="0"/>
              <a:t>Mas o gerente de projeto tem uma responsabilidade mais restrita ao projeto em si e não ao processo de produção. </a:t>
            </a:r>
          </a:p>
          <a:p>
            <a:r>
              <a:rPr lang="pt-BR" dirty="0" smtClean="0"/>
              <a:t>Neste sentido, o gerente de projeto também é um executor, ele utiliza as disciplinas definidas no processo de engenharia de software para gerenciar seu projeto específico, mas ele não é necessariamente  o responsável pela evolução destes processos nem necessariamente pela sua escolha. </a:t>
            </a:r>
          </a:p>
          <a:p>
            <a:pPr lvl="1"/>
            <a:r>
              <a:rPr lang="pt-BR" dirty="0" smtClean="0"/>
              <a:t>Este papel cabe ao engenheiro de software.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dos Papeis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Engenheiro de Software</a:t>
            </a:r>
          </a:p>
          <a:p>
            <a:r>
              <a:rPr lang="pt-BR" dirty="0" smtClean="0"/>
              <a:t>Gerente de Projetos</a:t>
            </a:r>
          </a:p>
          <a:p>
            <a:r>
              <a:rPr lang="pt-BR" dirty="0" smtClean="0"/>
              <a:t>Analista</a:t>
            </a:r>
          </a:p>
          <a:p>
            <a:r>
              <a:rPr lang="pt-BR" dirty="0" smtClean="0"/>
              <a:t>Projetista</a:t>
            </a:r>
          </a:p>
          <a:p>
            <a:r>
              <a:rPr lang="pt-BR" dirty="0" smtClean="0"/>
              <a:t>Programador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 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1940 – Não havia software.</a:t>
            </a:r>
          </a:p>
          <a:p>
            <a:r>
              <a:rPr lang="pt-BR" sz="2000" dirty="0" smtClean="0"/>
              <a:t>1960 a 1980 – Crise do software (mitos).</a:t>
            </a:r>
          </a:p>
          <a:p>
            <a:r>
              <a:rPr lang="pt-BR" sz="2000" dirty="0" smtClean="0"/>
              <a:t>1980 a 1990 – Balas de prata.</a:t>
            </a:r>
          </a:p>
          <a:p>
            <a:r>
              <a:rPr lang="pt-BR" sz="2000" dirty="0" smtClean="0"/>
              <a:t>2000 – Métodos ágeis.</a:t>
            </a:r>
          </a:p>
          <a:p>
            <a:r>
              <a:rPr lang="pt-BR" sz="2000" dirty="0" smtClean="0"/>
              <a:t>2004 – </a:t>
            </a:r>
            <a:r>
              <a:rPr lang="pt-BR" sz="2000" dirty="0" err="1" smtClean="0"/>
              <a:t>Swebok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7500"/>
          <a:stretch>
            <a:fillRect/>
          </a:stretch>
        </p:blipFill>
        <p:spPr bwMode="auto">
          <a:xfrm>
            <a:off x="827584" y="4077072"/>
            <a:ext cx="6552728" cy="23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428868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>
          <a:xfrm>
            <a:off x="2857488" y="3286124"/>
            <a:ext cx="164307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Evolução da prática de desenvolvimento de software; </a:t>
            </a:r>
          </a:p>
          <a:p>
            <a:r>
              <a:rPr lang="pt-BR" dirty="0" smtClean="0"/>
              <a:t>qualidade de artefatos de software; </a:t>
            </a:r>
          </a:p>
          <a:p>
            <a:r>
              <a:rPr lang="pt-BR" dirty="0" err="1" smtClean="0"/>
              <a:t>modularidade</a:t>
            </a:r>
            <a:r>
              <a:rPr lang="pt-BR" dirty="0" smtClean="0"/>
              <a:t> e </a:t>
            </a:r>
            <a:r>
              <a:rPr lang="pt-BR" dirty="0" err="1" smtClean="0"/>
              <a:t>reusabilidade</a:t>
            </a:r>
            <a:r>
              <a:rPr lang="pt-BR" dirty="0" smtClean="0"/>
              <a:t>; </a:t>
            </a:r>
          </a:p>
          <a:p>
            <a:r>
              <a:rPr lang="pt-BR" dirty="0" smtClean="0"/>
              <a:t>modelagem estrutural e dinâmica em orientação a objetos, diferentes visões de um sistema; </a:t>
            </a:r>
          </a:p>
          <a:p>
            <a:r>
              <a:rPr lang="pt-BR" dirty="0" smtClean="0"/>
              <a:t>metodologias de análise e projeto orientadas a objetos; </a:t>
            </a:r>
          </a:p>
          <a:p>
            <a:r>
              <a:rPr lang="pt-BR" dirty="0" smtClean="0"/>
              <a:t>teste de software; </a:t>
            </a:r>
          </a:p>
          <a:p>
            <a:r>
              <a:rPr lang="pt-BR" dirty="0" smtClean="0"/>
              <a:t>manutenção de software; </a:t>
            </a:r>
          </a:p>
          <a:p>
            <a:r>
              <a:rPr lang="pt-BR" dirty="0" smtClean="0"/>
              <a:t>modelos de ciclo de vida; </a:t>
            </a:r>
          </a:p>
          <a:p>
            <a:r>
              <a:rPr lang="pt-BR" dirty="0" smtClean="0"/>
              <a:t>engenharia reversa; </a:t>
            </a:r>
          </a:p>
          <a:p>
            <a:r>
              <a:rPr lang="pt-BR" dirty="0" smtClean="0"/>
              <a:t>modelagem formal de sistemas; </a:t>
            </a:r>
          </a:p>
          <a:p>
            <a:r>
              <a:rPr lang="pt-BR" dirty="0" smtClean="0"/>
              <a:t>abordagens voltadas ao reuso de software; </a:t>
            </a:r>
          </a:p>
          <a:p>
            <a:r>
              <a:rPr lang="pt-BR" dirty="0" smtClean="0"/>
              <a:t>gerenciamento do processo de produção de software e técnicas de apoio ao gerenciamento do processo de produção de software; </a:t>
            </a:r>
          </a:p>
          <a:p>
            <a:r>
              <a:rPr lang="pt-BR" dirty="0" smtClean="0"/>
              <a:t>apoio automatizado ao desenvolvimento de software.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software do ponto de vista da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Software básico</a:t>
            </a:r>
          </a:p>
          <a:p>
            <a:r>
              <a:rPr lang="pt-BR" dirty="0" smtClean="0"/>
              <a:t>Software de tempo real</a:t>
            </a:r>
          </a:p>
          <a:p>
            <a:r>
              <a:rPr lang="pt-BR" dirty="0" smtClean="0"/>
              <a:t>Software comercial</a:t>
            </a:r>
          </a:p>
          <a:p>
            <a:r>
              <a:rPr lang="pt-BR" dirty="0" smtClean="0"/>
              <a:t>Software científico e de engenharia</a:t>
            </a:r>
          </a:p>
          <a:p>
            <a:r>
              <a:rPr lang="pt-BR" dirty="0" smtClean="0"/>
              <a:t>Software embutido e embarcado</a:t>
            </a:r>
          </a:p>
          <a:p>
            <a:r>
              <a:rPr lang="pt-BR" dirty="0" smtClean="0"/>
              <a:t>Software pessoal (aplicativos)</a:t>
            </a:r>
          </a:p>
          <a:p>
            <a:r>
              <a:rPr lang="pt-BR" dirty="0" smtClean="0"/>
              <a:t>Jogos</a:t>
            </a:r>
          </a:p>
          <a:p>
            <a:r>
              <a:rPr lang="pt-BR" dirty="0" smtClean="0"/>
              <a:t>Inteligência artificial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052736"/>
            <a:ext cx="24482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da 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Decomposição</a:t>
            </a:r>
          </a:p>
          <a:p>
            <a:r>
              <a:rPr lang="pt-BR" dirty="0" smtClean="0"/>
              <a:t>Abstração</a:t>
            </a:r>
          </a:p>
          <a:p>
            <a:r>
              <a:rPr lang="pt-BR" dirty="0" smtClean="0"/>
              <a:t>Generalização</a:t>
            </a:r>
          </a:p>
          <a:p>
            <a:r>
              <a:rPr lang="pt-BR" dirty="0" smtClean="0"/>
              <a:t>Padronização</a:t>
            </a:r>
          </a:p>
          <a:p>
            <a:r>
              <a:rPr lang="pt-BR" dirty="0" smtClean="0"/>
              <a:t>Flexibilização</a:t>
            </a:r>
          </a:p>
          <a:p>
            <a:r>
              <a:rPr lang="pt-BR" dirty="0" smtClean="0"/>
              <a:t>Formalidade</a:t>
            </a:r>
          </a:p>
          <a:p>
            <a:r>
              <a:rPr lang="pt-BR" dirty="0" smtClean="0"/>
              <a:t>Rastreabilidade</a:t>
            </a:r>
          </a:p>
          <a:p>
            <a:r>
              <a:rPr lang="pt-BR" dirty="0" smtClean="0"/>
              <a:t>Desenvolvimento iterativo</a:t>
            </a:r>
          </a:p>
          <a:p>
            <a:r>
              <a:rPr lang="pt-BR" dirty="0" smtClean="0"/>
              <a:t>Gerenciamento de requisitos</a:t>
            </a:r>
          </a:p>
          <a:p>
            <a:r>
              <a:rPr lang="pt-BR" dirty="0" smtClean="0"/>
              <a:t>Arquiteturas baseadas em componentes</a:t>
            </a:r>
          </a:p>
          <a:p>
            <a:r>
              <a:rPr lang="pt-BR" dirty="0" smtClean="0"/>
              <a:t>Modelagem visual</a:t>
            </a:r>
          </a:p>
          <a:p>
            <a:r>
              <a:rPr lang="pt-BR" dirty="0" smtClean="0"/>
              <a:t>Verificação contínua da qualidade</a:t>
            </a:r>
          </a:p>
          <a:p>
            <a:r>
              <a:rPr lang="pt-BR" dirty="0" smtClean="0"/>
              <a:t>Controle de mudanças</a:t>
            </a:r>
          </a:p>
          <a:p>
            <a:r>
              <a:rPr lang="pt-BR" dirty="0" smtClean="0"/>
              <a:t>Gerenciamento de riscos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052736"/>
            <a:ext cx="38100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Dar ao aluno condições de perceber o desenvolvimento de software como um processo de engenharia, baseado em planejamento, medição e melhoria contínua.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Apresentar os conceitos de </a:t>
            </a:r>
            <a:r>
              <a:rPr lang="pt-BR" b="1" dirty="0" smtClean="0"/>
              <a:t>qualidade de processo e de artefato </a:t>
            </a:r>
            <a:r>
              <a:rPr lang="pt-BR" dirty="0" smtClean="0"/>
              <a:t>de software.</a:t>
            </a:r>
          </a:p>
          <a:p>
            <a:r>
              <a:rPr lang="pt-BR" dirty="0" smtClean="0"/>
              <a:t>Apresentar a engenharia de software como um </a:t>
            </a:r>
            <a:r>
              <a:rPr lang="pt-BR" b="1" dirty="0" smtClean="0"/>
              <a:t>processo</a:t>
            </a:r>
            <a:r>
              <a:rPr lang="pt-BR" dirty="0" smtClean="0"/>
              <a:t> com seus </a:t>
            </a:r>
            <a:r>
              <a:rPr lang="pt-BR" b="1" dirty="0" smtClean="0"/>
              <a:t>atributos de qualidade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Apresentar os diferentes </a:t>
            </a:r>
            <a:r>
              <a:rPr lang="pt-BR" b="1" dirty="0" smtClean="0"/>
              <a:t>ciclos de vida </a:t>
            </a:r>
            <a:r>
              <a:rPr lang="pt-BR" dirty="0" smtClean="0"/>
              <a:t>do software.</a:t>
            </a:r>
          </a:p>
          <a:p>
            <a:r>
              <a:rPr lang="pt-BR" dirty="0" smtClean="0"/>
              <a:t>Dar ao aluno condições de realizar o </a:t>
            </a:r>
            <a:r>
              <a:rPr lang="pt-BR" b="1" dirty="0" smtClean="0"/>
              <a:t>planejamento</a:t>
            </a:r>
            <a:r>
              <a:rPr lang="pt-BR" dirty="0" smtClean="0"/>
              <a:t> do desenvolvimento de software.</a:t>
            </a:r>
          </a:p>
          <a:p>
            <a:r>
              <a:rPr lang="pt-BR" dirty="0" smtClean="0"/>
              <a:t>Mostrar como gerenciar </a:t>
            </a:r>
            <a:r>
              <a:rPr lang="pt-BR" b="1" dirty="0" smtClean="0"/>
              <a:t>riscos</a:t>
            </a:r>
            <a:r>
              <a:rPr lang="pt-BR" dirty="0" smtClean="0"/>
              <a:t> no processo de desenvolvimento de software.</a:t>
            </a:r>
          </a:p>
          <a:p>
            <a:r>
              <a:rPr lang="pt-BR" dirty="0" smtClean="0"/>
              <a:t>Discutir as diferentes formas de </a:t>
            </a:r>
            <a:r>
              <a:rPr lang="pt-BR" b="1" dirty="0" smtClean="0"/>
              <a:t>organização do processo </a:t>
            </a:r>
            <a:r>
              <a:rPr lang="pt-BR" dirty="0" smtClean="0"/>
              <a:t>de desenvolvimento de software e modelos de </a:t>
            </a:r>
            <a:r>
              <a:rPr lang="pt-BR" b="1" dirty="0" err="1" smtClean="0"/>
              <a:t>reusabilidade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Apresentar técnicas de </a:t>
            </a:r>
            <a:r>
              <a:rPr lang="pt-BR" b="1" dirty="0" smtClean="0"/>
              <a:t>especificação formal </a:t>
            </a:r>
            <a:r>
              <a:rPr lang="pt-BR" dirty="0" smtClean="0"/>
              <a:t>de software.</a:t>
            </a:r>
          </a:p>
          <a:p>
            <a:r>
              <a:rPr lang="pt-BR" dirty="0" smtClean="0"/>
              <a:t>Identificar as </a:t>
            </a:r>
            <a:r>
              <a:rPr lang="pt-BR" b="1" dirty="0" smtClean="0"/>
              <a:t>etapas de implementação, teste e manutenção </a:t>
            </a:r>
            <a:r>
              <a:rPr lang="pt-BR" dirty="0" smtClean="0"/>
              <a:t>de sistemas de computação e ser capaz de realizá-los e/ou coordená-los.</a:t>
            </a:r>
          </a:p>
          <a:p>
            <a:r>
              <a:rPr lang="pt-BR" dirty="0" smtClean="0"/>
              <a:t>Conhecer e saber aplicar métodos de </a:t>
            </a:r>
            <a:r>
              <a:rPr lang="pt-BR" b="1" dirty="0" smtClean="0"/>
              <a:t>controle da qualidade </a:t>
            </a:r>
            <a:r>
              <a:rPr lang="pt-BR" dirty="0" smtClean="0"/>
              <a:t>do processo de software.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MF = (3*prova1 + 4*prova2 + 5*prova3 + 6*prova4)/18</a:t>
            </a:r>
          </a:p>
          <a:p>
            <a:r>
              <a:rPr lang="pt-BR" dirty="0" smtClean="0"/>
              <a:t>Provas individuais SEM consulta.</a:t>
            </a:r>
          </a:p>
          <a:p>
            <a:endParaRPr lang="pt-BR" dirty="0" smtClean="0"/>
          </a:p>
          <a:p>
            <a:r>
              <a:rPr lang="pt-BR" dirty="0" smtClean="0"/>
              <a:t>Recuperação = (MF + </a:t>
            </a:r>
            <a:r>
              <a:rPr lang="pt-BR" dirty="0" err="1" smtClean="0"/>
              <a:t>ProvaRec</a:t>
            </a:r>
            <a:r>
              <a:rPr lang="pt-BR" dirty="0" smtClean="0"/>
              <a:t>) / 2</a:t>
            </a:r>
          </a:p>
          <a:p>
            <a:pPr lvl="1"/>
            <a:r>
              <a:rPr lang="pt-BR" dirty="0" smtClean="0"/>
              <a:t>Para alunos com média arredondada entre 3,0 e 5,5.</a:t>
            </a:r>
          </a:p>
          <a:p>
            <a:r>
              <a:rPr lang="pt-BR" dirty="0" smtClean="0"/>
              <a:t>Arredondamento sempre para a fração mais próxima.</a:t>
            </a:r>
          </a:p>
          <a:p>
            <a:endParaRPr lang="pt-BR" dirty="0" smtClean="0"/>
          </a:p>
          <a:p>
            <a:r>
              <a:rPr lang="pt-BR" dirty="0" smtClean="0"/>
              <a:t>Freqüência obrigatória de 75%.</a:t>
            </a:r>
          </a:p>
          <a:p>
            <a:pPr lvl="1"/>
            <a:r>
              <a:rPr lang="pt-BR" dirty="0" smtClean="0"/>
              <a:t>É permitido ter no máximo 9 faltas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 smtClean="0"/>
              <a:t>Introdução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24000" y="1397000"/>
          <a:ext cx="700844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Crise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411760" y="1600200"/>
            <a:ext cx="5513040" cy="4873752"/>
          </a:xfrm>
        </p:spPr>
        <p:txBody>
          <a:bodyPr/>
          <a:lstStyle/>
          <a:p>
            <a:r>
              <a:rPr lang="pt-BR" dirty="0" smtClean="0"/>
              <a:t>O termo “crise do software” foi usado pela primeira vez com impacto por </a:t>
            </a:r>
            <a:r>
              <a:rPr lang="pt-BR" dirty="0" err="1" smtClean="0"/>
              <a:t>Dijkstra</a:t>
            </a:r>
            <a:r>
              <a:rPr lang="pt-BR" dirty="0" smtClean="0"/>
              <a:t> (1972). </a:t>
            </a:r>
          </a:p>
          <a:p>
            <a:r>
              <a:rPr lang="pt-BR" dirty="0" smtClean="0"/>
              <a:t>Ele avaliava que considerando o rápido progresso do hardware e das demandas por sistemas cada vez mais complexos, os desenvolvedores simplesmente estavam se perdendo, porque a Engenharia de Software, na época era uma disciplina incipiente.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1765083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relatados por </a:t>
            </a:r>
            <a:r>
              <a:rPr lang="pt-BR" dirty="0" err="1" smtClean="0"/>
              <a:t>Dijkstra</a:t>
            </a:r>
            <a:r>
              <a:rPr lang="pt-BR" dirty="0" smtClean="0"/>
              <a:t> em 1972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Projetos que estouram o cronograma.</a:t>
            </a:r>
          </a:p>
          <a:p>
            <a:pPr lvl="0"/>
            <a:r>
              <a:rPr lang="pt-BR" dirty="0" smtClean="0"/>
              <a:t>Projetos que estouram o orçamento.</a:t>
            </a:r>
          </a:p>
          <a:p>
            <a:pPr lvl="0"/>
            <a:r>
              <a:rPr lang="pt-BR" dirty="0" smtClean="0"/>
              <a:t>Produto final de baixa qualidade ou não atendendo aos requisitos.</a:t>
            </a:r>
          </a:p>
          <a:p>
            <a:pPr lvl="0"/>
            <a:r>
              <a:rPr lang="pt-BR" dirty="0" smtClean="0"/>
              <a:t>Produtos não gerenciáveis e difíceis de manter e evoluir.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428860" y="4071942"/>
            <a:ext cx="4572000" cy="9233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pt-BR" dirty="0" smtClean="0"/>
              <a:t>Embora a Engenharia de Software tenha evoluído como ciência, sua aplicação na prática ainda é muito limitada.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1715</TotalTime>
  <Words>1981</Words>
  <Application>Microsoft Office PowerPoint</Application>
  <PresentationFormat>Apresentação na tela (4:3)</PresentationFormat>
  <Paragraphs>190</Paragraphs>
  <Slides>31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Calibri</vt:lpstr>
      <vt:lpstr>Century Schoolbook</vt:lpstr>
      <vt:lpstr>Wingdings</vt:lpstr>
      <vt:lpstr>Wingdings 2</vt:lpstr>
      <vt:lpstr>Balcão Envidraçado</vt:lpstr>
      <vt:lpstr>Plano de aulas e Introdução</vt:lpstr>
      <vt:lpstr>Carga horária</vt:lpstr>
      <vt:lpstr>Ementa</vt:lpstr>
      <vt:lpstr>Objetivo geral</vt:lpstr>
      <vt:lpstr>Objetivos específicos</vt:lpstr>
      <vt:lpstr>avaliação</vt:lpstr>
      <vt:lpstr>Introdução</vt:lpstr>
      <vt:lpstr>Crise do software</vt:lpstr>
      <vt:lpstr>Problemas relatados por Dijkstra em 1972 </vt:lpstr>
      <vt:lpstr>Crise do Software?</vt:lpstr>
      <vt:lpstr>Gartner Group, 2000</vt:lpstr>
      <vt:lpstr>Frustrações dos usuários</vt:lpstr>
      <vt:lpstr>Frustrações dos desenvolvedores</vt:lpstr>
      <vt:lpstr>Grady Booch</vt:lpstr>
      <vt:lpstr>Crise do Software e Idade Média</vt:lpstr>
      <vt:lpstr>Mitos do Software (Pressman)</vt:lpstr>
      <vt:lpstr>Mitos Administrativos</vt:lpstr>
      <vt:lpstr>Mitos do Cliente</vt:lpstr>
      <vt:lpstr>Mitos do profissional</vt:lpstr>
      <vt:lpstr>Conclusão</vt:lpstr>
      <vt:lpstr>Definição da Engenharia de Software</vt:lpstr>
      <vt:lpstr>não é simples conceituar e praticar a engenharia de software.  Mas é necessário. </vt:lpstr>
      <vt:lpstr>O Engenheiro de Software</vt:lpstr>
      <vt:lpstr>Apresentação do PowerPoint</vt:lpstr>
      <vt:lpstr>Apresentação do PowerPoint</vt:lpstr>
      <vt:lpstr>Apresentação do PowerPoint</vt:lpstr>
      <vt:lpstr>Engenheiro de Software X Gerente de Projeto</vt:lpstr>
      <vt:lpstr>Resumo dos Papeis</vt:lpstr>
      <vt:lpstr>Evolução da Engenharia de Software</vt:lpstr>
      <vt:lpstr>Tipos de software do ponto de vista da engenharia</vt:lpstr>
      <vt:lpstr>Princípios da engenharia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aulas</dc:title>
  <dc:creator>Raul</dc:creator>
  <cp:lastModifiedBy>Raul Sidnei Wazlawick</cp:lastModifiedBy>
  <cp:revision>96</cp:revision>
  <dcterms:created xsi:type="dcterms:W3CDTF">2009-02-27T18:09:02Z</dcterms:created>
  <dcterms:modified xsi:type="dcterms:W3CDTF">2015-08-11T19:34:00Z</dcterms:modified>
</cp:coreProperties>
</file>