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EE12A-9A00-4687-8CD3-B73EDAF635A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F8D6A1-E8FA-4AB0-9171-DB6A26E42527}">
      <dgm:prSet phldrT="[Texto]"/>
      <dgm:spPr/>
      <dgm:t>
        <a:bodyPr/>
        <a:lstStyle/>
        <a:p>
          <a:r>
            <a:rPr lang="pt-BR" dirty="0" smtClean="0"/>
            <a:t>1960: </a:t>
          </a:r>
          <a:r>
            <a:rPr lang="pt-BR" dirty="0" err="1" smtClean="0"/>
            <a:t>Subrotinas</a:t>
          </a:r>
          <a:endParaRPr lang="pt-BR" dirty="0"/>
        </a:p>
      </dgm:t>
    </dgm:pt>
    <dgm:pt modelId="{E367E37B-7870-42F6-8FAC-43162705BE97}" type="parTrans" cxnId="{D15E6B0F-F88B-4C45-8520-4A71D9A710BC}">
      <dgm:prSet/>
      <dgm:spPr/>
      <dgm:t>
        <a:bodyPr/>
        <a:lstStyle/>
        <a:p>
          <a:endParaRPr lang="pt-BR"/>
        </a:p>
      </dgm:t>
    </dgm:pt>
    <dgm:pt modelId="{3DDB8051-BC5A-4CB7-9858-213B266A273B}" type="sibTrans" cxnId="{D15E6B0F-F88B-4C45-8520-4A71D9A710BC}">
      <dgm:prSet/>
      <dgm:spPr/>
      <dgm:t>
        <a:bodyPr/>
        <a:lstStyle/>
        <a:p>
          <a:endParaRPr lang="pt-BR"/>
        </a:p>
      </dgm:t>
    </dgm:pt>
    <dgm:pt modelId="{A72A8538-EB27-4BEE-9A49-050AE1775698}">
      <dgm:prSet phldrT="[Texto]"/>
      <dgm:spPr/>
      <dgm:t>
        <a:bodyPr/>
        <a:lstStyle/>
        <a:p>
          <a:r>
            <a:rPr lang="pt-BR" dirty="0" smtClean="0"/>
            <a:t>1970: Módulos</a:t>
          </a:r>
          <a:endParaRPr lang="pt-BR" dirty="0"/>
        </a:p>
      </dgm:t>
    </dgm:pt>
    <dgm:pt modelId="{CC53E653-1A0F-4FE9-B066-7E4A402D062F}" type="parTrans" cxnId="{AF24966F-629E-4736-A5F0-FB4C8D84228B}">
      <dgm:prSet/>
      <dgm:spPr/>
      <dgm:t>
        <a:bodyPr/>
        <a:lstStyle/>
        <a:p>
          <a:endParaRPr lang="pt-BR"/>
        </a:p>
      </dgm:t>
    </dgm:pt>
    <dgm:pt modelId="{B7D10F58-448F-4A56-ADC6-F212334E9A6C}" type="sibTrans" cxnId="{AF24966F-629E-4736-A5F0-FB4C8D84228B}">
      <dgm:prSet/>
      <dgm:spPr/>
      <dgm:t>
        <a:bodyPr/>
        <a:lstStyle/>
        <a:p>
          <a:endParaRPr lang="pt-BR"/>
        </a:p>
      </dgm:t>
    </dgm:pt>
    <dgm:pt modelId="{54FF6F88-5D44-42B0-A1C4-8E5B71E45B66}">
      <dgm:prSet phldrT="[Texto]"/>
      <dgm:spPr/>
      <dgm:t>
        <a:bodyPr/>
        <a:lstStyle/>
        <a:p>
          <a:r>
            <a:rPr lang="pt-BR" dirty="0" smtClean="0"/>
            <a:t>1980: Objetos</a:t>
          </a:r>
          <a:endParaRPr lang="pt-BR" dirty="0"/>
        </a:p>
      </dgm:t>
    </dgm:pt>
    <dgm:pt modelId="{C7AB4A3B-FDF7-4C80-A183-8FC88C5F7289}" type="parTrans" cxnId="{1935D0EB-41F2-44E6-B73A-97D3AAF61949}">
      <dgm:prSet/>
      <dgm:spPr/>
      <dgm:t>
        <a:bodyPr/>
        <a:lstStyle/>
        <a:p>
          <a:endParaRPr lang="pt-BR"/>
        </a:p>
      </dgm:t>
    </dgm:pt>
    <dgm:pt modelId="{EDEE177B-B387-42C5-A3E2-5588E22954BA}" type="sibTrans" cxnId="{1935D0EB-41F2-44E6-B73A-97D3AAF61949}">
      <dgm:prSet/>
      <dgm:spPr/>
      <dgm:t>
        <a:bodyPr/>
        <a:lstStyle/>
        <a:p>
          <a:endParaRPr lang="pt-BR"/>
        </a:p>
      </dgm:t>
    </dgm:pt>
    <dgm:pt modelId="{22C483FA-EAB9-4A3D-82BF-AC58A372C494}">
      <dgm:prSet/>
      <dgm:spPr/>
      <dgm:t>
        <a:bodyPr/>
        <a:lstStyle/>
        <a:p>
          <a:r>
            <a:rPr lang="pt-BR" dirty="0" smtClean="0"/>
            <a:t>1990: Componentes</a:t>
          </a:r>
          <a:endParaRPr lang="pt-BR" dirty="0"/>
        </a:p>
      </dgm:t>
    </dgm:pt>
    <dgm:pt modelId="{F9A5EB02-583B-4237-89B6-05693C11AF12}" type="parTrans" cxnId="{19C6289C-C288-4917-ACB5-ACF0633370B4}">
      <dgm:prSet/>
      <dgm:spPr/>
      <dgm:t>
        <a:bodyPr/>
        <a:lstStyle/>
        <a:p>
          <a:endParaRPr lang="pt-BR"/>
        </a:p>
      </dgm:t>
    </dgm:pt>
    <dgm:pt modelId="{19378396-4150-4E36-83F9-2BEEECE025E5}" type="sibTrans" cxnId="{19C6289C-C288-4917-ACB5-ACF0633370B4}">
      <dgm:prSet/>
      <dgm:spPr/>
      <dgm:t>
        <a:bodyPr/>
        <a:lstStyle/>
        <a:p>
          <a:endParaRPr lang="pt-BR"/>
        </a:p>
      </dgm:t>
    </dgm:pt>
    <dgm:pt modelId="{A9929647-CAEB-4B2D-93F7-1AC88319F684}">
      <dgm:prSet/>
      <dgm:spPr/>
      <dgm:t>
        <a:bodyPr/>
        <a:lstStyle/>
        <a:p>
          <a:r>
            <a:rPr lang="pt-BR" dirty="0" smtClean="0"/>
            <a:t>2000: Serviços</a:t>
          </a:r>
          <a:endParaRPr lang="pt-BR" dirty="0"/>
        </a:p>
      </dgm:t>
    </dgm:pt>
    <dgm:pt modelId="{6D45D5CC-5018-400C-95C1-A99E2B2A0582}" type="parTrans" cxnId="{059BE0C6-1C8A-4BE6-933D-5198D84DC831}">
      <dgm:prSet/>
      <dgm:spPr/>
      <dgm:t>
        <a:bodyPr/>
        <a:lstStyle/>
        <a:p>
          <a:endParaRPr lang="pt-BR"/>
        </a:p>
      </dgm:t>
    </dgm:pt>
    <dgm:pt modelId="{6B57320F-8B70-4344-B2BB-C2A22C5A15DF}" type="sibTrans" cxnId="{059BE0C6-1C8A-4BE6-933D-5198D84DC831}">
      <dgm:prSet/>
      <dgm:spPr/>
      <dgm:t>
        <a:bodyPr/>
        <a:lstStyle/>
        <a:p>
          <a:endParaRPr lang="pt-BR"/>
        </a:p>
      </dgm:t>
    </dgm:pt>
    <dgm:pt modelId="{BD209A76-0B46-462B-9ED8-69DCB1F92CF2}" type="pres">
      <dgm:prSet presAssocID="{F48EE12A-9A00-4687-8CD3-B73EDAF635A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4517B5-624E-4EB4-850D-49E7B93831F6}" type="pres">
      <dgm:prSet presAssocID="{F48EE12A-9A00-4687-8CD3-B73EDAF635AE}" presName="dummyMaxCanvas" presStyleCnt="0">
        <dgm:presLayoutVars/>
      </dgm:prSet>
      <dgm:spPr/>
    </dgm:pt>
    <dgm:pt modelId="{5833907F-9189-4690-853C-539F3335EBC3}" type="pres">
      <dgm:prSet presAssocID="{F48EE12A-9A00-4687-8CD3-B73EDAF635A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E2EBF1-1006-4271-ADEC-8CE3A7B59CCF}" type="pres">
      <dgm:prSet presAssocID="{F48EE12A-9A00-4687-8CD3-B73EDAF635A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F17E50-9E39-4268-9BB1-3E7FEE0D7077}" type="pres">
      <dgm:prSet presAssocID="{F48EE12A-9A00-4687-8CD3-B73EDAF635A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9E37A5-D971-4994-9732-EFA0B1A230D1}" type="pres">
      <dgm:prSet presAssocID="{F48EE12A-9A00-4687-8CD3-B73EDAF635A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31B9A0-8CEF-45E1-B97B-AC706810ADD9}" type="pres">
      <dgm:prSet presAssocID="{F48EE12A-9A00-4687-8CD3-B73EDAF635A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3DB1EB-C66E-4334-B17A-5F33BDB03CF7}" type="pres">
      <dgm:prSet presAssocID="{F48EE12A-9A00-4687-8CD3-B73EDAF635A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EF4B9B-04B7-4E2E-8130-0E042AB3C9BC}" type="pres">
      <dgm:prSet presAssocID="{F48EE12A-9A00-4687-8CD3-B73EDAF635A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B3C61B-E526-4EEB-9E79-AFF2CEA2E737}" type="pres">
      <dgm:prSet presAssocID="{F48EE12A-9A00-4687-8CD3-B73EDAF635A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00B40E-F06D-4211-8771-ED44AA070FFE}" type="pres">
      <dgm:prSet presAssocID="{F48EE12A-9A00-4687-8CD3-B73EDAF635A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7F6CAA-C5CE-44D6-89BA-14B653554FC4}" type="pres">
      <dgm:prSet presAssocID="{F48EE12A-9A00-4687-8CD3-B73EDAF635A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DF09A7-9225-4C08-901F-035F65EC8825}" type="pres">
      <dgm:prSet presAssocID="{F48EE12A-9A00-4687-8CD3-B73EDAF635A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466992-AF6F-49B8-A40F-01B8620BF4FB}" type="pres">
      <dgm:prSet presAssocID="{F48EE12A-9A00-4687-8CD3-B73EDAF635A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3ABC62-3D10-49A6-A679-B6F89427F63E}" type="pres">
      <dgm:prSet presAssocID="{F48EE12A-9A00-4687-8CD3-B73EDAF635A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860A2A-3B93-489E-8089-3701A8A8E5B8}" type="pres">
      <dgm:prSet presAssocID="{F48EE12A-9A00-4687-8CD3-B73EDAF635A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BF7821A-7F43-4F55-9CE9-1846A192AD3D}" type="presOf" srcId="{A72A8538-EB27-4BEE-9A49-050AE1775698}" destId="{0BE2EBF1-1006-4271-ADEC-8CE3A7B59CCF}" srcOrd="0" destOrd="0" presId="urn:microsoft.com/office/officeart/2005/8/layout/vProcess5"/>
    <dgm:cxn modelId="{ADFEA802-13C7-400F-A3E3-4729695921EF}" type="presOf" srcId="{54FF6F88-5D44-42B0-A1C4-8E5B71E45B66}" destId="{AAF17E50-9E39-4268-9BB1-3E7FEE0D7077}" srcOrd="0" destOrd="0" presId="urn:microsoft.com/office/officeart/2005/8/layout/vProcess5"/>
    <dgm:cxn modelId="{596E796A-FDC5-4BBF-923A-70808517B2C9}" type="presOf" srcId="{54FF6F88-5D44-42B0-A1C4-8E5B71E45B66}" destId="{9F466992-AF6F-49B8-A40F-01B8620BF4FB}" srcOrd="1" destOrd="0" presId="urn:microsoft.com/office/officeart/2005/8/layout/vProcess5"/>
    <dgm:cxn modelId="{19C6289C-C288-4917-ACB5-ACF0633370B4}" srcId="{F48EE12A-9A00-4687-8CD3-B73EDAF635AE}" destId="{22C483FA-EAB9-4A3D-82BF-AC58A372C494}" srcOrd="3" destOrd="0" parTransId="{F9A5EB02-583B-4237-89B6-05693C11AF12}" sibTransId="{19378396-4150-4E36-83F9-2BEEECE025E5}"/>
    <dgm:cxn modelId="{F6C3DCCC-FA26-4BC4-8140-7449CF0B85BC}" type="presOf" srcId="{EDEE177B-B387-42C5-A3E2-5588E22954BA}" destId="{5AB3C61B-E526-4EEB-9E79-AFF2CEA2E737}" srcOrd="0" destOrd="0" presId="urn:microsoft.com/office/officeart/2005/8/layout/vProcess5"/>
    <dgm:cxn modelId="{D15E6B0F-F88B-4C45-8520-4A71D9A710BC}" srcId="{F48EE12A-9A00-4687-8CD3-B73EDAF635AE}" destId="{C8F8D6A1-E8FA-4AB0-9171-DB6A26E42527}" srcOrd="0" destOrd="0" parTransId="{E367E37B-7870-42F6-8FAC-43162705BE97}" sibTransId="{3DDB8051-BC5A-4CB7-9858-213B266A273B}"/>
    <dgm:cxn modelId="{18657FE7-BCEA-42E4-B021-42AF323E2136}" type="presOf" srcId="{3DDB8051-BC5A-4CB7-9858-213B266A273B}" destId="{163DB1EB-C66E-4334-B17A-5F33BDB03CF7}" srcOrd="0" destOrd="0" presId="urn:microsoft.com/office/officeart/2005/8/layout/vProcess5"/>
    <dgm:cxn modelId="{AF24966F-629E-4736-A5F0-FB4C8D84228B}" srcId="{F48EE12A-9A00-4687-8CD3-B73EDAF635AE}" destId="{A72A8538-EB27-4BEE-9A49-050AE1775698}" srcOrd="1" destOrd="0" parTransId="{CC53E653-1A0F-4FE9-B066-7E4A402D062F}" sibTransId="{B7D10F58-448F-4A56-ADC6-F212334E9A6C}"/>
    <dgm:cxn modelId="{059BE0C6-1C8A-4BE6-933D-5198D84DC831}" srcId="{F48EE12A-9A00-4687-8CD3-B73EDAF635AE}" destId="{A9929647-CAEB-4B2D-93F7-1AC88319F684}" srcOrd="4" destOrd="0" parTransId="{6D45D5CC-5018-400C-95C1-A99E2B2A0582}" sibTransId="{6B57320F-8B70-4344-B2BB-C2A22C5A15DF}"/>
    <dgm:cxn modelId="{1935D0EB-41F2-44E6-B73A-97D3AAF61949}" srcId="{F48EE12A-9A00-4687-8CD3-B73EDAF635AE}" destId="{54FF6F88-5D44-42B0-A1C4-8E5B71E45B66}" srcOrd="2" destOrd="0" parTransId="{C7AB4A3B-FDF7-4C80-A183-8FC88C5F7289}" sibTransId="{EDEE177B-B387-42C5-A3E2-5588E22954BA}"/>
    <dgm:cxn modelId="{875CE96A-F189-4304-AB6F-8B1B1312CCA8}" type="presOf" srcId="{22C483FA-EAB9-4A3D-82BF-AC58A372C494}" destId="{A29E37A5-D971-4994-9732-EFA0B1A230D1}" srcOrd="0" destOrd="0" presId="urn:microsoft.com/office/officeart/2005/8/layout/vProcess5"/>
    <dgm:cxn modelId="{3EE454C2-072D-4C13-ABC4-FD5FBE489C45}" type="presOf" srcId="{B7D10F58-448F-4A56-ADC6-F212334E9A6C}" destId="{E6EF4B9B-04B7-4E2E-8130-0E042AB3C9BC}" srcOrd="0" destOrd="0" presId="urn:microsoft.com/office/officeart/2005/8/layout/vProcess5"/>
    <dgm:cxn modelId="{A4E35B71-5843-45A3-A6E7-51D59FEE954A}" type="presOf" srcId="{A9929647-CAEB-4B2D-93F7-1AC88319F684}" destId="{5B860A2A-3B93-489E-8089-3701A8A8E5B8}" srcOrd="1" destOrd="0" presId="urn:microsoft.com/office/officeart/2005/8/layout/vProcess5"/>
    <dgm:cxn modelId="{26CAA82E-B6FE-49CA-AAD8-C49DBF95C5AF}" type="presOf" srcId="{C8F8D6A1-E8FA-4AB0-9171-DB6A26E42527}" destId="{4B7F6CAA-C5CE-44D6-89BA-14B653554FC4}" srcOrd="1" destOrd="0" presId="urn:microsoft.com/office/officeart/2005/8/layout/vProcess5"/>
    <dgm:cxn modelId="{A6AB8818-9B9E-445B-8079-B9E8A1A5BED5}" type="presOf" srcId="{19378396-4150-4E36-83F9-2BEEECE025E5}" destId="{DD00B40E-F06D-4211-8771-ED44AA070FFE}" srcOrd="0" destOrd="0" presId="urn:microsoft.com/office/officeart/2005/8/layout/vProcess5"/>
    <dgm:cxn modelId="{2B9C0414-B0B3-4A01-BE02-0BB86619B0BC}" type="presOf" srcId="{A9929647-CAEB-4B2D-93F7-1AC88319F684}" destId="{D631B9A0-8CEF-45E1-B97B-AC706810ADD9}" srcOrd="0" destOrd="0" presId="urn:microsoft.com/office/officeart/2005/8/layout/vProcess5"/>
    <dgm:cxn modelId="{E98B2D75-176C-4C1A-804E-2F8ADED0349E}" type="presOf" srcId="{22C483FA-EAB9-4A3D-82BF-AC58A372C494}" destId="{433ABC62-3D10-49A6-A679-B6F89427F63E}" srcOrd="1" destOrd="0" presId="urn:microsoft.com/office/officeart/2005/8/layout/vProcess5"/>
    <dgm:cxn modelId="{760BD769-F89E-4911-9BEF-FFC9A03879FB}" type="presOf" srcId="{A72A8538-EB27-4BEE-9A49-050AE1775698}" destId="{A8DF09A7-9225-4C08-901F-035F65EC8825}" srcOrd="1" destOrd="0" presId="urn:microsoft.com/office/officeart/2005/8/layout/vProcess5"/>
    <dgm:cxn modelId="{89D6DF56-00BD-4BB3-9B0F-7C211D8C6F0A}" type="presOf" srcId="{C8F8D6A1-E8FA-4AB0-9171-DB6A26E42527}" destId="{5833907F-9189-4690-853C-539F3335EBC3}" srcOrd="0" destOrd="0" presId="urn:microsoft.com/office/officeart/2005/8/layout/vProcess5"/>
    <dgm:cxn modelId="{1F8B14F2-81E8-4B33-9D2F-D78F14816CC0}" type="presOf" srcId="{F48EE12A-9A00-4687-8CD3-B73EDAF635AE}" destId="{BD209A76-0B46-462B-9ED8-69DCB1F92CF2}" srcOrd="0" destOrd="0" presId="urn:microsoft.com/office/officeart/2005/8/layout/vProcess5"/>
    <dgm:cxn modelId="{D6B518F0-547B-4E2F-BF07-63B794366B8F}" type="presParOf" srcId="{BD209A76-0B46-462B-9ED8-69DCB1F92CF2}" destId="{864517B5-624E-4EB4-850D-49E7B93831F6}" srcOrd="0" destOrd="0" presId="urn:microsoft.com/office/officeart/2005/8/layout/vProcess5"/>
    <dgm:cxn modelId="{7935358C-95C1-4E04-9D6F-A629C31573C1}" type="presParOf" srcId="{BD209A76-0B46-462B-9ED8-69DCB1F92CF2}" destId="{5833907F-9189-4690-853C-539F3335EBC3}" srcOrd="1" destOrd="0" presId="urn:microsoft.com/office/officeart/2005/8/layout/vProcess5"/>
    <dgm:cxn modelId="{BA181D45-6C32-40FA-811E-495F09E17009}" type="presParOf" srcId="{BD209A76-0B46-462B-9ED8-69DCB1F92CF2}" destId="{0BE2EBF1-1006-4271-ADEC-8CE3A7B59CCF}" srcOrd="2" destOrd="0" presId="urn:microsoft.com/office/officeart/2005/8/layout/vProcess5"/>
    <dgm:cxn modelId="{98E9D5C8-B5D0-406A-BADC-CAC2006C3278}" type="presParOf" srcId="{BD209A76-0B46-462B-9ED8-69DCB1F92CF2}" destId="{AAF17E50-9E39-4268-9BB1-3E7FEE0D7077}" srcOrd="3" destOrd="0" presId="urn:microsoft.com/office/officeart/2005/8/layout/vProcess5"/>
    <dgm:cxn modelId="{BF5EEF79-ED20-4D86-9DA4-1A733AC03FA0}" type="presParOf" srcId="{BD209A76-0B46-462B-9ED8-69DCB1F92CF2}" destId="{A29E37A5-D971-4994-9732-EFA0B1A230D1}" srcOrd="4" destOrd="0" presId="urn:microsoft.com/office/officeart/2005/8/layout/vProcess5"/>
    <dgm:cxn modelId="{033B6702-BD91-4DE7-902F-819EF327F8BA}" type="presParOf" srcId="{BD209A76-0B46-462B-9ED8-69DCB1F92CF2}" destId="{D631B9A0-8CEF-45E1-B97B-AC706810ADD9}" srcOrd="5" destOrd="0" presId="urn:microsoft.com/office/officeart/2005/8/layout/vProcess5"/>
    <dgm:cxn modelId="{A7CA4F8D-2A88-4DAE-B385-311ACDBDAFF9}" type="presParOf" srcId="{BD209A76-0B46-462B-9ED8-69DCB1F92CF2}" destId="{163DB1EB-C66E-4334-B17A-5F33BDB03CF7}" srcOrd="6" destOrd="0" presId="urn:microsoft.com/office/officeart/2005/8/layout/vProcess5"/>
    <dgm:cxn modelId="{DE010C7E-6ED6-48EE-AA2B-EE2CB1BA78D0}" type="presParOf" srcId="{BD209A76-0B46-462B-9ED8-69DCB1F92CF2}" destId="{E6EF4B9B-04B7-4E2E-8130-0E042AB3C9BC}" srcOrd="7" destOrd="0" presId="urn:microsoft.com/office/officeart/2005/8/layout/vProcess5"/>
    <dgm:cxn modelId="{27192C5D-A118-4413-A188-551A1409D4B2}" type="presParOf" srcId="{BD209A76-0B46-462B-9ED8-69DCB1F92CF2}" destId="{5AB3C61B-E526-4EEB-9E79-AFF2CEA2E737}" srcOrd="8" destOrd="0" presId="urn:microsoft.com/office/officeart/2005/8/layout/vProcess5"/>
    <dgm:cxn modelId="{65FE5DC6-2B21-499C-8ADE-10E8553E595F}" type="presParOf" srcId="{BD209A76-0B46-462B-9ED8-69DCB1F92CF2}" destId="{DD00B40E-F06D-4211-8771-ED44AA070FFE}" srcOrd="9" destOrd="0" presId="urn:microsoft.com/office/officeart/2005/8/layout/vProcess5"/>
    <dgm:cxn modelId="{68AB3D21-936C-4C48-8476-C599DF7BAC98}" type="presParOf" srcId="{BD209A76-0B46-462B-9ED8-69DCB1F92CF2}" destId="{4B7F6CAA-C5CE-44D6-89BA-14B653554FC4}" srcOrd="10" destOrd="0" presId="urn:microsoft.com/office/officeart/2005/8/layout/vProcess5"/>
    <dgm:cxn modelId="{0A9CB3DB-6E8B-460C-B0C3-6D2E65887C0F}" type="presParOf" srcId="{BD209A76-0B46-462B-9ED8-69DCB1F92CF2}" destId="{A8DF09A7-9225-4C08-901F-035F65EC8825}" srcOrd="11" destOrd="0" presId="urn:microsoft.com/office/officeart/2005/8/layout/vProcess5"/>
    <dgm:cxn modelId="{8EC4FFDC-4686-4A96-836E-B1E6A1C7CF94}" type="presParOf" srcId="{BD209A76-0B46-462B-9ED8-69DCB1F92CF2}" destId="{9F466992-AF6F-49B8-A40F-01B8620BF4FB}" srcOrd="12" destOrd="0" presId="urn:microsoft.com/office/officeart/2005/8/layout/vProcess5"/>
    <dgm:cxn modelId="{E4D8E923-60C1-46D8-8451-F92138C2CDF8}" type="presParOf" srcId="{BD209A76-0B46-462B-9ED8-69DCB1F92CF2}" destId="{433ABC62-3D10-49A6-A679-B6F89427F63E}" srcOrd="13" destOrd="0" presId="urn:microsoft.com/office/officeart/2005/8/layout/vProcess5"/>
    <dgm:cxn modelId="{26A66E02-66FB-4770-ADD0-53BE3430D616}" type="presParOf" srcId="{BD209A76-0B46-462B-9ED8-69DCB1F92CF2}" destId="{5B860A2A-3B93-489E-8089-3701A8A8E5B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F4DBE-3CA9-414F-845F-C9D4E8085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6D3497D-8F7D-46BD-B5BA-C23AB39F9B79}">
      <dgm:prSet phldrT="[Texto]"/>
      <dgm:spPr/>
      <dgm:t>
        <a:bodyPr/>
        <a:lstStyle/>
        <a:p>
          <a:r>
            <a:rPr lang="pt-BR" dirty="0" smtClean="0"/>
            <a:t>Gerência organizacional </a:t>
          </a:r>
          <a:endParaRPr lang="pt-BR" dirty="0"/>
        </a:p>
      </dgm:t>
    </dgm:pt>
    <dgm:pt modelId="{68015D84-8212-42BB-BAF4-CB05D77E5A0D}" type="parTrans" cxnId="{62689E22-12E0-439F-897C-7C7207BC7D0F}">
      <dgm:prSet/>
      <dgm:spPr/>
      <dgm:t>
        <a:bodyPr/>
        <a:lstStyle/>
        <a:p>
          <a:endParaRPr lang="pt-BR"/>
        </a:p>
      </dgm:t>
    </dgm:pt>
    <dgm:pt modelId="{FBA5DC40-B65F-4EDD-9A6C-766AFB23774F}" type="sibTrans" cxnId="{62689E22-12E0-439F-897C-7C7207BC7D0F}">
      <dgm:prSet/>
      <dgm:spPr/>
      <dgm:t>
        <a:bodyPr/>
        <a:lstStyle/>
        <a:p>
          <a:endParaRPr lang="pt-BR"/>
        </a:p>
      </dgm:t>
    </dgm:pt>
    <dgm:pt modelId="{84BB0042-1016-4200-B511-3AE79E933161}">
      <dgm:prSet phldrT="[Texto]"/>
      <dgm:spPr/>
      <dgm:t>
        <a:bodyPr/>
        <a:lstStyle/>
        <a:p>
          <a:r>
            <a:rPr lang="pt-BR" dirty="0" smtClean="0"/>
            <a:t>Identifica a estratégia de negócio e oportunidades com a </a:t>
          </a:r>
          <a:r>
            <a:rPr lang="pt-BR" i="1" dirty="0" smtClean="0"/>
            <a:t>SPL</a:t>
          </a:r>
          <a:r>
            <a:rPr lang="pt-BR" dirty="0" smtClean="0"/>
            <a:t>. </a:t>
          </a:r>
          <a:endParaRPr lang="pt-BR" dirty="0"/>
        </a:p>
      </dgm:t>
    </dgm:pt>
    <dgm:pt modelId="{B0530929-F48E-4F42-97D7-F4C889C4E1C0}" type="parTrans" cxnId="{94DF1A16-1381-40FF-A99E-72B31EA3FB75}">
      <dgm:prSet/>
      <dgm:spPr/>
      <dgm:t>
        <a:bodyPr/>
        <a:lstStyle/>
        <a:p>
          <a:endParaRPr lang="pt-BR"/>
        </a:p>
      </dgm:t>
    </dgm:pt>
    <dgm:pt modelId="{80B6B5B0-5EC1-48F6-822E-EC551AEC4C27}" type="sibTrans" cxnId="{94DF1A16-1381-40FF-A99E-72B31EA3FB75}">
      <dgm:prSet/>
      <dgm:spPr/>
      <dgm:t>
        <a:bodyPr/>
        <a:lstStyle/>
        <a:p>
          <a:endParaRPr lang="pt-BR"/>
        </a:p>
      </dgm:t>
    </dgm:pt>
    <dgm:pt modelId="{A3BFDB99-93F5-4F3A-B8CC-AA5504273B92}">
      <dgm:prSet phldrT="[Texto]"/>
      <dgm:spPr/>
      <dgm:t>
        <a:bodyPr/>
        <a:lstStyle/>
        <a:p>
          <a:r>
            <a:rPr lang="pt-BR" dirty="0" smtClean="0"/>
            <a:t>Gerência técnica </a:t>
          </a:r>
          <a:endParaRPr lang="pt-BR" dirty="0"/>
        </a:p>
      </dgm:t>
    </dgm:pt>
    <dgm:pt modelId="{458F0F19-A74E-46F6-9A87-003B8F152C88}" type="parTrans" cxnId="{DCD6213A-7C31-404C-B9C7-B1C03A40DF30}">
      <dgm:prSet/>
      <dgm:spPr/>
      <dgm:t>
        <a:bodyPr/>
        <a:lstStyle/>
        <a:p>
          <a:endParaRPr lang="pt-BR"/>
        </a:p>
      </dgm:t>
    </dgm:pt>
    <dgm:pt modelId="{FE9CB322-871D-45A3-B6F0-9709DFC41F03}" type="sibTrans" cxnId="{DCD6213A-7C31-404C-B9C7-B1C03A40DF30}">
      <dgm:prSet/>
      <dgm:spPr/>
      <dgm:t>
        <a:bodyPr/>
        <a:lstStyle/>
        <a:p>
          <a:endParaRPr lang="pt-BR"/>
        </a:p>
      </dgm:t>
    </dgm:pt>
    <dgm:pt modelId="{B6FF4677-CFB3-4568-8F38-7BE62F4708F9}">
      <dgm:prSet phldrT="[Texto]"/>
      <dgm:spPr/>
      <dgm:t>
        <a:bodyPr/>
        <a:lstStyle/>
        <a:p>
          <a:r>
            <a:rPr lang="pt-BR" dirty="0" smtClean="0"/>
            <a:t>Deve acompanhar as atividades de desenvolvimento, verificando se os padrões são seguidos, se as atividades são executadas e se o processo pode ser melhorado</a:t>
          </a:r>
          <a:endParaRPr lang="pt-BR" dirty="0"/>
        </a:p>
      </dgm:t>
    </dgm:pt>
    <dgm:pt modelId="{2A0B98A5-F919-4F3C-9209-F9B2305A7B5A}" type="parTrans" cxnId="{356A3ACF-A6EB-4CF1-887F-BFB3745A4BA3}">
      <dgm:prSet/>
      <dgm:spPr/>
      <dgm:t>
        <a:bodyPr/>
        <a:lstStyle/>
        <a:p>
          <a:endParaRPr lang="pt-BR"/>
        </a:p>
      </dgm:t>
    </dgm:pt>
    <dgm:pt modelId="{56496BD3-47E6-4153-A608-DDD10A02C302}" type="sibTrans" cxnId="{356A3ACF-A6EB-4CF1-887F-BFB3745A4BA3}">
      <dgm:prSet/>
      <dgm:spPr/>
      <dgm:t>
        <a:bodyPr/>
        <a:lstStyle/>
        <a:p>
          <a:endParaRPr lang="pt-BR"/>
        </a:p>
      </dgm:t>
    </dgm:pt>
    <dgm:pt modelId="{29FF40FA-4155-4C7B-BC9B-AE2DDD5D0668}">
      <dgm:prSet phldrT="[Texto]"/>
      <dgm:spPr/>
      <dgm:t>
        <a:bodyPr/>
        <a:lstStyle/>
        <a:p>
          <a:r>
            <a:rPr lang="pt-BR" dirty="0" smtClean="0"/>
            <a:t>Pode ser considerada como a responsável pelo sucesso ou fracasso de um projeto</a:t>
          </a:r>
          <a:endParaRPr lang="pt-BR" dirty="0"/>
        </a:p>
      </dgm:t>
    </dgm:pt>
    <dgm:pt modelId="{CD287498-3B82-446A-B98B-D63CB418F1F3}" type="parTrans" cxnId="{9BE01015-4976-4216-9DBC-FA43F8585495}">
      <dgm:prSet/>
      <dgm:spPr/>
    </dgm:pt>
    <dgm:pt modelId="{3AF81B00-6AD9-4638-BA57-7B776A519253}" type="sibTrans" cxnId="{9BE01015-4976-4216-9DBC-FA43F8585495}">
      <dgm:prSet/>
      <dgm:spPr/>
    </dgm:pt>
    <dgm:pt modelId="{D2A5E2A9-C998-4612-B2A6-1424E4B229D9}" type="pres">
      <dgm:prSet presAssocID="{7D3F4DBE-3CA9-414F-845F-C9D4E8085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0A09BC8-21B0-4D6D-85C0-F8860F28600C}" type="pres">
      <dgm:prSet presAssocID="{A6D3497D-8F7D-46BD-B5BA-C23AB39F9B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6EEEB9-B261-47AB-8637-42F6CC061A75}" type="pres">
      <dgm:prSet presAssocID="{A6D3497D-8F7D-46BD-B5BA-C23AB39F9B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11F55F-BE87-41FF-8511-C6BD33F1BFF0}" type="pres">
      <dgm:prSet presAssocID="{A3BFDB99-93F5-4F3A-B8CC-AA5504273B9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004852-B605-4263-A1C0-562D0E76B442}" type="pres">
      <dgm:prSet presAssocID="{A3BFDB99-93F5-4F3A-B8CC-AA5504273B9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1CA30F-E39B-4BEF-8009-398D284FA5A0}" type="presOf" srcId="{B6FF4677-CFB3-4568-8F38-7BE62F4708F9}" destId="{4D004852-B605-4263-A1C0-562D0E76B442}" srcOrd="0" destOrd="0" presId="urn:microsoft.com/office/officeart/2005/8/layout/vList2"/>
    <dgm:cxn modelId="{356A3ACF-A6EB-4CF1-887F-BFB3745A4BA3}" srcId="{A3BFDB99-93F5-4F3A-B8CC-AA5504273B92}" destId="{B6FF4677-CFB3-4568-8F38-7BE62F4708F9}" srcOrd="0" destOrd="0" parTransId="{2A0B98A5-F919-4F3C-9209-F9B2305A7B5A}" sibTransId="{56496BD3-47E6-4153-A608-DDD10A02C302}"/>
    <dgm:cxn modelId="{C06952BA-E5C2-4FFD-9DCB-F4B55C53A472}" type="presOf" srcId="{7D3F4DBE-3CA9-414F-845F-C9D4E80850E8}" destId="{D2A5E2A9-C998-4612-B2A6-1424E4B229D9}" srcOrd="0" destOrd="0" presId="urn:microsoft.com/office/officeart/2005/8/layout/vList2"/>
    <dgm:cxn modelId="{94DF1A16-1381-40FF-A99E-72B31EA3FB75}" srcId="{A6D3497D-8F7D-46BD-B5BA-C23AB39F9B79}" destId="{84BB0042-1016-4200-B511-3AE79E933161}" srcOrd="0" destOrd="0" parTransId="{B0530929-F48E-4F42-97D7-F4C889C4E1C0}" sibTransId="{80B6B5B0-5EC1-48F6-822E-EC551AEC4C27}"/>
    <dgm:cxn modelId="{47141B10-1DC6-4142-A473-7A9B911B165F}" type="presOf" srcId="{A6D3497D-8F7D-46BD-B5BA-C23AB39F9B79}" destId="{90A09BC8-21B0-4D6D-85C0-F8860F28600C}" srcOrd="0" destOrd="0" presId="urn:microsoft.com/office/officeart/2005/8/layout/vList2"/>
    <dgm:cxn modelId="{C0BAA656-49AA-43B1-9833-B368C79606EA}" type="presOf" srcId="{A3BFDB99-93F5-4F3A-B8CC-AA5504273B92}" destId="{A711F55F-BE87-41FF-8511-C6BD33F1BFF0}" srcOrd="0" destOrd="0" presId="urn:microsoft.com/office/officeart/2005/8/layout/vList2"/>
    <dgm:cxn modelId="{9C4CAEE7-15DC-4830-87BC-D542F0E83E15}" type="presOf" srcId="{84BB0042-1016-4200-B511-3AE79E933161}" destId="{326EEEB9-B261-47AB-8637-42F6CC061A75}" srcOrd="0" destOrd="0" presId="urn:microsoft.com/office/officeart/2005/8/layout/vList2"/>
    <dgm:cxn modelId="{9BE01015-4976-4216-9DBC-FA43F8585495}" srcId="{A6D3497D-8F7D-46BD-B5BA-C23AB39F9B79}" destId="{29FF40FA-4155-4C7B-BC9B-AE2DDD5D0668}" srcOrd="1" destOrd="0" parTransId="{CD287498-3B82-446A-B98B-D63CB418F1F3}" sibTransId="{3AF81B00-6AD9-4638-BA57-7B776A519253}"/>
    <dgm:cxn modelId="{63A19FB2-85A5-4305-AC8A-A9917FD89708}" type="presOf" srcId="{29FF40FA-4155-4C7B-BC9B-AE2DDD5D0668}" destId="{326EEEB9-B261-47AB-8637-42F6CC061A75}" srcOrd="0" destOrd="1" presId="urn:microsoft.com/office/officeart/2005/8/layout/vList2"/>
    <dgm:cxn modelId="{DCD6213A-7C31-404C-B9C7-B1C03A40DF30}" srcId="{7D3F4DBE-3CA9-414F-845F-C9D4E80850E8}" destId="{A3BFDB99-93F5-4F3A-B8CC-AA5504273B92}" srcOrd="1" destOrd="0" parTransId="{458F0F19-A74E-46F6-9A87-003B8F152C88}" sibTransId="{FE9CB322-871D-45A3-B6F0-9709DFC41F03}"/>
    <dgm:cxn modelId="{62689E22-12E0-439F-897C-7C7207BC7D0F}" srcId="{7D3F4DBE-3CA9-414F-845F-C9D4E80850E8}" destId="{A6D3497D-8F7D-46BD-B5BA-C23AB39F9B79}" srcOrd="0" destOrd="0" parTransId="{68015D84-8212-42BB-BAF4-CB05D77E5A0D}" sibTransId="{FBA5DC40-B65F-4EDD-9A6C-766AFB23774F}"/>
    <dgm:cxn modelId="{2BF33DAB-B6EF-45CE-8E61-04B2D32E27BB}" type="presParOf" srcId="{D2A5E2A9-C998-4612-B2A6-1424E4B229D9}" destId="{90A09BC8-21B0-4D6D-85C0-F8860F28600C}" srcOrd="0" destOrd="0" presId="urn:microsoft.com/office/officeart/2005/8/layout/vList2"/>
    <dgm:cxn modelId="{BF722F1A-8D42-4907-8E34-F7EEAA6E64A7}" type="presParOf" srcId="{D2A5E2A9-C998-4612-B2A6-1424E4B229D9}" destId="{326EEEB9-B261-47AB-8637-42F6CC061A75}" srcOrd="1" destOrd="0" presId="urn:microsoft.com/office/officeart/2005/8/layout/vList2"/>
    <dgm:cxn modelId="{B8EE3DA9-4031-4ACC-A157-7205ED689F3F}" type="presParOf" srcId="{D2A5E2A9-C998-4612-B2A6-1424E4B229D9}" destId="{A711F55F-BE87-41FF-8511-C6BD33F1BFF0}" srcOrd="2" destOrd="0" presId="urn:microsoft.com/office/officeart/2005/8/layout/vList2"/>
    <dgm:cxn modelId="{06A31AFA-7502-47F0-8125-1D301FE4C5C9}" type="presParOf" srcId="{D2A5E2A9-C998-4612-B2A6-1424E4B229D9}" destId="{4D004852-B605-4263-A1C0-562D0E76B44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33907F-9189-4690-853C-539F3335EBC3}">
      <dsp:nvSpPr>
        <dsp:cNvPr id="0" name=""/>
        <dsp:cNvSpPr/>
      </dsp:nvSpPr>
      <dsp:spPr>
        <a:xfrm>
          <a:off x="0" y="0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1960: </a:t>
          </a:r>
          <a:r>
            <a:rPr lang="pt-BR" sz="3200" kern="1200" dirty="0" err="1" smtClean="0"/>
            <a:t>Subrotinas</a:t>
          </a:r>
          <a:endParaRPr lang="pt-BR" sz="3200" kern="1200" dirty="0"/>
        </a:p>
      </dsp:txBody>
      <dsp:txXfrm>
        <a:off x="0" y="0"/>
        <a:ext cx="5441881" cy="730988"/>
      </dsp:txXfrm>
    </dsp:sp>
    <dsp:sp modelId="{0BE2EBF1-1006-4271-ADEC-8CE3A7B59CCF}">
      <dsp:nvSpPr>
        <dsp:cNvPr id="0" name=""/>
        <dsp:cNvSpPr/>
      </dsp:nvSpPr>
      <dsp:spPr>
        <a:xfrm>
          <a:off x="468466" y="832514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1970: Módulos</a:t>
          </a:r>
          <a:endParaRPr lang="pt-BR" sz="3200" kern="1200" dirty="0"/>
        </a:p>
      </dsp:txBody>
      <dsp:txXfrm>
        <a:off x="468466" y="832514"/>
        <a:ext cx="5329771" cy="730988"/>
      </dsp:txXfrm>
    </dsp:sp>
    <dsp:sp modelId="{AAF17E50-9E39-4268-9BB1-3E7FEE0D7077}">
      <dsp:nvSpPr>
        <dsp:cNvPr id="0" name=""/>
        <dsp:cNvSpPr/>
      </dsp:nvSpPr>
      <dsp:spPr>
        <a:xfrm>
          <a:off x="936933" y="1665029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1980: Objetos</a:t>
          </a:r>
          <a:endParaRPr lang="pt-BR" sz="3200" kern="1200" dirty="0"/>
        </a:p>
      </dsp:txBody>
      <dsp:txXfrm>
        <a:off x="936933" y="1665029"/>
        <a:ext cx="5329771" cy="730988"/>
      </dsp:txXfrm>
    </dsp:sp>
    <dsp:sp modelId="{A29E37A5-D971-4994-9732-EFA0B1A230D1}">
      <dsp:nvSpPr>
        <dsp:cNvPr id="0" name=""/>
        <dsp:cNvSpPr/>
      </dsp:nvSpPr>
      <dsp:spPr>
        <a:xfrm>
          <a:off x="1405400" y="2497544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1990: Componentes</a:t>
          </a:r>
          <a:endParaRPr lang="pt-BR" sz="3200" kern="1200" dirty="0"/>
        </a:p>
      </dsp:txBody>
      <dsp:txXfrm>
        <a:off x="1405400" y="2497544"/>
        <a:ext cx="5329771" cy="730988"/>
      </dsp:txXfrm>
    </dsp:sp>
    <dsp:sp modelId="{D631B9A0-8CEF-45E1-B97B-AC706810ADD9}">
      <dsp:nvSpPr>
        <dsp:cNvPr id="0" name=""/>
        <dsp:cNvSpPr/>
      </dsp:nvSpPr>
      <dsp:spPr>
        <a:xfrm>
          <a:off x="1873867" y="3330059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2000: Serviços</a:t>
          </a:r>
          <a:endParaRPr lang="pt-BR" sz="3200" kern="1200" dirty="0"/>
        </a:p>
      </dsp:txBody>
      <dsp:txXfrm>
        <a:off x="1873867" y="3330059"/>
        <a:ext cx="5329771" cy="730988"/>
      </dsp:txXfrm>
    </dsp:sp>
    <dsp:sp modelId="{163DB1EB-C66E-4334-B17A-5F33BDB03CF7}">
      <dsp:nvSpPr>
        <dsp:cNvPr id="0" name=""/>
        <dsp:cNvSpPr/>
      </dsp:nvSpPr>
      <dsp:spPr>
        <a:xfrm>
          <a:off x="5798238" y="534027"/>
          <a:ext cx="475142" cy="475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5798238" y="534027"/>
        <a:ext cx="475142" cy="475142"/>
      </dsp:txXfrm>
    </dsp:sp>
    <dsp:sp modelId="{E6EF4B9B-04B7-4E2E-8130-0E042AB3C9BC}">
      <dsp:nvSpPr>
        <dsp:cNvPr id="0" name=""/>
        <dsp:cNvSpPr/>
      </dsp:nvSpPr>
      <dsp:spPr>
        <a:xfrm>
          <a:off x="6266705" y="1366542"/>
          <a:ext cx="475142" cy="475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6266705" y="1366542"/>
        <a:ext cx="475142" cy="475142"/>
      </dsp:txXfrm>
    </dsp:sp>
    <dsp:sp modelId="{5AB3C61B-E526-4EEB-9E79-AFF2CEA2E737}">
      <dsp:nvSpPr>
        <dsp:cNvPr id="0" name=""/>
        <dsp:cNvSpPr/>
      </dsp:nvSpPr>
      <dsp:spPr>
        <a:xfrm>
          <a:off x="6735171" y="2186874"/>
          <a:ext cx="475142" cy="475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6735171" y="2186874"/>
        <a:ext cx="475142" cy="475142"/>
      </dsp:txXfrm>
    </dsp:sp>
    <dsp:sp modelId="{DD00B40E-F06D-4211-8771-ED44AA070FFE}">
      <dsp:nvSpPr>
        <dsp:cNvPr id="0" name=""/>
        <dsp:cNvSpPr/>
      </dsp:nvSpPr>
      <dsp:spPr>
        <a:xfrm>
          <a:off x="7203638" y="3027511"/>
          <a:ext cx="475142" cy="475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7203638" y="3027511"/>
        <a:ext cx="475142" cy="47514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A09BC8-21B0-4D6D-85C0-F8860F28600C}">
      <dsp:nvSpPr>
        <dsp:cNvPr id="0" name=""/>
        <dsp:cNvSpPr/>
      </dsp:nvSpPr>
      <dsp:spPr>
        <a:xfrm>
          <a:off x="0" y="162332"/>
          <a:ext cx="7467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Gerência organizacional </a:t>
          </a:r>
          <a:endParaRPr lang="pt-BR" sz="3200" kern="1200" dirty="0"/>
        </a:p>
      </dsp:txBody>
      <dsp:txXfrm>
        <a:off x="0" y="162332"/>
        <a:ext cx="7467600" cy="767520"/>
      </dsp:txXfrm>
    </dsp:sp>
    <dsp:sp modelId="{326EEEB9-B261-47AB-8637-42F6CC061A75}">
      <dsp:nvSpPr>
        <dsp:cNvPr id="0" name=""/>
        <dsp:cNvSpPr/>
      </dsp:nvSpPr>
      <dsp:spPr>
        <a:xfrm>
          <a:off x="0" y="929852"/>
          <a:ext cx="7467600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Identifica a estratégia de negócio e oportunidades com a </a:t>
          </a:r>
          <a:r>
            <a:rPr lang="pt-BR" sz="2500" i="1" kern="1200" dirty="0" smtClean="0"/>
            <a:t>SPL</a:t>
          </a:r>
          <a:r>
            <a:rPr lang="pt-BR" sz="2500" kern="1200" dirty="0" smtClean="0"/>
            <a:t>. </a:t>
          </a:r>
          <a:endParaRPr lang="pt-B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Pode ser considerada como a responsável pelo sucesso ou fracasso de um projeto</a:t>
          </a:r>
          <a:endParaRPr lang="pt-BR" sz="2500" kern="1200" dirty="0"/>
        </a:p>
      </dsp:txBody>
      <dsp:txXfrm>
        <a:off x="0" y="929852"/>
        <a:ext cx="7467600" cy="1556640"/>
      </dsp:txXfrm>
    </dsp:sp>
    <dsp:sp modelId="{A711F55F-BE87-41FF-8511-C6BD33F1BFF0}">
      <dsp:nvSpPr>
        <dsp:cNvPr id="0" name=""/>
        <dsp:cNvSpPr/>
      </dsp:nvSpPr>
      <dsp:spPr>
        <a:xfrm>
          <a:off x="0" y="2486492"/>
          <a:ext cx="7467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Gerência técnica </a:t>
          </a:r>
          <a:endParaRPr lang="pt-BR" sz="3200" kern="1200" dirty="0"/>
        </a:p>
      </dsp:txBody>
      <dsp:txXfrm>
        <a:off x="0" y="2486492"/>
        <a:ext cx="7467600" cy="767520"/>
      </dsp:txXfrm>
    </dsp:sp>
    <dsp:sp modelId="{4D004852-B605-4263-A1C0-562D0E76B442}">
      <dsp:nvSpPr>
        <dsp:cNvPr id="0" name=""/>
        <dsp:cNvSpPr/>
      </dsp:nvSpPr>
      <dsp:spPr>
        <a:xfrm>
          <a:off x="0" y="3254012"/>
          <a:ext cx="7467600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Deve acompanhar as atividades de desenvolvimento, verificando se os padrões são seguidos, se as atividades são executadas e se o processo pode ser melhorado</a:t>
          </a:r>
          <a:endParaRPr lang="pt-BR" sz="2500" kern="1200" dirty="0"/>
        </a:p>
      </dsp:txBody>
      <dsp:txXfrm>
        <a:off x="0" y="3254012"/>
        <a:ext cx="7467600" cy="145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PROCESSOS PRESCRITIVOS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INE 5419 – Engenharia de Software II</a:t>
            </a:r>
          </a:p>
          <a:p>
            <a:r>
              <a:rPr lang="pt-BR" dirty="0" smtClean="0"/>
              <a:t>Prof. Raul Sidnei Wazlawick</a:t>
            </a:r>
          </a:p>
          <a:p>
            <a:r>
              <a:rPr lang="pt-BR" dirty="0" smtClean="0"/>
              <a:t>UFSC-CTC-INE</a:t>
            </a:r>
          </a:p>
          <a:p>
            <a:r>
              <a:rPr lang="pt-BR" smtClean="0"/>
              <a:t>2014.2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LCR</a:t>
            </a:r>
            <a:r>
              <a:rPr lang="pt-BR" dirty="0" smtClean="0"/>
              <a:t>, </a:t>
            </a:r>
            <a:r>
              <a:rPr lang="pt-BR" i="1" dirty="0" err="1" smtClean="0"/>
              <a:t>Life-cicle</a:t>
            </a:r>
            <a:r>
              <a:rPr lang="pt-BR" i="1" dirty="0" smtClean="0"/>
              <a:t> </a:t>
            </a:r>
            <a:r>
              <a:rPr lang="pt-BR" i="1" dirty="0" err="1" smtClean="0"/>
              <a:t>Concept</a:t>
            </a:r>
            <a:r>
              <a:rPr lang="pt-BR" i="1" dirty="0" smtClean="0"/>
              <a:t> </a:t>
            </a:r>
            <a:r>
              <a:rPr lang="pt-BR" i="1" dirty="0" err="1" smtClean="0"/>
              <a:t>Review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Arquitetura de sistema aprovada e validada, incluindo questões básicas de hardware e software.</a:t>
            </a:r>
          </a:p>
          <a:p>
            <a:r>
              <a:rPr lang="pt-BR" dirty="0" smtClean="0"/>
              <a:t>Conceito de operação aprovado e validado, incluindo questões básicas de interação humano-computador.</a:t>
            </a:r>
          </a:p>
          <a:p>
            <a:r>
              <a:rPr lang="pt-BR" dirty="0" smtClean="0"/>
              <a:t>Plano de ciclo de vida de alto nível, incluindo marcos, recursos, responsabilidades, cronogramas e principais atividades.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SRR</a:t>
            </a:r>
            <a:r>
              <a:rPr lang="pt-BR" dirty="0" smtClean="0"/>
              <a:t>, </a:t>
            </a:r>
            <a:r>
              <a:rPr lang="pt-BR" i="1" dirty="0" smtClean="0"/>
              <a:t>Software </a:t>
            </a:r>
            <a:r>
              <a:rPr lang="pt-BR" i="1" dirty="0" err="1" smtClean="0"/>
              <a:t>Requirements</a:t>
            </a:r>
            <a:r>
              <a:rPr lang="pt-BR" i="1" dirty="0" smtClean="0"/>
              <a:t> </a:t>
            </a:r>
            <a:r>
              <a:rPr lang="pt-BR" i="1" dirty="0" err="1" smtClean="0"/>
              <a:t>Review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pt-BR" sz="2400" dirty="0" smtClean="0"/>
              <a:t>Plano de desenvolvimento detalhado: </a:t>
            </a:r>
          </a:p>
          <a:p>
            <a:pPr lvl="2"/>
            <a:r>
              <a:rPr lang="pt-BR" dirty="0" smtClean="0"/>
              <a:t>detalhamento de critérios de desenvolvimento de marcos, orçamento e alocação de recursos, organização da equipe, responsabilidades, cronograma, atividades, técnicas e produtos a serem usados.</a:t>
            </a:r>
          </a:p>
          <a:p>
            <a:pPr lvl="1"/>
            <a:r>
              <a:rPr lang="pt-BR" sz="2400" dirty="0" smtClean="0"/>
              <a:t>Plano de uso detalhado: </a:t>
            </a:r>
          </a:p>
          <a:p>
            <a:pPr lvl="2"/>
            <a:r>
              <a:rPr lang="pt-BR" dirty="0" smtClean="0"/>
              <a:t>contraparte para os itens do plano de desenvolvimento como treinamento, conversão, instalação, operações e suporte.</a:t>
            </a:r>
          </a:p>
          <a:p>
            <a:pPr lvl="1"/>
            <a:r>
              <a:rPr lang="pt-BR" sz="2400" dirty="0" smtClean="0"/>
              <a:t>Plano de controle de produto detalhado: </a:t>
            </a:r>
          </a:p>
          <a:p>
            <a:pPr lvl="2"/>
            <a:r>
              <a:rPr lang="pt-BR" dirty="0" smtClean="0"/>
              <a:t>plano de gerenciamento de configuração, plano de garantia de qualidade, plano geral de </a:t>
            </a:r>
            <a:r>
              <a:rPr lang="pt-BR" dirty="0" err="1" smtClean="0"/>
              <a:t>V&amp;V</a:t>
            </a:r>
            <a:r>
              <a:rPr lang="pt-BR" dirty="0" smtClean="0"/>
              <a:t> (verificação e validação), excluindo detalhes dos planos de testes.</a:t>
            </a:r>
          </a:p>
          <a:p>
            <a:pPr lvl="1"/>
            <a:r>
              <a:rPr lang="pt-BR" sz="2400" dirty="0" smtClean="0"/>
              <a:t>Especificações de requisitos de software aprovadas e validadas: </a:t>
            </a:r>
          </a:p>
          <a:p>
            <a:pPr lvl="2"/>
            <a:r>
              <a:rPr lang="pt-BR" dirty="0" smtClean="0"/>
              <a:t>requisitos funcionais, de performance e especificações de interfaces validadas em relação a completude, consistência, testabilidade e exequibilidade.</a:t>
            </a:r>
          </a:p>
          <a:p>
            <a:pPr lvl="1"/>
            <a:r>
              <a:rPr lang="pt-BR" sz="2400" dirty="0" smtClean="0"/>
              <a:t>Contrato de desenvolvimento (formal ou informal) aprovado baseado nos itens acima.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PDR</a:t>
            </a:r>
            <a:r>
              <a:rPr lang="pt-BR" dirty="0" smtClean="0"/>
              <a:t>, </a:t>
            </a:r>
            <a:r>
              <a:rPr lang="pt-BR" i="1" dirty="0" err="1" smtClean="0"/>
              <a:t>Product</a:t>
            </a:r>
            <a:r>
              <a:rPr lang="pt-BR" i="1" dirty="0" smtClean="0"/>
              <a:t> Design </a:t>
            </a:r>
            <a:r>
              <a:rPr lang="pt-BR" i="1" dirty="0" err="1" smtClean="0"/>
              <a:t>Review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pt-BR" sz="2400" dirty="0" smtClean="0"/>
              <a:t>Especificação do design do produto de software verificada.</a:t>
            </a:r>
          </a:p>
          <a:p>
            <a:pPr lvl="1"/>
            <a:r>
              <a:rPr lang="pt-BR" sz="2400" dirty="0" smtClean="0"/>
              <a:t>Hierarquia de componentes do programa, interfaces de controle e dados entre as unidades (uma </a:t>
            </a:r>
            <a:r>
              <a:rPr lang="pt-BR" sz="2400" i="1" dirty="0" smtClean="0"/>
              <a:t>unidade</a:t>
            </a:r>
            <a:r>
              <a:rPr lang="pt-BR" sz="2400" dirty="0" smtClean="0"/>
              <a:t> de software realiza uma função bem definida, pode ser desenvolvida por uma pessoa e tipicamente tem de 100 a 300 linhas de código).</a:t>
            </a:r>
          </a:p>
          <a:p>
            <a:pPr lvl="1"/>
            <a:r>
              <a:rPr lang="pt-BR" sz="2400" dirty="0" smtClean="0"/>
              <a:t>Estruturas de dados lógicas e físicas detalhadas em nível de seus campos.</a:t>
            </a:r>
          </a:p>
          <a:p>
            <a:pPr lvl="1"/>
            <a:r>
              <a:rPr lang="pt-BR" sz="2400" dirty="0" smtClean="0"/>
              <a:t>Orçamento para recursos de processamento de dados (incluindo especificações de eficiência de tempo, capacidade de armazenamento e precisão).</a:t>
            </a:r>
          </a:p>
          <a:p>
            <a:pPr lvl="1"/>
            <a:r>
              <a:rPr lang="pt-BR" sz="2400" dirty="0" smtClean="0"/>
              <a:t>Verificação do </a:t>
            </a:r>
            <a:r>
              <a:rPr lang="pt-BR" sz="2400" i="1" dirty="0" smtClean="0"/>
              <a:t>design</a:t>
            </a:r>
            <a:r>
              <a:rPr lang="pt-BR" sz="2400" dirty="0" smtClean="0"/>
              <a:t> com referência a completude, consistência, exequibilidade e rastreabilidade aos requisitos.</a:t>
            </a:r>
          </a:p>
          <a:p>
            <a:pPr lvl="1"/>
            <a:r>
              <a:rPr lang="pt-BR" sz="2400" dirty="0" smtClean="0"/>
              <a:t>Identificação e resolução de todos os riscos de alta importância.</a:t>
            </a:r>
          </a:p>
          <a:p>
            <a:pPr lvl="1"/>
            <a:r>
              <a:rPr lang="pt-BR" sz="2400" dirty="0" smtClean="0"/>
              <a:t>Plano de teste e integração preliminar, plano de teste de aceitação e manual do usuário.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CDR</a:t>
            </a:r>
            <a:r>
              <a:rPr lang="pt-BR" dirty="0" smtClean="0"/>
              <a:t>, </a:t>
            </a:r>
            <a:r>
              <a:rPr lang="pt-BR" i="1" dirty="0" err="1" smtClean="0"/>
              <a:t>Critical</a:t>
            </a:r>
            <a:r>
              <a:rPr lang="pt-BR" i="1" dirty="0" smtClean="0"/>
              <a:t> Design </a:t>
            </a:r>
            <a:r>
              <a:rPr lang="pt-BR" i="1" dirty="0" err="1" smtClean="0"/>
              <a:t>Review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sz="2400" dirty="0" smtClean="0"/>
              <a:t>Especificação de </a:t>
            </a:r>
            <a:r>
              <a:rPr lang="pt-BR" sz="2400" i="1" dirty="0" smtClean="0"/>
              <a:t>design</a:t>
            </a:r>
            <a:r>
              <a:rPr lang="pt-BR" sz="2400" dirty="0" smtClean="0"/>
              <a:t> detalhado revisada para cada unidade.</a:t>
            </a:r>
          </a:p>
          <a:p>
            <a:pPr lvl="1"/>
            <a:r>
              <a:rPr lang="pt-BR" sz="2400" dirty="0" smtClean="0"/>
              <a:t>Para cada rotina (menos de 100 instruções) dentro de uma unidade, </a:t>
            </a:r>
            <a:r>
              <a:rPr lang="pt-BR" sz="2400" dirty="0" err="1" smtClean="0"/>
              <a:t>espeficicar</a:t>
            </a:r>
            <a:r>
              <a:rPr lang="pt-BR" sz="2400" dirty="0" smtClean="0"/>
              <a:t> nome, propósito, hipóteses, tamanho, sequencia de chamadas, entradas, saídas, exceções, algoritmos e fluxo de processamento.</a:t>
            </a:r>
          </a:p>
          <a:p>
            <a:pPr lvl="1"/>
            <a:r>
              <a:rPr lang="pt-BR" sz="2400" dirty="0" smtClean="0"/>
              <a:t>Descrição detalhada da base de dados.</a:t>
            </a:r>
          </a:p>
          <a:p>
            <a:pPr lvl="1"/>
            <a:r>
              <a:rPr lang="pt-BR" sz="2400" dirty="0" smtClean="0"/>
              <a:t>Especificações e orçamentos de </a:t>
            </a:r>
            <a:r>
              <a:rPr lang="pt-BR" sz="2400" i="1" dirty="0" smtClean="0"/>
              <a:t>design</a:t>
            </a:r>
            <a:r>
              <a:rPr lang="pt-BR" sz="2400" dirty="0" smtClean="0"/>
              <a:t> verificados em relação a completude, consistência e rastreabilidade em relação aos requisitos.</a:t>
            </a:r>
          </a:p>
          <a:p>
            <a:pPr lvl="1"/>
            <a:r>
              <a:rPr lang="pt-BR" sz="2400" dirty="0" smtClean="0"/>
              <a:t>Plano de teste de aceitação aprovado.</a:t>
            </a:r>
          </a:p>
          <a:p>
            <a:pPr lvl="1"/>
            <a:r>
              <a:rPr lang="pt-BR" sz="2400" dirty="0" smtClean="0"/>
              <a:t>Manual do usuário, e rascunho do plano de teste e integração completados.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UTC</a:t>
            </a:r>
            <a:r>
              <a:rPr lang="pt-BR" dirty="0" smtClean="0"/>
              <a:t>, </a:t>
            </a:r>
            <a:r>
              <a:rPr lang="pt-BR" i="1" dirty="0" err="1" smtClean="0"/>
              <a:t>Unit</a:t>
            </a:r>
            <a:r>
              <a:rPr lang="pt-BR" i="1" dirty="0" smtClean="0"/>
              <a:t> </a:t>
            </a:r>
            <a:r>
              <a:rPr lang="pt-BR" i="1" dirty="0" err="1" smtClean="0"/>
              <a:t>Test</a:t>
            </a:r>
            <a:r>
              <a:rPr lang="pt-BR" i="1" dirty="0" smtClean="0"/>
              <a:t> </a:t>
            </a:r>
            <a:r>
              <a:rPr lang="pt-BR" i="1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sz="2400" dirty="0" smtClean="0"/>
              <a:t>Verificação de todas as unidades de computação usando não apenas valores nominais, mas também valores singulares e extremos.</a:t>
            </a:r>
          </a:p>
          <a:p>
            <a:pPr lvl="1"/>
            <a:r>
              <a:rPr lang="pt-BR" sz="2400" dirty="0" smtClean="0"/>
              <a:t>Verificação de todas as entradas e saídas unitárias, incluindo mensagens de erro.</a:t>
            </a:r>
          </a:p>
          <a:p>
            <a:pPr lvl="1"/>
            <a:r>
              <a:rPr lang="pt-BR" sz="2400" dirty="0" smtClean="0"/>
              <a:t>Exercitar todos os procedimentos executáveis e todas as condições de teste.</a:t>
            </a:r>
          </a:p>
          <a:p>
            <a:pPr lvl="1"/>
            <a:r>
              <a:rPr lang="pt-BR" sz="2400" dirty="0" smtClean="0"/>
              <a:t>Verificação de conformação a padrões de programação.</a:t>
            </a:r>
          </a:p>
          <a:p>
            <a:pPr lvl="1"/>
            <a:r>
              <a:rPr lang="pt-BR" sz="2400" dirty="0" smtClean="0"/>
              <a:t>Documentação em nível de unidade completada.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SAR</a:t>
            </a:r>
            <a:r>
              <a:rPr lang="pt-BR" dirty="0" smtClean="0"/>
              <a:t>, </a:t>
            </a:r>
            <a:r>
              <a:rPr lang="pt-BR" i="1" dirty="0" smtClean="0"/>
              <a:t>Software </a:t>
            </a:r>
            <a:r>
              <a:rPr lang="pt-BR" i="1" dirty="0" err="1" smtClean="0"/>
              <a:t>Acceptance</a:t>
            </a:r>
            <a:r>
              <a:rPr lang="pt-BR" i="1" dirty="0" smtClean="0"/>
              <a:t> </a:t>
            </a:r>
            <a:r>
              <a:rPr lang="pt-BR" i="1" dirty="0" err="1" smtClean="0"/>
              <a:t>Review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sz="2400" dirty="0" smtClean="0"/>
              <a:t>Testes de aceitação do software satisfeitos.</a:t>
            </a:r>
          </a:p>
          <a:p>
            <a:pPr lvl="1"/>
            <a:r>
              <a:rPr lang="pt-BR" sz="2400" dirty="0" smtClean="0"/>
              <a:t>Verificação da satisfação dos requisitos do software.</a:t>
            </a:r>
          </a:p>
          <a:p>
            <a:pPr lvl="1"/>
            <a:r>
              <a:rPr lang="pt-BR" sz="2400" dirty="0" smtClean="0"/>
              <a:t>Demonstração de performance aceitável acima do nominal, conforme especificado.</a:t>
            </a:r>
          </a:p>
          <a:p>
            <a:pPr lvl="1"/>
            <a:r>
              <a:rPr lang="pt-BR" sz="2400" dirty="0" smtClean="0"/>
              <a:t>Aceitação de todos os produtos do software: relatórios, manuais, especificações e bases de dados.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SyAR</a:t>
            </a:r>
            <a:r>
              <a:rPr lang="pt-BR" dirty="0" smtClean="0"/>
              <a:t>, </a:t>
            </a:r>
            <a:r>
              <a:rPr lang="pt-BR" i="1" dirty="0" smtClean="0"/>
              <a:t>System </a:t>
            </a:r>
            <a:r>
              <a:rPr lang="pt-BR" i="1" dirty="0" err="1" smtClean="0"/>
              <a:t>Acceptance</a:t>
            </a:r>
            <a:r>
              <a:rPr lang="pt-BR" i="1" dirty="0" smtClean="0"/>
              <a:t> </a:t>
            </a:r>
            <a:r>
              <a:rPr lang="pt-BR" i="1" dirty="0" err="1" smtClean="0"/>
              <a:t>Review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sz="2400" dirty="0" smtClean="0"/>
              <a:t>Satisfação do teste de aceitação do sistema.</a:t>
            </a:r>
          </a:p>
          <a:p>
            <a:pPr lvl="1"/>
            <a:r>
              <a:rPr lang="pt-BR" sz="2400" dirty="0" smtClean="0"/>
              <a:t>Verificação da satisfação dos requisitos do sistema.</a:t>
            </a:r>
          </a:p>
          <a:p>
            <a:pPr lvl="1"/>
            <a:r>
              <a:rPr lang="pt-BR" sz="2400" dirty="0" smtClean="0"/>
              <a:t>Verificação da prontidão operacional do software, hardware, instalações e pessoal.</a:t>
            </a:r>
          </a:p>
          <a:p>
            <a:pPr lvl="1"/>
            <a:r>
              <a:rPr lang="pt-BR" sz="2400" dirty="0" smtClean="0"/>
              <a:t>Aceitação de todas as entregas relacionadas ao sistema: hardware, software, documentação, treinamento e instalações.</a:t>
            </a:r>
          </a:p>
          <a:p>
            <a:pPr lvl="1"/>
            <a:r>
              <a:rPr lang="pt-BR" sz="2400" dirty="0" smtClean="0"/>
              <a:t>Todas as conversões especificadas e atividades de instalação foram completadas.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Sashimi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48965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692696"/>
            <a:ext cx="374924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7" y="548680"/>
            <a:ext cx="6623447" cy="58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912" y="274638"/>
            <a:ext cx="4144888" cy="922114"/>
          </a:xfrm>
        </p:spPr>
        <p:txBody>
          <a:bodyPr/>
          <a:lstStyle/>
          <a:p>
            <a:r>
              <a:rPr lang="pt-BR" dirty="0" smtClean="0"/>
              <a:t>Modelo V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W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628801"/>
            <a:ext cx="856895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Codificar e Consertar</a:t>
            </a:r>
          </a:p>
          <a:p>
            <a:r>
              <a:rPr lang="pt-BR" dirty="0" smtClean="0"/>
              <a:t>Modelo Cascata</a:t>
            </a:r>
          </a:p>
          <a:p>
            <a:r>
              <a:rPr lang="pt-BR" dirty="0" smtClean="0"/>
              <a:t>Modelo Sashimi</a:t>
            </a:r>
          </a:p>
          <a:p>
            <a:r>
              <a:rPr lang="pt-BR" dirty="0" smtClean="0"/>
              <a:t>Modelo V</a:t>
            </a:r>
          </a:p>
          <a:p>
            <a:r>
              <a:rPr lang="pt-BR" dirty="0" smtClean="0"/>
              <a:t>Modelo W</a:t>
            </a:r>
          </a:p>
          <a:p>
            <a:r>
              <a:rPr lang="pt-BR" dirty="0" smtClean="0"/>
              <a:t>Modelo Cascata com Subprojetos</a:t>
            </a:r>
          </a:p>
          <a:p>
            <a:r>
              <a:rPr lang="pt-BR" dirty="0" smtClean="0"/>
              <a:t>Modelo Cascata com Redução de Risco</a:t>
            </a:r>
          </a:p>
          <a:p>
            <a:r>
              <a:rPr lang="pt-BR" dirty="0" smtClean="0"/>
              <a:t>Modelo Espiral</a:t>
            </a:r>
          </a:p>
          <a:p>
            <a:r>
              <a:rPr lang="pt-BR" dirty="0" smtClean="0"/>
              <a:t>Prototipação Evolucionária</a:t>
            </a:r>
          </a:p>
          <a:p>
            <a:r>
              <a:rPr lang="pt-BR" dirty="0" smtClean="0"/>
              <a:t>Entrega em Estágios</a:t>
            </a:r>
          </a:p>
          <a:p>
            <a:r>
              <a:rPr lang="pt-BR" dirty="0" smtClean="0"/>
              <a:t>Modelo Orientado a Cronograma</a:t>
            </a:r>
          </a:p>
          <a:p>
            <a:r>
              <a:rPr lang="pt-BR" dirty="0" smtClean="0"/>
              <a:t>Entrega Evolucionária</a:t>
            </a:r>
          </a:p>
          <a:p>
            <a:r>
              <a:rPr lang="pt-BR" dirty="0" smtClean="0"/>
              <a:t>Modelos Orientados a Ferramentas</a:t>
            </a:r>
          </a:p>
          <a:p>
            <a:r>
              <a:rPr lang="pt-BR" dirty="0" smtClean="0"/>
              <a:t>Linhas de Produto de Software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04664"/>
            <a:ext cx="2349624" cy="322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Cascata com subprojetos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862" y="1600200"/>
            <a:ext cx="620827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Cascata com redução de risco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71151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Espiral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628800"/>
            <a:ext cx="748883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Prototipação Evolucionária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13690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em Estágios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76872"/>
            <a:ext cx="7931224" cy="30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Orientado a cronograma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76873"/>
            <a:ext cx="8003232" cy="30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 Evolucionária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Se a ideia é acomodar todos ou a grande maioria das modificações, então a abordagem tende mais para Prototipação Evolucionária. </a:t>
            </a:r>
          </a:p>
          <a:p>
            <a:pPr lvl="0"/>
            <a:r>
              <a:rPr lang="pt-BR" dirty="0" smtClean="0"/>
              <a:t>Se, entretanto, as entregas continuarão sendo planejadas de acordo com o previsto e as modificações acomodadas aos poucos nas entregas, então a abordagem se parece mais com Entrega em Estágios.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orientados a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Chama-se de </a:t>
            </a:r>
            <a:r>
              <a:rPr lang="pt-BR" i="1" dirty="0" smtClean="0"/>
              <a:t>Modelo Orientado a Ferramentas</a:t>
            </a:r>
            <a:r>
              <a:rPr lang="pt-BR" dirty="0" smtClean="0"/>
              <a:t> (</a:t>
            </a:r>
            <a:r>
              <a:rPr lang="pt-BR" i="1" dirty="0" smtClean="0"/>
              <a:t>Design to </a:t>
            </a:r>
            <a:r>
              <a:rPr lang="pt-BR" i="1" dirty="0" err="1" smtClean="0"/>
              <a:t>Tools</a:t>
            </a:r>
            <a:r>
              <a:rPr lang="pt-BR" dirty="0" smtClean="0"/>
              <a:t>) qualquer modelo baseado no uso intensivo de ferramentas de prototipação e geração de código, que permitem a rápida produção de sistemas executáveis a partir de especificações em alto nível.</a:t>
            </a:r>
          </a:p>
          <a:p>
            <a:r>
              <a:rPr lang="pt-BR" dirty="0" smtClean="0"/>
              <a:t>É uma abordagem extremamente rápida de desenvolvimento e prototipação, mas é limitada pelas funcionalidades oferecidas pelas ferramentas específicas.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Linhas de Produto de Software (SPL)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1"/>
          <a:ext cx="8147248" cy="406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5536" y="5868561"/>
            <a:ext cx="7632848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200" dirty="0" smtClean="0"/>
              <a:t>2010: Linhas de Produto de Software</a:t>
            </a:r>
            <a:endParaRPr lang="pt-BR" sz="3200" dirty="0"/>
          </a:p>
        </p:txBody>
      </p:sp>
      <p:grpSp>
        <p:nvGrpSpPr>
          <p:cNvPr id="6" name="Grupo 5"/>
          <p:cNvGrpSpPr/>
          <p:nvPr/>
        </p:nvGrpSpPr>
        <p:grpSpPr>
          <a:xfrm>
            <a:off x="7380312" y="5517232"/>
            <a:ext cx="475142" cy="475142"/>
            <a:chOff x="7203638" y="3027511"/>
            <a:chExt cx="475142" cy="475142"/>
          </a:xfrm>
        </p:grpSpPr>
        <p:sp>
          <p:nvSpPr>
            <p:cNvPr id="7" name="Seta para baixo 6"/>
            <p:cNvSpPr/>
            <p:nvPr/>
          </p:nvSpPr>
          <p:spPr>
            <a:xfrm>
              <a:off x="7203638" y="3027511"/>
              <a:ext cx="475142" cy="47514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eta para baixo 4"/>
            <p:cNvSpPr/>
            <p:nvPr/>
          </p:nvSpPr>
          <p:spPr>
            <a:xfrm>
              <a:off x="7310545" y="3027511"/>
              <a:ext cx="261328" cy="357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100" kern="12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Custo/Benefício da SPL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87545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que determinam a escolha de um modelo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lvl="0"/>
            <a:r>
              <a:rPr lang="pt-BR" dirty="0" smtClean="0"/>
              <a:t>Quão bem os analistas e o cliente podem conhecer os requisitos do sistema? </a:t>
            </a:r>
          </a:p>
          <a:p>
            <a:pPr lvl="0"/>
            <a:r>
              <a:rPr lang="pt-BR" dirty="0" smtClean="0"/>
              <a:t>Quão bem é compreendida a arquitetura do sistema? </a:t>
            </a:r>
          </a:p>
          <a:p>
            <a:pPr lvl="0"/>
            <a:r>
              <a:rPr lang="pt-BR" dirty="0" smtClean="0"/>
              <a:t>Qual o grau de confiabilidade necessário em relação ao cronograma? </a:t>
            </a:r>
          </a:p>
          <a:p>
            <a:pPr lvl="0"/>
            <a:r>
              <a:rPr lang="pt-BR" dirty="0" smtClean="0"/>
              <a:t>Quanto planejamento é efetivamente necessário? </a:t>
            </a:r>
          </a:p>
          <a:p>
            <a:pPr lvl="0"/>
            <a:r>
              <a:rPr lang="pt-BR" dirty="0" smtClean="0"/>
              <a:t>Qual o grau de risco que este projeto apresenta? </a:t>
            </a:r>
          </a:p>
          <a:p>
            <a:pPr lvl="0"/>
            <a:r>
              <a:rPr lang="pt-BR" dirty="0" smtClean="0"/>
              <a:t>Existe alguma restrição de cronograma? </a:t>
            </a:r>
          </a:p>
          <a:p>
            <a:pPr lvl="0"/>
            <a:r>
              <a:rPr lang="pt-BR" dirty="0" smtClean="0"/>
              <a:t>Será necessário entregar partes do sistema funcionando antes de terminar o projeto todo? </a:t>
            </a:r>
          </a:p>
          <a:p>
            <a:pPr lvl="0"/>
            <a:r>
              <a:rPr lang="pt-BR" dirty="0" smtClean="0"/>
              <a:t>Qual o grau de treinamento e adaptação necessários para a equipe poder utilizar o ciclo de vida que parece mais adequado ao projeto? </a:t>
            </a:r>
          </a:p>
          <a:p>
            <a:pPr lvl="0"/>
            <a:r>
              <a:rPr lang="pt-BR" dirty="0" smtClean="0"/>
              <a:t>Será desenvolvido um único sistema ou uma família de sistemas semelhantes? </a:t>
            </a:r>
          </a:p>
          <a:p>
            <a:pPr lvl="0"/>
            <a:r>
              <a:rPr lang="pt-BR" dirty="0" smtClean="0"/>
              <a:t>Qual o tamanho do projeto?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essenciais para SPL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6336704" cy="47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núcleo de ativos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701" y="1628800"/>
            <a:ext cx="747548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produto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51" y="2060848"/>
            <a:ext cx="837733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Condificar</a:t>
            </a:r>
            <a:r>
              <a:rPr lang="pt-BR" dirty="0" smtClean="0"/>
              <a:t> e Consertar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i="1" dirty="0" smtClean="0"/>
              <a:t>Code and Fix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698477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6696744" cy="585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3928" y="274638"/>
            <a:ext cx="4000872" cy="1143000"/>
          </a:xfrm>
        </p:spPr>
        <p:txBody>
          <a:bodyPr/>
          <a:lstStyle/>
          <a:p>
            <a:r>
              <a:rPr lang="pt-BR" dirty="0" smtClean="0"/>
              <a:t>Cascata (</a:t>
            </a:r>
            <a:r>
              <a:rPr lang="pt-BR" i="1" dirty="0" smtClean="0"/>
              <a:t>Waterfall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6138196" cy="592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4288904" cy="1143000"/>
          </a:xfrm>
        </p:spPr>
        <p:txBody>
          <a:bodyPr/>
          <a:lstStyle/>
          <a:p>
            <a:r>
              <a:rPr lang="pt-BR" dirty="0" smtClean="0"/>
              <a:t>Cascata Dupla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6196637" cy="592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4288904" cy="1143000"/>
          </a:xfrm>
        </p:spPr>
        <p:txBody>
          <a:bodyPr/>
          <a:lstStyle/>
          <a:p>
            <a:r>
              <a:rPr lang="pt-BR" dirty="0" smtClean="0"/>
              <a:t>Cascata na prática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Sugestões de Royce (1970)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Inserir uma fase de design entre o levantamento dos requisitos e sua análise. </a:t>
            </a:r>
          </a:p>
          <a:p>
            <a:pPr lvl="0"/>
            <a:r>
              <a:rPr lang="pt-BR" dirty="0" smtClean="0"/>
              <a:t>Produzir documentação. </a:t>
            </a:r>
          </a:p>
          <a:p>
            <a:pPr lvl="0"/>
            <a:r>
              <a:rPr lang="pt-BR" dirty="0" smtClean="0"/>
              <a:t>Fazer duas vezes. </a:t>
            </a:r>
          </a:p>
          <a:p>
            <a:pPr lvl="0"/>
            <a:r>
              <a:rPr lang="pt-BR" dirty="0" smtClean="0"/>
              <a:t>Planejar, controlar e monitorar o teste. </a:t>
            </a:r>
          </a:p>
          <a:p>
            <a:r>
              <a:rPr lang="pt-BR" dirty="0" smtClean="0"/>
              <a:t>Envolver o cliente.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96136" y="274638"/>
            <a:ext cx="2952328" cy="1930226"/>
          </a:xfrm>
        </p:spPr>
        <p:txBody>
          <a:bodyPr>
            <a:normAutofit/>
          </a:bodyPr>
          <a:lstStyle/>
          <a:p>
            <a:r>
              <a:rPr lang="pt-BR" dirty="0" smtClean="0"/>
              <a:t>Marcos (</a:t>
            </a:r>
            <a:r>
              <a:rPr lang="pt-BR" i="1" dirty="0" err="1" smtClean="0"/>
              <a:t>Milestones</a:t>
            </a:r>
            <a:r>
              <a:rPr lang="pt-BR" dirty="0" smtClean="0"/>
              <a:t>) (</a:t>
            </a:r>
            <a:r>
              <a:rPr lang="pt-BR" dirty="0" err="1" smtClean="0"/>
              <a:t>Boehm</a:t>
            </a:r>
            <a:r>
              <a:rPr lang="pt-BR" dirty="0" smtClean="0"/>
              <a:t>, 1981)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4744194" cy="657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420888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1556</TotalTime>
  <Words>1102</Words>
  <Application>Microsoft Office PowerPoint</Application>
  <PresentationFormat>Apresentação na tela (4:3)</PresentationFormat>
  <Paragraphs>121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Balcão Envidraçado</vt:lpstr>
      <vt:lpstr>PROCESSOS PRESCRITIVOS</vt:lpstr>
      <vt:lpstr>Conteúdo</vt:lpstr>
      <vt:lpstr>Questões que determinam a escolha de um modelo</vt:lpstr>
      <vt:lpstr>Condificar e Consertar  (Code and Fix)</vt:lpstr>
      <vt:lpstr>Cascata (Waterfall)</vt:lpstr>
      <vt:lpstr>Cascata Dupla</vt:lpstr>
      <vt:lpstr>Cascata na prática</vt:lpstr>
      <vt:lpstr>Sugestões de Royce (1970) </vt:lpstr>
      <vt:lpstr>Marcos (Milestones) (Boehm, 1981)</vt:lpstr>
      <vt:lpstr>LCR, Life-cicle Concept Review</vt:lpstr>
      <vt:lpstr>SRR, Software Requirements Review</vt:lpstr>
      <vt:lpstr>PDR, Product Design Review</vt:lpstr>
      <vt:lpstr>CDR, Critical Design Review</vt:lpstr>
      <vt:lpstr>UTC, Unit Test Criteria</vt:lpstr>
      <vt:lpstr>SAR, Software Acceptance Review</vt:lpstr>
      <vt:lpstr>SyAR, System Acceptance Review</vt:lpstr>
      <vt:lpstr>Modelo Sashimi</vt:lpstr>
      <vt:lpstr>Modelo V</vt:lpstr>
      <vt:lpstr>Modelo W</vt:lpstr>
      <vt:lpstr>Cascata com subprojetos</vt:lpstr>
      <vt:lpstr>Cascata com redução de risco</vt:lpstr>
      <vt:lpstr>Modelo Espiral</vt:lpstr>
      <vt:lpstr>Prototipação Evolucionária</vt:lpstr>
      <vt:lpstr>Entregas em Estágios</vt:lpstr>
      <vt:lpstr>Modelo Orientado a cronograma</vt:lpstr>
      <vt:lpstr>Entrega Evolucionária</vt:lpstr>
      <vt:lpstr>Modelos orientados a ferramentas</vt:lpstr>
      <vt:lpstr>Linhas de Produto de Software (SPL)</vt:lpstr>
      <vt:lpstr>Custo/Benefício da SPL</vt:lpstr>
      <vt:lpstr>Atividades essenciais para SPL</vt:lpstr>
      <vt:lpstr>Desenvolvimento do núcleo de ativos</vt:lpstr>
      <vt:lpstr>Desenvolvimento do produto</vt:lpstr>
      <vt:lpstr>Gerência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aulas</dc:title>
  <dc:creator>Raul</dc:creator>
  <cp:lastModifiedBy>Raul</cp:lastModifiedBy>
  <cp:revision>98</cp:revision>
  <dcterms:created xsi:type="dcterms:W3CDTF">2009-02-27T18:09:02Z</dcterms:created>
  <dcterms:modified xsi:type="dcterms:W3CDTF">2014-08-19T16:16:21Z</dcterms:modified>
</cp:coreProperties>
</file>