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5"/>
  </p:notesMasterIdLst>
  <p:sldIdLst>
    <p:sldId id="256" r:id="rId2"/>
    <p:sldId id="257" r:id="rId3"/>
    <p:sldId id="258" r:id="rId4"/>
    <p:sldId id="259" r:id="rId5"/>
    <p:sldId id="277" r:id="rId6"/>
    <p:sldId id="260" r:id="rId7"/>
    <p:sldId id="261" r:id="rId8"/>
    <p:sldId id="262" r:id="rId9"/>
    <p:sldId id="263" r:id="rId10"/>
    <p:sldId id="264" r:id="rId11"/>
    <p:sldId id="265" r:id="rId12"/>
    <p:sldId id="278" r:id="rId13"/>
    <p:sldId id="266" r:id="rId14"/>
    <p:sldId id="267" r:id="rId15"/>
    <p:sldId id="268" r:id="rId16"/>
    <p:sldId id="269" r:id="rId17"/>
    <p:sldId id="270" r:id="rId18"/>
    <p:sldId id="279" r:id="rId19"/>
    <p:sldId id="271" r:id="rId20"/>
    <p:sldId id="272" r:id="rId21"/>
    <p:sldId id="280" r:id="rId22"/>
    <p:sldId id="273" r:id="rId23"/>
    <p:sldId id="274" r:id="rId24"/>
    <p:sldId id="275" r:id="rId25"/>
    <p:sldId id="276" r:id="rId26"/>
    <p:sldId id="281" r:id="rId27"/>
    <p:sldId id="282" r:id="rId28"/>
    <p:sldId id="327" r:id="rId29"/>
    <p:sldId id="283" r:id="rId30"/>
    <p:sldId id="285" r:id="rId31"/>
    <p:sldId id="286" r:id="rId32"/>
    <p:sldId id="287" r:id="rId33"/>
    <p:sldId id="288" r:id="rId34"/>
    <p:sldId id="289" r:id="rId35"/>
    <p:sldId id="284"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28"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6" r:id="rId68"/>
    <p:sldId id="320" r:id="rId69"/>
    <p:sldId id="321" r:id="rId70"/>
    <p:sldId id="322" r:id="rId71"/>
    <p:sldId id="323" r:id="rId72"/>
    <p:sldId id="324" r:id="rId73"/>
    <p:sldId id="325" r:id="rId74"/>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6" autoAdjust="0"/>
    <p:restoredTop sz="86333" autoAdjust="0"/>
  </p:normalViewPr>
  <p:slideViewPr>
    <p:cSldViewPr>
      <p:cViewPr varScale="1">
        <p:scale>
          <a:sx n="63" d="100"/>
          <a:sy n="63" d="100"/>
        </p:scale>
        <p:origin x="-600" y="-96"/>
      </p:cViewPr>
      <p:guideLst>
        <p:guide orient="horz" pos="2160"/>
        <p:guide pos="2880"/>
      </p:guideLst>
    </p:cSldViewPr>
  </p:slideViewPr>
  <p:outlineViewPr>
    <p:cViewPr>
      <p:scale>
        <a:sx n="33" d="100"/>
        <a:sy n="33" d="100"/>
      </p:scale>
      <p:origin x="0" y="147306"/>
    </p:cViewPr>
  </p:outlineViewPr>
  <p:notesTextViewPr>
    <p:cViewPr>
      <p:scale>
        <a:sx n="100" d="100"/>
        <a:sy n="100" d="100"/>
      </p:scale>
      <p:origin x="0" y="0"/>
    </p:cViewPr>
  </p:notesTextViewPr>
  <p:sorterViewPr>
    <p:cViewPr>
      <p:scale>
        <a:sx n="66" d="100"/>
        <a:sy n="66" d="100"/>
      </p:scale>
      <p:origin x="0" y="576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pt-BR"/>
          </a:p>
        </p:txBody>
      </p:sp>
      <p:sp>
        <p:nvSpPr>
          <p:cNvPr id="3" name="Espaço Reservado para Data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93648DF-D2F7-47D0-BEF4-A0C213766FCD}" type="datetimeFigureOut">
              <a:rPr lang="pt-BR" smtClean="0"/>
              <a:pPr/>
              <a:t>02/09/2014</a:t>
            </a:fld>
            <a:endParaRPr lang="pt-BR"/>
          </a:p>
        </p:txBody>
      </p:sp>
      <p:sp>
        <p:nvSpPr>
          <p:cNvPr id="4" name="Espaço Reservado para Imagem de Slid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pt-BR"/>
          </a:p>
        </p:txBody>
      </p:sp>
      <p:sp>
        <p:nvSpPr>
          <p:cNvPr id="5" name="Espaço Reservado para Anotaçõ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0A1939D4-D8EE-408B-B7CD-C23C6B023EFC}"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a:p>
        </p:txBody>
      </p:sp>
      <p:sp>
        <p:nvSpPr>
          <p:cNvPr id="4" name="Espaço Reservado para Número de Slide 3"/>
          <p:cNvSpPr>
            <a:spLocks noGrp="1"/>
          </p:cNvSpPr>
          <p:nvPr>
            <p:ph type="sldNum" sz="quarter" idx="10"/>
          </p:nvPr>
        </p:nvSpPr>
        <p:spPr/>
        <p:txBody>
          <a:bodyPr/>
          <a:lstStyle/>
          <a:p>
            <a:fld id="{0A1939D4-D8EE-408B-B7CD-C23C6B023EFC}"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1"/>
      </p:bgRef>
    </p:bg>
    <p:spTree>
      <p:nvGrpSpPr>
        <p:cNvPr id="1" name=""/>
        <p:cNvGrpSpPr/>
        <p:nvPr/>
      </p:nvGrpSpPr>
      <p:grpSpPr>
        <a:xfrm>
          <a:off x="0" y="0"/>
          <a:ext cx="0" cy="0"/>
          <a:chOff x="0" y="0"/>
          <a:chExt cx="0" cy="0"/>
        </a:xfrm>
      </p:grpSpPr>
      <p:sp>
        <p:nvSpPr>
          <p:cNvPr id="8" name="Título 7"/>
          <p:cNvSpPr>
            <a:spLocks noGrp="1"/>
          </p:cNvSpPr>
          <p:nvPr>
            <p:ph type="ctrTitle"/>
          </p:nvPr>
        </p:nvSpPr>
        <p:spPr>
          <a:xfrm>
            <a:off x="2286000" y="3124200"/>
            <a:ext cx="6172200" cy="1894362"/>
          </a:xfrm>
        </p:spPr>
        <p:txBody>
          <a:bodyPr/>
          <a:lstStyle>
            <a:lvl1pPr>
              <a:defRPr b="1"/>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bwMode="auto">
          <a:xfrm rot="5400000">
            <a:off x="7764621" y="1174097"/>
            <a:ext cx="2286000" cy="381000"/>
          </a:xfrm>
        </p:spPr>
        <p:txBody>
          <a:bodyPr/>
          <a:lstStyle/>
          <a:p>
            <a:fld id="{2E700DB3-DBF0-4086-B675-117E7A9610B8}" type="datetimeFigureOut">
              <a:rPr lang="pt-BR" smtClean="0"/>
              <a:pPr/>
              <a:t>02/09/2014</a:t>
            </a:fld>
            <a:endParaRPr lang="pt-BR"/>
          </a:p>
        </p:txBody>
      </p:sp>
      <p:sp>
        <p:nvSpPr>
          <p:cNvPr id="17" name="Espaço Reservado para Rodapé 16"/>
          <p:cNvSpPr>
            <a:spLocks noGrp="1"/>
          </p:cNvSpPr>
          <p:nvPr>
            <p:ph type="ftr" sz="quarter" idx="11"/>
          </p:nvPr>
        </p:nvSpPr>
        <p:spPr bwMode="auto">
          <a:xfrm rot="5400000">
            <a:off x="7077269" y="4181669"/>
            <a:ext cx="3657600" cy="384048"/>
          </a:xfrm>
        </p:spPr>
        <p:txBody>
          <a:bodyPr/>
          <a:lstStyle/>
          <a:p>
            <a:endParaRPr lang="pt-BR"/>
          </a:p>
        </p:txBody>
      </p:sp>
      <p:sp>
        <p:nvSpPr>
          <p:cNvPr id="10" name="Retângu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ângu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ector reto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ector reto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ector reto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ângu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ço Reservado para Número de Slide 28"/>
          <p:cNvSpPr>
            <a:spLocks noGrp="1"/>
          </p:cNvSpPr>
          <p:nvPr>
            <p:ph type="sldNum" sz="quarter" idx="12"/>
          </p:nvPr>
        </p:nvSpPr>
        <p:spPr bwMode="auto">
          <a:xfrm>
            <a:off x="1325544" y="4928702"/>
            <a:ext cx="609600" cy="517524"/>
          </a:xfrm>
        </p:spPr>
        <p:txBody>
          <a:bodyPr/>
          <a:lstStyle/>
          <a:p>
            <a:fld id="{2119D8CF-8DEC-4D9F-84EE-ADF04DFF3391}"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1676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02/09/2014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8" name="Espaço Reservado para Conteúdo 7"/>
          <p:cNvSpPr>
            <a:spLocks noGrp="1"/>
          </p:cNvSpPr>
          <p:nvPr>
            <p:ph sz="quarter" idx="1"/>
          </p:nvPr>
        </p:nvSpPr>
        <p:spPr>
          <a:xfrm>
            <a:off x="457200" y="1600200"/>
            <a:ext cx="7467600" cy="4873752"/>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4"/>
          </p:nvPr>
        </p:nvSpPr>
        <p:spPr/>
        <p:txBody>
          <a:bodyPr rtlCol="0"/>
          <a:lstStyle/>
          <a:p>
            <a:fld id="{2E700DB3-DBF0-4086-B675-117E7A9610B8}" type="datetimeFigureOut">
              <a:rPr lang="pt-BR" smtClean="0"/>
              <a:pPr/>
              <a:t>02/09/2014</a:t>
            </a:fld>
            <a:endParaRPr lang="pt-BR"/>
          </a:p>
        </p:txBody>
      </p:sp>
      <p:sp>
        <p:nvSpPr>
          <p:cNvPr id="9" name="Espaço Reservado para Número de Slide 8"/>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10" name="Espaço Reservado para Rodapé 9"/>
          <p:cNvSpPr>
            <a:spLocks noGrp="1"/>
          </p:cNvSpPr>
          <p:nvPr>
            <p:ph type="ftr" sz="quarter" idx="16"/>
          </p:nvPr>
        </p:nvSpPr>
        <p:spPr/>
        <p:txBody>
          <a:bodyPr rtlCol="0"/>
          <a:lstStyle/>
          <a:p>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2286000" y="2895600"/>
            <a:ext cx="6172200" cy="2053590"/>
          </a:xfrm>
        </p:spPr>
        <p:txBody>
          <a:bodyPr/>
          <a:lstStyle>
            <a:lvl1pPr algn="l">
              <a:buNone/>
              <a:defRPr sz="3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bwMode="auto">
          <a:xfrm rot="5400000">
            <a:off x="7763256" y="1170432"/>
            <a:ext cx="2286000" cy="381000"/>
          </a:xfrm>
        </p:spPr>
        <p:txBody>
          <a:bodyPr/>
          <a:lstStyle/>
          <a:p>
            <a:fld id="{2E700DB3-DBF0-4086-B675-117E7A9610B8}" type="datetimeFigureOut">
              <a:rPr lang="pt-BR" smtClean="0"/>
              <a:pPr/>
              <a:t>02/09/2014</a:t>
            </a:fld>
            <a:endParaRPr lang="pt-BR"/>
          </a:p>
        </p:txBody>
      </p:sp>
      <p:sp>
        <p:nvSpPr>
          <p:cNvPr id="5" name="Espaço Reservado para Rodapé 4"/>
          <p:cNvSpPr>
            <a:spLocks noGrp="1"/>
          </p:cNvSpPr>
          <p:nvPr>
            <p:ph type="ftr" sz="quarter" idx="11"/>
          </p:nvPr>
        </p:nvSpPr>
        <p:spPr bwMode="auto">
          <a:xfrm rot="5400000">
            <a:off x="7077456" y="4178808"/>
            <a:ext cx="3657600" cy="384048"/>
          </a:xfrm>
        </p:spPr>
        <p:txBody>
          <a:bodyPr/>
          <a:lstStyle/>
          <a:p>
            <a:endParaRPr lang="pt-BR"/>
          </a:p>
        </p:txBody>
      </p:sp>
      <p:sp>
        <p:nvSpPr>
          <p:cNvPr id="9" name="Retângu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ângu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ector reto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ector reto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ector reto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ector reto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ângu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ector reto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ço Reservado para Número de Slide 5"/>
          <p:cNvSpPr>
            <a:spLocks noGrp="1"/>
          </p:cNvSpPr>
          <p:nvPr>
            <p:ph type="sldNum" sz="quarter" idx="12"/>
          </p:nvPr>
        </p:nvSpPr>
        <p:spPr bwMode="auto">
          <a:xfrm>
            <a:off x="1340616" y="4928702"/>
            <a:ext cx="609600" cy="517524"/>
          </a:xfrm>
        </p:spPr>
        <p:txBody>
          <a:bodyPr/>
          <a:lstStyle/>
          <a:p>
            <a:fld id="{2119D8CF-8DEC-4D9F-84EE-ADF04DFF3391}"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02/09/2014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270248" y="1600200"/>
            <a:ext cx="3657600" cy="4572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7543800" cy="1143000"/>
          </a:xfrm>
        </p:spPr>
        <p:txBody>
          <a:bodyPr anchor="b"/>
          <a:lstStyle>
            <a:lvl1pPr>
              <a:defRPr/>
            </a:lvl1pPr>
          </a:lstStyle>
          <a:p>
            <a:r>
              <a:rPr kumimoji="0" lang="pt-BR" smtClean="0"/>
              <a:t>Clique para editar o estilo do título mestre</a:t>
            </a:r>
            <a:endParaRPr kumimoji="0" lang="en-US"/>
          </a:p>
        </p:txBody>
      </p:sp>
      <p:sp>
        <p:nvSpPr>
          <p:cNvPr id="7" name="Espaço Reservado para Data 6"/>
          <p:cNvSpPr>
            <a:spLocks noGrp="1"/>
          </p:cNvSpPr>
          <p:nvPr>
            <p:ph type="dt" sz="half" idx="10"/>
          </p:nvPr>
        </p:nvSpPr>
        <p:spPr/>
        <p:txBody>
          <a:bodyPr/>
          <a:lstStyle/>
          <a:p>
            <a:fld id="{2E700DB3-DBF0-4086-B675-117E7A9610B8}" type="datetimeFigureOut">
              <a:rPr lang="pt-BR" smtClean="0"/>
              <a:pPr/>
              <a:t>02/09/2014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371975" y="2362200"/>
            <a:ext cx="3657600" cy="38862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2" name="Espaço Reservado para Tex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
        <p:nvSpPr>
          <p:cNvPr id="14" name="Espaço Reservado para Tex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pt-BR" smtClean="0"/>
              <a:t>Clique para editar os estilos do texto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6" name="Espaço Reservado para Data 5"/>
          <p:cNvSpPr>
            <a:spLocks noGrp="1"/>
          </p:cNvSpPr>
          <p:nvPr>
            <p:ph type="dt" sz="half" idx="10"/>
          </p:nvPr>
        </p:nvSpPr>
        <p:spPr/>
        <p:txBody>
          <a:bodyPr rtlCol="0"/>
          <a:lstStyle/>
          <a:p>
            <a:fld id="{2E700DB3-DBF0-4086-B675-117E7A9610B8}" type="datetimeFigureOut">
              <a:rPr lang="pt-BR" smtClean="0"/>
              <a:pPr/>
              <a:t>02/09/2014</a:t>
            </a:fld>
            <a:endParaRPr lang="pt-BR"/>
          </a:p>
        </p:txBody>
      </p:sp>
      <p:sp>
        <p:nvSpPr>
          <p:cNvPr id="7" name="Espaço Reservado para Número de Slide 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8" name="Espaço Reservado para Rodapé 7"/>
          <p:cNvSpPr>
            <a:spLocks noGrp="1"/>
          </p:cNvSpPr>
          <p:nvPr>
            <p:ph type="ftr" sz="quarter" idx="12"/>
          </p:nvPr>
        </p:nvSpPr>
        <p:spPr/>
        <p:txBody>
          <a:bodyPr rtlCol="0"/>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02/09/2014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1"/>
      </p:bgRef>
    </p:bg>
    <p:spTree>
      <p:nvGrpSpPr>
        <p:cNvPr id="1" name=""/>
        <p:cNvGrpSpPr/>
        <p:nvPr/>
      </p:nvGrpSpPr>
      <p:grpSpPr>
        <a:xfrm>
          <a:off x="0" y="0"/>
          <a:ext cx="0" cy="0"/>
          <a:chOff x="0" y="0"/>
          <a:chExt cx="0" cy="0"/>
        </a:xfrm>
      </p:grpSpPr>
      <p:sp>
        <p:nvSpPr>
          <p:cNvPr id="10" name="Conector reto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ítu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8" name="Conector reto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ector reto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ector reto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ângu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ector reto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ço Reservado para Conteúdo 17"/>
          <p:cNvSpPr>
            <a:spLocks noGrp="1"/>
          </p:cNvSpPr>
          <p:nvPr>
            <p:ph sz="quarter" idx="1"/>
          </p:nvPr>
        </p:nvSpPr>
        <p:spPr>
          <a:xfrm>
            <a:off x="304800" y="274320"/>
            <a:ext cx="5638800" cy="6327648"/>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1" name="Espaço Reservado para Data 20"/>
          <p:cNvSpPr>
            <a:spLocks noGrp="1"/>
          </p:cNvSpPr>
          <p:nvPr>
            <p:ph type="dt" sz="half" idx="14"/>
          </p:nvPr>
        </p:nvSpPr>
        <p:spPr/>
        <p:txBody>
          <a:bodyPr rtlCol="0"/>
          <a:lstStyle/>
          <a:p>
            <a:fld id="{2E700DB3-DBF0-4086-B675-117E7A9610B8}" type="datetimeFigureOut">
              <a:rPr lang="pt-BR" smtClean="0"/>
              <a:pPr/>
              <a:t>02/09/2014</a:t>
            </a:fld>
            <a:endParaRPr lang="pt-BR"/>
          </a:p>
        </p:txBody>
      </p:sp>
      <p:sp>
        <p:nvSpPr>
          <p:cNvPr id="22" name="Espaço Reservado para Número de Slide 21"/>
          <p:cNvSpPr>
            <a:spLocks noGrp="1"/>
          </p:cNvSpPr>
          <p:nvPr>
            <p:ph type="sldNum" sz="quarter" idx="15"/>
          </p:nvPr>
        </p:nvSpPr>
        <p:spPr/>
        <p:txBody>
          <a:bodyPr rtlCol="0"/>
          <a:lstStyle/>
          <a:p>
            <a:fld id="{2119D8CF-8DEC-4D9F-84EE-ADF04DFF3391}" type="slidenum">
              <a:rPr lang="pt-BR" smtClean="0"/>
              <a:pPr/>
              <a:t>‹nº›</a:t>
            </a:fld>
            <a:endParaRPr lang="pt-BR"/>
          </a:p>
        </p:txBody>
      </p:sp>
      <p:sp>
        <p:nvSpPr>
          <p:cNvPr id="23" name="Espaço Reservado para Rodapé 22"/>
          <p:cNvSpPr>
            <a:spLocks noGrp="1"/>
          </p:cNvSpPr>
          <p:nvPr>
            <p:ph type="ftr" sz="quarter" idx="16"/>
          </p:nvPr>
        </p:nvSpPr>
        <p:spPr/>
        <p:txBody>
          <a:bodyPr rtlCol="0"/>
          <a:lstStyle/>
          <a:p>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Conector reto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ítulo 1"/>
          <p:cNvSpPr>
            <a:spLocks noGrp="1"/>
          </p:cNvSpPr>
          <p:nvPr>
            <p:ph type="title"/>
          </p:nvPr>
        </p:nvSpPr>
        <p:spPr>
          <a:xfrm rot="5400000">
            <a:off x="3350133" y="3200400"/>
            <a:ext cx="6309360" cy="457200"/>
          </a:xfrm>
        </p:spPr>
        <p:txBody>
          <a:bodyPr anchor="b"/>
          <a:lstStyle>
            <a:lvl1pPr algn="l">
              <a:buNone/>
              <a:defRPr sz="2000" b="1"/>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10" name="Conector reto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ângu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ector reto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ector reto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ector reto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ço Reservado para Data 16"/>
          <p:cNvSpPr>
            <a:spLocks noGrp="1"/>
          </p:cNvSpPr>
          <p:nvPr>
            <p:ph type="dt" sz="half" idx="10"/>
          </p:nvPr>
        </p:nvSpPr>
        <p:spPr/>
        <p:txBody>
          <a:bodyPr rtlCol="0"/>
          <a:lstStyle/>
          <a:p>
            <a:fld id="{2E700DB3-DBF0-4086-B675-117E7A9610B8}" type="datetimeFigureOut">
              <a:rPr lang="pt-BR" smtClean="0"/>
              <a:pPr/>
              <a:t>02/09/2014</a:t>
            </a:fld>
            <a:endParaRPr lang="pt-BR"/>
          </a:p>
        </p:txBody>
      </p:sp>
      <p:sp>
        <p:nvSpPr>
          <p:cNvPr id="18" name="Espaço Reservado para Número de Slide 17"/>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1" name="Espaço Reservado para Rodapé 20"/>
          <p:cNvSpPr>
            <a:spLocks noGrp="1"/>
          </p:cNvSpPr>
          <p:nvPr>
            <p:ph type="ftr" sz="quarter" idx="12"/>
          </p:nvPr>
        </p:nvSpPr>
        <p:spPr/>
        <p:txBody>
          <a:bodyPr rtlCol="0"/>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ector reto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ço Reservado para Título 21"/>
          <p:cNvSpPr>
            <a:spLocks noGrp="1"/>
          </p:cNvSpPr>
          <p:nvPr>
            <p:ph type="title"/>
          </p:nvPr>
        </p:nvSpPr>
        <p:spPr>
          <a:xfrm>
            <a:off x="457200" y="274638"/>
            <a:ext cx="7467600" cy="1143000"/>
          </a:xfrm>
          <a:prstGeom prst="rect">
            <a:avLst/>
          </a:prstGeom>
        </p:spPr>
        <p:txBody>
          <a:bodyPr vert="horz" anchor="b">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700DB3-DBF0-4086-B675-117E7A9610B8}" type="datetimeFigureOut">
              <a:rPr lang="pt-BR" smtClean="0"/>
              <a:pPr/>
              <a:t>02/09/2014</a:t>
            </a:fld>
            <a:endParaRPr lang="pt-BR"/>
          </a:p>
        </p:txBody>
      </p:sp>
      <p:sp>
        <p:nvSpPr>
          <p:cNvPr id="3" name="Espaço Reservado para Rodapé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pt-BR"/>
          </a:p>
        </p:txBody>
      </p:sp>
      <p:sp>
        <p:nvSpPr>
          <p:cNvPr id="7" name="Conector reto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ector reto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ângu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ector reto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ço Reservado para Número de Slid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pt-BR" dirty="0" smtClean="0">
                <a:latin typeface="Calibri" pitchFamily="34" charset="0"/>
              </a:rPr>
              <a:t>MODELOS ÁGEIS</a:t>
            </a:r>
            <a:endParaRPr lang="pt-BR" dirty="0">
              <a:latin typeface="Calibri" pitchFamily="34" charset="0"/>
            </a:endParaRPr>
          </a:p>
        </p:txBody>
      </p:sp>
      <p:sp>
        <p:nvSpPr>
          <p:cNvPr id="7" name="Subtítulo 6"/>
          <p:cNvSpPr>
            <a:spLocks noGrp="1"/>
          </p:cNvSpPr>
          <p:nvPr>
            <p:ph type="subTitle" idx="1"/>
          </p:nvPr>
        </p:nvSpPr>
        <p:spPr/>
        <p:txBody>
          <a:bodyPr>
            <a:normAutofit lnSpcReduction="10000"/>
          </a:bodyPr>
          <a:lstStyle/>
          <a:p>
            <a:r>
              <a:rPr lang="pt-BR" dirty="0" smtClean="0">
                <a:latin typeface="Calibri" pitchFamily="34" charset="0"/>
              </a:rPr>
              <a:t>INE 5419 – Engenharia de Software II</a:t>
            </a:r>
          </a:p>
          <a:p>
            <a:r>
              <a:rPr lang="pt-BR" dirty="0" smtClean="0">
                <a:latin typeface="Calibri" pitchFamily="34" charset="0"/>
              </a:rPr>
              <a:t>Prof. Raul Sidnei Wazlawick</a:t>
            </a:r>
          </a:p>
          <a:p>
            <a:r>
              <a:rPr lang="pt-BR" dirty="0" smtClean="0">
                <a:latin typeface="Calibri" pitchFamily="34" charset="0"/>
              </a:rPr>
              <a:t>UFSC-CTC-INE</a:t>
            </a:r>
          </a:p>
          <a:p>
            <a:r>
              <a:rPr lang="pt-BR" dirty="0" smtClean="0">
                <a:latin typeface="Calibri" pitchFamily="34" charset="0"/>
              </a:rPr>
              <a:t>2012.1</a:t>
            </a:r>
            <a:endParaRPr lang="pt-BR" dirty="0">
              <a:latin typeface="Calibri" pitchFamily="34" charset="0"/>
            </a:endParaRPr>
          </a:p>
        </p:txBody>
      </p:sp>
      <p:pic>
        <p:nvPicPr>
          <p:cNvPr id="8194" name="Picture 2"/>
          <p:cNvPicPr>
            <a:picLocks noChangeAspect="1" noChangeArrowheads="1"/>
          </p:cNvPicPr>
          <p:nvPr/>
        </p:nvPicPr>
        <p:blipFill>
          <a:blip r:embed="rId3" cstate="print"/>
          <a:srcRect/>
          <a:stretch>
            <a:fillRect/>
          </a:stretch>
        </p:blipFill>
        <p:spPr bwMode="auto">
          <a:xfrm>
            <a:off x="2786050" y="928670"/>
            <a:ext cx="571500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357158" y="1857364"/>
            <a:ext cx="8358246" cy="4857784"/>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latin typeface="Calibri" pitchFamily="34" charset="0"/>
              </a:rPr>
              <a:t>Estrutura geral do FDD</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DMA – Desenvolver Modelo Abrangente (atividades 1/2)</a:t>
            </a:r>
            <a:endParaRPr lang="pt-BR" dirty="0">
              <a:latin typeface="Calibri" pitchFamily="34" charset="0"/>
            </a:endParaRPr>
          </a:p>
        </p:txBody>
      </p:sp>
      <p:sp>
        <p:nvSpPr>
          <p:cNvPr id="3" name="Espaço Reservado para Conteúdo 2"/>
          <p:cNvSpPr>
            <a:spLocks noGrp="1"/>
          </p:cNvSpPr>
          <p:nvPr>
            <p:ph sz="quarter" idx="1"/>
          </p:nvPr>
        </p:nvSpPr>
        <p:spPr>
          <a:xfrm>
            <a:off x="457200" y="1600200"/>
            <a:ext cx="7467600" cy="5257800"/>
          </a:xfrm>
        </p:spPr>
        <p:txBody>
          <a:bodyPr>
            <a:normAutofit lnSpcReduction="10000"/>
          </a:bodyPr>
          <a:lstStyle/>
          <a:p>
            <a:pPr lvl="0"/>
            <a:r>
              <a:rPr lang="pt-BR" i="1" dirty="0" smtClean="0">
                <a:latin typeface="Calibri" pitchFamily="34" charset="0"/>
              </a:rPr>
              <a:t>Formar a equipe de modelagem</a:t>
            </a:r>
            <a:r>
              <a:rPr lang="pt-BR" dirty="0" smtClean="0">
                <a:latin typeface="Calibri" pitchFamily="34" charset="0"/>
              </a:rPr>
              <a:t>. </a:t>
            </a:r>
          </a:p>
          <a:p>
            <a:pPr lvl="1"/>
            <a:r>
              <a:rPr lang="pt-BR" dirty="0" smtClean="0">
                <a:latin typeface="Calibri" pitchFamily="34" charset="0"/>
              </a:rPr>
              <a:t>É uma atividade obrigatória sob a responsabilidade do gerente de projeto. As equipes devem ser montadas com especialistas de domínio, clientes e desenvolvedores. Deve haver rodízio entre os membros das equipes de forma que todos possam ver o processo de modelagem em ação.</a:t>
            </a:r>
          </a:p>
          <a:p>
            <a:pPr lvl="0"/>
            <a:r>
              <a:rPr lang="pt-BR" i="1" dirty="0" smtClean="0">
                <a:latin typeface="Calibri" pitchFamily="34" charset="0"/>
              </a:rPr>
              <a:t>Estudo dirigido sobre o domínio</a:t>
            </a:r>
            <a:r>
              <a:rPr lang="pt-BR" dirty="0" smtClean="0">
                <a:latin typeface="Calibri" pitchFamily="34" charset="0"/>
              </a:rPr>
              <a:t>. </a:t>
            </a:r>
          </a:p>
          <a:p>
            <a:pPr lvl="1"/>
            <a:r>
              <a:rPr lang="pt-BR" dirty="0" smtClean="0">
                <a:latin typeface="Calibri" pitchFamily="34" charset="0"/>
              </a:rPr>
              <a:t>É uma atividade obrigatória sob responsabilidade da equipe de modelagem. Um especialista de domínio deve apresentar sua área de domínio para a equipe, especialmente os aspectos conceituais.</a:t>
            </a:r>
          </a:p>
          <a:p>
            <a:pPr lvl="0"/>
            <a:r>
              <a:rPr lang="pt-BR" i="1" dirty="0" smtClean="0">
                <a:latin typeface="Calibri" pitchFamily="34" charset="0"/>
              </a:rPr>
              <a:t>Estudar a documentação</a:t>
            </a:r>
            <a:r>
              <a:rPr lang="pt-BR" dirty="0" smtClean="0">
                <a:latin typeface="Calibri" pitchFamily="34" charset="0"/>
              </a:rPr>
              <a:t>. </a:t>
            </a:r>
          </a:p>
          <a:p>
            <a:pPr lvl="1"/>
            <a:r>
              <a:rPr lang="pt-BR" dirty="0" smtClean="0">
                <a:latin typeface="Calibri" pitchFamily="34" charset="0"/>
              </a:rPr>
              <a:t>É uma atividade opcional sob responsabilidade da equipe de modelagem. A equipe estuda a documentação que eventualmente estiver disponível sobre o domínio do problema, inclusive sistemas legados.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DMA – Desenvolver Modelo Abrangente (atividades 2/2)</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Desenvolver o modelo</a:t>
            </a:r>
            <a:r>
              <a:rPr lang="pt-BR" dirty="0" smtClean="0">
                <a:latin typeface="Calibri" pitchFamily="34" charset="0"/>
              </a:rPr>
              <a:t>. </a:t>
            </a:r>
          </a:p>
          <a:p>
            <a:pPr lvl="1"/>
            <a:r>
              <a:rPr lang="pt-BR" dirty="0" smtClean="0">
                <a:latin typeface="Calibri" pitchFamily="34" charset="0"/>
              </a:rPr>
              <a:t>É uma atividade obrigatória sob responsabilidade das equipes de modelagem específicas. Grupos de não mais de três pessoas vão trabalhar para criar modelos candidatos para suas áreas de domínio. O arquiteto líder pode considerar apresentar às equipes um modelo base para facilitar seu trabalho. Ao final, as equipes apresentam seus modelos que são consolidados em um modelo único.</a:t>
            </a:r>
          </a:p>
          <a:p>
            <a:pPr lvl="0"/>
            <a:r>
              <a:rPr lang="pt-BR" i="1" dirty="0" smtClean="0">
                <a:latin typeface="Calibri" pitchFamily="34" charset="0"/>
              </a:rPr>
              <a:t>Refinar o Modelo de Objetos Abrangente</a:t>
            </a:r>
            <a:r>
              <a:rPr lang="pt-BR" dirty="0" smtClean="0">
                <a:latin typeface="Calibri" pitchFamily="34" charset="0"/>
              </a:rPr>
              <a:t>. </a:t>
            </a:r>
          </a:p>
          <a:p>
            <a:pPr lvl="1"/>
            <a:r>
              <a:rPr lang="pt-BR" dirty="0" smtClean="0">
                <a:latin typeface="Calibri" pitchFamily="34" charset="0"/>
              </a:rPr>
              <a:t>É uma atividade obrigatória sob responsabilidade do arquiteto líder e da equipe de modelagem. As decisões tomadas para o desenvolvimento dos modelos específicos de domínio poderá afetar a forma do modelo geral do negócio, que deve então ser refinado.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DMA (saídas)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O </a:t>
            </a:r>
            <a:r>
              <a:rPr lang="pt-BR" i="1" dirty="0" smtClean="0">
                <a:latin typeface="Calibri" pitchFamily="34" charset="0"/>
              </a:rPr>
              <a:t>modelo conceitual</a:t>
            </a:r>
            <a:r>
              <a:rPr lang="pt-BR" dirty="0" smtClean="0">
                <a:latin typeface="Calibri" pitchFamily="34" charset="0"/>
              </a:rPr>
              <a:t> </a:t>
            </a:r>
          </a:p>
          <a:p>
            <a:pPr lvl="1"/>
            <a:r>
              <a:rPr lang="pt-BR" dirty="0" smtClean="0">
                <a:latin typeface="Calibri" pitchFamily="34" charset="0"/>
              </a:rPr>
              <a:t>apresentado como um diagrama de classes e suas associações.</a:t>
            </a:r>
          </a:p>
          <a:p>
            <a:pPr lvl="0"/>
            <a:r>
              <a:rPr lang="pt-BR" i="1" dirty="0" smtClean="0">
                <a:latin typeface="Calibri" pitchFamily="34" charset="0"/>
              </a:rPr>
              <a:t>Métodos</a:t>
            </a:r>
            <a:r>
              <a:rPr lang="pt-BR" dirty="0" smtClean="0">
                <a:latin typeface="Calibri" pitchFamily="34" charset="0"/>
              </a:rPr>
              <a:t> e </a:t>
            </a:r>
            <a:r>
              <a:rPr lang="pt-BR" i="1" dirty="0" smtClean="0">
                <a:latin typeface="Calibri" pitchFamily="34" charset="0"/>
              </a:rPr>
              <a:t>atributos</a:t>
            </a:r>
            <a:r>
              <a:rPr lang="pt-BR" dirty="0" smtClean="0">
                <a:latin typeface="Calibri" pitchFamily="34" charset="0"/>
              </a:rPr>
              <a:t> </a:t>
            </a:r>
          </a:p>
          <a:p>
            <a:pPr lvl="1"/>
            <a:r>
              <a:rPr lang="pt-BR" dirty="0" smtClean="0">
                <a:latin typeface="Calibri" pitchFamily="34" charset="0"/>
              </a:rPr>
              <a:t>eventualmente identificados para as classes.</a:t>
            </a:r>
          </a:p>
          <a:p>
            <a:pPr lvl="0"/>
            <a:r>
              <a:rPr lang="pt-BR" i="1" dirty="0" smtClean="0">
                <a:latin typeface="Calibri" pitchFamily="34" charset="0"/>
              </a:rPr>
              <a:t>Diagramas de sequência</a:t>
            </a:r>
            <a:r>
              <a:rPr lang="pt-BR" dirty="0" smtClean="0">
                <a:latin typeface="Calibri" pitchFamily="34" charset="0"/>
              </a:rPr>
              <a:t> ou </a:t>
            </a:r>
            <a:r>
              <a:rPr lang="pt-BR" i="1" dirty="0" smtClean="0">
                <a:latin typeface="Calibri" pitchFamily="34" charset="0"/>
              </a:rPr>
              <a:t>máquina de estados</a:t>
            </a:r>
            <a:r>
              <a:rPr lang="pt-BR" dirty="0" smtClean="0">
                <a:latin typeface="Calibri" pitchFamily="34" charset="0"/>
              </a:rPr>
              <a:t> </a:t>
            </a:r>
          </a:p>
          <a:p>
            <a:pPr lvl="1"/>
            <a:r>
              <a:rPr lang="pt-BR" dirty="0" smtClean="0">
                <a:latin typeface="Calibri" pitchFamily="34" charset="0"/>
              </a:rPr>
              <a:t>para as situações que exigirem este tipo de descrição.</a:t>
            </a:r>
          </a:p>
          <a:p>
            <a:pPr lvl="0"/>
            <a:r>
              <a:rPr lang="pt-BR" i="1" dirty="0" smtClean="0">
                <a:latin typeface="Calibri" pitchFamily="34" charset="0"/>
              </a:rPr>
              <a:t>Comentários</a:t>
            </a:r>
            <a:r>
              <a:rPr lang="pt-BR" dirty="0" smtClean="0">
                <a:latin typeface="Calibri" pitchFamily="34" charset="0"/>
              </a:rPr>
              <a:t> sobre o modelo </a:t>
            </a:r>
          </a:p>
          <a:p>
            <a:pPr lvl="1"/>
            <a:r>
              <a:rPr lang="pt-BR" dirty="0" smtClean="0">
                <a:latin typeface="Calibri" pitchFamily="34" charset="0"/>
              </a:rPr>
              <a:t>para indicar porque determinadas decisões de </a:t>
            </a:r>
            <a:r>
              <a:rPr lang="pt-BR" i="1" dirty="0" smtClean="0">
                <a:latin typeface="Calibri" pitchFamily="34" charset="0"/>
              </a:rPr>
              <a:t>design</a:t>
            </a:r>
            <a:r>
              <a:rPr lang="pt-BR" dirty="0" smtClean="0">
                <a:latin typeface="Calibri" pitchFamily="34" charset="0"/>
              </a:rPr>
              <a:t> foram tomadas ao invés de outras.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CLF – Construir Lista de Funcionalidades (atividades)</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A disciplina é composta por uma única atividade: </a:t>
            </a:r>
            <a:r>
              <a:rPr lang="pt-BR" i="1" dirty="0" smtClean="0">
                <a:latin typeface="Calibri" pitchFamily="34" charset="0"/>
              </a:rPr>
              <a:t>construir a lista de funcionalidades</a:t>
            </a:r>
            <a:r>
              <a:rPr lang="pt-BR" dirty="0" smtClean="0">
                <a:latin typeface="Calibri" pitchFamily="34" charset="0"/>
              </a:rPr>
              <a:t>, a qual é obrigatória e de responsabilidade da equipe da lista de funcionalidades (formada pelos programadores líder da disciplina anterior).</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Estrutura da lista de funcionalidades</a:t>
            </a:r>
            <a:endParaRPr lang="pt-BR" dirty="0">
              <a:latin typeface="Calibri" pitchFamily="34" charset="0"/>
            </a:endParaRPr>
          </a:p>
        </p:txBody>
      </p:sp>
      <p:pic>
        <p:nvPicPr>
          <p:cNvPr id="4" name="Espaço Reservado para Conteúdo 3"/>
          <p:cNvPicPr>
            <a:picLocks noGrp="1"/>
          </p:cNvPicPr>
          <p:nvPr>
            <p:ph sz="quarter" idx="1"/>
          </p:nvPr>
        </p:nvPicPr>
        <p:blipFill>
          <a:blip r:embed="rId2" cstate="print"/>
          <a:srcRect/>
          <a:stretch>
            <a:fillRect/>
          </a:stretch>
        </p:blipFill>
        <p:spPr bwMode="auto">
          <a:xfrm>
            <a:off x="214282" y="1500174"/>
            <a:ext cx="7643866" cy="1608143"/>
          </a:xfrm>
          <a:prstGeom prst="rect">
            <a:avLst/>
          </a:prstGeom>
          <a:noFill/>
          <a:ln w="9525">
            <a:noFill/>
            <a:miter lim="800000"/>
            <a:headEnd/>
            <a:tailEnd/>
          </a:ln>
        </p:spPr>
      </p:pic>
      <p:sp>
        <p:nvSpPr>
          <p:cNvPr id="5" name="Retângulo 4"/>
          <p:cNvSpPr/>
          <p:nvPr/>
        </p:nvSpPr>
        <p:spPr>
          <a:xfrm>
            <a:off x="357158" y="3000372"/>
            <a:ext cx="1928810" cy="1477328"/>
          </a:xfrm>
          <a:prstGeom prst="rect">
            <a:avLst/>
          </a:prstGeom>
        </p:spPr>
        <p:txBody>
          <a:bodyPr wrap="square">
            <a:spAutoFit/>
          </a:bodyPr>
          <a:lstStyle/>
          <a:p>
            <a:r>
              <a:rPr lang="pt-BR" dirty="0" smtClean="0">
                <a:latin typeface="Calibri" pitchFamily="34" charset="0"/>
              </a:rPr>
              <a:t>Oriundas das atividades de DMA. </a:t>
            </a:r>
          </a:p>
          <a:p>
            <a:r>
              <a:rPr lang="pt-BR" dirty="0" smtClean="0">
                <a:latin typeface="Calibri" pitchFamily="34" charset="0"/>
              </a:rPr>
              <a:t>Por exemplo, “vendas”.</a:t>
            </a:r>
            <a:endParaRPr lang="pt-BR" dirty="0">
              <a:latin typeface="Calibri" pitchFamily="34" charset="0"/>
            </a:endParaRPr>
          </a:p>
        </p:txBody>
      </p:sp>
      <p:sp>
        <p:nvSpPr>
          <p:cNvPr id="6" name="Retângulo 5"/>
          <p:cNvSpPr/>
          <p:nvPr/>
        </p:nvSpPr>
        <p:spPr>
          <a:xfrm>
            <a:off x="2857488" y="3143248"/>
            <a:ext cx="2857520" cy="2031325"/>
          </a:xfrm>
          <a:prstGeom prst="rect">
            <a:avLst/>
          </a:prstGeom>
        </p:spPr>
        <p:txBody>
          <a:bodyPr wrap="square">
            <a:spAutoFit/>
          </a:bodyPr>
          <a:lstStyle/>
          <a:p>
            <a:r>
              <a:rPr lang="pt-BR" dirty="0" smtClean="0">
                <a:latin typeface="Calibri" pitchFamily="34" charset="0"/>
              </a:rPr>
              <a:t>São a decomposição funcional das áreas de negócio. </a:t>
            </a:r>
          </a:p>
          <a:p>
            <a:r>
              <a:rPr lang="pt-BR" dirty="0" smtClean="0">
                <a:latin typeface="Calibri" pitchFamily="34" charset="0"/>
              </a:rPr>
              <a:t>Por exemplo, registrar pedido, faturar pedido, registrar pagamento de venda, etc.</a:t>
            </a:r>
            <a:endParaRPr lang="pt-BR" dirty="0">
              <a:latin typeface="Calibri" pitchFamily="34" charset="0"/>
            </a:endParaRPr>
          </a:p>
        </p:txBody>
      </p:sp>
      <p:sp>
        <p:nvSpPr>
          <p:cNvPr id="7" name="Retângulo 6"/>
          <p:cNvSpPr/>
          <p:nvPr/>
        </p:nvSpPr>
        <p:spPr>
          <a:xfrm>
            <a:off x="5857884" y="3000372"/>
            <a:ext cx="2500298" cy="3416320"/>
          </a:xfrm>
          <a:prstGeom prst="rect">
            <a:avLst/>
          </a:prstGeom>
        </p:spPr>
        <p:txBody>
          <a:bodyPr wrap="square">
            <a:spAutoFit/>
          </a:bodyPr>
          <a:lstStyle/>
          <a:p>
            <a:r>
              <a:rPr lang="pt-BR" dirty="0" smtClean="0">
                <a:latin typeface="Calibri" pitchFamily="34" charset="0"/>
              </a:rPr>
              <a:t>São a descrição </a:t>
            </a:r>
            <a:r>
              <a:rPr lang="pt-BR" dirty="0" err="1" smtClean="0">
                <a:latin typeface="Calibri" pitchFamily="34" charset="0"/>
              </a:rPr>
              <a:t>sequencial</a:t>
            </a:r>
            <a:r>
              <a:rPr lang="pt-BR" dirty="0" smtClean="0">
                <a:latin typeface="Calibri" pitchFamily="34" charset="0"/>
              </a:rPr>
              <a:t> das funcionalidades necessárias para realizar as atividades de negócio. </a:t>
            </a:r>
          </a:p>
          <a:p>
            <a:r>
              <a:rPr lang="pt-BR" dirty="0" smtClean="0">
                <a:latin typeface="Calibri" pitchFamily="34" charset="0"/>
              </a:rPr>
              <a:t>Por exemplo, identificar cliente para pedido, registrar produto e quantidade do pedido, aplicar desconto padrão ao pedido, etc.</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CLF (saídas)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Lista de áreas de negócio.</a:t>
            </a:r>
          </a:p>
          <a:p>
            <a:pPr lvl="0"/>
            <a:r>
              <a:rPr lang="pt-BR" dirty="0" smtClean="0">
                <a:latin typeface="Calibri" pitchFamily="34" charset="0"/>
              </a:rPr>
              <a:t>Para cada área, uma lista de atividades de negócio dentro da área.</a:t>
            </a:r>
          </a:p>
          <a:p>
            <a:pPr lvl="0"/>
            <a:r>
              <a:rPr lang="pt-BR" dirty="0" smtClean="0">
                <a:latin typeface="Calibri" pitchFamily="34" charset="0"/>
              </a:rPr>
              <a:t>Para cada atividade, uma lista de passos de atividade ou funcionalidades que permite realizar a atividade.</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PPF – Planejar por Funcionalidade (atividades 1/2)</a:t>
            </a:r>
            <a:endParaRPr lang="pt-BR" dirty="0">
              <a:latin typeface="Calibri" pitchFamily="34" charset="0"/>
            </a:endParaRPr>
          </a:p>
        </p:txBody>
      </p:sp>
      <p:sp>
        <p:nvSpPr>
          <p:cNvPr id="3" name="Espaço Reservado para Conteúdo 2"/>
          <p:cNvSpPr>
            <a:spLocks noGrp="1"/>
          </p:cNvSpPr>
          <p:nvPr>
            <p:ph sz="quarter" idx="1"/>
          </p:nvPr>
        </p:nvSpPr>
        <p:spPr>
          <a:xfrm>
            <a:off x="214282" y="1600200"/>
            <a:ext cx="8501122" cy="5257800"/>
          </a:xfrm>
        </p:spPr>
        <p:txBody>
          <a:bodyPr>
            <a:normAutofit/>
          </a:bodyPr>
          <a:lstStyle/>
          <a:p>
            <a:pPr lvl="0"/>
            <a:r>
              <a:rPr lang="pt-BR" i="1" dirty="0" smtClean="0">
                <a:latin typeface="Calibri" pitchFamily="34" charset="0"/>
              </a:rPr>
              <a:t>Formar a equipe de planejamento</a:t>
            </a:r>
            <a:r>
              <a:rPr lang="pt-BR" dirty="0" smtClean="0">
                <a:latin typeface="Calibri" pitchFamily="34" charset="0"/>
              </a:rPr>
              <a:t>. </a:t>
            </a:r>
          </a:p>
          <a:p>
            <a:pPr lvl="1"/>
            <a:r>
              <a:rPr lang="pt-BR" dirty="0" smtClean="0">
                <a:latin typeface="Calibri" pitchFamily="34" charset="0"/>
              </a:rPr>
              <a:t>É uma atividade obrigatória de responsabilidade do gerente do projeto. Essa equipe deve ser formada pelo gerente de desenvolvimento e pelos programadores líder.</a:t>
            </a:r>
          </a:p>
          <a:p>
            <a:pPr lvl="0"/>
            <a:r>
              <a:rPr lang="pt-BR" i="1" dirty="0" smtClean="0">
                <a:latin typeface="Calibri" pitchFamily="34" charset="0"/>
              </a:rPr>
              <a:t>Determinar a sequência de desenvolvimento. </a:t>
            </a:r>
          </a:p>
          <a:p>
            <a:pPr lvl="1"/>
            <a:r>
              <a:rPr lang="pt-BR" dirty="0" smtClean="0">
                <a:latin typeface="Calibri" pitchFamily="34" charset="0"/>
              </a:rPr>
              <a:t>É uma atividade obrigatória de responsabilidade da equipe de planejamento. A equipe deve determinar o prazo de conclusão do desenvolvimento de cada uma das atividades de negócio. A sequência de desenvolvimento deve ser construída levando em consideração os seguintes fatores:</a:t>
            </a:r>
          </a:p>
          <a:p>
            <a:pPr lvl="2"/>
            <a:r>
              <a:rPr lang="pt-BR" dirty="0" smtClean="0">
                <a:latin typeface="Calibri" pitchFamily="34" charset="0"/>
              </a:rPr>
              <a:t>Priorizar as atividades com funcionalidades mais complexas ou de alto risco.</a:t>
            </a:r>
          </a:p>
          <a:p>
            <a:pPr lvl="2"/>
            <a:r>
              <a:rPr lang="pt-BR" dirty="0" smtClean="0">
                <a:latin typeface="Calibri" pitchFamily="34" charset="0"/>
              </a:rPr>
              <a:t>Alocar juntas atividades ou funcionalidades dependentes umas das outras se possível.</a:t>
            </a:r>
          </a:p>
          <a:p>
            <a:pPr lvl="2"/>
            <a:r>
              <a:rPr lang="pt-BR" dirty="0" smtClean="0">
                <a:latin typeface="Calibri" pitchFamily="34" charset="0"/>
              </a:rPr>
              <a:t>Considerar marcos externos, quando for o caso, para criação de </a:t>
            </a:r>
            <a:r>
              <a:rPr lang="pt-BR" i="1" dirty="0" smtClean="0">
                <a:latin typeface="Calibri" pitchFamily="34" charset="0"/>
              </a:rPr>
              <a:t>release</a:t>
            </a:r>
            <a:r>
              <a:rPr lang="pt-BR" dirty="0" smtClean="0">
                <a:latin typeface="Calibri" pitchFamily="34" charset="0"/>
              </a:rPr>
              <a:t>s.</a:t>
            </a:r>
          </a:p>
          <a:p>
            <a:pPr lvl="2"/>
            <a:r>
              <a:rPr lang="pt-BR" dirty="0" smtClean="0">
                <a:latin typeface="Calibri" pitchFamily="34" charset="0"/>
              </a:rPr>
              <a:t>Considerar a distribuição de trabalho entre os proprietários das classes.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PPF – Planejar por Funcionalidade (atividades 2/2)</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85000" lnSpcReduction="10000"/>
          </a:bodyPr>
          <a:lstStyle/>
          <a:p>
            <a:pPr lvl="0"/>
            <a:r>
              <a:rPr lang="pt-BR" i="1" dirty="0" smtClean="0">
                <a:latin typeface="Calibri" pitchFamily="34" charset="0"/>
              </a:rPr>
              <a:t>Atribuir atividades de negócio aos </a:t>
            </a:r>
            <a:r>
              <a:rPr lang="pt-BR" dirty="0" smtClean="0">
                <a:latin typeface="Calibri" pitchFamily="34" charset="0"/>
              </a:rPr>
              <a:t>programadores líder</a:t>
            </a:r>
            <a:r>
              <a:rPr lang="pt-BR" i="1" dirty="0" smtClean="0">
                <a:latin typeface="Calibri" pitchFamily="34" charset="0"/>
              </a:rPr>
              <a:t>. </a:t>
            </a:r>
          </a:p>
          <a:p>
            <a:pPr lvl="1"/>
            <a:r>
              <a:rPr lang="pt-BR" dirty="0" smtClean="0">
                <a:latin typeface="Calibri" pitchFamily="34" charset="0"/>
              </a:rPr>
              <a:t>É uma atividade obrigatória de responsabilidade da equipe de planejamento. Essa atividade vai determinar quais programadores líder serão proprietários de quais atividades de negócio. Essa atribuição de propriedade deve ser feita considerando os seguintes critérios:</a:t>
            </a:r>
          </a:p>
          <a:p>
            <a:pPr lvl="2"/>
            <a:r>
              <a:rPr lang="pt-BR" dirty="0" smtClean="0">
                <a:latin typeface="Calibri" pitchFamily="34" charset="0"/>
              </a:rPr>
              <a:t>Dependência entre as funcionalidades e as classes das quais os programadores líder já são proprietários.</a:t>
            </a:r>
          </a:p>
          <a:p>
            <a:pPr lvl="2"/>
            <a:r>
              <a:rPr lang="pt-BR" dirty="0" smtClean="0">
                <a:latin typeface="Calibri" pitchFamily="34" charset="0"/>
              </a:rPr>
              <a:t>A sequência de desenvolvimento.</a:t>
            </a:r>
          </a:p>
          <a:p>
            <a:pPr lvl="2"/>
            <a:r>
              <a:rPr lang="pt-BR" dirty="0" smtClean="0">
                <a:latin typeface="Calibri" pitchFamily="34" charset="0"/>
              </a:rPr>
              <a:t>A complexidade das funcionalidades a serem implementadas em função da carga de trabalho alocada aos programadores líder.</a:t>
            </a:r>
          </a:p>
          <a:p>
            <a:pPr lvl="0"/>
            <a:r>
              <a:rPr lang="pt-BR" i="1" dirty="0" smtClean="0">
                <a:latin typeface="Calibri" pitchFamily="34" charset="0"/>
              </a:rPr>
              <a:t>Atribuir classes aos desenvolvedores.</a:t>
            </a:r>
            <a:r>
              <a:rPr lang="pt-BR" dirty="0" smtClean="0">
                <a:latin typeface="Calibri" pitchFamily="34" charset="0"/>
              </a:rPr>
              <a:t> </a:t>
            </a:r>
          </a:p>
          <a:p>
            <a:pPr lvl="1"/>
            <a:r>
              <a:rPr lang="pt-BR" dirty="0" smtClean="0">
                <a:latin typeface="Calibri" pitchFamily="34" charset="0"/>
              </a:rPr>
              <a:t>É uma atividade obrigatória de responsabilidade da equipe de planejamento. A equipe de planejamento deve atribuir a propriedade das classes aos desenvolvedores. Essa atribuição é baseada em:</a:t>
            </a:r>
          </a:p>
          <a:p>
            <a:pPr lvl="2"/>
            <a:r>
              <a:rPr lang="pt-BR" dirty="0" smtClean="0">
                <a:latin typeface="Calibri" pitchFamily="34" charset="0"/>
              </a:rPr>
              <a:t>Distribuição de carga de trabalho entre os desenvolvedores.</a:t>
            </a:r>
          </a:p>
          <a:p>
            <a:pPr lvl="2"/>
            <a:r>
              <a:rPr lang="pt-BR" dirty="0" smtClean="0">
                <a:latin typeface="Calibri" pitchFamily="34" charset="0"/>
              </a:rPr>
              <a:t>Complexidade das classes (priorizar as mais complexas ou de maior risco).</a:t>
            </a:r>
          </a:p>
          <a:p>
            <a:pPr lvl="2"/>
            <a:r>
              <a:rPr lang="pt-BR" dirty="0" smtClean="0">
                <a:latin typeface="Calibri" pitchFamily="34" charset="0"/>
              </a:rPr>
              <a:t>Intensidade de uso das classes (priorizar as classes altamente usadas).</a:t>
            </a:r>
          </a:p>
          <a:p>
            <a:pPr lvl="2"/>
            <a:r>
              <a:rPr lang="pt-BR" dirty="0" smtClean="0">
                <a:latin typeface="Calibri" pitchFamily="34" charset="0"/>
              </a:rPr>
              <a:t>Sequência de desenvolvimento.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PPF (saídas)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Prazos (mês e ano) para a conclusão do desenvolvimento referente a cada uma das atividades de negócio.</a:t>
            </a:r>
          </a:p>
          <a:p>
            <a:pPr lvl="0"/>
            <a:r>
              <a:rPr lang="pt-BR" dirty="0" smtClean="0">
                <a:latin typeface="Calibri" pitchFamily="34" charset="0"/>
              </a:rPr>
              <a:t>Atribuição de programadores líder a cada uma das atividades de negócio.</a:t>
            </a:r>
          </a:p>
          <a:p>
            <a:pPr lvl="0"/>
            <a:r>
              <a:rPr lang="pt-BR" dirty="0" smtClean="0">
                <a:latin typeface="Calibri" pitchFamily="34" charset="0"/>
              </a:rPr>
              <a:t>Prazos (mês e ano) para a conclusão do desenvolvimento referente a cada uma das áreas de negócio (isso é derivado da última data de conclusão das atividades de negócio incluídas na respectiva data).</a:t>
            </a:r>
          </a:p>
          <a:p>
            <a:pPr lvl="0"/>
            <a:r>
              <a:rPr lang="pt-BR" dirty="0" smtClean="0">
                <a:latin typeface="Calibri" pitchFamily="34" charset="0"/>
              </a:rPr>
              <a:t>Lista dos desenvolvedores e das classes das quais eles são proprietários.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Conteúdo </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FDD – </a:t>
            </a:r>
            <a:r>
              <a:rPr lang="pt-BR" dirty="0" err="1" smtClean="0">
                <a:latin typeface="Calibri" pitchFamily="34" charset="0"/>
              </a:rPr>
              <a:t>Feature</a:t>
            </a:r>
            <a:r>
              <a:rPr lang="pt-BR" dirty="0" smtClean="0">
                <a:latin typeface="Calibri" pitchFamily="34" charset="0"/>
              </a:rPr>
              <a:t> </a:t>
            </a:r>
            <a:r>
              <a:rPr lang="pt-BR" dirty="0" err="1" smtClean="0">
                <a:latin typeface="Calibri" pitchFamily="34" charset="0"/>
              </a:rPr>
              <a:t>Driven</a:t>
            </a:r>
            <a:r>
              <a:rPr lang="pt-BR" dirty="0" smtClean="0">
                <a:latin typeface="Calibri" pitchFamily="34" charset="0"/>
              </a:rPr>
              <a:t> </a:t>
            </a:r>
            <a:r>
              <a:rPr lang="pt-BR" dirty="0" err="1" smtClean="0">
                <a:latin typeface="Calibri" pitchFamily="34" charset="0"/>
              </a:rPr>
              <a:t>Development</a:t>
            </a:r>
            <a:endParaRPr lang="pt-BR" dirty="0" smtClean="0">
              <a:latin typeface="Calibri" pitchFamily="34" charset="0"/>
            </a:endParaRPr>
          </a:p>
          <a:p>
            <a:r>
              <a:rPr lang="pt-BR" dirty="0" smtClean="0">
                <a:latin typeface="Calibri" pitchFamily="34" charset="0"/>
              </a:rPr>
              <a:t>DSDM – </a:t>
            </a:r>
            <a:r>
              <a:rPr lang="pt-BR" dirty="0" err="1" smtClean="0">
                <a:latin typeface="Calibri" pitchFamily="34" charset="0"/>
              </a:rPr>
              <a:t>Dynamic</a:t>
            </a:r>
            <a:r>
              <a:rPr lang="pt-BR" dirty="0" smtClean="0">
                <a:latin typeface="Calibri" pitchFamily="34" charset="0"/>
              </a:rPr>
              <a:t> Systems </a:t>
            </a:r>
            <a:r>
              <a:rPr lang="pt-BR" dirty="0" err="1" smtClean="0">
                <a:latin typeface="Calibri" pitchFamily="34" charset="0"/>
              </a:rPr>
              <a:t>Development</a:t>
            </a:r>
            <a:r>
              <a:rPr lang="pt-BR" dirty="0" smtClean="0">
                <a:latin typeface="Calibri" pitchFamily="34" charset="0"/>
              </a:rPr>
              <a:t> </a:t>
            </a:r>
            <a:r>
              <a:rPr lang="pt-BR" dirty="0" err="1" smtClean="0">
                <a:latin typeface="Calibri" pitchFamily="34" charset="0"/>
              </a:rPr>
              <a:t>Method</a:t>
            </a:r>
            <a:endParaRPr lang="pt-BR" dirty="0" smtClean="0">
              <a:latin typeface="Calibri" pitchFamily="34" charset="0"/>
            </a:endParaRPr>
          </a:p>
          <a:p>
            <a:r>
              <a:rPr lang="pt-BR" dirty="0" err="1" smtClean="0">
                <a:latin typeface="Calibri" pitchFamily="34" charset="0"/>
              </a:rPr>
              <a:t>Scrum</a:t>
            </a:r>
            <a:endParaRPr lang="pt-BR" dirty="0" smtClean="0">
              <a:latin typeface="Calibri" pitchFamily="34" charset="0"/>
            </a:endParaRPr>
          </a:p>
          <a:p>
            <a:r>
              <a:rPr lang="pt-BR" dirty="0" smtClean="0">
                <a:latin typeface="Calibri" pitchFamily="34" charset="0"/>
              </a:rPr>
              <a:t>XP – </a:t>
            </a:r>
            <a:r>
              <a:rPr lang="pt-BR" dirty="0" err="1" smtClean="0">
                <a:latin typeface="Calibri" pitchFamily="34" charset="0"/>
              </a:rPr>
              <a:t>eXtreme</a:t>
            </a:r>
            <a:r>
              <a:rPr lang="pt-BR" dirty="0" smtClean="0">
                <a:latin typeface="Calibri" pitchFamily="34" charset="0"/>
              </a:rPr>
              <a:t> Programming</a:t>
            </a:r>
          </a:p>
          <a:p>
            <a:r>
              <a:rPr lang="pt-BR" dirty="0" err="1" smtClean="0">
                <a:latin typeface="Calibri" pitchFamily="34" charset="0"/>
              </a:rPr>
              <a:t>Crystal</a:t>
            </a:r>
            <a:r>
              <a:rPr lang="pt-BR" dirty="0" smtClean="0">
                <a:latin typeface="Calibri" pitchFamily="34" charset="0"/>
              </a:rPr>
              <a:t> </a:t>
            </a:r>
            <a:r>
              <a:rPr lang="pt-BR" dirty="0" err="1" smtClean="0">
                <a:latin typeface="Calibri" pitchFamily="34" charset="0"/>
              </a:rPr>
              <a:t>Clear</a:t>
            </a:r>
            <a:endParaRPr lang="pt-BR" dirty="0" smtClean="0">
              <a:latin typeface="Calibri" pitchFamily="34" charset="0"/>
            </a:endParaRPr>
          </a:p>
          <a:p>
            <a:r>
              <a:rPr lang="pt-BR" dirty="0" smtClean="0">
                <a:latin typeface="Calibri" pitchFamily="34" charset="0"/>
              </a:rPr>
              <a:t>ASD – </a:t>
            </a:r>
            <a:r>
              <a:rPr lang="pt-BR" dirty="0" err="1" smtClean="0">
                <a:latin typeface="Calibri" pitchFamily="34" charset="0"/>
              </a:rPr>
              <a:t>Adaptive</a:t>
            </a:r>
            <a:r>
              <a:rPr lang="pt-BR" dirty="0" smtClean="0">
                <a:latin typeface="Calibri" pitchFamily="34" charset="0"/>
              </a:rPr>
              <a:t> Software </a:t>
            </a:r>
            <a:r>
              <a:rPr lang="pt-BR" dirty="0" err="1" smtClean="0">
                <a:latin typeface="Calibri" pitchFamily="34" charset="0"/>
              </a:rPr>
              <a:t>Development</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DPF – Detalhar por Funcionalidade  (atividades 1/2)</a:t>
            </a:r>
            <a:endParaRPr lang="pt-BR" dirty="0">
              <a:latin typeface="Calibri" pitchFamily="34" charset="0"/>
            </a:endParaRPr>
          </a:p>
        </p:txBody>
      </p:sp>
      <p:sp>
        <p:nvSpPr>
          <p:cNvPr id="3" name="Espaço Reservado para Conteúdo 2"/>
          <p:cNvSpPr>
            <a:spLocks noGrp="1"/>
          </p:cNvSpPr>
          <p:nvPr>
            <p:ph sz="quarter" idx="1"/>
          </p:nvPr>
        </p:nvSpPr>
        <p:spPr>
          <a:xfrm>
            <a:off x="142844" y="1500174"/>
            <a:ext cx="8286808" cy="4929222"/>
          </a:xfrm>
        </p:spPr>
        <p:txBody>
          <a:bodyPr>
            <a:noAutofit/>
          </a:bodyPr>
          <a:lstStyle/>
          <a:p>
            <a:pPr lvl="0"/>
            <a:r>
              <a:rPr lang="pt-BR" sz="1800" i="1" dirty="0" smtClean="0">
                <a:latin typeface="Calibri" pitchFamily="34" charset="0"/>
              </a:rPr>
              <a:t>Formar a equipe de funcionalidades</a:t>
            </a:r>
            <a:r>
              <a:rPr lang="pt-BR" sz="1800" dirty="0" smtClean="0">
                <a:latin typeface="Calibri" pitchFamily="34" charset="0"/>
              </a:rPr>
              <a:t>. </a:t>
            </a:r>
          </a:p>
          <a:p>
            <a:pPr lvl="1"/>
            <a:r>
              <a:rPr lang="pt-BR" sz="1600" dirty="0" smtClean="0">
                <a:latin typeface="Calibri" pitchFamily="34" charset="0"/>
              </a:rPr>
              <a:t>É uma atividade obrigatória de responsabilidade do programador líder. O programador líder cria um pacote de funcionalidades a serem trabalhadas e em função das classes envolvidas com essas funcionalidades define a equipe de funcionalidades com os proprietários dessas classes. O programador líder também deve atualizar o controle de andamento de projeto indicando que este pacote de funcionalidades está correntemente sendo trabalhado.</a:t>
            </a:r>
          </a:p>
          <a:p>
            <a:pPr lvl="0"/>
            <a:r>
              <a:rPr lang="pt-BR" sz="1800" i="1" dirty="0" smtClean="0">
                <a:latin typeface="Calibri" pitchFamily="34" charset="0"/>
              </a:rPr>
              <a:t>Estudo dirigido de domínio</a:t>
            </a:r>
            <a:r>
              <a:rPr lang="pt-BR" sz="1800" dirty="0" smtClean="0">
                <a:latin typeface="Calibri" pitchFamily="34" charset="0"/>
              </a:rPr>
              <a:t>. </a:t>
            </a:r>
          </a:p>
          <a:p>
            <a:pPr lvl="1"/>
            <a:r>
              <a:rPr lang="pt-BR" sz="1600" dirty="0" smtClean="0">
                <a:latin typeface="Calibri" pitchFamily="34" charset="0"/>
              </a:rPr>
              <a:t>É uma atividade opcional de responsabilidade do especialista de domínio. Se a funcionalidade for muito complexa, o especialista de domínio deve apresentar um estudo dirigido sobre a funcionalidade no domínio em que ela se encaixa. Por exemplo, uma funcionalidade como “calcular impostos” pode ser bastante complicada e merecerá uma apresentação detalhada por um especialista de domínio antes que os desenvolvedores comecem a projetá-la.</a:t>
            </a:r>
          </a:p>
          <a:p>
            <a:pPr lvl="0"/>
            <a:r>
              <a:rPr lang="pt-BR" sz="1800" i="1" dirty="0" smtClean="0">
                <a:latin typeface="Calibri" pitchFamily="34" charset="0"/>
              </a:rPr>
              <a:t>Estudar a documenta</a:t>
            </a:r>
            <a:r>
              <a:rPr lang="pt-BR" sz="1800" dirty="0" smtClean="0">
                <a:latin typeface="Calibri" pitchFamily="34" charset="0"/>
              </a:rPr>
              <a:t>ç</a:t>
            </a:r>
            <a:r>
              <a:rPr lang="pt-BR" sz="1800" i="1" dirty="0" smtClean="0">
                <a:latin typeface="Calibri" pitchFamily="34" charset="0"/>
              </a:rPr>
              <a:t>ão</a:t>
            </a:r>
            <a:r>
              <a:rPr lang="pt-BR" sz="1800" dirty="0" smtClean="0">
                <a:latin typeface="Calibri" pitchFamily="34" charset="0"/>
              </a:rPr>
              <a:t> </a:t>
            </a:r>
            <a:r>
              <a:rPr lang="pt-BR" sz="1800" i="1" dirty="0" smtClean="0">
                <a:latin typeface="Calibri" pitchFamily="34" charset="0"/>
              </a:rPr>
              <a:t>de referência</a:t>
            </a:r>
            <a:r>
              <a:rPr lang="pt-BR" sz="1800" dirty="0" smtClean="0">
                <a:latin typeface="Calibri" pitchFamily="34" charset="0"/>
              </a:rPr>
              <a:t>. </a:t>
            </a:r>
          </a:p>
          <a:p>
            <a:pPr lvl="1"/>
            <a:r>
              <a:rPr lang="pt-BR" sz="1600" dirty="0" smtClean="0">
                <a:latin typeface="Calibri" pitchFamily="34" charset="0"/>
              </a:rPr>
              <a:t>É uma atividade opcional de responsabilidade da equipe de funcionalidades. Também, dependendo da complexidade da funcionalidade poderá ser necessário que a equipe estude documentos disponíveis como relatórios, desenhos de telas, padrões de interface com sistemas externos, etc.</a:t>
            </a:r>
          </a:p>
          <a:p>
            <a:endParaRPr lang="pt-BR" sz="1800" dirty="0">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DPF – Detalhar por Funcionalidade  (atividades 2/2)</a:t>
            </a:r>
            <a:endParaRPr lang="pt-BR" dirty="0">
              <a:latin typeface="Calibri" pitchFamily="34" charset="0"/>
            </a:endParaRPr>
          </a:p>
        </p:txBody>
      </p:sp>
      <p:sp>
        <p:nvSpPr>
          <p:cNvPr id="3" name="Espaço Reservado para Conteúdo 2"/>
          <p:cNvSpPr>
            <a:spLocks noGrp="1"/>
          </p:cNvSpPr>
          <p:nvPr>
            <p:ph sz="quarter" idx="1"/>
          </p:nvPr>
        </p:nvSpPr>
        <p:spPr/>
        <p:txBody>
          <a:bodyPr>
            <a:noAutofit/>
          </a:bodyPr>
          <a:lstStyle/>
          <a:p>
            <a:pPr lvl="0"/>
            <a:r>
              <a:rPr lang="pt-BR" sz="1600" i="1" dirty="0" smtClean="0">
                <a:latin typeface="Calibri" pitchFamily="34" charset="0"/>
              </a:rPr>
              <a:t>Desenvolver os diagramas de sequência</a:t>
            </a:r>
            <a:r>
              <a:rPr lang="pt-BR" sz="1600" dirty="0" smtClean="0">
                <a:latin typeface="Calibri" pitchFamily="34" charset="0"/>
              </a:rPr>
              <a:t>. </a:t>
            </a:r>
          </a:p>
          <a:p>
            <a:pPr lvl="1"/>
            <a:r>
              <a:rPr lang="pt-BR" sz="1400" dirty="0" smtClean="0">
                <a:latin typeface="Calibri" pitchFamily="34" charset="0"/>
              </a:rPr>
              <a:t>É uma atividade opcional de responsabilidade da equipe de funcionalidades. Os diagramas necessários para descrever a funcionalidade podem ser desenvolvidos. Assim, como outros artefatos, devem ser submetidos a um sistema de controle de versão (Seção 10.2). Decisões de </a:t>
            </a:r>
            <a:r>
              <a:rPr lang="pt-BR" sz="1400" i="1" dirty="0" smtClean="0">
                <a:latin typeface="Calibri" pitchFamily="34" charset="0"/>
              </a:rPr>
              <a:t>design</a:t>
            </a:r>
            <a:r>
              <a:rPr lang="pt-BR" sz="1400" dirty="0" smtClean="0">
                <a:latin typeface="Calibri" pitchFamily="34" charset="0"/>
              </a:rPr>
              <a:t> devem ser anotadas (por exemplo, uso do padrão </a:t>
            </a:r>
            <a:r>
              <a:rPr lang="pt-BR" sz="1400" i="1" dirty="0" err="1" smtClean="0">
                <a:latin typeface="Calibri" pitchFamily="34" charset="0"/>
              </a:rPr>
              <a:t>stateless</a:t>
            </a:r>
            <a:r>
              <a:rPr lang="pt-BR" sz="1400" dirty="0" smtClean="0">
                <a:latin typeface="Calibri" pitchFamily="34" charset="0"/>
              </a:rPr>
              <a:t> ou </a:t>
            </a:r>
            <a:r>
              <a:rPr lang="pt-BR" sz="1400" i="1" dirty="0" err="1" smtClean="0">
                <a:latin typeface="Calibri" pitchFamily="34" charset="0"/>
              </a:rPr>
              <a:t>statefull</a:t>
            </a:r>
            <a:r>
              <a:rPr lang="pt-BR" sz="1400" dirty="0" smtClean="0">
                <a:latin typeface="Calibri" pitchFamily="34" charset="0"/>
              </a:rPr>
              <a:t>, etc.).</a:t>
            </a:r>
          </a:p>
          <a:p>
            <a:pPr lvl="0"/>
            <a:r>
              <a:rPr lang="pt-BR" sz="1600" i="1" dirty="0" smtClean="0">
                <a:latin typeface="Calibri" pitchFamily="34" charset="0"/>
              </a:rPr>
              <a:t>Refinar o modelo de objetos</a:t>
            </a:r>
            <a:r>
              <a:rPr lang="pt-BR" sz="1600" dirty="0" smtClean="0">
                <a:latin typeface="Calibri" pitchFamily="34" charset="0"/>
              </a:rPr>
              <a:t>. </a:t>
            </a:r>
          </a:p>
          <a:p>
            <a:pPr lvl="1"/>
            <a:r>
              <a:rPr lang="pt-BR" sz="1400" dirty="0" smtClean="0">
                <a:latin typeface="Calibri" pitchFamily="34" charset="0"/>
              </a:rPr>
              <a:t>É uma atividade obrigatória de responsabilidade do programador líder. Com o uso intensivo do sistema de controle de versões, o programador líder cria uma área de trabalho a partir de uma cópia das classes necessárias do modelo, e disponibiliza essa cópia para a equipe de funcionalidades. A equipe de funcionalidade terá acesso compartilhado a essa cópia, mas o restante do pessoal não, até que a cópia seja salva como uma nova versão das classes no sistema de controle de versões. A equipe de funcionalidades então adiciona os métodos, atributos, associações e novas classes que forem necessárias.</a:t>
            </a:r>
          </a:p>
          <a:p>
            <a:pPr lvl="0"/>
            <a:r>
              <a:rPr lang="pt-BR" sz="1600" i="1" dirty="0" smtClean="0">
                <a:latin typeface="Calibri" pitchFamily="34" charset="0"/>
              </a:rPr>
              <a:t>Escrever as interfaces (assinatura) das classes e métodos</a:t>
            </a:r>
            <a:r>
              <a:rPr lang="pt-BR" sz="1600" dirty="0" smtClean="0">
                <a:latin typeface="Calibri" pitchFamily="34" charset="0"/>
              </a:rPr>
              <a:t>. </a:t>
            </a:r>
          </a:p>
          <a:p>
            <a:pPr lvl="1"/>
            <a:r>
              <a:rPr lang="pt-BR" sz="1400" dirty="0" smtClean="0">
                <a:latin typeface="Calibri" pitchFamily="34" charset="0"/>
              </a:rPr>
              <a:t>É uma atividade obrigatória sob responsabilidade da equipe de funcionalidades. Utilizando a linguagem de programação alvo da aplicação, os proprietários das classes escrevem as interfaces das classes, incluindo os atributos e seus tipos e a declaração dos métodos, incluindo tipos de parâmetros e retornos, exceções e mensagens.</a:t>
            </a:r>
          </a:p>
          <a:p>
            <a:endParaRPr lang="pt-BR" sz="3600" dirty="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DPF (saídas)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Uma capa com comentários que descreve o pacote de forma suficientemente clara.</a:t>
            </a:r>
          </a:p>
          <a:p>
            <a:pPr lvl="0"/>
            <a:r>
              <a:rPr lang="pt-BR" dirty="0" smtClean="0">
                <a:latin typeface="Calibri" pitchFamily="34" charset="0"/>
              </a:rPr>
              <a:t>Os requisitos abordados na forma de atividades e/ou funcionalidades.</a:t>
            </a:r>
          </a:p>
          <a:p>
            <a:pPr lvl="0"/>
            <a:r>
              <a:rPr lang="pt-BR" dirty="0" smtClean="0">
                <a:latin typeface="Calibri" pitchFamily="34" charset="0"/>
              </a:rPr>
              <a:t>Os diagramas de sequência.</a:t>
            </a:r>
          </a:p>
          <a:p>
            <a:pPr lvl="0"/>
            <a:r>
              <a:rPr lang="pt-BR" dirty="0" smtClean="0">
                <a:latin typeface="Calibri" pitchFamily="34" charset="0"/>
              </a:rPr>
              <a:t>Os projetos alternativos (se houver).</a:t>
            </a:r>
          </a:p>
          <a:p>
            <a:pPr lvl="0"/>
            <a:r>
              <a:rPr lang="pt-BR" dirty="0" smtClean="0">
                <a:latin typeface="Calibri" pitchFamily="34" charset="0"/>
              </a:rPr>
              <a:t>O modelo de classes atualizado.</a:t>
            </a:r>
          </a:p>
          <a:p>
            <a:pPr lvl="0"/>
            <a:r>
              <a:rPr lang="pt-BR" dirty="0" smtClean="0">
                <a:latin typeface="Calibri" pitchFamily="34" charset="0"/>
              </a:rPr>
              <a:t>As interfaces de classes geradas.</a:t>
            </a:r>
          </a:p>
          <a:p>
            <a:pPr lvl="0"/>
            <a:r>
              <a:rPr lang="pt-BR" dirty="0" smtClean="0">
                <a:latin typeface="Calibri" pitchFamily="34" charset="0"/>
              </a:rPr>
              <a:t>A lista de tarefas para os desenvolvedores, gerada em função destas atividades.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CPF – Construir por Funcionalidade (atividades)</a:t>
            </a:r>
            <a:endParaRPr lang="pt-BR" dirty="0">
              <a:latin typeface="Calibri" pitchFamily="34" charset="0"/>
            </a:endParaRPr>
          </a:p>
        </p:txBody>
      </p:sp>
      <p:sp>
        <p:nvSpPr>
          <p:cNvPr id="3" name="Espaço Reservado para Conteúdo 2"/>
          <p:cNvSpPr>
            <a:spLocks noGrp="1"/>
          </p:cNvSpPr>
          <p:nvPr>
            <p:ph sz="quarter" idx="1"/>
          </p:nvPr>
        </p:nvSpPr>
        <p:spPr>
          <a:xfrm>
            <a:off x="457200" y="1600200"/>
            <a:ext cx="7467600" cy="5257800"/>
          </a:xfrm>
        </p:spPr>
        <p:txBody>
          <a:bodyPr>
            <a:normAutofit fontScale="77500" lnSpcReduction="20000"/>
          </a:bodyPr>
          <a:lstStyle/>
          <a:p>
            <a:pPr lvl="0"/>
            <a:r>
              <a:rPr lang="pt-BR" i="1" dirty="0" smtClean="0">
                <a:latin typeface="Calibri" pitchFamily="34" charset="0"/>
              </a:rPr>
              <a:t>Implementar classes e métodos</a:t>
            </a:r>
            <a:r>
              <a:rPr lang="pt-BR" dirty="0" smtClean="0">
                <a:latin typeface="Calibri" pitchFamily="34" charset="0"/>
              </a:rPr>
              <a:t>. </a:t>
            </a:r>
          </a:p>
          <a:p>
            <a:pPr lvl="1"/>
            <a:r>
              <a:rPr lang="pt-BR" dirty="0" smtClean="0">
                <a:latin typeface="Calibri" pitchFamily="34" charset="0"/>
              </a:rPr>
              <a:t>É uma atividade obrigatória sob responsabilidade da equipe de funcionalidades. A atividade é realizada pelos proprietários de classes em colaboração uns com os outros.</a:t>
            </a:r>
          </a:p>
          <a:p>
            <a:pPr lvl="0"/>
            <a:r>
              <a:rPr lang="pt-BR" i="1" dirty="0" smtClean="0">
                <a:latin typeface="Calibri" pitchFamily="34" charset="0"/>
              </a:rPr>
              <a:t>Inspecionar o código</a:t>
            </a:r>
            <a:r>
              <a:rPr lang="pt-BR" dirty="0" smtClean="0">
                <a:latin typeface="Calibri" pitchFamily="34" charset="0"/>
              </a:rPr>
              <a:t>. </a:t>
            </a:r>
          </a:p>
          <a:p>
            <a:pPr lvl="1"/>
            <a:r>
              <a:rPr lang="pt-BR" dirty="0" smtClean="0">
                <a:latin typeface="Calibri" pitchFamily="34" charset="0"/>
              </a:rPr>
              <a:t>É uma atividade obrigatória sob responsabilidade da equipe de funcionalidades. Uma inspeção do código, pode ser feita pela própria equipe ou por analistas externos. Mas ela é sempre coordenada pelo programador líder, e pode ser feita antes ou depois dos testes de unidade.</a:t>
            </a:r>
          </a:p>
          <a:p>
            <a:pPr lvl="0"/>
            <a:r>
              <a:rPr lang="pt-BR" i="1" dirty="0" smtClean="0">
                <a:latin typeface="Calibri" pitchFamily="34" charset="0"/>
              </a:rPr>
              <a:t>Teste de unidade</a:t>
            </a:r>
            <a:r>
              <a:rPr lang="pt-BR" dirty="0" smtClean="0">
                <a:latin typeface="Calibri" pitchFamily="34" charset="0"/>
              </a:rPr>
              <a:t>. </a:t>
            </a:r>
          </a:p>
          <a:p>
            <a:pPr lvl="1"/>
            <a:r>
              <a:rPr lang="pt-BR" dirty="0" smtClean="0">
                <a:latin typeface="Calibri" pitchFamily="34" charset="0"/>
              </a:rPr>
              <a:t>É uma atividade obrigatória sob responsabilidade da equipe de funcionalidades. Os proprietários de classes definem e executam os testes de unidade de suas classes para procurar eventuais defeitos ou inadequação a requisitos. O programador líder poderá determinar testes de integração entre as diferentes classes quando julgar necessário.</a:t>
            </a:r>
          </a:p>
          <a:p>
            <a:pPr lvl="0"/>
            <a:r>
              <a:rPr lang="pt-BR" i="1" dirty="0" smtClean="0">
                <a:latin typeface="Calibri" pitchFamily="34" charset="0"/>
              </a:rPr>
              <a:t>Promover à versão atual (build)</a:t>
            </a:r>
            <a:r>
              <a:rPr lang="pt-BR" dirty="0" smtClean="0">
                <a:latin typeface="Calibri" pitchFamily="34" charset="0"/>
              </a:rPr>
              <a:t>. </a:t>
            </a:r>
          </a:p>
          <a:p>
            <a:pPr lvl="1"/>
            <a:r>
              <a:rPr lang="pt-BR" dirty="0" smtClean="0">
                <a:latin typeface="Calibri" pitchFamily="34" charset="0"/>
              </a:rPr>
              <a:t>É uma atividade obrigatória sob responsabilidade do programador líder. À medida que os desenvolvedores vão reportando sucesso nos testes de unidade o programador líder poderá promover a versão atual de cada classe individualmente a </a:t>
            </a:r>
            <a:r>
              <a:rPr lang="pt-BR" i="1" dirty="0" smtClean="0">
                <a:latin typeface="Calibri" pitchFamily="34" charset="0"/>
              </a:rPr>
              <a:t>build, </a:t>
            </a:r>
            <a:r>
              <a:rPr lang="pt-BR" dirty="0" smtClean="0">
                <a:latin typeface="Calibri" pitchFamily="34" charset="0"/>
              </a:rPr>
              <a:t>não sem antes passar pelos testes de integração. </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CPF (saídas)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Classes que passaram com sucesso em testes de unidade e integração e foram, por isso, promovidas à versão atual (</a:t>
            </a:r>
            <a:r>
              <a:rPr lang="pt-BR" i="1" dirty="0" smtClean="0">
                <a:latin typeface="Calibri" pitchFamily="34" charset="0"/>
              </a:rPr>
              <a:t>build</a:t>
            </a:r>
            <a:r>
              <a:rPr lang="pt-BR" dirty="0" smtClean="0">
                <a:latin typeface="Calibri" pitchFamily="34" charset="0"/>
              </a:rPr>
              <a:t>).</a:t>
            </a:r>
          </a:p>
          <a:p>
            <a:pPr lvl="0"/>
            <a:r>
              <a:rPr lang="pt-BR" dirty="0" smtClean="0">
                <a:latin typeface="Calibri" pitchFamily="34" charset="0"/>
              </a:rPr>
              <a:t>Disponibilização de um conjunto de funcionalidades com valor para o cliente.</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Ferramentas para FDD</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err="1" smtClean="0">
                <a:latin typeface="Calibri" pitchFamily="34" charset="0"/>
              </a:rPr>
              <a:t>CaseSpec</a:t>
            </a:r>
            <a:r>
              <a:rPr lang="pt-BR" dirty="0" smtClean="0">
                <a:latin typeface="Calibri" pitchFamily="34" charset="0"/>
              </a:rPr>
              <a:t>. </a:t>
            </a:r>
          </a:p>
          <a:p>
            <a:pPr lvl="1"/>
            <a:r>
              <a:rPr lang="pt-BR" dirty="0" smtClean="0">
                <a:latin typeface="Calibri" pitchFamily="34" charset="0"/>
              </a:rPr>
              <a:t>Uma ferramenta proprietária, mas com </a:t>
            </a:r>
            <a:r>
              <a:rPr lang="pt-BR" i="1" dirty="0" err="1" smtClean="0">
                <a:latin typeface="Calibri" pitchFamily="34" charset="0"/>
              </a:rPr>
              <a:t>free</a:t>
            </a:r>
            <a:r>
              <a:rPr lang="pt-BR" i="1" dirty="0" smtClean="0">
                <a:latin typeface="Calibri" pitchFamily="34" charset="0"/>
              </a:rPr>
              <a:t> </a:t>
            </a:r>
            <a:r>
              <a:rPr lang="pt-BR" i="1" dirty="0" err="1" smtClean="0">
                <a:latin typeface="Calibri" pitchFamily="34" charset="0"/>
              </a:rPr>
              <a:t>trial</a:t>
            </a:r>
            <a:r>
              <a:rPr lang="pt-BR" dirty="0" smtClean="0">
                <a:latin typeface="Calibri" pitchFamily="34" charset="0"/>
              </a:rPr>
              <a:t>, para gerenciamento de requisitos ao longo de todo o ciclo de vida. www.casespec.net/</a:t>
            </a:r>
          </a:p>
          <a:p>
            <a:pPr lvl="0"/>
            <a:r>
              <a:rPr lang="pt-BR" i="1" dirty="0" err="1" smtClean="0">
                <a:latin typeface="Calibri" pitchFamily="34" charset="0"/>
              </a:rPr>
              <a:t>TexExcel</a:t>
            </a:r>
            <a:r>
              <a:rPr lang="pt-BR" i="1" dirty="0" smtClean="0">
                <a:latin typeface="Calibri" pitchFamily="34" charset="0"/>
              </a:rPr>
              <a:t> </a:t>
            </a:r>
            <a:r>
              <a:rPr lang="pt-BR" i="1" dirty="0" err="1" smtClean="0">
                <a:latin typeface="Calibri" pitchFamily="34" charset="0"/>
              </a:rPr>
              <a:t>DevSuite</a:t>
            </a:r>
            <a:r>
              <a:rPr lang="pt-BR" dirty="0" smtClean="0">
                <a:latin typeface="Calibri" pitchFamily="34" charset="0"/>
              </a:rPr>
              <a:t>. </a:t>
            </a:r>
          </a:p>
          <a:p>
            <a:pPr lvl="1"/>
            <a:r>
              <a:rPr lang="pt-BR" dirty="0" smtClean="0">
                <a:latin typeface="Calibri" pitchFamily="34" charset="0"/>
              </a:rPr>
              <a:t>Um conjunto de ferramentas específicas para aplicar FDD. www.techexcel.com/solutions/alm/fdd.html</a:t>
            </a:r>
          </a:p>
          <a:p>
            <a:pPr lvl="0"/>
            <a:r>
              <a:rPr lang="pt-BR" i="1" dirty="0" smtClean="0">
                <a:latin typeface="Calibri" pitchFamily="34" charset="0"/>
              </a:rPr>
              <a:t>FDD </a:t>
            </a:r>
            <a:r>
              <a:rPr lang="pt-BR" i="1" dirty="0" err="1" smtClean="0">
                <a:latin typeface="Calibri" pitchFamily="34" charset="0"/>
              </a:rPr>
              <a:t>Tools</a:t>
            </a:r>
            <a:r>
              <a:rPr lang="pt-BR" i="1" dirty="0" smtClean="0">
                <a:latin typeface="Calibri" pitchFamily="34" charset="0"/>
              </a:rPr>
              <a:t> Project</a:t>
            </a:r>
            <a:r>
              <a:rPr lang="pt-BR" dirty="0" smtClean="0">
                <a:latin typeface="Calibri" pitchFamily="34" charset="0"/>
              </a:rPr>
              <a:t>. </a:t>
            </a:r>
          </a:p>
          <a:p>
            <a:pPr lvl="1"/>
            <a:r>
              <a:rPr lang="pt-BR" dirty="0" smtClean="0">
                <a:latin typeface="Calibri" pitchFamily="34" charset="0"/>
              </a:rPr>
              <a:t>Um projeto que visa criar ferramentas gratuitas de código aberto para FDD. </a:t>
            </a:r>
            <a:r>
              <a:rPr lang="en-US" dirty="0" smtClean="0">
                <a:latin typeface="Calibri" pitchFamily="34" charset="0"/>
              </a:rPr>
              <a:t>fddtools.sourceforge.net/</a:t>
            </a:r>
            <a:endParaRPr lang="pt-BR" dirty="0" smtClean="0">
              <a:latin typeface="Calibri" pitchFamily="34" charset="0"/>
            </a:endParaRP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flipH="1">
            <a:off x="857224" y="4591050"/>
            <a:ext cx="1781175" cy="2266950"/>
          </a:xfrm>
          <a:prstGeom prst="rect">
            <a:avLst/>
          </a:prstGeom>
          <a:noFill/>
          <a:ln w="9525">
            <a:noFill/>
            <a:miter lim="800000"/>
            <a:headEnd/>
            <a:tailEnd/>
          </a:ln>
          <a:effectLst/>
        </p:spPr>
      </p:pic>
      <p:sp>
        <p:nvSpPr>
          <p:cNvPr id="2" name="Título 1"/>
          <p:cNvSpPr>
            <a:spLocks noGrp="1"/>
          </p:cNvSpPr>
          <p:nvPr>
            <p:ph type="title"/>
          </p:nvPr>
        </p:nvSpPr>
        <p:spPr/>
        <p:txBody>
          <a:bodyPr/>
          <a:lstStyle/>
          <a:p>
            <a:r>
              <a:rPr lang="en-US" dirty="0" smtClean="0">
                <a:latin typeface="Calibri" pitchFamily="34" charset="0"/>
              </a:rPr>
              <a:t>DSDM – Dynamic Systems Development Method</a:t>
            </a:r>
            <a:endParaRPr lang="pt-BR" dirty="0">
              <a:latin typeface="Calibri" pitchFamily="34" charset="0"/>
            </a:endParaRPr>
          </a:p>
        </p:txBody>
      </p:sp>
      <p:sp>
        <p:nvSpPr>
          <p:cNvPr id="3" name="Espaço Reservado para Conteúdo 2"/>
          <p:cNvSpPr>
            <a:spLocks noGrp="1"/>
          </p:cNvSpPr>
          <p:nvPr>
            <p:ph sz="quarter" idx="1"/>
          </p:nvPr>
        </p:nvSpPr>
        <p:spPr>
          <a:xfrm>
            <a:off x="457200" y="1600200"/>
            <a:ext cx="7467600" cy="3471874"/>
          </a:xfrm>
        </p:spPr>
        <p:txBody>
          <a:bodyPr>
            <a:normAutofit lnSpcReduction="10000"/>
          </a:bodyPr>
          <a:lstStyle/>
          <a:p>
            <a:r>
              <a:rPr lang="pt-BR" dirty="0" smtClean="0">
                <a:latin typeface="Calibri" pitchFamily="34" charset="0"/>
              </a:rPr>
              <a:t>Também é um modelo ágil baseado em desenvolvimento iterativo e incremental e com participação ativa do usuário. </a:t>
            </a:r>
          </a:p>
          <a:p>
            <a:r>
              <a:rPr lang="pt-BR" dirty="0" smtClean="0">
                <a:latin typeface="Calibri" pitchFamily="34" charset="0"/>
              </a:rPr>
              <a:t>O método é uma evolução do </a:t>
            </a:r>
            <a:r>
              <a:rPr lang="pt-BR" i="1" dirty="0" err="1" smtClean="0">
                <a:latin typeface="Calibri" pitchFamily="34" charset="0"/>
              </a:rPr>
              <a:t>Rapid</a:t>
            </a:r>
            <a:r>
              <a:rPr lang="pt-BR" i="1" dirty="0" smtClean="0">
                <a:latin typeface="Calibri" pitchFamily="34" charset="0"/>
              </a:rPr>
              <a:t> Application </a:t>
            </a:r>
            <a:r>
              <a:rPr lang="pt-BR" i="1" dirty="0" err="1" smtClean="0">
                <a:latin typeface="Calibri" pitchFamily="34" charset="0"/>
              </a:rPr>
              <a:t>Development</a:t>
            </a:r>
            <a:r>
              <a:rPr lang="pt-BR" dirty="0" smtClean="0">
                <a:latin typeface="Calibri" pitchFamily="34" charset="0"/>
              </a:rPr>
              <a:t> (</a:t>
            </a:r>
            <a:r>
              <a:rPr lang="pt-BR" i="1" dirty="0" smtClean="0">
                <a:latin typeface="Calibri" pitchFamily="34" charset="0"/>
              </a:rPr>
              <a:t>RAD</a:t>
            </a:r>
            <a:r>
              <a:rPr lang="pt-BR" dirty="0" smtClean="0">
                <a:latin typeface="Calibri" pitchFamily="34" charset="0"/>
              </a:rPr>
              <a:t>) (Martin, 1990), que por sua vez, é um sucessor de </a:t>
            </a:r>
            <a:r>
              <a:rPr lang="pt-BR" i="1" dirty="0" err="1" smtClean="0">
                <a:latin typeface="Calibri" pitchFamily="34" charset="0"/>
              </a:rPr>
              <a:t>Prototipação</a:t>
            </a:r>
            <a:r>
              <a:rPr lang="pt-BR" i="1" dirty="0" smtClean="0">
                <a:latin typeface="Calibri" pitchFamily="34" charset="0"/>
              </a:rPr>
              <a:t> Rápida</a:t>
            </a:r>
            <a:r>
              <a:rPr lang="pt-BR" dirty="0" smtClean="0">
                <a:latin typeface="Calibri" pitchFamily="34" charset="0"/>
              </a:rPr>
              <a:t>. fundamenta-se no </a:t>
            </a:r>
            <a:r>
              <a:rPr lang="pt-BR" i="1" dirty="0" smtClean="0">
                <a:latin typeface="Calibri" pitchFamily="34" charset="0"/>
              </a:rPr>
              <a:t>Princípio de </a:t>
            </a:r>
            <a:r>
              <a:rPr lang="pt-BR" i="1" dirty="0" err="1" smtClean="0">
                <a:latin typeface="Calibri" pitchFamily="34" charset="0"/>
              </a:rPr>
              <a:t>Pareto</a:t>
            </a:r>
            <a:r>
              <a:rPr lang="pt-BR" dirty="0" smtClean="0">
                <a:latin typeface="Calibri" pitchFamily="34" charset="0"/>
              </a:rPr>
              <a:t>, ou Princípio 80/20: em geral, 80% do sistema advém de 20% dos requisitos.</a:t>
            </a:r>
          </a:p>
          <a:p>
            <a:r>
              <a:rPr lang="en-US" dirty="0" smtClean="0">
                <a:latin typeface="Calibri" pitchFamily="34" charset="0"/>
              </a:rPr>
              <a:t>www.dsdm.org/</a:t>
            </a:r>
            <a:endParaRPr lang="pt-BR" dirty="0" smtClean="0">
              <a:latin typeface="Calibri" pitchFamily="34" charset="0"/>
            </a:endParaRPr>
          </a:p>
          <a:p>
            <a:endParaRPr lang="pt-BR" dirty="0" smtClean="0">
              <a:latin typeface="Calibri" pitchFamily="34" charset="0"/>
            </a:endParaRPr>
          </a:p>
          <a:p>
            <a:endParaRPr lang="pt-BR" dirty="0">
              <a:latin typeface="Calibri"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3500430" y="4643446"/>
            <a:ext cx="5238750" cy="1905000"/>
          </a:xfrm>
          <a:prstGeom prst="rect">
            <a:avLst/>
          </a:prstGeom>
          <a:noFill/>
          <a:ln w="9525">
            <a:noFill/>
            <a:miter lim="800000"/>
            <a:headEnd/>
            <a:tailEnd/>
          </a:ln>
          <a:effectLst/>
        </p:spPr>
      </p:pic>
      <p:sp>
        <p:nvSpPr>
          <p:cNvPr id="6" name="CaixaDeTexto 5"/>
          <p:cNvSpPr txBox="1"/>
          <p:nvPr/>
        </p:nvSpPr>
        <p:spPr>
          <a:xfrm>
            <a:off x="357158" y="5786454"/>
            <a:ext cx="1000132" cy="584775"/>
          </a:xfrm>
          <a:prstGeom prst="rect">
            <a:avLst/>
          </a:prstGeom>
          <a:noFill/>
        </p:spPr>
        <p:txBody>
          <a:bodyPr wrap="square" rtlCol="0">
            <a:spAutoFit/>
          </a:bodyPr>
          <a:lstStyle/>
          <a:p>
            <a:r>
              <a:rPr lang="pt-BR" sz="1600" dirty="0" err="1" smtClean="0"/>
              <a:t>Vilfredo</a:t>
            </a:r>
            <a:r>
              <a:rPr lang="pt-BR" sz="1600" dirty="0" smtClean="0"/>
              <a:t> </a:t>
            </a:r>
            <a:r>
              <a:rPr lang="pt-BR" sz="1600" dirty="0" err="1" smtClean="0"/>
              <a:t>Pareto</a:t>
            </a:r>
            <a:endParaRPr lang="pt-BR" sz="1600" dirty="0"/>
          </a:p>
        </p:txBody>
      </p:sp>
      <p:sp>
        <p:nvSpPr>
          <p:cNvPr id="7" name="CaixaDeTexto 6"/>
          <p:cNvSpPr txBox="1"/>
          <p:nvPr/>
        </p:nvSpPr>
        <p:spPr>
          <a:xfrm>
            <a:off x="6143636" y="5000636"/>
            <a:ext cx="1000132" cy="584775"/>
          </a:xfrm>
          <a:prstGeom prst="rect">
            <a:avLst/>
          </a:prstGeom>
          <a:noFill/>
        </p:spPr>
        <p:txBody>
          <a:bodyPr wrap="square" rtlCol="0">
            <a:spAutoFit/>
          </a:bodyPr>
          <a:lstStyle/>
          <a:p>
            <a:r>
              <a:rPr lang="pt-BR" sz="1600" dirty="0" smtClean="0"/>
              <a:t>James Martin</a:t>
            </a:r>
            <a:endParaRPr lang="pt-BR"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Fases do DSDM</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Pré-projeto</a:t>
            </a:r>
            <a:r>
              <a:rPr lang="pt-BR" dirty="0" smtClean="0">
                <a:latin typeface="Calibri" pitchFamily="34" charset="0"/>
              </a:rPr>
              <a:t>. </a:t>
            </a:r>
          </a:p>
          <a:p>
            <a:pPr lvl="1"/>
            <a:r>
              <a:rPr lang="pt-BR" dirty="0" smtClean="0">
                <a:latin typeface="Calibri" pitchFamily="34" charset="0"/>
              </a:rPr>
              <a:t>Nesta fase o projeto é identificado e negociado, seu orçamento é definido e um contrato assinado.</a:t>
            </a:r>
          </a:p>
          <a:p>
            <a:pPr lvl="0"/>
            <a:r>
              <a:rPr lang="pt-BR" i="1" dirty="0" smtClean="0">
                <a:latin typeface="Calibri" pitchFamily="34" charset="0"/>
              </a:rPr>
              <a:t>Ciclo de vida.</a:t>
            </a:r>
            <a:r>
              <a:rPr lang="pt-BR" dirty="0" smtClean="0">
                <a:latin typeface="Calibri" pitchFamily="34" charset="0"/>
              </a:rPr>
              <a:t> </a:t>
            </a:r>
          </a:p>
          <a:p>
            <a:pPr lvl="1"/>
            <a:r>
              <a:rPr lang="pt-BR" dirty="0" smtClean="0">
                <a:latin typeface="Calibri" pitchFamily="34" charset="0"/>
              </a:rPr>
              <a:t>O ciclo de vida inicia com uma fase de análise de viabilidade e de negócio. Depois entra em ciclos iterativos de desenvolvimento.</a:t>
            </a:r>
          </a:p>
          <a:p>
            <a:pPr lvl="0"/>
            <a:r>
              <a:rPr lang="pt-BR" i="1" dirty="0" smtClean="0">
                <a:latin typeface="Calibri" pitchFamily="34" charset="0"/>
              </a:rPr>
              <a:t>Pós-projeto</a:t>
            </a:r>
            <a:r>
              <a:rPr lang="pt-BR" dirty="0" smtClean="0">
                <a:latin typeface="Calibri" pitchFamily="34" charset="0"/>
              </a:rPr>
              <a:t>. </a:t>
            </a:r>
          </a:p>
          <a:p>
            <a:pPr lvl="1"/>
            <a:r>
              <a:rPr lang="pt-BR" dirty="0" smtClean="0">
                <a:latin typeface="Calibri" pitchFamily="34" charset="0"/>
              </a:rPr>
              <a:t>Equivale ao período que normalmente é considerado como operação ou manutenção. Nesta fase a evolução do software é vista como uma continuação do processo de desenvolvimento, podendo, inclusive, retomar fases anteriores se necessário.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0" y="1340768"/>
            <a:ext cx="8824192" cy="5066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Estágios da fase de ciclo de vida</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Análise de viabilidade.</a:t>
            </a:r>
          </a:p>
          <a:p>
            <a:pPr lvl="0"/>
            <a:r>
              <a:rPr lang="pt-BR" dirty="0" smtClean="0">
                <a:latin typeface="Calibri" pitchFamily="34" charset="0"/>
              </a:rPr>
              <a:t>Análise de negócio (por vezes aparece junto com a anterior).</a:t>
            </a:r>
          </a:p>
          <a:p>
            <a:pPr lvl="0"/>
            <a:r>
              <a:rPr lang="pt-BR" dirty="0" smtClean="0">
                <a:latin typeface="Calibri" pitchFamily="34" charset="0"/>
              </a:rPr>
              <a:t>Iteração do modelo funcional.</a:t>
            </a:r>
          </a:p>
          <a:p>
            <a:pPr lvl="0"/>
            <a:r>
              <a:rPr lang="pt-BR" dirty="0" smtClean="0">
                <a:latin typeface="Calibri" pitchFamily="34" charset="0"/>
              </a:rPr>
              <a:t>Iteração de elaboração e construção.</a:t>
            </a:r>
          </a:p>
          <a:p>
            <a:pPr lvl="0"/>
            <a:r>
              <a:rPr lang="pt-BR" dirty="0" smtClean="0">
                <a:latin typeface="Calibri" pitchFamily="34" charset="0"/>
              </a:rPr>
              <a:t>Implantação.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Manifesto ágil</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r>
              <a:rPr lang="pt-BR" dirty="0" smtClean="0">
                <a:latin typeface="Calibri" pitchFamily="34" charset="0"/>
              </a:rPr>
              <a:t>Nós estamos descobrindo formas melhores de desenvolver software fazendo e ajudando outros a fazer. Através deste trabalho chegamos aos seguintes valores:</a:t>
            </a:r>
          </a:p>
          <a:p>
            <a:pPr lvl="1"/>
            <a:r>
              <a:rPr lang="pt-BR" dirty="0" smtClean="0">
                <a:latin typeface="Calibri" pitchFamily="34" charset="0"/>
              </a:rPr>
              <a:t>Indivíduos e interações estão acima de processos e ferramentas.</a:t>
            </a:r>
          </a:p>
          <a:p>
            <a:pPr lvl="1"/>
            <a:r>
              <a:rPr lang="pt-BR" dirty="0" smtClean="0">
                <a:latin typeface="Calibri" pitchFamily="34" charset="0"/>
              </a:rPr>
              <a:t>Software funcionando está acima de documentação compreensível.</a:t>
            </a:r>
          </a:p>
          <a:p>
            <a:pPr lvl="1"/>
            <a:r>
              <a:rPr lang="pt-BR" dirty="0" smtClean="0">
                <a:latin typeface="Calibri" pitchFamily="34" charset="0"/>
              </a:rPr>
              <a:t>Colaboração do cliente está acima de negociação de contrato.</a:t>
            </a:r>
          </a:p>
          <a:p>
            <a:pPr lvl="1"/>
            <a:r>
              <a:rPr lang="pt-BR" dirty="0" smtClean="0">
                <a:latin typeface="Calibri" pitchFamily="34" charset="0"/>
              </a:rPr>
              <a:t>Responder às mudanças está acima de seguir um plano.</a:t>
            </a:r>
          </a:p>
          <a:p>
            <a:r>
              <a:rPr lang="pt-BR" dirty="0" smtClean="0">
                <a:latin typeface="Calibri" pitchFamily="34" charset="0"/>
              </a:rPr>
              <a:t>Ou seja, enquanto forem valorizados os itens à esquerda, os itens à direita valerão mais.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Saídas da Análise de Viabilidade</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Relatório de viabilidade.</a:t>
            </a:r>
          </a:p>
          <a:p>
            <a:pPr lvl="0"/>
            <a:r>
              <a:rPr lang="pt-BR" dirty="0" smtClean="0">
                <a:latin typeface="Calibri" pitchFamily="34" charset="0"/>
              </a:rPr>
              <a:t>Protótipo de viabilidade.</a:t>
            </a:r>
          </a:p>
          <a:p>
            <a:pPr lvl="0"/>
            <a:r>
              <a:rPr lang="pt-BR" dirty="0" smtClean="0">
                <a:latin typeface="Calibri" pitchFamily="34" charset="0"/>
              </a:rPr>
              <a:t>Plano de desenvolvimento.</a:t>
            </a:r>
          </a:p>
          <a:p>
            <a:pPr lvl="0"/>
            <a:r>
              <a:rPr lang="pt-BR" dirty="0" smtClean="0">
                <a:latin typeface="Calibri" pitchFamily="34" charset="0"/>
              </a:rPr>
              <a:t>Controle de risco.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Análise de negócio</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20000"/>
          </a:bodyPr>
          <a:lstStyle/>
          <a:p>
            <a:r>
              <a:rPr lang="pt-BR" dirty="0" smtClean="0">
                <a:latin typeface="Calibri" pitchFamily="34" charset="0"/>
              </a:rPr>
              <a:t>São estudadas as características do negócio e as possíveis tecnologias a serem utilizadas.</a:t>
            </a:r>
          </a:p>
          <a:p>
            <a:r>
              <a:rPr lang="pt-BR" dirty="0" smtClean="0">
                <a:latin typeface="Calibri" pitchFamily="34" charset="0"/>
              </a:rPr>
              <a:t>Produz priorização dos requisitos e arquitetura inicial.</a:t>
            </a:r>
          </a:p>
          <a:p>
            <a:r>
              <a:rPr lang="pt-BR" dirty="0" smtClean="0">
                <a:latin typeface="Calibri" pitchFamily="34" charset="0"/>
              </a:rPr>
              <a:t>Técnica </a:t>
            </a:r>
            <a:r>
              <a:rPr lang="pt-BR" dirty="0" err="1" smtClean="0">
                <a:latin typeface="Calibri" pitchFamily="34" charset="0"/>
              </a:rPr>
              <a:t>Timeboxing</a:t>
            </a:r>
            <a:r>
              <a:rPr lang="pt-BR" dirty="0" smtClean="0">
                <a:latin typeface="Calibri" pitchFamily="34" charset="0"/>
              </a:rPr>
              <a:t>.</a:t>
            </a:r>
          </a:p>
          <a:p>
            <a:r>
              <a:rPr lang="pt-BR" dirty="0" smtClean="0">
                <a:latin typeface="Calibri" pitchFamily="34" charset="0"/>
              </a:rPr>
              <a:t>Técnica </a:t>
            </a:r>
            <a:r>
              <a:rPr lang="pt-BR" dirty="0" err="1" smtClean="0">
                <a:latin typeface="Calibri" pitchFamily="34" charset="0"/>
              </a:rPr>
              <a:t>Moscow</a:t>
            </a:r>
            <a:r>
              <a:rPr lang="pt-BR" dirty="0" smtClean="0">
                <a:latin typeface="Calibri" pitchFamily="34" charset="0"/>
              </a:rPr>
              <a:t>:</a:t>
            </a:r>
          </a:p>
          <a:p>
            <a:pPr lvl="1"/>
            <a:r>
              <a:rPr lang="pt-BR" i="1" dirty="0" err="1" smtClean="0">
                <a:latin typeface="Calibri" pitchFamily="34" charset="0"/>
              </a:rPr>
              <a:t>Must</a:t>
            </a:r>
            <a:r>
              <a:rPr lang="pt-BR" dirty="0" smtClean="0">
                <a:latin typeface="Calibri" pitchFamily="34" charset="0"/>
              </a:rPr>
              <a:t>: </a:t>
            </a:r>
          </a:p>
          <a:p>
            <a:pPr lvl="2"/>
            <a:r>
              <a:rPr lang="pt-BR" dirty="0" smtClean="0">
                <a:latin typeface="Calibri" pitchFamily="34" charset="0"/>
              </a:rPr>
              <a:t>requisitos que devem estar necessariamente de acordo com as regras de negócio.</a:t>
            </a:r>
          </a:p>
          <a:p>
            <a:pPr lvl="1"/>
            <a:r>
              <a:rPr lang="pt-BR" i="1" dirty="0" err="1" smtClean="0">
                <a:latin typeface="Calibri" pitchFamily="34" charset="0"/>
              </a:rPr>
              <a:t>Should</a:t>
            </a:r>
            <a:r>
              <a:rPr lang="pt-BR" dirty="0" smtClean="0">
                <a:latin typeface="Calibri" pitchFamily="34" charset="0"/>
              </a:rPr>
              <a:t>: </a:t>
            </a:r>
          </a:p>
          <a:p>
            <a:pPr lvl="2"/>
            <a:r>
              <a:rPr lang="pt-BR" dirty="0" smtClean="0">
                <a:latin typeface="Calibri" pitchFamily="34" charset="0"/>
              </a:rPr>
              <a:t>requisitos que devem ser considerados tanto quanto possível, mas que não tem um impacto decisivo no sucesso do projeto.</a:t>
            </a:r>
          </a:p>
          <a:p>
            <a:pPr lvl="1"/>
            <a:r>
              <a:rPr lang="pt-BR" i="1" dirty="0" err="1" smtClean="0">
                <a:latin typeface="Calibri" pitchFamily="34" charset="0"/>
              </a:rPr>
              <a:t>Could</a:t>
            </a:r>
            <a:r>
              <a:rPr lang="pt-BR" dirty="0" smtClean="0">
                <a:latin typeface="Calibri" pitchFamily="34" charset="0"/>
              </a:rPr>
              <a:t>: </a:t>
            </a:r>
          </a:p>
          <a:p>
            <a:pPr lvl="2"/>
            <a:r>
              <a:rPr lang="pt-BR" dirty="0" smtClean="0">
                <a:latin typeface="Calibri" pitchFamily="34" charset="0"/>
              </a:rPr>
              <a:t>requisitos que podem ser incluídos desde que não afetem negativamente os objetivos de tempo e orçamento do projeto.</a:t>
            </a:r>
          </a:p>
          <a:p>
            <a:pPr lvl="1"/>
            <a:r>
              <a:rPr lang="pt-BR" i="1" dirty="0" err="1" smtClean="0">
                <a:latin typeface="Calibri" pitchFamily="34" charset="0"/>
              </a:rPr>
              <a:t>Would</a:t>
            </a:r>
            <a:r>
              <a:rPr lang="pt-BR" dirty="0" smtClean="0">
                <a:latin typeface="Calibri" pitchFamily="34" charset="0"/>
              </a:rPr>
              <a:t>: </a:t>
            </a:r>
          </a:p>
          <a:p>
            <a:pPr lvl="2"/>
            <a:r>
              <a:rPr lang="pt-BR" dirty="0" smtClean="0">
                <a:latin typeface="Calibri" pitchFamily="34" charset="0"/>
              </a:rPr>
              <a:t>requisitos que podem ser incluídos se sobrar tempo.</a:t>
            </a:r>
          </a:p>
          <a:p>
            <a:pPr lvl="1"/>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Iteração do modelo funcional (atividades)</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10000"/>
          </a:bodyPr>
          <a:lstStyle/>
          <a:p>
            <a:pPr lvl="0"/>
            <a:r>
              <a:rPr lang="pt-BR" i="1" dirty="0" smtClean="0">
                <a:latin typeface="Calibri" pitchFamily="34" charset="0"/>
              </a:rPr>
              <a:t>Identificar o protótipo funcional</a:t>
            </a:r>
            <a:r>
              <a:rPr lang="pt-BR" dirty="0" smtClean="0">
                <a:latin typeface="Calibri" pitchFamily="34" charset="0"/>
              </a:rPr>
              <a:t>, ou seja, devem ser identificadas as funcionalidades que serão implementadas no ciclo atual. A base para determinação dessas funcionalidades é o resultado da etapa de análise de negócio, ou seja, o modelo funcional.</a:t>
            </a:r>
          </a:p>
          <a:p>
            <a:pPr lvl="0"/>
            <a:r>
              <a:rPr lang="pt-BR" i="1" dirty="0" smtClean="0">
                <a:latin typeface="Calibri" pitchFamily="34" charset="0"/>
              </a:rPr>
              <a:t>Agenda</a:t>
            </a:r>
            <a:r>
              <a:rPr lang="pt-BR" dirty="0" smtClean="0">
                <a:latin typeface="Calibri" pitchFamily="34" charset="0"/>
              </a:rPr>
              <a:t>, que determina quando e como cada uma das funcionalidades será implementada.</a:t>
            </a:r>
          </a:p>
          <a:p>
            <a:pPr lvl="0"/>
            <a:r>
              <a:rPr lang="pt-BR" i="1" dirty="0" smtClean="0">
                <a:latin typeface="Calibri" pitchFamily="34" charset="0"/>
              </a:rPr>
              <a:t>Criação do protótipo funcional</a:t>
            </a:r>
            <a:r>
              <a:rPr lang="pt-BR" dirty="0" smtClean="0">
                <a:latin typeface="Calibri" pitchFamily="34" charset="0"/>
              </a:rPr>
              <a:t>, que consiste na implementação preliminar das funcionalidades definidas de acordo com a agenda.</a:t>
            </a:r>
          </a:p>
          <a:p>
            <a:pPr lvl="0"/>
            <a:r>
              <a:rPr lang="pt-BR" i="1" dirty="0" smtClean="0">
                <a:latin typeface="Calibri" pitchFamily="34" charset="0"/>
              </a:rPr>
              <a:t>Revisão do protótipo funcional</a:t>
            </a:r>
            <a:r>
              <a:rPr lang="pt-BR" dirty="0" smtClean="0">
                <a:latin typeface="Calibri" pitchFamily="34" charset="0"/>
              </a:rPr>
              <a:t>, que é feita a partir tanto de revisões da documentação quanto por avaliação do usuário final. Esta atividade deve produzir o </a:t>
            </a:r>
            <a:r>
              <a:rPr lang="pt-BR" i="1" dirty="0" smtClean="0">
                <a:latin typeface="Calibri" pitchFamily="34" charset="0"/>
              </a:rPr>
              <a:t>documento de revisão do protótipo funcional</a:t>
            </a:r>
            <a:r>
              <a:rPr lang="pt-BR" dirty="0" smtClean="0">
                <a:latin typeface="Calibri" pitchFamily="34" charset="0"/>
              </a:rPr>
              <a:t>.</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Iteração de design e construção (atividades)</a:t>
            </a:r>
            <a:endParaRPr lang="pt-BR" dirty="0">
              <a:latin typeface="Calibri" pitchFamily="34" charset="0"/>
            </a:endParaRPr>
          </a:p>
        </p:txBody>
      </p:sp>
      <p:sp>
        <p:nvSpPr>
          <p:cNvPr id="3" name="Espaço Reservado para Conteúdo 2"/>
          <p:cNvSpPr>
            <a:spLocks noGrp="1"/>
          </p:cNvSpPr>
          <p:nvPr>
            <p:ph sz="quarter" idx="1"/>
          </p:nvPr>
        </p:nvSpPr>
        <p:spPr/>
        <p:txBody>
          <a:bodyPr>
            <a:normAutofit lnSpcReduction="10000"/>
          </a:bodyPr>
          <a:lstStyle/>
          <a:p>
            <a:pPr lvl="0"/>
            <a:r>
              <a:rPr lang="pt-BR" i="1" dirty="0" smtClean="0">
                <a:latin typeface="Calibri" pitchFamily="34" charset="0"/>
              </a:rPr>
              <a:t>Identificar o modelo de design</a:t>
            </a:r>
            <a:r>
              <a:rPr lang="pt-BR" dirty="0" smtClean="0">
                <a:latin typeface="Calibri" pitchFamily="34" charset="0"/>
              </a:rPr>
              <a:t>. Deve-se aqui identificar os requisitos funcionais e não funcionais que devem estar no sistema final. As </a:t>
            </a:r>
            <a:r>
              <a:rPr lang="pt-BR" i="1" dirty="0" smtClean="0">
                <a:latin typeface="Calibri" pitchFamily="34" charset="0"/>
              </a:rPr>
              <a:t>evidências de teste</a:t>
            </a:r>
            <a:r>
              <a:rPr lang="pt-BR" dirty="0" smtClean="0">
                <a:latin typeface="Calibri" pitchFamily="34" charset="0"/>
              </a:rPr>
              <a:t> obtidas a partir do protótipo da etapa anterior serão usadas para criar a </a:t>
            </a:r>
            <a:r>
              <a:rPr lang="pt-BR" i="1" dirty="0" smtClean="0">
                <a:latin typeface="Calibri" pitchFamily="34" charset="0"/>
              </a:rPr>
              <a:t>estratégia de implementação</a:t>
            </a:r>
            <a:r>
              <a:rPr lang="pt-BR" dirty="0" smtClean="0">
                <a:latin typeface="Calibri" pitchFamily="34" charset="0"/>
              </a:rPr>
              <a:t>.</a:t>
            </a:r>
          </a:p>
          <a:p>
            <a:pPr lvl="0"/>
            <a:r>
              <a:rPr lang="pt-BR" i="1" dirty="0" smtClean="0">
                <a:latin typeface="Calibri" pitchFamily="34" charset="0"/>
              </a:rPr>
              <a:t>Agenda</a:t>
            </a:r>
            <a:r>
              <a:rPr lang="pt-BR" dirty="0" smtClean="0">
                <a:latin typeface="Calibri" pitchFamily="34" charset="0"/>
              </a:rPr>
              <a:t>. A agenda define quando e como serão implementados os requisitos.</a:t>
            </a:r>
          </a:p>
          <a:p>
            <a:pPr lvl="0"/>
            <a:r>
              <a:rPr lang="pt-BR" i="1" dirty="0" smtClean="0">
                <a:latin typeface="Calibri" pitchFamily="34" charset="0"/>
              </a:rPr>
              <a:t>Criação do protótipo de design</a:t>
            </a:r>
            <a:r>
              <a:rPr lang="pt-BR" dirty="0" smtClean="0">
                <a:latin typeface="Calibri" pitchFamily="34" charset="0"/>
              </a:rPr>
              <a:t>. Aqui é criado um protótipo do sistema que pode ser utilizado pelos usuários finais e também para efeito de teste.</a:t>
            </a:r>
          </a:p>
          <a:p>
            <a:pPr lvl="0"/>
            <a:r>
              <a:rPr lang="pt-BR" i="1" dirty="0" smtClean="0">
                <a:latin typeface="Calibri" pitchFamily="34" charset="0"/>
              </a:rPr>
              <a:t>Revisão do protótipo</a:t>
            </a:r>
            <a:r>
              <a:rPr lang="pt-BR" dirty="0" smtClean="0">
                <a:latin typeface="Calibri" pitchFamily="34" charset="0"/>
              </a:rPr>
              <a:t>. O protótipo assim construído deve ser testado e revisado gerando dois artefatos: </a:t>
            </a:r>
            <a:r>
              <a:rPr lang="pt-BR" i="1" dirty="0" smtClean="0">
                <a:latin typeface="Calibri" pitchFamily="34" charset="0"/>
              </a:rPr>
              <a:t>documentação para usuário</a:t>
            </a:r>
            <a:r>
              <a:rPr lang="pt-BR" dirty="0" smtClean="0">
                <a:latin typeface="Calibri" pitchFamily="34" charset="0"/>
              </a:rPr>
              <a:t> e </a:t>
            </a:r>
            <a:r>
              <a:rPr lang="pt-BR" i="1" dirty="0" smtClean="0">
                <a:latin typeface="Calibri" pitchFamily="34" charset="0"/>
              </a:rPr>
              <a:t>evidências de teste.</a:t>
            </a:r>
            <a:endParaRPr lang="pt-BR" dirty="0" smtClean="0">
              <a:latin typeface="Calibri" pitchFamily="34" charset="0"/>
            </a:endParaRP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Implantação (atividades)</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a:bodyPr>
          <a:lstStyle/>
          <a:p>
            <a:pPr lvl="0"/>
            <a:r>
              <a:rPr lang="pt-BR" i="1" dirty="0" smtClean="0">
                <a:latin typeface="Calibri" pitchFamily="34" charset="0"/>
              </a:rPr>
              <a:t>Orientações e aprovação do usuário</a:t>
            </a:r>
            <a:r>
              <a:rPr lang="pt-BR" dirty="0" smtClean="0">
                <a:latin typeface="Calibri" pitchFamily="34" charset="0"/>
              </a:rPr>
              <a:t>. Os usuários finais aprovam o protótipo final como sistema definitivo a partir de seu uso e da observação da documentação fornecida.</a:t>
            </a:r>
          </a:p>
          <a:p>
            <a:pPr lvl="0"/>
            <a:r>
              <a:rPr lang="pt-BR" i="1" dirty="0" smtClean="0">
                <a:latin typeface="Calibri" pitchFamily="34" charset="0"/>
              </a:rPr>
              <a:t>Treinamento</a:t>
            </a:r>
            <a:r>
              <a:rPr lang="pt-BR" dirty="0" smtClean="0">
                <a:latin typeface="Calibri" pitchFamily="34" charset="0"/>
              </a:rPr>
              <a:t>. Os usuários finais são treinados para o uso do sistema. </a:t>
            </a:r>
            <a:r>
              <a:rPr lang="pt-BR" i="1" dirty="0" smtClean="0">
                <a:latin typeface="Calibri" pitchFamily="34" charset="0"/>
              </a:rPr>
              <a:t>Usuários treinados</a:t>
            </a:r>
            <a:r>
              <a:rPr lang="pt-BR" dirty="0" smtClean="0">
                <a:latin typeface="Calibri" pitchFamily="34" charset="0"/>
              </a:rPr>
              <a:t> é considerado o artefato de saída desta atividade.</a:t>
            </a:r>
          </a:p>
          <a:p>
            <a:pPr lvl="0"/>
            <a:r>
              <a:rPr lang="pt-BR" i="1" dirty="0" smtClean="0">
                <a:latin typeface="Calibri" pitchFamily="34" charset="0"/>
              </a:rPr>
              <a:t>Implantação</a:t>
            </a:r>
            <a:r>
              <a:rPr lang="pt-BR" dirty="0" smtClean="0">
                <a:latin typeface="Calibri" pitchFamily="34" charset="0"/>
              </a:rPr>
              <a:t>. Quando o sistema for implantado e liberado para os usuários finais é obtido o artefato </a:t>
            </a:r>
            <a:r>
              <a:rPr lang="pt-BR" i="1" dirty="0" smtClean="0">
                <a:latin typeface="Calibri" pitchFamily="34" charset="0"/>
              </a:rPr>
              <a:t>sistema entregue.</a:t>
            </a:r>
            <a:endParaRPr lang="pt-BR" dirty="0" smtClean="0">
              <a:latin typeface="Calibri" pitchFamily="34" charset="0"/>
            </a:endParaRPr>
          </a:p>
          <a:p>
            <a:pPr lvl="0"/>
            <a:r>
              <a:rPr lang="pt-BR" i="1" dirty="0" smtClean="0">
                <a:latin typeface="Calibri" pitchFamily="34" charset="0"/>
              </a:rPr>
              <a:t>Revisão de Negócio</a:t>
            </a:r>
            <a:r>
              <a:rPr lang="pt-BR" dirty="0" smtClean="0">
                <a:latin typeface="Calibri" pitchFamily="34" charset="0"/>
              </a:rPr>
              <a:t>. Nesta atividade, o impacto do sistema sobre os objetivos de negócio é avaliado. Dependendo do resultado, o projeto passa para um ciclo posterior ou então reinicia o mesmo ciclo a fim de refinar e melhorar os resultados.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Filosofia DSDM</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70000" lnSpcReduction="20000"/>
          </a:bodyPr>
          <a:lstStyle/>
          <a:p>
            <a:pPr lvl="0"/>
            <a:r>
              <a:rPr lang="pt-BR" i="1" dirty="0" smtClean="0">
                <a:latin typeface="Calibri" pitchFamily="34" charset="0"/>
              </a:rPr>
              <a:t>Envolvimento</a:t>
            </a:r>
            <a:r>
              <a:rPr lang="pt-BR" dirty="0" smtClean="0">
                <a:latin typeface="Calibri" pitchFamily="34" charset="0"/>
              </a:rPr>
              <a:t> do usuário durante todo o tempo do projeto.</a:t>
            </a:r>
          </a:p>
          <a:p>
            <a:pPr lvl="0"/>
            <a:r>
              <a:rPr lang="pt-BR" i="1" dirty="0" smtClean="0">
                <a:latin typeface="Calibri" pitchFamily="34" charset="0"/>
              </a:rPr>
              <a:t>Autonomia</a:t>
            </a:r>
            <a:r>
              <a:rPr lang="pt-BR" dirty="0" smtClean="0">
                <a:latin typeface="Calibri" pitchFamily="34" charset="0"/>
              </a:rPr>
              <a:t> dos desenvolvedores para tomar decisões sem a necessidade de consultar comitês superiores.</a:t>
            </a:r>
          </a:p>
          <a:p>
            <a:pPr lvl="0"/>
            <a:r>
              <a:rPr lang="pt-BR" i="1" dirty="0" smtClean="0">
                <a:latin typeface="Calibri" pitchFamily="34" charset="0"/>
              </a:rPr>
              <a:t>Entregas </a:t>
            </a:r>
            <a:r>
              <a:rPr lang="pt-BR" i="1" dirty="0" err="1" smtClean="0">
                <a:latin typeface="Calibri" pitchFamily="34" charset="0"/>
              </a:rPr>
              <a:t>frequentes</a:t>
            </a:r>
            <a:r>
              <a:rPr lang="pt-BR" dirty="0" smtClean="0">
                <a:latin typeface="Calibri" pitchFamily="34" charset="0"/>
              </a:rPr>
              <a:t> de </a:t>
            </a:r>
            <a:r>
              <a:rPr lang="pt-BR" i="1" dirty="0" smtClean="0">
                <a:latin typeface="Calibri" pitchFamily="34" charset="0"/>
              </a:rPr>
              <a:t>release</a:t>
            </a:r>
            <a:r>
              <a:rPr lang="pt-BR" dirty="0" smtClean="0">
                <a:latin typeface="Calibri" pitchFamily="34" charset="0"/>
              </a:rPr>
              <a:t>s suficientemente boas são o melhor caminho para se conseguir entregar um bom produto no final. Postergar entregas aumenta o risco de que o produto final não seja o que  o cliente deseja.</a:t>
            </a:r>
          </a:p>
          <a:p>
            <a:pPr lvl="0"/>
            <a:r>
              <a:rPr lang="pt-BR" i="1" dirty="0" smtClean="0">
                <a:latin typeface="Calibri" pitchFamily="34" charset="0"/>
              </a:rPr>
              <a:t>Eficácia</a:t>
            </a:r>
            <a:r>
              <a:rPr lang="pt-BR" dirty="0" smtClean="0">
                <a:latin typeface="Calibri" pitchFamily="34" charset="0"/>
              </a:rPr>
              <a:t> das entregas na solução de problemas de negócio. Como as primeiras entregas vão se concentrar nos requisitos mais importantes, elas serão mais eficazes para o negócio.</a:t>
            </a:r>
          </a:p>
          <a:p>
            <a:pPr lvl="0"/>
            <a:r>
              <a:rPr lang="pt-BR" i="1" dirty="0" smtClean="0">
                <a:latin typeface="Calibri" pitchFamily="34" charset="0"/>
              </a:rPr>
              <a:t>Feedback dos usuários</a:t>
            </a:r>
            <a:r>
              <a:rPr lang="pt-BR" dirty="0" smtClean="0">
                <a:latin typeface="Calibri" pitchFamily="34" charset="0"/>
              </a:rPr>
              <a:t> como forma de realimentar o processo de desenvolvimento iterativo e incremental.</a:t>
            </a:r>
          </a:p>
          <a:p>
            <a:pPr lvl="0"/>
            <a:r>
              <a:rPr lang="pt-BR" i="1" dirty="0" smtClean="0">
                <a:latin typeface="Calibri" pitchFamily="34" charset="0"/>
              </a:rPr>
              <a:t>Reversibilidade</a:t>
            </a:r>
            <a:r>
              <a:rPr lang="pt-BR" dirty="0" smtClean="0">
                <a:latin typeface="Calibri" pitchFamily="34" charset="0"/>
              </a:rPr>
              <a:t> de todas as ações realizadas durante o processo de desenvolvimento.</a:t>
            </a:r>
          </a:p>
          <a:p>
            <a:pPr lvl="0"/>
            <a:r>
              <a:rPr lang="pt-BR" i="1" dirty="0" smtClean="0">
                <a:latin typeface="Calibri" pitchFamily="34" charset="0"/>
              </a:rPr>
              <a:t>Previsibilidade</a:t>
            </a:r>
            <a:r>
              <a:rPr lang="pt-BR" dirty="0" smtClean="0">
                <a:latin typeface="Calibri" pitchFamily="34" charset="0"/>
              </a:rPr>
              <a:t> para que o escopo e objetivos das iterações sejam conhecidos antes de iniciar.</a:t>
            </a:r>
          </a:p>
          <a:p>
            <a:pPr lvl="0"/>
            <a:r>
              <a:rPr lang="pt-BR" i="1" dirty="0" smtClean="0">
                <a:latin typeface="Calibri" pitchFamily="34" charset="0"/>
              </a:rPr>
              <a:t>Ausência de testes no escopo</a:t>
            </a:r>
            <a:r>
              <a:rPr lang="pt-BR" dirty="0" smtClean="0">
                <a:latin typeface="Calibri" pitchFamily="34" charset="0"/>
              </a:rPr>
              <a:t>, já que o método considera a realização de testes como uma atividade fora do ciclo de vida.</a:t>
            </a:r>
          </a:p>
          <a:p>
            <a:pPr lvl="0"/>
            <a:r>
              <a:rPr lang="pt-BR" i="1" dirty="0" smtClean="0">
                <a:latin typeface="Calibri" pitchFamily="34" charset="0"/>
              </a:rPr>
              <a:t>Comunicação </a:t>
            </a:r>
            <a:r>
              <a:rPr lang="pt-BR" dirty="0" smtClean="0">
                <a:latin typeface="Calibri" pitchFamily="34" charset="0"/>
              </a:rPr>
              <a:t>de boa qualidade entre todos os envolvidos é fundamental para o sucesso de qualquer projeto.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Papéis no DSDM (1/2)</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77500" lnSpcReduction="20000"/>
          </a:bodyPr>
          <a:lstStyle/>
          <a:p>
            <a:pPr lvl="0"/>
            <a:r>
              <a:rPr lang="pt-BR" i="1" dirty="0" smtClean="0">
                <a:latin typeface="Calibri" pitchFamily="34" charset="0"/>
              </a:rPr>
              <a:t>Campeão do projeto</a:t>
            </a:r>
            <a:r>
              <a:rPr lang="pt-BR" dirty="0" smtClean="0">
                <a:latin typeface="Calibri" pitchFamily="34" charset="0"/>
              </a:rPr>
              <a:t>. </a:t>
            </a:r>
          </a:p>
          <a:p>
            <a:pPr lvl="1"/>
            <a:r>
              <a:rPr lang="pt-BR" dirty="0" smtClean="0">
                <a:latin typeface="Calibri" pitchFamily="34" charset="0"/>
              </a:rPr>
              <a:t>Funciona como um gerente executivo. Deve ser uma pessoa com capacidade de administrar prazos e tomar decisões, já que a ela caberão sempre as decisões finais em caso de conflito.</a:t>
            </a:r>
          </a:p>
          <a:p>
            <a:pPr lvl="0"/>
            <a:r>
              <a:rPr lang="pt-BR" i="1" dirty="0" smtClean="0">
                <a:latin typeface="Calibri" pitchFamily="34" charset="0"/>
              </a:rPr>
              <a:t>Visionário</a:t>
            </a:r>
            <a:r>
              <a:rPr lang="pt-BR" dirty="0" smtClean="0">
                <a:latin typeface="Calibri" pitchFamily="34" charset="0"/>
              </a:rPr>
              <a:t>. </a:t>
            </a:r>
          </a:p>
          <a:p>
            <a:pPr lvl="1"/>
            <a:r>
              <a:rPr lang="pt-BR" dirty="0" smtClean="0">
                <a:latin typeface="Calibri" pitchFamily="34" charset="0"/>
              </a:rPr>
              <a:t>Ele é o que tem a missão de saber se os requisitos iniciais estão adequados para que o projeto inicie. O visionário também funciona como uma espécie de engenheiro do processo, porque ele tem a responsabilidade de manter as atividades de acordo com o DSDM.</a:t>
            </a:r>
          </a:p>
          <a:p>
            <a:pPr lvl="0"/>
            <a:r>
              <a:rPr lang="pt-BR" i="1" dirty="0" smtClean="0">
                <a:latin typeface="Calibri" pitchFamily="34" charset="0"/>
              </a:rPr>
              <a:t>Intermediador</a:t>
            </a:r>
            <a:r>
              <a:rPr lang="pt-BR" dirty="0" smtClean="0">
                <a:latin typeface="Calibri" pitchFamily="34" charset="0"/>
              </a:rPr>
              <a:t>. </a:t>
            </a:r>
          </a:p>
          <a:p>
            <a:pPr lvl="1"/>
            <a:r>
              <a:rPr lang="pt-BR" dirty="0" smtClean="0">
                <a:latin typeface="Calibri" pitchFamily="34" charset="0"/>
              </a:rPr>
              <a:t>Ele é o que faz a interface da equipe de desenvolvimento com os clientes, usuários e especialistas de domínio. Sua responsabilidade é buscar e trazer as informações adequadas e necessárias para a equipe.</a:t>
            </a:r>
          </a:p>
          <a:p>
            <a:pPr lvl="0"/>
            <a:r>
              <a:rPr lang="pt-BR" i="1" dirty="0" smtClean="0">
                <a:latin typeface="Calibri" pitchFamily="34" charset="0"/>
              </a:rPr>
              <a:t>Anunciante</a:t>
            </a:r>
            <a:r>
              <a:rPr lang="pt-BR" dirty="0" smtClean="0">
                <a:latin typeface="Calibri" pitchFamily="34" charset="0"/>
              </a:rPr>
              <a:t>. </a:t>
            </a:r>
          </a:p>
          <a:p>
            <a:pPr lvl="1"/>
            <a:r>
              <a:rPr lang="pt-BR" dirty="0" smtClean="0">
                <a:latin typeface="Calibri" pitchFamily="34" charset="0"/>
              </a:rPr>
              <a:t>É qualquer usuário que, por representar um importante ponto de vista, deve trazer informações </a:t>
            </a:r>
            <a:r>
              <a:rPr lang="pt-BR" dirty="0" err="1" smtClean="0">
                <a:latin typeface="Calibri" pitchFamily="34" charset="0"/>
              </a:rPr>
              <a:t>frequentemente</a:t>
            </a:r>
            <a:r>
              <a:rPr lang="pt-BR" dirty="0" smtClean="0">
                <a:latin typeface="Calibri" pitchFamily="34" charset="0"/>
              </a:rPr>
              <a:t> para a equipe, possivelmente diariamente.</a:t>
            </a:r>
          </a:p>
          <a:p>
            <a:pPr lvl="0"/>
            <a:r>
              <a:rPr lang="pt-BR" i="1" dirty="0" smtClean="0">
                <a:latin typeface="Calibri" pitchFamily="34" charset="0"/>
              </a:rPr>
              <a:t>Gerente de projeto</a:t>
            </a:r>
            <a:r>
              <a:rPr lang="pt-BR" dirty="0" smtClean="0">
                <a:latin typeface="Calibri" pitchFamily="34" charset="0"/>
              </a:rPr>
              <a:t>. </a:t>
            </a:r>
          </a:p>
          <a:p>
            <a:pPr lvl="1"/>
            <a:r>
              <a:rPr lang="pt-BR" dirty="0" smtClean="0">
                <a:latin typeface="Calibri" pitchFamily="34" charset="0"/>
              </a:rPr>
              <a:t>É responsável por manter as atividades nos prazos, com o orçamento definido e com a qualidade necessária.</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Papéis no DSDM (2/2)</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85000" lnSpcReduction="20000"/>
          </a:bodyPr>
          <a:lstStyle/>
          <a:p>
            <a:pPr lvl="0"/>
            <a:r>
              <a:rPr lang="pt-BR" i="1" dirty="0" smtClean="0">
                <a:latin typeface="Calibri" pitchFamily="34" charset="0"/>
              </a:rPr>
              <a:t>Coordenador técnico</a:t>
            </a:r>
            <a:r>
              <a:rPr lang="pt-BR" dirty="0" smtClean="0">
                <a:latin typeface="Calibri" pitchFamily="34" charset="0"/>
              </a:rPr>
              <a:t>. </a:t>
            </a:r>
          </a:p>
          <a:p>
            <a:pPr lvl="1"/>
            <a:r>
              <a:rPr lang="pt-BR" dirty="0" smtClean="0">
                <a:latin typeface="Calibri" pitchFamily="34" charset="0"/>
              </a:rPr>
              <a:t>É responsável pelo projeto da arquitetura do sistema e seus aspectos técnicos.</a:t>
            </a:r>
          </a:p>
          <a:p>
            <a:pPr lvl="0"/>
            <a:r>
              <a:rPr lang="pt-BR" i="1" dirty="0" smtClean="0">
                <a:latin typeface="Calibri" pitchFamily="34" charset="0"/>
              </a:rPr>
              <a:t>Líder de equipe</a:t>
            </a:r>
            <a:r>
              <a:rPr lang="pt-BR" dirty="0" smtClean="0">
                <a:latin typeface="Calibri" pitchFamily="34" charset="0"/>
              </a:rPr>
              <a:t>. </a:t>
            </a:r>
          </a:p>
          <a:p>
            <a:pPr lvl="1"/>
            <a:r>
              <a:rPr lang="pt-BR" dirty="0" smtClean="0">
                <a:latin typeface="Calibri" pitchFamily="34" charset="0"/>
              </a:rPr>
              <a:t>É um desenvolvedor com a função especial de motivar e manter a harmonia de seu grupo.</a:t>
            </a:r>
          </a:p>
          <a:p>
            <a:pPr lvl="0"/>
            <a:r>
              <a:rPr lang="pt-BR" i="1" dirty="0" smtClean="0">
                <a:latin typeface="Calibri" pitchFamily="34" charset="0"/>
              </a:rPr>
              <a:t>Desenvolvedor</a:t>
            </a:r>
            <a:r>
              <a:rPr lang="pt-BR" dirty="0" smtClean="0">
                <a:latin typeface="Calibri" pitchFamily="34" charset="0"/>
              </a:rPr>
              <a:t>. </a:t>
            </a:r>
          </a:p>
          <a:p>
            <a:pPr lvl="1"/>
            <a:r>
              <a:rPr lang="pt-BR" dirty="0" smtClean="0">
                <a:latin typeface="Calibri" pitchFamily="34" charset="0"/>
              </a:rPr>
              <a:t>Trabalha para transformar requisitos e modelos em código executável.</a:t>
            </a:r>
          </a:p>
          <a:p>
            <a:pPr lvl="0"/>
            <a:r>
              <a:rPr lang="pt-BR" i="1" dirty="0" smtClean="0">
                <a:latin typeface="Calibri" pitchFamily="34" charset="0"/>
              </a:rPr>
              <a:t>Testador</a:t>
            </a:r>
            <a:r>
              <a:rPr lang="pt-BR" dirty="0" smtClean="0">
                <a:latin typeface="Calibri" pitchFamily="34" charset="0"/>
              </a:rPr>
              <a:t>. </a:t>
            </a:r>
          </a:p>
          <a:p>
            <a:pPr lvl="1"/>
            <a:r>
              <a:rPr lang="pt-BR" dirty="0" smtClean="0">
                <a:latin typeface="Calibri" pitchFamily="34" charset="0"/>
              </a:rPr>
              <a:t>É o responsável pelos testes do sistema.</a:t>
            </a:r>
          </a:p>
          <a:p>
            <a:pPr lvl="0"/>
            <a:r>
              <a:rPr lang="pt-BR" i="1" dirty="0" smtClean="0">
                <a:latin typeface="Calibri" pitchFamily="34" charset="0"/>
              </a:rPr>
              <a:t>Escrivão</a:t>
            </a:r>
            <a:r>
              <a:rPr lang="pt-BR" dirty="0" smtClean="0">
                <a:latin typeface="Calibri" pitchFamily="34" charset="0"/>
              </a:rPr>
              <a:t>. </a:t>
            </a:r>
          </a:p>
          <a:p>
            <a:pPr lvl="1"/>
            <a:r>
              <a:rPr lang="pt-BR" dirty="0" smtClean="0">
                <a:latin typeface="Calibri" pitchFamily="34" charset="0"/>
              </a:rPr>
              <a:t>É responsável por tomar notas para registro de requisitos identificados, bem como de decisões de </a:t>
            </a:r>
            <a:r>
              <a:rPr lang="pt-BR" i="1" dirty="0" smtClean="0">
                <a:latin typeface="Calibri" pitchFamily="34" charset="0"/>
              </a:rPr>
              <a:t>design</a:t>
            </a:r>
            <a:r>
              <a:rPr lang="pt-BR" dirty="0" smtClean="0">
                <a:latin typeface="Calibri" pitchFamily="34" charset="0"/>
              </a:rPr>
              <a:t> tomadas ao longo do processo de desenvolvimento.</a:t>
            </a:r>
          </a:p>
          <a:p>
            <a:pPr lvl="0"/>
            <a:r>
              <a:rPr lang="pt-BR" i="1" dirty="0" smtClean="0">
                <a:latin typeface="Calibri" pitchFamily="34" charset="0"/>
              </a:rPr>
              <a:t>Facilitador</a:t>
            </a:r>
            <a:r>
              <a:rPr lang="pt-BR" dirty="0" smtClean="0">
                <a:latin typeface="Calibri" pitchFamily="34" charset="0"/>
              </a:rPr>
              <a:t>. </a:t>
            </a:r>
          </a:p>
          <a:p>
            <a:pPr lvl="1"/>
            <a:r>
              <a:rPr lang="pt-BR" dirty="0" smtClean="0">
                <a:latin typeface="Calibri" pitchFamily="34" charset="0"/>
              </a:rPr>
              <a:t>Disponibiliza o ambiente de trabalho e avalia o progresso das diversas equipes.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SCRUM</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A concepção inicial do </a:t>
            </a:r>
            <a:r>
              <a:rPr lang="pt-BR" i="1" dirty="0" err="1" smtClean="0">
                <a:latin typeface="Calibri" pitchFamily="34" charset="0"/>
              </a:rPr>
              <a:t>Scrum</a:t>
            </a:r>
            <a:r>
              <a:rPr lang="pt-BR" dirty="0" smtClean="0">
                <a:latin typeface="Calibri" pitchFamily="34" charset="0"/>
              </a:rPr>
              <a:t> deu-se na indústria automobilística (</a:t>
            </a:r>
            <a:r>
              <a:rPr lang="pt-BR" dirty="0" err="1" smtClean="0">
                <a:latin typeface="Calibri" pitchFamily="34" charset="0"/>
              </a:rPr>
              <a:t>Takeuchi</a:t>
            </a:r>
            <a:r>
              <a:rPr lang="pt-BR" dirty="0" smtClean="0">
                <a:latin typeface="Calibri" pitchFamily="34" charset="0"/>
              </a:rPr>
              <a:t> &amp; </a:t>
            </a:r>
            <a:r>
              <a:rPr lang="pt-BR" dirty="0" err="1" smtClean="0">
                <a:latin typeface="Calibri" pitchFamily="34" charset="0"/>
              </a:rPr>
              <a:t>Nonaka</a:t>
            </a:r>
            <a:r>
              <a:rPr lang="pt-BR" dirty="0" smtClean="0">
                <a:latin typeface="Calibri" pitchFamily="34" charset="0"/>
              </a:rPr>
              <a:t>, 1986), e o modelo pode ser adaptado a várias outras áreas diferentes da produção de software. </a:t>
            </a:r>
          </a:p>
          <a:p>
            <a:r>
              <a:rPr lang="pt-BR" dirty="0" smtClean="0">
                <a:latin typeface="Calibri" pitchFamily="34" charset="0"/>
              </a:rPr>
              <a:t>Na área de desenvolvimento de software, </a:t>
            </a:r>
            <a:r>
              <a:rPr lang="pt-BR" i="1" dirty="0" err="1" smtClean="0">
                <a:latin typeface="Calibri" pitchFamily="34" charset="0"/>
              </a:rPr>
              <a:t>Scrum</a:t>
            </a:r>
            <a:r>
              <a:rPr lang="pt-BR" dirty="0" smtClean="0">
                <a:latin typeface="Calibri" pitchFamily="34" charset="0"/>
              </a:rPr>
              <a:t> deve sua popularidade inicialmente ao </a:t>
            </a:r>
            <a:br>
              <a:rPr lang="pt-BR" dirty="0" smtClean="0">
                <a:latin typeface="Calibri" pitchFamily="34" charset="0"/>
              </a:rPr>
            </a:br>
            <a:r>
              <a:rPr lang="pt-BR" dirty="0" smtClean="0">
                <a:latin typeface="Calibri" pitchFamily="34" charset="0"/>
              </a:rPr>
              <a:t>trabalho de </a:t>
            </a:r>
            <a:r>
              <a:rPr lang="pt-BR" dirty="0" err="1" smtClean="0">
                <a:latin typeface="Calibri" pitchFamily="34" charset="0"/>
              </a:rPr>
              <a:t>Schwaber</a:t>
            </a:r>
            <a:r>
              <a:rPr lang="pt-BR" dirty="0" smtClean="0">
                <a:latin typeface="Calibri" pitchFamily="34" charset="0"/>
              </a:rPr>
              <a:t>. Uma boa </a:t>
            </a:r>
            <a:br>
              <a:rPr lang="pt-BR" dirty="0" smtClean="0">
                <a:latin typeface="Calibri" pitchFamily="34" charset="0"/>
              </a:rPr>
            </a:br>
            <a:r>
              <a:rPr lang="pt-BR" dirty="0" smtClean="0">
                <a:latin typeface="Calibri" pitchFamily="34" charset="0"/>
              </a:rPr>
              <a:t>referência para quem deseja adotar o </a:t>
            </a:r>
            <a:br>
              <a:rPr lang="pt-BR" dirty="0" smtClean="0">
                <a:latin typeface="Calibri" pitchFamily="34" charset="0"/>
              </a:rPr>
            </a:br>
            <a:r>
              <a:rPr lang="pt-BR" dirty="0" smtClean="0">
                <a:latin typeface="Calibri" pitchFamily="34" charset="0"/>
              </a:rPr>
              <a:t>método é o livro de </a:t>
            </a:r>
            <a:r>
              <a:rPr lang="pt-BR" dirty="0" err="1" smtClean="0">
                <a:latin typeface="Calibri" pitchFamily="34" charset="0"/>
              </a:rPr>
              <a:t>Schwaber</a:t>
            </a:r>
            <a:r>
              <a:rPr lang="pt-BR" dirty="0" smtClean="0">
                <a:latin typeface="Calibri" pitchFamily="34" charset="0"/>
              </a:rPr>
              <a:t> e </a:t>
            </a:r>
            <a:r>
              <a:rPr lang="pt-BR" dirty="0" err="1" smtClean="0">
                <a:latin typeface="Calibri" pitchFamily="34" charset="0"/>
              </a:rPr>
              <a:t>Beedle</a:t>
            </a:r>
            <a:r>
              <a:rPr lang="pt-BR" dirty="0" smtClean="0">
                <a:latin typeface="Calibri" pitchFamily="34" charset="0"/>
              </a:rPr>
              <a:t> </a:t>
            </a:r>
            <a:br>
              <a:rPr lang="pt-BR" dirty="0" smtClean="0">
                <a:latin typeface="Calibri" pitchFamily="34" charset="0"/>
              </a:rPr>
            </a:br>
            <a:r>
              <a:rPr lang="pt-BR" dirty="0" smtClean="0">
                <a:latin typeface="Calibri" pitchFamily="34" charset="0"/>
              </a:rPr>
              <a:t>(2001), que apresenta o método de </a:t>
            </a:r>
            <a:br>
              <a:rPr lang="pt-BR" dirty="0" smtClean="0">
                <a:latin typeface="Calibri" pitchFamily="34" charset="0"/>
              </a:rPr>
            </a:br>
            <a:r>
              <a:rPr lang="pt-BR" dirty="0" smtClean="0">
                <a:latin typeface="Calibri" pitchFamily="34" charset="0"/>
              </a:rPr>
              <a:t>forma completa e sistemática.</a:t>
            </a:r>
          </a:p>
          <a:p>
            <a:endParaRPr lang="pt-BR" dirty="0">
              <a:latin typeface="Calibri"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5929322" y="3500438"/>
            <a:ext cx="27813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Papeis</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latin typeface="Calibri" pitchFamily="34" charset="0"/>
              </a:rPr>
              <a:t>O </a:t>
            </a:r>
            <a:r>
              <a:rPr lang="pt-BR" i="1" dirty="0" err="1" smtClean="0">
                <a:latin typeface="Calibri" pitchFamily="34" charset="0"/>
              </a:rPr>
              <a:t>Scrum</a:t>
            </a:r>
            <a:r>
              <a:rPr lang="pt-BR" i="1" dirty="0" smtClean="0">
                <a:latin typeface="Calibri" pitchFamily="34" charset="0"/>
              </a:rPr>
              <a:t> </a:t>
            </a:r>
            <a:r>
              <a:rPr lang="pt-BR" i="1" dirty="0" err="1" smtClean="0">
                <a:latin typeface="Calibri" pitchFamily="34" charset="0"/>
              </a:rPr>
              <a:t>master</a:t>
            </a:r>
            <a:r>
              <a:rPr lang="pt-BR" dirty="0" smtClean="0">
                <a:latin typeface="Calibri" pitchFamily="34" charset="0"/>
              </a:rPr>
              <a:t>, que não é um gerente no sentido dos modelos prescritivos. O </a:t>
            </a:r>
            <a:r>
              <a:rPr lang="pt-BR" i="1" dirty="0" err="1" smtClean="0">
                <a:latin typeface="Calibri" pitchFamily="34" charset="0"/>
              </a:rPr>
              <a:t>Scrum</a:t>
            </a:r>
            <a:r>
              <a:rPr lang="pt-BR" i="1" dirty="0" smtClean="0">
                <a:latin typeface="Calibri" pitchFamily="34" charset="0"/>
              </a:rPr>
              <a:t> </a:t>
            </a:r>
            <a:r>
              <a:rPr lang="pt-BR" i="1" dirty="0" err="1" smtClean="0">
                <a:latin typeface="Calibri" pitchFamily="34" charset="0"/>
              </a:rPr>
              <a:t>master</a:t>
            </a:r>
            <a:r>
              <a:rPr lang="pt-BR" dirty="0" smtClean="0">
                <a:latin typeface="Calibri" pitchFamily="34" charset="0"/>
              </a:rPr>
              <a:t> não é um líder, já que as equipes são auto-organizadas, mas um facilitador (pessoa que conhece bem o modelo) e </a:t>
            </a:r>
            <a:r>
              <a:rPr lang="pt-BR" dirty="0" err="1" smtClean="0">
                <a:latin typeface="Calibri" pitchFamily="34" charset="0"/>
              </a:rPr>
              <a:t>resolvedor</a:t>
            </a:r>
            <a:r>
              <a:rPr lang="pt-BR" dirty="0" smtClean="0">
                <a:latin typeface="Calibri" pitchFamily="34" charset="0"/>
              </a:rPr>
              <a:t> de conflitos.</a:t>
            </a:r>
          </a:p>
          <a:p>
            <a:pPr lvl="0"/>
            <a:r>
              <a:rPr lang="pt-BR" dirty="0" smtClean="0">
                <a:latin typeface="Calibri" pitchFamily="34" charset="0"/>
              </a:rPr>
              <a:t>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owner</a:t>
            </a:r>
            <a:r>
              <a:rPr lang="pt-BR" dirty="0" smtClean="0">
                <a:latin typeface="Calibri" pitchFamily="34" charset="0"/>
              </a:rPr>
              <a:t>, ou seja, a pessoa responsável pelo projeto em si. 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owner</a:t>
            </a:r>
            <a:r>
              <a:rPr lang="pt-BR" dirty="0" smtClean="0">
                <a:latin typeface="Calibri" pitchFamily="34" charset="0"/>
              </a:rPr>
              <a:t> tem, entre outras atribuições, a de indicar quais são os requisitos mais importantes a serem tratados em cada </a:t>
            </a:r>
            <a:r>
              <a:rPr lang="pt-BR" i="1" dirty="0" err="1" smtClean="0">
                <a:latin typeface="Calibri" pitchFamily="34" charset="0"/>
              </a:rPr>
              <a:t>sprint</a:t>
            </a:r>
            <a:r>
              <a:rPr lang="pt-BR" dirty="0" smtClean="0">
                <a:latin typeface="Calibri" pitchFamily="34" charset="0"/>
              </a:rPr>
              <a:t>. 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owner</a:t>
            </a:r>
            <a:r>
              <a:rPr lang="pt-BR" dirty="0" smtClean="0">
                <a:latin typeface="Calibri" pitchFamily="34" charset="0"/>
              </a:rPr>
              <a:t> é o responsável pelo </a:t>
            </a:r>
            <a:r>
              <a:rPr lang="pt-BR" i="1" dirty="0" smtClean="0">
                <a:latin typeface="Calibri" pitchFamily="34" charset="0"/>
              </a:rPr>
              <a:t>ROI</a:t>
            </a:r>
            <a:r>
              <a:rPr lang="pt-BR" dirty="0" smtClean="0">
                <a:latin typeface="Calibri" pitchFamily="34" charset="0"/>
              </a:rPr>
              <a:t> (</a:t>
            </a:r>
            <a:r>
              <a:rPr lang="pt-BR" i="1" dirty="0" err="1" smtClean="0">
                <a:latin typeface="Calibri" pitchFamily="34" charset="0"/>
              </a:rPr>
              <a:t>Return</a:t>
            </a:r>
            <a:r>
              <a:rPr lang="pt-BR" i="1" dirty="0" smtClean="0">
                <a:latin typeface="Calibri" pitchFamily="34" charset="0"/>
              </a:rPr>
              <a:t> </a:t>
            </a:r>
            <a:r>
              <a:rPr lang="pt-BR" i="1" dirty="0" err="1" smtClean="0">
                <a:latin typeface="Calibri" pitchFamily="34" charset="0"/>
              </a:rPr>
              <a:t>Of</a:t>
            </a:r>
            <a:r>
              <a:rPr lang="pt-BR" i="1" dirty="0" smtClean="0">
                <a:latin typeface="Calibri" pitchFamily="34" charset="0"/>
              </a:rPr>
              <a:t> </a:t>
            </a:r>
            <a:r>
              <a:rPr lang="pt-BR" i="1" dirty="0" err="1" smtClean="0">
                <a:latin typeface="Calibri" pitchFamily="34" charset="0"/>
              </a:rPr>
              <a:t>Investment</a:t>
            </a:r>
            <a:r>
              <a:rPr lang="pt-BR" dirty="0" smtClean="0">
                <a:latin typeface="Calibri" pitchFamily="34" charset="0"/>
              </a:rPr>
              <a:t>), e também por conhecer e avaliar as necessidades do cliente.</a:t>
            </a:r>
          </a:p>
          <a:p>
            <a:pPr lvl="0"/>
            <a:r>
              <a:rPr lang="pt-BR" dirty="0" smtClean="0">
                <a:latin typeface="Calibri" pitchFamily="34" charset="0"/>
              </a:rPr>
              <a:t>O </a:t>
            </a:r>
            <a:r>
              <a:rPr lang="pt-BR" i="1" dirty="0" err="1" smtClean="0">
                <a:latin typeface="Calibri" pitchFamily="34" charset="0"/>
              </a:rPr>
              <a:t>Scrum</a:t>
            </a:r>
            <a:r>
              <a:rPr lang="pt-BR" i="1" dirty="0" smtClean="0">
                <a:latin typeface="Calibri" pitchFamily="34" charset="0"/>
              </a:rPr>
              <a:t> </a:t>
            </a:r>
            <a:r>
              <a:rPr lang="pt-BR" i="1" dirty="0" err="1" smtClean="0">
                <a:latin typeface="Calibri" pitchFamily="34" charset="0"/>
              </a:rPr>
              <a:t>team</a:t>
            </a:r>
            <a:r>
              <a:rPr lang="pt-BR" dirty="0" smtClean="0">
                <a:latin typeface="Calibri" pitchFamily="34" charset="0"/>
              </a:rPr>
              <a:t>, que é a equipe de desenvolvimento. Essa equipe não é necessariamente dividida em papeis como analista, </a:t>
            </a:r>
            <a:r>
              <a:rPr lang="pt-BR" i="1" dirty="0" smtClean="0">
                <a:latin typeface="Calibri" pitchFamily="34" charset="0"/>
              </a:rPr>
              <a:t>designer</a:t>
            </a:r>
            <a:r>
              <a:rPr lang="pt-BR" dirty="0" smtClean="0">
                <a:latin typeface="Calibri" pitchFamily="34" charset="0"/>
              </a:rPr>
              <a:t> e programador, mas todos interagem para desenvolver o produto em conjunto. Usualmente são recomendadas equipes de 6 a 10 pessoas. </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654032"/>
          </a:xfrm>
        </p:spPr>
        <p:txBody>
          <a:bodyPr/>
          <a:lstStyle/>
          <a:p>
            <a:r>
              <a:rPr lang="pt-BR" dirty="0" smtClean="0">
                <a:latin typeface="Calibri" pitchFamily="34" charset="0"/>
              </a:rPr>
              <a:t>Princípios ágeis (1/2)</a:t>
            </a:r>
            <a:endParaRPr lang="pt-BR" dirty="0">
              <a:latin typeface="Calibri" pitchFamily="34" charset="0"/>
            </a:endParaRPr>
          </a:p>
        </p:txBody>
      </p:sp>
      <p:sp>
        <p:nvSpPr>
          <p:cNvPr id="3" name="Espaço Reservado para Conteúdo 2"/>
          <p:cNvSpPr>
            <a:spLocks noGrp="1"/>
          </p:cNvSpPr>
          <p:nvPr>
            <p:ph sz="quarter" idx="1"/>
          </p:nvPr>
        </p:nvSpPr>
        <p:spPr>
          <a:xfrm>
            <a:off x="457200" y="1071546"/>
            <a:ext cx="7467600" cy="5402406"/>
          </a:xfrm>
        </p:spPr>
        <p:txBody>
          <a:bodyPr>
            <a:normAutofit lnSpcReduction="10000"/>
          </a:bodyPr>
          <a:lstStyle/>
          <a:p>
            <a:pPr lvl="0"/>
            <a:r>
              <a:rPr lang="pt-BR" dirty="0" smtClean="0">
                <a:latin typeface="Calibri" pitchFamily="34" charset="0"/>
              </a:rPr>
              <a:t>Nossa maior prioridade é </a:t>
            </a:r>
            <a:r>
              <a:rPr lang="pt-BR" b="1" dirty="0" smtClean="0">
                <a:latin typeface="Calibri" pitchFamily="34" charset="0"/>
              </a:rPr>
              <a:t>satisfazer o cliente </a:t>
            </a:r>
            <a:r>
              <a:rPr lang="pt-BR" dirty="0" smtClean="0">
                <a:latin typeface="Calibri" pitchFamily="34" charset="0"/>
              </a:rPr>
              <a:t>através da entrega rápida e contínua de software com valor.</a:t>
            </a:r>
          </a:p>
          <a:p>
            <a:pPr lvl="0"/>
            <a:r>
              <a:rPr lang="pt-BR" b="1" dirty="0" smtClean="0">
                <a:latin typeface="Calibri" pitchFamily="34" charset="0"/>
              </a:rPr>
              <a:t>Mudanças nos requisitos são bem vindas</a:t>
            </a:r>
            <a:r>
              <a:rPr lang="pt-BR" dirty="0" smtClean="0">
                <a:latin typeface="Calibri" pitchFamily="34" charset="0"/>
              </a:rPr>
              <a:t>, mesmo nas etapas finais do projeto. Processos ágeis usam a mudança como um diferencial competitivo para o cliente.</a:t>
            </a:r>
          </a:p>
          <a:p>
            <a:pPr lvl="0"/>
            <a:r>
              <a:rPr lang="pt-BR" b="1" dirty="0" smtClean="0">
                <a:latin typeface="Calibri" pitchFamily="34" charset="0"/>
              </a:rPr>
              <a:t>Entregar software </a:t>
            </a:r>
            <a:r>
              <a:rPr lang="pt-BR" b="1" dirty="0" err="1" smtClean="0">
                <a:latin typeface="Calibri" pitchFamily="34" charset="0"/>
              </a:rPr>
              <a:t>frequentemente</a:t>
            </a:r>
            <a:r>
              <a:rPr lang="pt-BR" dirty="0" smtClean="0">
                <a:latin typeface="Calibri" pitchFamily="34" charset="0"/>
              </a:rPr>
              <a:t>, com intervalos que variam de duas semanas a dois meses, preferindo o intervalo mais curto.</a:t>
            </a:r>
          </a:p>
          <a:p>
            <a:pPr lvl="0"/>
            <a:r>
              <a:rPr lang="pt-BR" dirty="0" smtClean="0">
                <a:latin typeface="Calibri" pitchFamily="34" charset="0"/>
              </a:rPr>
              <a:t>Administradores (</a:t>
            </a:r>
            <a:r>
              <a:rPr lang="pt-BR" i="1" dirty="0" smtClean="0">
                <a:latin typeface="Calibri" pitchFamily="34" charset="0"/>
              </a:rPr>
              <a:t>business </a:t>
            </a:r>
            <a:r>
              <a:rPr lang="pt-BR" i="1" dirty="0" err="1" smtClean="0">
                <a:latin typeface="Calibri" pitchFamily="34" charset="0"/>
              </a:rPr>
              <a:t>people</a:t>
            </a:r>
            <a:r>
              <a:rPr lang="pt-BR" dirty="0" smtClean="0">
                <a:latin typeface="Calibri" pitchFamily="34" charset="0"/>
              </a:rPr>
              <a:t>) e desenvolvedores devem </a:t>
            </a:r>
            <a:r>
              <a:rPr lang="pt-BR" b="1" dirty="0" smtClean="0">
                <a:latin typeface="Calibri" pitchFamily="34" charset="0"/>
              </a:rPr>
              <a:t>trabalhar juntos diariamente </a:t>
            </a:r>
            <a:r>
              <a:rPr lang="pt-BR" dirty="0" smtClean="0">
                <a:latin typeface="Calibri" pitchFamily="34" charset="0"/>
              </a:rPr>
              <a:t>durante o desenvolvimento do projeto.</a:t>
            </a:r>
          </a:p>
          <a:p>
            <a:pPr lvl="0"/>
            <a:r>
              <a:rPr lang="pt-BR" dirty="0" smtClean="0">
                <a:latin typeface="Calibri" pitchFamily="34" charset="0"/>
              </a:rPr>
              <a:t>Construa projetos em torno de </a:t>
            </a:r>
            <a:r>
              <a:rPr lang="pt-BR" b="1" dirty="0" smtClean="0">
                <a:latin typeface="Calibri" pitchFamily="34" charset="0"/>
              </a:rPr>
              <a:t>indivíduos motivados</a:t>
            </a:r>
            <a:r>
              <a:rPr lang="pt-BR" dirty="0" smtClean="0">
                <a:latin typeface="Calibri" pitchFamily="34" charset="0"/>
              </a:rPr>
              <a:t>. Dê a eles o ambiente e o suporte e confie que eles farão o trabalho.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Product</a:t>
            </a:r>
            <a:r>
              <a:rPr lang="pt-BR" dirty="0" smtClean="0">
                <a:latin typeface="Calibri" pitchFamily="34" charset="0"/>
              </a:rPr>
              <a:t> </a:t>
            </a:r>
            <a:r>
              <a:rPr lang="pt-BR" dirty="0" err="1" smtClean="0">
                <a:latin typeface="Calibri" pitchFamily="34" charset="0"/>
              </a:rPr>
              <a:t>backlog</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As funcionalidades a serem implementadas em cada projeto (requisitos ou histórias de usuário) são mantidas em uma lista chamada de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backlog</a:t>
            </a:r>
            <a:r>
              <a:rPr lang="pt-BR" dirty="0" smtClean="0">
                <a:latin typeface="Calibri" pitchFamily="34" charset="0"/>
              </a:rPr>
              <a:t>. </a:t>
            </a:r>
          </a:p>
          <a:p>
            <a:endParaRPr lang="pt-BR" dirty="0">
              <a:latin typeface="Calibr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72479" y="3500438"/>
            <a:ext cx="8242925"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Sprint</a:t>
            </a:r>
            <a:endParaRPr lang="pt-BR" dirty="0">
              <a:latin typeface="Calibri" pitchFamily="34" charset="0"/>
            </a:endParaRPr>
          </a:p>
        </p:txBody>
      </p:sp>
      <p:sp>
        <p:nvSpPr>
          <p:cNvPr id="3" name="Espaço Reservado para Conteúdo 2"/>
          <p:cNvSpPr>
            <a:spLocks noGrp="1"/>
          </p:cNvSpPr>
          <p:nvPr>
            <p:ph sz="quarter" idx="1"/>
          </p:nvPr>
        </p:nvSpPr>
        <p:spPr/>
        <p:txBody>
          <a:bodyPr>
            <a:normAutofit lnSpcReduction="10000"/>
          </a:bodyPr>
          <a:lstStyle/>
          <a:p>
            <a:r>
              <a:rPr lang="pt-BR" dirty="0" smtClean="0">
                <a:latin typeface="Calibri" pitchFamily="34" charset="0"/>
              </a:rPr>
              <a:t>O </a:t>
            </a:r>
            <a:r>
              <a:rPr lang="pt-BR" i="1" dirty="0" err="1" smtClean="0">
                <a:latin typeface="Calibri" pitchFamily="34" charset="0"/>
              </a:rPr>
              <a:t>sprint</a:t>
            </a:r>
            <a:r>
              <a:rPr lang="pt-BR" dirty="0" smtClean="0">
                <a:latin typeface="Calibri" pitchFamily="34" charset="0"/>
              </a:rPr>
              <a:t> é o ciclo de desenvolvimento de poucas semanas de duração sobre o qual se estrutura o </a:t>
            </a:r>
            <a:r>
              <a:rPr lang="pt-BR" i="1" dirty="0" err="1" smtClean="0">
                <a:latin typeface="Calibri" pitchFamily="34" charset="0"/>
              </a:rPr>
              <a:t>Scrum</a:t>
            </a:r>
            <a:r>
              <a:rPr lang="pt-BR" dirty="0" smtClean="0">
                <a:latin typeface="Calibri" pitchFamily="34" charset="0"/>
              </a:rPr>
              <a:t>.</a:t>
            </a:r>
          </a:p>
          <a:p>
            <a:r>
              <a:rPr lang="pt-BR" dirty="0" smtClean="0">
                <a:latin typeface="Calibri" pitchFamily="34" charset="0"/>
              </a:rPr>
              <a:t>No início de cada </a:t>
            </a:r>
            <a:r>
              <a:rPr lang="pt-BR" i="1" dirty="0" err="1" smtClean="0">
                <a:latin typeface="Calibri" pitchFamily="34" charset="0"/>
              </a:rPr>
              <a:t>sprint</a:t>
            </a:r>
            <a:r>
              <a:rPr lang="pt-BR" dirty="0" smtClean="0">
                <a:latin typeface="Calibri" pitchFamily="34" charset="0"/>
              </a:rPr>
              <a:t> é feito um </a:t>
            </a:r>
            <a:r>
              <a:rPr lang="pt-BR" i="1" dirty="0" err="1" smtClean="0">
                <a:latin typeface="Calibri" pitchFamily="34" charset="0"/>
              </a:rPr>
              <a:t>sprint</a:t>
            </a:r>
            <a:r>
              <a:rPr lang="pt-BR" i="1" dirty="0" smtClean="0">
                <a:latin typeface="Calibri" pitchFamily="34" charset="0"/>
              </a:rPr>
              <a:t> </a:t>
            </a:r>
            <a:r>
              <a:rPr lang="pt-BR" i="1" dirty="0" err="1" smtClean="0">
                <a:latin typeface="Calibri" pitchFamily="34" charset="0"/>
              </a:rPr>
              <a:t>planning</a:t>
            </a:r>
            <a:r>
              <a:rPr lang="pt-BR" i="1" dirty="0" smtClean="0">
                <a:latin typeface="Calibri" pitchFamily="34" charset="0"/>
              </a:rPr>
              <a:t> meeting</a:t>
            </a:r>
            <a:r>
              <a:rPr lang="pt-BR" dirty="0" smtClean="0">
                <a:latin typeface="Calibri" pitchFamily="34" charset="0"/>
              </a:rPr>
              <a:t>, no qual a equipe prioriza os elementos do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backlog</a:t>
            </a:r>
            <a:r>
              <a:rPr lang="pt-BR" dirty="0" smtClean="0">
                <a:latin typeface="Calibri" pitchFamily="34" charset="0"/>
              </a:rPr>
              <a:t> a serem implementados, e transfere estes elementos do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backlog</a:t>
            </a:r>
            <a:r>
              <a:rPr lang="pt-BR" dirty="0" smtClean="0">
                <a:latin typeface="Calibri" pitchFamily="34" charset="0"/>
              </a:rPr>
              <a:t> para o </a:t>
            </a:r>
            <a:r>
              <a:rPr lang="pt-BR" i="1" dirty="0" err="1" smtClean="0">
                <a:latin typeface="Calibri" pitchFamily="34" charset="0"/>
              </a:rPr>
              <a:t>sprint</a:t>
            </a:r>
            <a:r>
              <a:rPr lang="pt-BR" i="1" dirty="0" smtClean="0">
                <a:latin typeface="Calibri" pitchFamily="34" charset="0"/>
              </a:rPr>
              <a:t> </a:t>
            </a:r>
            <a:r>
              <a:rPr lang="pt-BR" i="1" dirty="0" err="1" smtClean="0">
                <a:latin typeface="Calibri" pitchFamily="34" charset="0"/>
              </a:rPr>
              <a:t>backlog</a:t>
            </a:r>
            <a:r>
              <a:rPr lang="pt-BR" dirty="0" smtClean="0">
                <a:latin typeface="Calibri" pitchFamily="34" charset="0"/>
              </a:rPr>
              <a:t>, ou seja, a lista de funcionalidades a serem implementadas no ciclo que se inicia. </a:t>
            </a:r>
          </a:p>
          <a:p>
            <a:r>
              <a:rPr lang="pt-BR" dirty="0" smtClean="0">
                <a:latin typeface="Calibri" pitchFamily="34" charset="0"/>
              </a:rPr>
              <a:t>A equipe se compromete a desenvolver as funcionalidades, e o </a:t>
            </a:r>
            <a:r>
              <a:rPr lang="pt-BR" i="1" dirty="0" err="1" smtClean="0">
                <a:latin typeface="Calibri" pitchFamily="34" charset="0"/>
              </a:rPr>
              <a:t>product</a:t>
            </a:r>
            <a:r>
              <a:rPr lang="pt-BR" i="1" dirty="0" smtClean="0">
                <a:latin typeface="Calibri" pitchFamily="34" charset="0"/>
              </a:rPr>
              <a:t> </a:t>
            </a:r>
            <a:r>
              <a:rPr lang="pt-BR" i="1" dirty="0" err="1" smtClean="0">
                <a:latin typeface="Calibri" pitchFamily="34" charset="0"/>
              </a:rPr>
              <a:t>owner</a:t>
            </a:r>
            <a:r>
              <a:rPr lang="pt-BR" dirty="0" smtClean="0">
                <a:latin typeface="Calibri" pitchFamily="34" charset="0"/>
              </a:rPr>
              <a:t> se compromete a não trazer novas funcionalidades durante o mesmo </a:t>
            </a:r>
            <a:r>
              <a:rPr lang="pt-BR" i="1" dirty="0" err="1" smtClean="0">
                <a:latin typeface="Calibri" pitchFamily="34" charset="0"/>
              </a:rPr>
              <a:t>sprint</a:t>
            </a:r>
            <a:r>
              <a:rPr lang="pt-BR" dirty="0" smtClean="0">
                <a:latin typeface="Calibri" pitchFamily="34" charset="0"/>
              </a:rPr>
              <a:t>. Se novas funcionalidades forem descobertas, serão abordadas em </a:t>
            </a:r>
            <a:r>
              <a:rPr lang="pt-BR" i="1" dirty="0" err="1" smtClean="0">
                <a:latin typeface="Calibri" pitchFamily="34" charset="0"/>
              </a:rPr>
              <a:t>sprints</a:t>
            </a:r>
            <a:r>
              <a:rPr lang="pt-BR" dirty="0" smtClean="0">
                <a:latin typeface="Calibri" pitchFamily="34" charset="0"/>
              </a:rPr>
              <a:t> posteriores.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Sprint</a:t>
            </a:r>
            <a:r>
              <a:rPr lang="pt-BR" dirty="0" smtClean="0">
                <a:latin typeface="Calibri" pitchFamily="34" charset="0"/>
              </a:rPr>
              <a:t> </a:t>
            </a:r>
            <a:r>
              <a:rPr lang="pt-BR" dirty="0" err="1" smtClean="0">
                <a:latin typeface="Calibri" pitchFamily="34" charset="0"/>
              </a:rPr>
              <a:t>backlog</a:t>
            </a:r>
            <a:endParaRPr lang="pt-BR" dirty="0">
              <a:latin typeface="Calibri" pitchFamily="34" charset="0"/>
            </a:endParaRP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14282" y="1571612"/>
            <a:ext cx="8511595"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Sprint</a:t>
            </a:r>
            <a:r>
              <a:rPr lang="pt-BR" dirty="0" smtClean="0">
                <a:latin typeface="Calibri" pitchFamily="34" charset="0"/>
              </a:rPr>
              <a:t> </a:t>
            </a:r>
            <a:r>
              <a:rPr lang="pt-BR" dirty="0" err="1" smtClean="0">
                <a:latin typeface="Calibri" pitchFamily="34" charset="0"/>
              </a:rPr>
              <a:t>burndown</a:t>
            </a:r>
            <a:r>
              <a:rPr lang="pt-BR" dirty="0" smtClean="0">
                <a:latin typeface="Calibri" pitchFamily="34" charset="0"/>
              </a:rPr>
              <a:t> </a:t>
            </a:r>
            <a:r>
              <a:rPr lang="pt-BR" dirty="0" err="1" smtClean="0">
                <a:latin typeface="Calibri" pitchFamily="34" charset="0"/>
              </a:rPr>
              <a:t>chart</a:t>
            </a:r>
            <a:endParaRPr lang="pt-BR" dirty="0">
              <a:latin typeface="Calibri" pitchFamily="34" charset="0"/>
            </a:endParaRP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435420" y="1500174"/>
            <a:ext cx="7494166" cy="50621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Perfis de equipe (1/3)</a:t>
            </a:r>
            <a:endParaRPr lang="pt-BR" dirty="0">
              <a:latin typeface="Calibri" pitchFamily="34" charset="0"/>
            </a:endParaRPr>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680332" y="1643050"/>
            <a:ext cx="8035072" cy="50667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Perfis de equipe (2/3)</a:t>
            </a:r>
            <a:endParaRPr lang="pt-BR" dirty="0">
              <a:latin typeface="Calibri" pitchFamily="34" charset="0"/>
            </a:endParaRPr>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237646" y="1857364"/>
            <a:ext cx="8168176" cy="33226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Perfis de equipe (3/3)</a:t>
            </a:r>
            <a:endParaRPr lang="pt-BR" dirty="0">
              <a:latin typeface="Calibri" pitchFamily="34" charset="0"/>
            </a:endParaRPr>
          </a:p>
        </p:txBody>
      </p:sp>
      <p:pic>
        <p:nvPicPr>
          <p:cNvPr id="6146" name="Picture 2"/>
          <p:cNvPicPr>
            <a:picLocks noGrp="1" noChangeAspect="1" noChangeArrowheads="1"/>
          </p:cNvPicPr>
          <p:nvPr>
            <p:ph sz="quarter" idx="1"/>
          </p:nvPr>
        </p:nvPicPr>
        <p:blipFill>
          <a:blip r:embed="rId2" cstate="print"/>
          <a:srcRect/>
          <a:stretch>
            <a:fillRect/>
          </a:stretch>
        </p:blipFill>
        <p:spPr bwMode="auto">
          <a:xfrm>
            <a:off x="129405" y="1714488"/>
            <a:ext cx="8680499" cy="34369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Finalização de </a:t>
            </a:r>
            <a:r>
              <a:rPr lang="pt-BR" dirty="0" err="1" smtClean="0">
                <a:latin typeface="Calibri" pitchFamily="34" charset="0"/>
              </a:rPr>
              <a:t>sprint</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Ao final de cada </a:t>
            </a:r>
            <a:r>
              <a:rPr lang="pt-BR" i="1" dirty="0" err="1" smtClean="0">
                <a:latin typeface="Calibri" pitchFamily="34" charset="0"/>
              </a:rPr>
              <a:t>sprint</a:t>
            </a:r>
            <a:r>
              <a:rPr lang="pt-BR" dirty="0" smtClean="0">
                <a:latin typeface="Calibri" pitchFamily="34" charset="0"/>
              </a:rPr>
              <a:t> a equipe deve fazer um </a:t>
            </a:r>
            <a:r>
              <a:rPr lang="pt-BR" i="1" dirty="0" err="1" smtClean="0">
                <a:latin typeface="Calibri" pitchFamily="34" charset="0"/>
              </a:rPr>
              <a:t>sprint</a:t>
            </a:r>
            <a:r>
              <a:rPr lang="pt-BR" i="1" dirty="0" smtClean="0">
                <a:latin typeface="Calibri" pitchFamily="34" charset="0"/>
              </a:rPr>
              <a:t> </a:t>
            </a:r>
            <a:r>
              <a:rPr lang="pt-BR" i="1" dirty="0" err="1" smtClean="0">
                <a:latin typeface="Calibri" pitchFamily="34" charset="0"/>
              </a:rPr>
              <a:t>review</a:t>
            </a:r>
            <a:r>
              <a:rPr lang="pt-BR" i="1" dirty="0" smtClean="0">
                <a:latin typeface="Calibri" pitchFamily="34" charset="0"/>
              </a:rPr>
              <a:t> meeting</a:t>
            </a:r>
            <a:r>
              <a:rPr lang="pt-BR" dirty="0" smtClean="0">
                <a:latin typeface="Calibri" pitchFamily="34" charset="0"/>
              </a:rPr>
              <a:t> (ou </a:t>
            </a:r>
            <a:r>
              <a:rPr lang="pt-BR" i="1" dirty="0" err="1" smtClean="0">
                <a:latin typeface="Calibri" pitchFamily="34" charset="0"/>
              </a:rPr>
              <a:t>sprint</a:t>
            </a:r>
            <a:r>
              <a:rPr lang="pt-BR" i="1" dirty="0" smtClean="0">
                <a:latin typeface="Calibri" pitchFamily="34" charset="0"/>
              </a:rPr>
              <a:t> demo</a:t>
            </a:r>
            <a:r>
              <a:rPr lang="pt-BR" dirty="0" smtClean="0">
                <a:latin typeface="Calibri" pitchFamily="34" charset="0"/>
              </a:rPr>
              <a:t>) para verificar o que foi feito e, a partir daí, partir para uma nova </a:t>
            </a:r>
            <a:r>
              <a:rPr lang="pt-BR" i="1" dirty="0" err="1" smtClean="0">
                <a:latin typeface="Calibri" pitchFamily="34" charset="0"/>
              </a:rPr>
              <a:t>sprint</a:t>
            </a:r>
            <a:r>
              <a:rPr lang="pt-BR" dirty="0" smtClean="0">
                <a:latin typeface="Calibri" pitchFamily="34" charset="0"/>
              </a:rPr>
              <a:t>. O </a:t>
            </a:r>
            <a:r>
              <a:rPr lang="pt-BR" i="1" dirty="0" err="1" smtClean="0">
                <a:latin typeface="Calibri" pitchFamily="34" charset="0"/>
              </a:rPr>
              <a:t>sprint</a:t>
            </a:r>
            <a:r>
              <a:rPr lang="pt-BR" i="1" dirty="0" smtClean="0">
                <a:latin typeface="Calibri" pitchFamily="34" charset="0"/>
              </a:rPr>
              <a:t> </a:t>
            </a:r>
            <a:r>
              <a:rPr lang="pt-BR" i="1" dirty="0" err="1" smtClean="0">
                <a:latin typeface="Calibri" pitchFamily="34" charset="0"/>
              </a:rPr>
              <a:t>review</a:t>
            </a:r>
            <a:r>
              <a:rPr lang="pt-BR" i="1" dirty="0" smtClean="0">
                <a:latin typeface="Calibri" pitchFamily="34" charset="0"/>
              </a:rPr>
              <a:t> meeting</a:t>
            </a:r>
            <a:r>
              <a:rPr lang="pt-BR" dirty="0" smtClean="0">
                <a:latin typeface="Calibri" pitchFamily="34" charset="0"/>
              </a:rPr>
              <a:t> é a demonstração e avaliação do produto do </a:t>
            </a:r>
            <a:r>
              <a:rPr lang="pt-BR" i="1" dirty="0" err="1" smtClean="0">
                <a:latin typeface="Calibri" pitchFamily="34" charset="0"/>
              </a:rPr>
              <a:t>sprint</a:t>
            </a:r>
            <a:r>
              <a:rPr lang="pt-BR" dirty="0" smtClean="0">
                <a:latin typeface="Calibri" pitchFamily="34" charset="0"/>
              </a:rPr>
              <a:t>.</a:t>
            </a:r>
          </a:p>
          <a:p>
            <a:r>
              <a:rPr lang="pt-BR" dirty="0" smtClean="0">
                <a:latin typeface="Calibri" pitchFamily="34" charset="0"/>
              </a:rPr>
              <a:t>Outra reunião que pode ser feita ao final de uma </a:t>
            </a:r>
            <a:r>
              <a:rPr lang="pt-BR" i="1" dirty="0" err="1" smtClean="0">
                <a:latin typeface="Calibri" pitchFamily="34" charset="0"/>
              </a:rPr>
              <a:t>sprint</a:t>
            </a:r>
            <a:r>
              <a:rPr lang="pt-BR" dirty="0" smtClean="0">
                <a:latin typeface="Calibri" pitchFamily="34" charset="0"/>
              </a:rPr>
              <a:t> é a </a:t>
            </a:r>
            <a:r>
              <a:rPr lang="pt-BR" i="1" dirty="0" err="1" smtClean="0">
                <a:latin typeface="Calibri" pitchFamily="34" charset="0"/>
              </a:rPr>
              <a:t>sprint</a:t>
            </a:r>
            <a:r>
              <a:rPr lang="pt-BR" i="1" dirty="0" smtClean="0">
                <a:latin typeface="Calibri" pitchFamily="34" charset="0"/>
              </a:rPr>
              <a:t> </a:t>
            </a:r>
            <a:r>
              <a:rPr lang="pt-BR" i="1" dirty="0" err="1" smtClean="0">
                <a:latin typeface="Calibri" pitchFamily="34" charset="0"/>
              </a:rPr>
              <a:t>retrospective</a:t>
            </a:r>
            <a:r>
              <a:rPr lang="pt-BR" dirty="0" smtClean="0">
                <a:latin typeface="Calibri" pitchFamily="34" charset="0"/>
              </a:rPr>
              <a:t>, cujo objetivo é avaliar a equipe e os processos (impedimentos, problemas, dificuldades, </a:t>
            </a:r>
            <a:r>
              <a:rPr lang="pt-BR" dirty="0" err="1" smtClean="0">
                <a:latin typeface="Calibri" pitchFamily="34" charset="0"/>
              </a:rPr>
              <a:t>ideias</a:t>
            </a:r>
            <a:r>
              <a:rPr lang="pt-BR" dirty="0" smtClean="0">
                <a:latin typeface="Calibri" pitchFamily="34" charset="0"/>
              </a:rPr>
              <a:t> novas etc.).</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Daily</a:t>
            </a:r>
            <a:r>
              <a:rPr lang="pt-BR" dirty="0" smtClean="0">
                <a:latin typeface="Calibri" pitchFamily="34" charset="0"/>
              </a:rPr>
              <a:t> </a:t>
            </a:r>
            <a:r>
              <a:rPr lang="pt-BR" dirty="0" err="1" smtClean="0">
                <a:latin typeface="Calibri" pitchFamily="34" charset="0"/>
              </a:rPr>
              <a:t>scrum</a:t>
            </a:r>
            <a:endParaRPr lang="pt-BR" dirty="0">
              <a:latin typeface="Calibri" pitchFamily="34" charset="0"/>
            </a:endParaRPr>
          </a:p>
        </p:txBody>
      </p:sp>
      <p:sp>
        <p:nvSpPr>
          <p:cNvPr id="3" name="Espaço Reservado para Conteúdo 2"/>
          <p:cNvSpPr>
            <a:spLocks noGrp="1"/>
          </p:cNvSpPr>
          <p:nvPr>
            <p:ph sz="quarter" idx="1"/>
          </p:nvPr>
        </p:nvSpPr>
        <p:spPr/>
        <p:txBody>
          <a:bodyPr>
            <a:normAutofit lnSpcReduction="10000"/>
          </a:bodyPr>
          <a:lstStyle/>
          <a:p>
            <a:r>
              <a:rPr lang="pt-BR" dirty="0" smtClean="0">
                <a:latin typeface="Calibri" pitchFamily="34" charset="0"/>
              </a:rPr>
              <a:t>O modelo sugere que a equipe realize uma reunião diária, chamada </a:t>
            </a:r>
            <a:r>
              <a:rPr lang="pt-BR" i="1" dirty="0" err="1" smtClean="0">
                <a:latin typeface="Calibri" pitchFamily="34" charset="0"/>
              </a:rPr>
              <a:t>daily</a:t>
            </a:r>
            <a:r>
              <a:rPr lang="pt-BR" i="1" dirty="0" smtClean="0">
                <a:latin typeface="Calibri" pitchFamily="34" charset="0"/>
              </a:rPr>
              <a:t> </a:t>
            </a:r>
            <a:r>
              <a:rPr lang="pt-BR" i="1" dirty="0" err="1" smtClean="0">
                <a:latin typeface="Calibri" pitchFamily="34" charset="0"/>
              </a:rPr>
              <a:t>scrum</a:t>
            </a:r>
            <a:r>
              <a:rPr lang="pt-BR" dirty="0" smtClean="0">
                <a:latin typeface="Calibri" pitchFamily="34" charset="0"/>
              </a:rPr>
              <a:t>, onde o objetivo é que cada membro da equipe fale sobre o que fez no dia anterior, o que vai fazer no dia que se segue e, se for o caso, o que o impede de prosseguir. </a:t>
            </a:r>
          </a:p>
          <a:p>
            <a:r>
              <a:rPr lang="pt-BR" dirty="0" smtClean="0">
                <a:latin typeface="Calibri" pitchFamily="34" charset="0"/>
              </a:rPr>
              <a:t>Essas reuniões devem ser rápidas. Por isso, se sugere que sejam feitas com as pessoas em pé e em frente a um quadro de anotações. Além disso, recomenda-se que sejam feitas logo após o almoço, quando os participantes estarão mais imersos nas questões do trabalho (longe dos problemas pessoais), além de ser uma boa maneira de dissipar o cansaço que atinge os desenvolvedores no início da tarde. </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p:cNvPicPr>
          <p:nvPr>
            <p:ph sz="quarter" idx="1"/>
          </p:nvPr>
        </p:nvPicPr>
        <p:blipFill>
          <a:blip r:embed="rId2" cstate="print"/>
          <a:srcRect/>
          <a:stretch>
            <a:fillRect/>
          </a:stretch>
        </p:blipFill>
        <p:spPr bwMode="auto">
          <a:xfrm>
            <a:off x="428596" y="1071546"/>
            <a:ext cx="8286808" cy="5429288"/>
          </a:xfrm>
          <a:prstGeom prst="rect">
            <a:avLst/>
          </a:prstGeom>
          <a:noFill/>
          <a:ln w="9525">
            <a:noFill/>
            <a:miter lim="800000"/>
            <a:headEnd/>
            <a:tailEnd/>
          </a:ln>
        </p:spPr>
      </p:pic>
      <p:sp>
        <p:nvSpPr>
          <p:cNvPr id="2" name="Título 1"/>
          <p:cNvSpPr>
            <a:spLocks noGrp="1"/>
          </p:cNvSpPr>
          <p:nvPr>
            <p:ph type="title"/>
          </p:nvPr>
        </p:nvSpPr>
        <p:spPr/>
        <p:txBody>
          <a:bodyPr/>
          <a:lstStyle/>
          <a:p>
            <a:r>
              <a:rPr lang="pt-BR" dirty="0" smtClean="0">
                <a:latin typeface="Calibri" pitchFamily="34" charset="0"/>
              </a:rPr>
              <a:t>SCRUM (resumo)</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Princípios ágeis (2/2)</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10000"/>
          </a:bodyPr>
          <a:lstStyle/>
          <a:p>
            <a:pPr lvl="0"/>
            <a:r>
              <a:rPr lang="pt-BR" dirty="0" smtClean="0">
                <a:latin typeface="Calibri" pitchFamily="34" charset="0"/>
              </a:rPr>
              <a:t>O meio mais eficiente e efetivo de tratar a comunicação entre e para a equipe de desenvolvimento é a </a:t>
            </a:r>
            <a:r>
              <a:rPr lang="pt-BR" b="1" dirty="0" smtClean="0">
                <a:latin typeface="Calibri" pitchFamily="34" charset="0"/>
              </a:rPr>
              <a:t>conversa face a face</a:t>
            </a:r>
            <a:r>
              <a:rPr lang="pt-BR" dirty="0" smtClean="0">
                <a:latin typeface="Calibri" pitchFamily="34" charset="0"/>
              </a:rPr>
              <a:t>.</a:t>
            </a:r>
          </a:p>
          <a:p>
            <a:pPr lvl="0"/>
            <a:r>
              <a:rPr lang="pt-BR" b="1" dirty="0" smtClean="0">
                <a:latin typeface="Calibri" pitchFamily="34" charset="0"/>
              </a:rPr>
              <a:t>Software funcionando </a:t>
            </a:r>
            <a:r>
              <a:rPr lang="pt-BR" dirty="0" smtClean="0">
                <a:latin typeface="Calibri" pitchFamily="34" charset="0"/>
              </a:rPr>
              <a:t>é a medida primordial de progresso.</a:t>
            </a:r>
          </a:p>
          <a:p>
            <a:pPr lvl="0"/>
            <a:r>
              <a:rPr lang="pt-BR" dirty="0" smtClean="0">
                <a:latin typeface="Calibri" pitchFamily="34" charset="0"/>
              </a:rPr>
              <a:t>Processos ágeis promovem </a:t>
            </a:r>
            <a:r>
              <a:rPr lang="pt-BR" b="1" dirty="0" smtClean="0">
                <a:latin typeface="Calibri" pitchFamily="34" charset="0"/>
              </a:rPr>
              <a:t>desenvolvimento sustentado</a:t>
            </a:r>
            <a:r>
              <a:rPr lang="pt-BR" dirty="0" smtClean="0">
                <a:latin typeface="Calibri" pitchFamily="34" charset="0"/>
              </a:rPr>
              <a:t>. Os financiadores, usuários e desenvolvedores devem ser capazes de manter o ritmo indefinidamente.</a:t>
            </a:r>
          </a:p>
          <a:p>
            <a:pPr lvl="0"/>
            <a:r>
              <a:rPr lang="pt-BR" dirty="0" smtClean="0">
                <a:latin typeface="Calibri" pitchFamily="34" charset="0"/>
              </a:rPr>
              <a:t>Atenção contínua à </a:t>
            </a:r>
            <a:r>
              <a:rPr lang="pt-BR" b="1" dirty="0" smtClean="0">
                <a:latin typeface="Calibri" pitchFamily="34" charset="0"/>
              </a:rPr>
              <a:t>excelência técnica </a:t>
            </a:r>
            <a:r>
              <a:rPr lang="pt-BR" dirty="0" smtClean="0">
                <a:latin typeface="Calibri" pitchFamily="34" charset="0"/>
              </a:rPr>
              <a:t>e bom </a:t>
            </a:r>
            <a:r>
              <a:rPr lang="pt-BR" i="1" dirty="0" smtClean="0">
                <a:latin typeface="Calibri" pitchFamily="34" charset="0"/>
              </a:rPr>
              <a:t>design</a:t>
            </a:r>
            <a:r>
              <a:rPr lang="pt-BR" dirty="0" smtClean="0">
                <a:latin typeface="Calibri" pitchFamily="34" charset="0"/>
              </a:rPr>
              <a:t> melhora a agilidade.</a:t>
            </a:r>
          </a:p>
          <a:p>
            <a:pPr lvl="0"/>
            <a:r>
              <a:rPr lang="pt-BR" b="1" dirty="0" smtClean="0">
                <a:latin typeface="Calibri" pitchFamily="34" charset="0"/>
              </a:rPr>
              <a:t>Simplicidade</a:t>
            </a:r>
            <a:r>
              <a:rPr lang="pt-BR" dirty="0" smtClean="0">
                <a:latin typeface="Calibri" pitchFamily="34" charset="0"/>
              </a:rPr>
              <a:t> – a arte de maximizar a quantidade de trabalho não feito – é essencial.</a:t>
            </a:r>
          </a:p>
          <a:p>
            <a:pPr lvl="0"/>
            <a:r>
              <a:rPr lang="pt-BR" dirty="0" smtClean="0">
                <a:latin typeface="Calibri" pitchFamily="34" charset="0"/>
              </a:rPr>
              <a:t>As melhores arquiteturas, requisitos e projetos emergem de </a:t>
            </a:r>
            <a:r>
              <a:rPr lang="pt-BR" b="1" dirty="0" smtClean="0">
                <a:latin typeface="Calibri" pitchFamily="34" charset="0"/>
              </a:rPr>
              <a:t>equipes auto-organizadas</a:t>
            </a:r>
            <a:r>
              <a:rPr lang="pt-BR" dirty="0" smtClean="0">
                <a:latin typeface="Calibri" pitchFamily="34" charset="0"/>
              </a:rPr>
              <a:t>.</a:t>
            </a:r>
          </a:p>
          <a:p>
            <a:pPr lvl="0"/>
            <a:r>
              <a:rPr lang="pt-BR" dirty="0" smtClean="0">
                <a:latin typeface="Calibri" pitchFamily="34" charset="0"/>
              </a:rPr>
              <a:t>Em intervalos regulares a equipe </a:t>
            </a:r>
            <a:r>
              <a:rPr lang="pt-BR" b="1" dirty="0" smtClean="0">
                <a:latin typeface="Calibri" pitchFamily="34" charset="0"/>
              </a:rPr>
              <a:t>reflete</a:t>
            </a:r>
            <a:r>
              <a:rPr lang="pt-BR" dirty="0" smtClean="0">
                <a:latin typeface="Calibri" pitchFamily="34" charset="0"/>
              </a:rPr>
              <a:t> sobre como se tornar mais efetiva e então ajusta seu comportamento de acordo.</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XP – Extreme Programming</a:t>
            </a:r>
            <a:endParaRPr lang="pt-BR" dirty="0">
              <a:latin typeface="Calibri" pitchFamily="34" charset="0"/>
            </a:endParaRPr>
          </a:p>
        </p:txBody>
      </p:sp>
      <p:sp>
        <p:nvSpPr>
          <p:cNvPr id="3" name="Espaço Reservado para Conteúdo 2"/>
          <p:cNvSpPr>
            <a:spLocks noGrp="1"/>
          </p:cNvSpPr>
          <p:nvPr>
            <p:ph sz="quarter" idx="1"/>
          </p:nvPr>
        </p:nvSpPr>
        <p:spPr>
          <a:xfrm>
            <a:off x="457200" y="1600200"/>
            <a:ext cx="5043494" cy="4873752"/>
          </a:xfrm>
        </p:spPr>
        <p:txBody>
          <a:bodyPr/>
          <a:lstStyle/>
          <a:p>
            <a:r>
              <a:rPr lang="pt-BR" dirty="0" smtClean="0">
                <a:latin typeface="Calibri" pitchFamily="34" charset="0"/>
              </a:rPr>
              <a:t>É um modelo ágil inicialmente adequado a equipes pequenas e médias que é baseado em uma série de valores, princípios e regras. </a:t>
            </a:r>
          </a:p>
          <a:p>
            <a:r>
              <a:rPr lang="pt-BR" i="1" dirty="0" smtClean="0">
                <a:latin typeface="Calibri" pitchFamily="34" charset="0"/>
              </a:rPr>
              <a:t>XP</a:t>
            </a:r>
            <a:r>
              <a:rPr lang="pt-BR" dirty="0" smtClean="0">
                <a:latin typeface="Calibri" pitchFamily="34" charset="0"/>
              </a:rPr>
              <a:t> surgiu no final da década de 1990, nos Estados Unidos, tendo sido criada por Kent </a:t>
            </a:r>
            <a:r>
              <a:rPr lang="pt-BR" dirty="0" err="1" smtClean="0">
                <a:latin typeface="Calibri" pitchFamily="34" charset="0"/>
              </a:rPr>
              <a:t>Beck</a:t>
            </a:r>
            <a:r>
              <a:rPr lang="pt-BR" dirty="0" smtClean="0">
                <a:latin typeface="Calibri" pitchFamily="34" charset="0"/>
              </a:rPr>
              <a:t>.</a:t>
            </a:r>
          </a:p>
          <a:p>
            <a:endParaRPr lang="pt-BR" dirty="0">
              <a:latin typeface="Calibri" pitchFamily="34" charset="0"/>
            </a:endParaRPr>
          </a:p>
        </p:txBody>
      </p:sp>
      <p:pic>
        <p:nvPicPr>
          <p:cNvPr id="12290" name="Picture 2"/>
          <p:cNvPicPr>
            <a:picLocks noChangeAspect="1" noChangeArrowheads="1"/>
          </p:cNvPicPr>
          <p:nvPr/>
        </p:nvPicPr>
        <p:blipFill>
          <a:blip r:embed="rId2" cstate="print"/>
          <a:srcRect/>
          <a:stretch>
            <a:fillRect/>
          </a:stretch>
        </p:blipFill>
        <p:spPr bwMode="auto">
          <a:xfrm>
            <a:off x="5643570" y="1915164"/>
            <a:ext cx="3095632" cy="46856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02482" y="434316"/>
            <a:ext cx="6773773" cy="5660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Valores XP</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dirty="0" smtClean="0">
                <a:latin typeface="Calibri" pitchFamily="34" charset="0"/>
              </a:rPr>
              <a:t>Simplicidade. </a:t>
            </a:r>
          </a:p>
          <a:p>
            <a:pPr lvl="0"/>
            <a:r>
              <a:rPr lang="pt-BR" dirty="0" smtClean="0">
                <a:latin typeface="Calibri" pitchFamily="34" charset="0"/>
              </a:rPr>
              <a:t>Respeito. </a:t>
            </a:r>
          </a:p>
          <a:p>
            <a:pPr lvl="0"/>
            <a:r>
              <a:rPr lang="pt-BR" dirty="0" smtClean="0">
                <a:latin typeface="Calibri" pitchFamily="34" charset="0"/>
              </a:rPr>
              <a:t>Comunicação. </a:t>
            </a:r>
          </a:p>
          <a:p>
            <a:pPr lvl="0"/>
            <a:r>
              <a:rPr lang="pt-BR" dirty="0" smtClean="0">
                <a:latin typeface="Calibri" pitchFamily="34" charset="0"/>
              </a:rPr>
              <a:t>Feedback. </a:t>
            </a:r>
          </a:p>
          <a:p>
            <a:pPr lvl="0"/>
            <a:r>
              <a:rPr lang="pt-BR" dirty="0" smtClean="0">
                <a:latin typeface="Calibri" pitchFamily="34" charset="0"/>
              </a:rPr>
              <a:t>Coragem.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Princípios XP</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i="1" dirty="0" smtClean="0">
                <a:latin typeface="Calibri" pitchFamily="34" charset="0"/>
              </a:rPr>
              <a:t>Feedback</a:t>
            </a:r>
            <a:r>
              <a:rPr lang="pt-BR" dirty="0" smtClean="0">
                <a:latin typeface="Calibri" pitchFamily="34" charset="0"/>
              </a:rPr>
              <a:t> rápido.</a:t>
            </a:r>
          </a:p>
          <a:p>
            <a:pPr lvl="0"/>
            <a:r>
              <a:rPr lang="pt-BR" dirty="0" smtClean="0">
                <a:latin typeface="Calibri" pitchFamily="34" charset="0"/>
              </a:rPr>
              <a:t>Presumir simplicidade.</a:t>
            </a:r>
          </a:p>
          <a:p>
            <a:pPr lvl="0"/>
            <a:r>
              <a:rPr lang="pt-BR" dirty="0" smtClean="0">
                <a:latin typeface="Calibri" pitchFamily="34" charset="0"/>
              </a:rPr>
              <a:t>Mudanças incrementais. </a:t>
            </a:r>
          </a:p>
          <a:p>
            <a:pPr lvl="0"/>
            <a:r>
              <a:rPr lang="pt-BR" dirty="0" smtClean="0">
                <a:latin typeface="Calibri" pitchFamily="34" charset="0"/>
              </a:rPr>
              <a:t>Abraçar mudanças.</a:t>
            </a:r>
          </a:p>
          <a:p>
            <a:pPr lvl="0"/>
            <a:r>
              <a:rPr lang="pt-BR" dirty="0" smtClean="0">
                <a:latin typeface="Calibri" pitchFamily="34" charset="0"/>
              </a:rPr>
              <a:t>Trabalho de alta qualidade.</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82594"/>
          </a:xfrm>
        </p:spPr>
        <p:txBody>
          <a:bodyPr/>
          <a:lstStyle/>
          <a:p>
            <a:r>
              <a:rPr lang="pt-BR" dirty="0" smtClean="0">
                <a:latin typeface="Calibri" pitchFamily="34" charset="0"/>
              </a:rPr>
              <a:t>Práticas XP (1/3)</a:t>
            </a:r>
            <a:endParaRPr lang="pt-BR" dirty="0">
              <a:latin typeface="Calibri" pitchFamily="34" charset="0"/>
            </a:endParaRPr>
          </a:p>
        </p:txBody>
      </p:sp>
      <p:sp>
        <p:nvSpPr>
          <p:cNvPr id="3" name="Espaço Reservado para Conteúdo 2"/>
          <p:cNvSpPr>
            <a:spLocks noGrp="1"/>
          </p:cNvSpPr>
          <p:nvPr>
            <p:ph sz="quarter" idx="1"/>
          </p:nvPr>
        </p:nvSpPr>
        <p:spPr>
          <a:xfrm>
            <a:off x="457200" y="1000108"/>
            <a:ext cx="7467600" cy="5473844"/>
          </a:xfrm>
        </p:spPr>
        <p:txBody>
          <a:bodyPr>
            <a:noAutofit/>
          </a:bodyPr>
          <a:lstStyle/>
          <a:p>
            <a:pPr lvl="0"/>
            <a:r>
              <a:rPr lang="pt-BR" sz="1800" i="1" dirty="0" smtClean="0">
                <a:latin typeface="Calibri" pitchFamily="34" charset="0"/>
              </a:rPr>
              <a:t>Jogo de planejamento</a:t>
            </a:r>
            <a:r>
              <a:rPr lang="pt-BR" sz="1800" dirty="0" smtClean="0">
                <a:latin typeface="Calibri" pitchFamily="34" charset="0"/>
              </a:rPr>
              <a:t> (</a:t>
            </a:r>
            <a:r>
              <a:rPr lang="pt-BR" sz="1800" i="1" dirty="0" err="1" smtClean="0">
                <a:latin typeface="Calibri" pitchFamily="34" charset="0"/>
              </a:rPr>
              <a:t>planning</a:t>
            </a:r>
            <a:r>
              <a:rPr lang="pt-BR" sz="1800" i="1" dirty="0" smtClean="0">
                <a:latin typeface="Calibri" pitchFamily="34" charset="0"/>
              </a:rPr>
              <a:t> game</a:t>
            </a:r>
            <a:r>
              <a:rPr lang="pt-BR" sz="1800" dirty="0" smtClean="0">
                <a:latin typeface="Calibri" pitchFamily="34" charset="0"/>
              </a:rPr>
              <a:t>). </a:t>
            </a:r>
          </a:p>
          <a:p>
            <a:pPr lvl="1"/>
            <a:r>
              <a:rPr lang="pt-BR" sz="1400" dirty="0" smtClean="0">
                <a:latin typeface="Calibri" pitchFamily="34" charset="0"/>
              </a:rPr>
              <a:t>Semanalmente a equipe deve se reunir com o cliente para priorizar as funcionalidades a serem desenvolvidas. Cabe ao cliente identificar as principais necessidades e à equipe de desenvolvimento estimar quais podem ser implementadas no ciclo semanal que se inicia. Ao final da semana essas funcionalidades são entregues ao cliente. Esse tipo de modelo de relacionamento com o cliente é adaptativo, em oposição aos contratos rígidos usualmente estabelecidos.</a:t>
            </a:r>
          </a:p>
          <a:p>
            <a:pPr lvl="0"/>
            <a:r>
              <a:rPr lang="pt-BR" sz="1800" i="1" dirty="0" smtClean="0">
                <a:latin typeface="Calibri" pitchFamily="34" charset="0"/>
              </a:rPr>
              <a:t>Metáfora</a:t>
            </a:r>
            <a:r>
              <a:rPr lang="pt-BR" sz="1800" dirty="0" smtClean="0">
                <a:latin typeface="Calibri" pitchFamily="34" charset="0"/>
              </a:rPr>
              <a:t> (</a:t>
            </a:r>
            <a:r>
              <a:rPr lang="pt-BR" sz="1800" i="1" dirty="0" err="1" smtClean="0">
                <a:latin typeface="Calibri" pitchFamily="34" charset="0"/>
              </a:rPr>
              <a:t>metaphor</a:t>
            </a:r>
            <a:r>
              <a:rPr lang="pt-BR" sz="1800" dirty="0" smtClean="0">
                <a:latin typeface="Calibri" pitchFamily="34" charset="0"/>
              </a:rPr>
              <a:t>). </a:t>
            </a:r>
          </a:p>
          <a:p>
            <a:pPr lvl="1"/>
            <a:r>
              <a:rPr lang="pt-BR" sz="1400" dirty="0" smtClean="0">
                <a:latin typeface="Calibri" pitchFamily="34" charset="0"/>
              </a:rPr>
              <a:t>É preciso conhecer a linguagem do cliente e seus significados. A equipe deve aprender a se comunicar com o cliente na linguagem que ele compreende.</a:t>
            </a:r>
          </a:p>
          <a:p>
            <a:pPr lvl="0"/>
            <a:r>
              <a:rPr lang="pt-BR" sz="1800" i="1" dirty="0" smtClean="0">
                <a:latin typeface="Calibri" pitchFamily="34" charset="0"/>
              </a:rPr>
              <a:t>Equipe coesa</a:t>
            </a:r>
            <a:r>
              <a:rPr lang="pt-BR" sz="1800" dirty="0" smtClean="0">
                <a:latin typeface="Calibri" pitchFamily="34" charset="0"/>
              </a:rPr>
              <a:t> (</a:t>
            </a:r>
            <a:r>
              <a:rPr lang="pt-BR" sz="1800" i="1" dirty="0" err="1" smtClean="0">
                <a:latin typeface="Calibri" pitchFamily="34" charset="0"/>
              </a:rPr>
              <a:t>whole</a:t>
            </a:r>
            <a:r>
              <a:rPr lang="pt-BR" sz="1800" i="1" dirty="0" smtClean="0">
                <a:latin typeface="Calibri" pitchFamily="34" charset="0"/>
              </a:rPr>
              <a:t> </a:t>
            </a:r>
            <a:r>
              <a:rPr lang="pt-BR" sz="1800" i="1" dirty="0" err="1" smtClean="0">
                <a:latin typeface="Calibri" pitchFamily="34" charset="0"/>
              </a:rPr>
              <a:t>team</a:t>
            </a:r>
            <a:r>
              <a:rPr lang="pt-BR" sz="1800" dirty="0" smtClean="0">
                <a:latin typeface="Calibri" pitchFamily="34" charset="0"/>
              </a:rPr>
              <a:t>). </a:t>
            </a:r>
          </a:p>
          <a:p>
            <a:pPr lvl="1"/>
            <a:r>
              <a:rPr lang="pt-BR" sz="1400" dirty="0" smtClean="0">
                <a:latin typeface="Calibri" pitchFamily="34" charset="0"/>
              </a:rPr>
              <a:t>O cliente faz parte da equipe de desenvolvimento e a equipe deve ser estruturada de forma que eventuais barreiras de comunicação sejam eliminadas.</a:t>
            </a:r>
          </a:p>
          <a:p>
            <a:pPr lvl="0"/>
            <a:r>
              <a:rPr lang="pt-BR" sz="1800" i="1" dirty="0" smtClean="0">
                <a:latin typeface="Calibri" pitchFamily="34" charset="0"/>
              </a:rPr>
              <a:t>Reuniões em pé</a:t>
            </a:r>
            <a:r>
              <a:rPr lang="pt-BR" sz="1800" dirty="0" smtClean="0">
                <a:latin typeface="Calibri" pitchFamily="34" charset="0"/>
              </a:rPr>
              <a:t> (</a:t>
            </a:r>
            <a:r>
              <a:rPr lang="pt-BR" sz="1800" i="1" dirty="0" err="1" smtClean="0">
                <a:latin typeface="Calibri" pitchFamily="34" charset="0"/>
              </a:rPr>
              <a:t>stand-up</a:t>
            </a:r>
            <a:r>
              <a:rPr lang="pt-BR" sz="1800" i="1" dirty="0" smtClean="0">
                <a:latin typeface="Calibri" pitchFamily="34" charset="0"/>
              </a:rPr>
              <a:t> meeting</a:t>
            </a:r>
            <a:r>
              <a:rPr lang="pt-BR" sz="1800" dirty="0" smtClean="0">
                <a:latin typeface="Calibri" pitchFamily="34" charset="0"/>
              </a:rPr>
              <a:t>). </a:t>
            </a:r>
          </a:p>
          <a:p>
            <a:pPr lvl="1"/>
            <a:r>
              <a:rPr lang="pt-BR" sz="1400" dirty="0" smtClean="0">
                <a:latin typeface="Calibri" pitchFamily="34" charset="0"/>
              </a:rPr>
              <a:t>Como no caso de </a:t>
            </a:r>
            <a:r>
              <a:rPr lang="pt-BR" sz="1400" i="1" dirty="0" err="1" smtClean="0">
                <a:latin typeface="Calibri" pitchFamily="34" charset="0"/>
              </a:rPr>
              <a:t>Scrum</a:t>
            </a:r>
            <a:r>
              <a:rPr lang="pt-BR" sz="1400" dirty="0" smtClean="0">
                <a:latin typeface="Calibri" pitchFamily="34" charset="0"/>
              </a:rPr>
              <a:t>, reuniões em pé tendem a serem mais objetivas e efetivas.</a:t>
            </a:r>
          </a:p>
          <a:p>
            <a:pPr lvl="0"/>
            <a:r>
              <a:rPr lang="pt-BR" sz="1800" i="1" dirty="0" smtClean="0">
                <a:latin typeface="Calibri" pitchFamily="34" charset="0"/>
              </a:rPr>
              <a:t>Design simples</a:t>
            </a:r>
            <a:r>
              <a:rPr lang="pt-BR" sz="1800" dirty="0" smtClean="0">
                <a:latin typeface="Calibri" pitchFamily="34" charset="0"/>
              </a:rPr>
              <a:t> (</a:t>
            </a:r>
            <a:r>
              <a:rPr lang="pt-BR" sz="1800" i="1" dirty="0" err="1" smtClean="0">
                <a:latin typeface="Calibri" pitchFamily="34" charset="0"/>
              </a:rPr>
              <a:t>simple</a:t>
            </a:r>
            <a:r>
              <a:rPr lang="pt-BR" sz="1800" i="1" dirty="0" smtClean="0">
                <a:latin typeface="Calibri" pitchFamily="34" charset="0"/>
              </a:rPr>
              <a:t> design</a:t>
            </a:r>
            <a:r>
              <a:rPr lang="pt-BR" sz="1800" dirty="0" smtClean="0">
                <a:latin typeface="Calibri" pitchFamily="34" charset="0"/>
              </a:rPr>
              <a:t>). </a:t>
            </a:r>
          </a:p>
          <a:p>
            <a:pPr lvl="1"/>
            <a:r>
              <a:rPr lang="pt-BR" sz="1400" dirty="0" smtClean="0">
                <a:latin typeface="Calibri" pitchFamily="34" charset="0"/>
              </a:rPr>
              <a:t>Isso implica em atender a funcionalidade solicitada pelo cliente sem sofisticar desnecessariamente. Deve-se fazer o que o cliente precisa, não o que o desenvolvedor gostaria que ele precisasse. Por vezes, </a:t>
            </a:r>
            <a:r>
              <a:rPr lang="pt-BR" sz="1400" i="1" dirty="0" smtClean="0">
                <a:latin typeface="Calibri" pitchFamily="34" charset="0"/>
              </a:rPr>
              <a:t>design</a:t>
            </a:r>
            <a:r>
              <a:rPr lang="pt-BR" sz="1400" dirty="0" smtClean="0">
                <a:latin typeface="Calibri" pitchFamily="34" charset="0"/>
              </a:rPr>
              <a:t> simples pode ser confundido com </a:t>
            </a:r>
            <a:r>
              <a:rPr lang="pt-BR" sz="1400" i="1" dirty="0" smtClean="0">
                <a:latin typeface="Calibri" pitchFamily="34" charset="0"/>
              </a:rPr>
              <a:t>design</a:t>
            </a:r>
            <a:r>
              <a:rPr lang="pt-BR" sz="1400" dirty="0" smtClean="0">
                <a:latin typeface="Calibri" pitchFamily="34" charset="0"/>
              </a:rPr>
              <a:t> fácil. Nem sempre o </a:t>
            </a:r>
            <a:r>
              <a:rPr lang="pt-BR" sz="1400" i="1" dirty="0" smtClean="0">
                <a:latin typeface="Calibri" pitchFamily="34" charset="0"/>
              </a:rPr>
              <a:t>design</a:t>
            </a:r>
            <a:r>
              <a:rPr lang="pt-BR" sz="1400" dirty="0" smtClean="0">
                <a:latin typeface="Calibri" pitchFamily="34" charset="0"/>
              </a:rPr>
              <a:t> simples é o mais fácil de implementar. O </a:t>
            </a:r>
            <a:r>
              <a:rPr lang="pt-BR" sz="1400" i="1" dirty="0" smtClean="0">
                <a:latin typeface="Calibri" pitchFamily="34" charset="0"/>
              </a:rPr>
              <a:t>design</a:t>
            </a:r>
            <a:r>
              <a:rPr lang="pt-BR" sz="1400" dirty="0" smtClean="0">
                <a:latin typeface="Calibri" pitchFamily="34" charset="0"/>
              </a:rPr>
              <a:t> fácil pode não atender às necessidades, ou pode gerar problemas de arquitetura.</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82594"/>
          </a:xfrm>
        </p:spPr>
        <p:txBody>
          <a:bodyPr/>
          <a:lstStyle/>
          <a:p>
            <a:r>
              <a:rPr lang="pt-BR" dirty="0" smtClean="0">
                <a:latin typeface="Calibri" pitchFamily="34" charset="0"/>
              </a:rPr>
              <a:t>Práticas XP (2/3)</a:t>
            </a:r>
            <a:endParaRPr lang="pt-BR" dirty="0">
              <a:latin typeface="Calibri" pitchFamily="34" charset="0"/>
            </a:endParaRPr>
          </a:p>
        </p:txBody>
      </p:sp>
      <p:sp>
        <p:nvSpPr>
          <p:cNvPr id="3" name="Espaço Reservado para Conteúdo 2"/>
          <p:cNvSpPr>
            <a:spLocks noGrp="1"/>
          </p:cNvSpPr>
          <p:nvPr>
            <p:ph sz="quarter" idx="1"/>
          </p:nvPr>
        </p:nvSpPr>
        <p:spPr>
          <a:xfrm>
            <a:off x="457200" y="1000108"/>
            <a:ext cx="7467600" cy="5473844"/>
          </a:xfrm>
        </p:spPr>
        <p:txBody>
          <a:bodyPr>
            <a:noAutofit/>
          </a:bodyPr>
          <a:lstStyle/>
          <a:p>
            <a:pPr lvl="0"/>
            <a:r>
              <a:rPr lang="pt-BR" sz="1800" i="1" dirty="0" smtClean="0">
                <a:latin typeface="Calibri" pitchFamily="34" charset="0"/>
              </a:rPr>
              <a:t>Versões pequenas</a:t>
            </a:r>
            <a:r>
              <a:rPr lang="pt-BR" sz="1800" dirty="0" smtClean="0">
                <a:latin typeface="Calibri" pitchFamily="34" charset="0"/>
              </a:rPr>
              <a:t> (</a:t>
            </a:r>
            <a:r>
              <a:rPr lang="pt-BR" sz="1800" i="1" dirty="0" smtClean="0">
                <a:latin typeface="Calibri" pitchFamily="34" charset="0"/>
              </a:rPr>
              <a:t>small releases</a:t>
            </a:r>
            <a:r>
              <a:rPr lang="pt-BR" sz="1800" dirty="0" smtClean="0">
                <a:latin typeface="Calibri" pitchFamily="34" charset="0"/>
              </a:rPr>
              <a:t>). </a:t>
            </a:r>
          </a:p>
          <a:p>
            <a:pPr lvl="1"/>
            <a:r>
              <a:rPr lang="pt-BR" sz="1600" dirty="0" smtClean="0">
                <a:latin typeface="Calibri" pitchFamily="34" charset="0"/>
              </a:rPr>
              <a:t>A liberação de versões pequenas do sistema pode ajudar o cliente a testar as funcionalidades de forma contínua. </a:t>
            </a:r>
            <a:r>
              <a:rPr lang="pt-BR" sz="1600" i="1" dirty="0" smtClean="0">
                <a:latin typeface="Calibri" pitchFamily="34" charset="0"/>
              </a:rPr>
              <a:t>XP</a:t>
            </a:r>
            <a:r>
              <a:rPr lang="pt-BR" sz="1600" dirty="0" smtClean="0">
                <a:latin typeface="Calibri" pitchFamily="34" charset="0"/>
              </a:rPr>
              <a:t> leva ao extremo este princípio, sugerindo versões ainda menores do que as de outros processos incrementais como UP e </a:t>
            </a:r>
            <a:r>
              <a:rPr lang="pt-BR" sz="1600" i="1" dirty="0" err="1" smtClean="0">
                <a:latin typeface="Calibri" pitchFamily="34" charset="0"/>
              </a:rPr>
              <a:t>Scrum</a:t>
            </a:r>
            <a:r>
              <a:rPr lang="pt-BR" sz="1600" dirty="0" smtClean="0">
                <a:latin typeface="Calibri" pitchFamily="34" charset="0"/>
              </a:rPr>
              <a:t>.</a:t>
            </a:r>
          </a:p>
          <a:p>
            <a:pPr lvl="0"/>
            <a:r>
              <a:rPr lang="pt-BR" sz="1800" i="1" dirty="0" smtClean="0">
                <a:latin typeface="Calibri" pitchFamily="34" charset="0"/>
              </a:rPr>
              <a:t>Ritmo sustentável</a:t>
            </a:r>
            <a:r>
              <a:rPr lang="pt-BR" sz="1800" dirty="0" smtClean="0">
                <a:latin typeface="Calibri" pitchFamily="34" charset="0"/>
              </a:rPr>
              <a:t> (</a:t>
            </a:r>
            <a:r>
              <a:rPr lang="pt-BR" sz="1800" i="1" dirty="0" err="1" smtClean="0">
                <a:latin typeface="Calibri" pitchFamily="34" charset="0"/>
              </a:rPr>
              <a:t>sustainable</a:t>
            </a:r>
            <a:r>
              <a:rPr lang="pt-BR" sz="1800" i="1" dirty="0" smtClean="0">
                <a:latin typeface="Calibri" pitchFamily="34" charset="0"/>
              </a:rPr>
              <a:t> </a:t>
            </a:r>
            <a:r>
              <a:rPr lang="pt-BR" sz="1800" i="1" dirty="0" err="1" smtClean="0">
                <a:latin typeface="Calibri" pitchFamily="34" charset="0"/>
              </a:rPr>
              <a:t>pace</a:t>
            </a:r>
            <a:r>
              <a:rPr lang="pt-BR" sz="1800" dirty="0" smtClean="0">
                <a:latin typeface="Calibri" pitchFamily="34" charset="0"/>
              </a:rPr>
              <a:t>). </a:t>
            </a:r>
          </a:p>
          <a:p>
            <a:pPr lvl="1"/>
            <a:r>
              <a:rPr lang="pt-BR" sz="1600" dirty="0" smtClean="0">
                <a:latin typeface="Calibri" pitchFamily="34" charset="0"/>
              </a:rPr>
              <a:t>Trabalhar com qualidade um número razoável de horas por dia (não mais do que 8). Horas extras só são recomendadas quando efetivamente trouxerem um aumento de produtividade, mas não podem ser rotina.</a:t>
            </a:r>
          </a:p>
          <a:p>
            <a:pPr lvl="0"/>
            <a:r>
              <a:rPr lang="pt-BR" sz="1800" i="1" dirty="0" smtClean="0">
                <a:latin typeface="Calibri" pitchFamily="34" charset="0"/>
              </a:rPr>
              <a:t>Posse coletiva</a:t>
            </a:r>
            <a:r>
              <a:rPr lang="pt-BR" sz="1800" dirty="0" smtClean="0">
                <a:latin typeface="Calibri" pitchFamily="34" charset="0"/>
              </a:rPr>
              <a:t> (</a:t>
            </a:r>
            <a:r>
              <a:rPr lang="pt-BR" sz="1800" i="1" dirty="0" err="1" smtClean="0">
                <a:latin typeface="Calibri" pitchFamily="34" charset="0"/>
              </a:rPr>
              <a:t>collective</a:t>
            </a:r>
            <a:r>
              <a:rPr lang="pt-BR" sz="1800" i="1" dirty="0" smtClean="0">
                <a:latin typeface="Calibri" pitchFamily="34" charset="0"/>
              </a:rPr>
              <a:t> </a:t>
            </a:r>
            <a:r>
              <a:rPr lang="pt-BR" sz="1800" i="1" dirty="0" err="1" smtClean="0">
                <a:latin typeface="Calibri" pitchFamily="34" charset="0"/>
              </a:rPr>
              <a:t>ownership</a:t>
            </a:r>
            <a:r>
              <a:rPr lang="pt-BR" sz="1800" dirty="0" smtClean="0">
                <a:latin typeface="Calibri" pitchFamily="34" charset="0"/>
              </a:rPr>
              <a:t>). </a:t>
            </a:r>
          </a:p>
          <a:p>
            <a:pPr lvl="1"/>
            <a:r>
              <a:rPr lang="pt-BR" sz="1600" dirty="0" smtClean="0">
                <a:latin typeface="Calibri" pitchFamily="34" charset="0"/>
              </a:rPr>
              <a:t>O código não tem dono e não é necessário pedir permissão a ninguém para modificá-lo.</a:t>
            </a:r>
          </a:p>
          <a:p>
            <a:r>
              <a:rPr lang="pt-BR" sz="1800" i="1" dirty="0" smtClean="0">
                <a:latin typeface="Calibri" pitchFamily="34" charset="0"/>
              </a:rPr>
              <a:t>Programação em pares</a:t>
            </a:r>
            <a:r>
              <a:rPr lang="pt-BR" sz="1800" dirty="0" smtClean="0">
                <a:latin typeface="Calibri" pitchFamily="34" charset="0"/>
              </a:rPr>
              <a:t> (</a:t>
            </a:r>
            <a:r>
              <a:rPr lang="pt-BR" sz="1800" i="1" dirty="0" err="1" smtClean="0">
                <a:latin typeface="Calibri" pitchFamily="34" charset="0"/>
              </a:rPr>
              <a:t>pair</a:t>
            </a:r>
            <a:r>
              <a:rPr lang="pt-BR" sz="1800" i="1" dirty="0" smtClean="0">
                <a:latin typeface="Calibri" pitchFamily="34" charset="0"/>
              </a:rPr>
              <a:t> programming</a:t>
            </a:r>
            <a:r>
              <a:rPr lang="pt-BR" sz="1800" dirty="0" smtClean="0">
                <a:latin typeface="Calibri" pitchFamily="34" charset="0"/>
              </a:rPr>
              <a:t>). </a:t>
            </a:r>
          </a:p>
          <a:p>
            <a:pPr lvl="1"/>
            <a:r>
              <a:rPr lang="pt-BR" sz="1600" dirty="0" smtClean="0">
                <a:latin typeface="Calibri" pitchFamily="34" charset="0"/>
              </a:rPr>
              <a:t>A programação é sempre feita por duas pessoas em cada computador. Usualmente trata-se de um programador mais experiente e um aprendiz. O aprendiz deve usar a máquina enquanto o mais experiente o ajuda a evoluir em suas capacidades. Com isso, o código gerado terá sempre sido verificado por pelo menos duas pessoas, reduzindo drasticamente a possibilidade de erros. Existem sugestões também de que a programação em pares seja feita por desenvolvedores de mesmo nível de conhecimento, os quais devem se alternar na </a:t>
            </a:r>
            <a:r>
              <a:rPr lang="pt-BR" sz="1600" i="1" dirty="0" smtClean="0">
                <a:latin typeface="Calibri" pitchFamily="34" charset="0"/>
              </a:rPr>
              <a:t>pilotagem</a:t>
            </a:r>
            <a:r>
              <a:rPr lang="pt-BR" sz="1600" dirty="0" smtClean="0">
                <a:latin typeface="Calibri" pitchFamily="34" charset="0"/>
              </a:rPr>
              <a:t> do computador (Bravo, 2010).</a:t>
            </a:r>
          </a:p>
          <a:p>
            <a:pPr lvl="0"/>
            <a:endParaRPr lang="pt-BR" sz="1800" dirty="0">
              <a:latin typeface="Calibri"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582594"/>
          </a:xfrm>
        </p:spPr>
        <p:txBody>
          <a:bodyPr/>
          <a:lstStyle/>
          <a:p>
            <a:r>
              <a:rPr lang="pt-BR" dirty="0" smtClean="0">
                <a:latin typeface="Calibri" pitchFamily="34" charset="0"/>
              </a:rPr>
              <a:t>Práticas XP (3/3)</a:t>
            </a:r>
            <a:endParaRPr lang="pt-BR" dirty="0">
              <a:latin typeface="Calibri" pitchFamily="34" charset="0"/>
            </a:endParaRPr>
          </a:p>
        </p:txBody>
      </p:sp>
      <p:sp>
        <p:nvSpPr>
          <p:cNvPr id="3" name="Espaço Reservado para Conteúdo 2"/>
          <p:cNvSpPr>
            <a:spLocks noGrp="1"/>
          </p:cNvSpPr>
          <p:nvPr>
            <p:ph sz="quarter" idx="1"/>
          </p:nvPr>
        </p:nvSpPr>
        <p:spPr>
          <a:xfrm>
            <a:off x="457200" y="928670"/>
            <a:ext cx="7467600" cy="5545282"/>
          </a:xfrm>
        </p:spPr>
        <p:txBody>
          <a:bodyPr>
            <a:normAutofit fontScale="92500" lnSpcReduction="20000"/>
          </a:bodyPr>
          <a:lstStyle/>
          <a:p>
            <a:pPr lvl="0"/>
            <a:r>
              <a:rPr lang="pt-BR" i="1" dirty="0" smtClean="0">
                <a:latin typeface="Calibri" pitchFamily="34" charset="0"/>
              </a:rPr>
              <a:t>Padrões de codificação</a:t>
            </a:r>
            <a:r>
              <a:rPr lang="pt-BR" dirty="0" smtClean="0">
                <a:latin typeface="Calibri" pitchFamily="34" charset="0"/>
              </a:rPr>
              <a:t> (</a:t>
            </a:r>
            <a:r>
              <a:rPr lang="pt-BR" i="1" dirty="0" err="1" smtClean="0">
                <a:latin typeface="Calibri" pitchFamily="34" charset="0"/>
              </a:rPr>
              <a:t>coding</a:t>
            </a:r>
            <a:r>
              <a:rPr lang="pt-BR" i="1" dirty="0" smtClean="0">
                <a:latin typeface="Calibri" pitchFamily="34" charset="0"/>
              </a:rPr>
              <a:t> </a:t>
            </a:r>
            <a:r>
              <a:rPr lang="pt-BR" i="1" dirty="0" err="1" smtClean="0">
                <a:latin typeface="Calibri" pitchFamily="34" charset="0"/>
              </a:rPr>
              <a:t>standards</a:t>
            </a:r>
            <a:r>
              <a:rPr lang="pt-BR" dirty="0" smtClean="0">
                <a:latin typeface="Calibri" pitchFamily="34" charset="0"/>
              </a:rPr>
              <a:t>). </a:t>
            </a:r>
          </a:p>
          <a:p>
            <a:pPr lvl="1"/>
            <a:r>
              <a:rPr lang="pt-BR" dirty="0" smtClean="0">
                <a:latin typeface="Calibri" pitchFamily="34" charset="0"/>
              </a:rPr>
              <a:t>A equipe deve estabelecer e seguir padrões de codificação, de forma que parecerá que o código foi todo desenvolvido pela mesma pessoa, mesmo que tenham sido dezenas. </a:t>
            </a:r>
          </a:p>
          <a:p>
            <a:pPr lvl="0"/>
            <a:r>
              <a:rPr lang="pt-BR" i="1" dirty="0" smtClean="0">
                <a:latin typeface="Calibri" pitchFamily="34" charset="0"/>
              </a:rPr>
              <a:t>Testes de aceitação</a:t>
            </a:r>
            <a:r>
              <a:rPr lang="pt-BR" dirty="0" smtClean="0">
                <a:latin typeface="Calibri" pitchFamily="34" charset="0"/>
              </a:rPr>
              <a:t> (</a:t>
            </a:r>
            <a:r>
              <a:rPr lang="pt-BR" i="1" dirty="0" err="1" smtClean="0">
                <a:latin typeface="Calibri" pitchFamily="34" charset="0"/>
              </a:rPr>
              <a:t>customer</a:t>
            </a:r>
            <a:r>
              <a:rPr lang="pt-BR" i="1" dirty="0" smtClean="0">
                <a:latin typeface="Calibri" pitchFamily="34" charset="0"/>
              </a:rPr>
              <a:t> </a:t>
            </a:r>
            <a:r>
              <a:rPr lang="pt-BR" i="1" dirty="0" err="1" smtClean="0">
                <a:latin typeface="Calibri" pitchFamily="34" charset="0"/>
              </a:rPr>
              <a:t>tests</a:t>
            </a:r>
            <a:r>
              <a:rPr lang="pt-BR" dirty="0" smtClean="0">
                <a:latin typeface="Calibri" pitchFamily="34" charset="0"/>
              </a:rPr>
              <a:t>). </a:t>
            </a:r>
          </a:p>
          <a:p>
            <a:pPr lvl="1"/>
            <a:r>
              <a:rPr lang="pt-BR" dirty="0" smtClean="0">
                <a:latin typeface="Calibri" pitchFamily="34" charset="0"/>
              </a:rPr>
              <a:t>São testes planejados e conduzidos pela equipe em conjunto com o cliente para verificar se os requisitos foram atendidos.</a:t>
            </a:r>
          </a:p>
          <a:p>
            <a:pPr lvl="0"/>
            <a:r>
              <a:rPr lang="pt-BR" i="1" dirty="0" smtClean="0">
                <a:latin typeface="Calibri" pitchFamily="34" charset="0"/>
              </a:rPr>
              <a:t>Desenvolvimento orientado a testes</a:t>
            </a:r>
            <a:r>
              <a:rPr lang="pt-BR" dirty="0" smtClean="0">
                <a:latin typeface="Calibri" pitchFamily="34" charset="0"/>
              </a:rPr>
              <a:t> (</a:t>
            </a:r>
            <a:r>
              <a:rPr lang="pt-BR" i="1" dirty="0" err="1" smtClean="0">
                <a:latin typeface="Calibri" pitchFamily="34" charset="0"/>
              </a:rPr>
              <a:t>test</a:t>
            </a:r>
            <a:r>
              <a:rPr lang="pt-BR" i="1" dirty="0" smtClean="0">
                <a:latin typeface="Calibri" pitchFamily="34" charset="0"/>
              </a:rPr>
              <a:t> </a:t>
            </a:r>
            <a:r>
              <a:rPr lang="pt-BR" i="1" dirty="0" err="1" smtClean="0">
                <a:latin typeface="Calibri" pitchFamily="34" charset="0"/>
              </a:rPr>
              <a:t>driven</a:t>
            </a:r>
            <a:r>
              <a:rPr lang="pt-BR" i="1" dirty="0" smtClean="0">
                <a:latin typeface="Calibri" pitchFamily="34" charset="0"/>
              </a:rPr>
              <a:t> </a:t>
            </a:r>
            <a:r>
              <a:rPr lang="pt-BR" i="1" dirty="0" err="1" smtClean="0">
                <a:latin typeface="Calibri" pitchFamily="34" charset="0"/>
              </a:rPr>
              <a:t>development</a:t>
            </a:r>
            <a:r>
              <a:rPr lang="pt-BR" dirty="0" smtClean="0">
                <a:latin typeface="Calibri" pitchFamily="34" charset="0"/>
              </a:rPr>
              <a:t>). </a:t>
            </a:r>
          </a:p>
          <a:p>
            <a:pPr lvl="1"/>
            <a:r>
              <a:rPr lang="pt-BR" dirty="0" smtClean="0">
                <a:latin typeface="Calibri" pitchFamily="34" charset="0"/>
              </a:rPr>
              <a:t>Antes de programar uma unidade deve-se definir e implementar os testes pelos quais ela deverá passar. </a:t>
            </a:r>
          </a:p>
          <a:p>
            <a:pPr lvl="0"/>
            <a:r>
              <a:rPr lang="pt-BR" i="1" dirty="0" err="1" smtClean="0">
                <a:latin typeface="Calibri" pitchFamily="34" charset="0"/>
              </a:rPr>
              <a:t>Refatoração</a:t>
            </a:r>
            <a:r>
              <a:rPr lang="pt-BR" dirty="0" smtClean="0">
                <a:latin typeface="Calibri" pitchFamily="34" charset="0"/>
              </a:rPr>
              <a:t> (</a:t>
            </a:r>
            <a:r>
              <a:rPr lang="pt-BR" i="1" dirty="0" err="1" smtClean="0">
                <a:latin typeface="Calibri" pitchFamily="34" charset="0"/>
              </a:rPr>
              <a:t>refactoring</a:t>
            </a:r>
            <a:r>
              <a:rPr lang="pt-BR" dirty="0" smtClean="0">
                <a:latin typeface="Calibri" pitchFamily="34" charset="0"/>
              </a:rPr>
              <a:t>). </a:t>
            </a:r>
          </a:p>
          <a:p>
            <a:pPr lvl="1"/>
            <a:r>
              <a:rPr lang="pt-BR" dirty="0" smtClean="0">
                <a:latin typeface="Calibri" pitchFamily="34" charset="0"/>
              </a:rPr>
              <a:t>Não se deve fugir da </a:t>
            </a:r>
            <a:r>
              <a:rPr lang="pt-BR" dirty="0" err="1" smtClean="0">
                <a:latin typeface="Calibri" pitchFamily="34" charset="0"/>
              </a:rPr>
              <a:t>refatoração</a:t>
            </a:r>
            <a:r>
              <a:rPr lang="pt-BR" dirty="0" smtClean="0">
                <a:latin typeface="Calibri" pitchFamily="34" charset="0"/>
              </a:rPr>
              <a:t> quando necessária. Ela permite manter a complexidade do código em um nível gerenciável. É um investimento que traz benefícios a médio e longo prazo.</a:t>
            </a:r>
          </a:p>
          <a:p>
            <a:pPr lvl="0"/>
            <a:r>
              <a:rPr lang="pt-BR" i="1" dirty="0" smtClean="0">
                <a:latin typeface="Calibri" pitchFamily="34" charset="0"/>
              </a:rPr>
              <a:t>Integração contínua</a:t>
            </a:r>
            <a:r>
              <a:rPr lang="pt-BR" dirty="0" smtClean="0">
                <a:latin typeface="Calibri" pitchFamily="34" charset="0"/>
              </a:rPr>
              <a:t> (</a:t>
            </a:r>
            <a:r>
              <a:rPr lang="pt-BR" i="1" dirty="0" err="1" smtClean="0">
                <a:latin typeface="Calibri" pitchFamily="34" charset="0"/>
              </a:rPr>
              <a:t>continuous</a:t>
            </a:r>
            <a:r>
              <a:rPr lang="pt-BR" i="1" dirty="0" smtClean="0">
                <a:latin typeface="Calibri" pitchFamily="34" charset="0"/>
              </a:rPr>
              <a:t> </a:t>
            </a:r>
            <a:r>
              <a:rPr lang="pt-BR" i="1" dirty="0" err="1" smtClean="0">
                <a:latin typeface="Calibri" pitchFamily="34" charset="0"/>
              </a:rPr>
              <a:t>integration</a:t>
            </a:r>
            <a:r>
              <a:rPr lang="pt-BR" dirty="0" smtClean="0">
                <a:latin typeface="Calibri" pitchFamily="34" charset="0"/>
              </a:rPr>
              <a:t>). </a:t>
            </a:r>
          </a:p>
          <a:p>
            <a:pPr lvl="1"/>
            <a:r>
              <a:rPr lang="pt-BR" dirty="0" smtClean="0">
                <a:latin typeface="Calibri" pitchFamily="34" charset="0"/>
              </a:rPr>
              <a:t>Nunca esperar até ao final do ciclo para integrar uma nova funcionalidade. Assim que estiver viável ela deve ser integrada ao sistema para evitar surpresas.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Regras de planejamento</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Escrever histórias de usuário</a:t>
            </a:r>
            <a:r>
              <a:rPr lang="pt-BR" dirty="0" smtClean="0">
                <a:latin typeface="Calibri" pitchFamily="34" charset="0"/>
              </a:rPr>
              <a:t>. </a:t>
            </a:r>
          </a:p>
          <a:p>
            <a:pPr lvl="0"/>
            <a:r>
              <a:rPr lang="pt-BR" i="1" dirty="0" smtClean="0">
                <a:latin typeface="Calibri" pitchFamily="34" charset="0"/>
              </a:rPr>
              <a:t>O planejamento de entregas cria o cronograma de entregas</a:t>
            </a:r>
            <a:r>
              <a:rPr lang="pt-BR" dirty="0" smtClean="0">
                <a:latin typeface="Calibri" pitchFamily="34" charset="0"/>
              </a:rPr>
              <a:t>. </a:t>
            </a:r>
          </a:p>
          <a:p>
            <a:pPr lvl="0"/>
            <a:r>
              <a:rPr lang="pt-BR" i="1" dirty="0" smtClean="0">
                <a:latin typeface="Calibri" pitchFamily="34" charset="0"/>
              </a:rPr>
              <a:t>Faça entregas pequenas </a:t>
            </a:r>
            <a:r>
              <a:rPr lang="pt-BR" i="1" dirty="0" err="1" smtClean="0">
                <a:latin typeface="Calibri" pitchFamily="34" charset="0"/>
              </a:rPr>
              <a:t>frequentes</a:t>
            </a:r>
            <a:r>
              <a:rPr lang="pt-BR" dirty="0" smtClean="0">
                <a:latin typeface="Calibri" pitchFamily="34" charset="0"/>
              </a:rPr>
              <a:t>. </a:t>
            </a:r>
          </a:p>
          <a:p>
            <a:pPr lvl="0"/>
            <a:r>
              <a:rPr lang="pt-BR" i="1" dirty="0" smtClean="0">
                <a:latin typeface="Calibri" pitchFamily="34" charset="0"/>
              </a:rPr>
              <a:t>O projeto é dividido em iterações</a:t>
            </a:r>
            <a:r>
              <a:rPr lang="pt-BR" dirty="0" smtClean="0">
                <a:latin typeface="Calibri" pitchFamily="34" charset="0"/>
              </a:rPr>
              <a:t>. </a:t>
            </a:r>
          </a:p>
          <a:p>
            <a:r>
              <a:rPr lang="pt-BR" i="1" dirty="0" smtClean="0">
                <a:latin typeface="Calibri" pitchFamily="34" charset="0"/>
              </a:rPr>
              <a:t>O planejamento da iteração inicia cada iteração</a:t>
            </a:r>
            <a:r>
              <a:rPr lang="pt-BR" dirty="0" smtClean="0">
                <a:latin typeface="Calibri" pitchFamily="34" charset="0"/>
              </a:rPr>
              <a:t>. </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Regras de gerenciamento</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Dê à equipe um espaço de trabalho aberto e dedicado</a:t>
            </a:r>
            <a:r>
              <a:rPr lang="pt-BR" dirty="0" smtClean="0">
                <a:latin typeface="Calibri" pitchFamily="34" charset="0"/>
              </a:rPr>
              <a:t>. </a:t>
            </a:r>
          </a:p>
          <a:p>
            <a:pPr lvl="0"/>
            <a:r>
              <a:rPr lang="pt-BR" i="1" dirty="0" smtClean="0">
                <a:latin typeface="Calibri" pitchFamily="34" charset="0"/>
              </a:rPr>
              <a:t>Defina uma jornada sustentável</a:t>
            </a:r>
            <a:r>
              <a:rPr lang="pt-BR" dirty="0" smtClean="0">
                <a:latin typeface="Calibri" pitchFamily="34" charset="0"/>
              </a:rPr>
              <a:t>. </a:t>
            </a:r>
          </a:p>
          <a:p>
            <a:pPr lvl="0"/>
            <a:r>
              <a:rPr lang="pt-BR" i="1" dirty="0" smtClean="0">
                <a:latin typeface="Calibri" pitchFamily="34" charset="0"/>
              </a:rPr>
              <a:t>Inicie cada dia com uma reunião em pé</a:t>
            </a:r>
            <a:r>
              <a:rPr lang="pt-BR" dirty="0" smtClean="0">
                <a:latin typeface="Calibri" pitchFamily="34" charset="0"/>
              </a:rPr>
              <a:t>. </a:t>
            </a:r>
          </a:p>
          <a:p>
            <a:pPr lvl="0"/>
            <a:r>
              <a:rPr lang="pt-BR" i="1" dirty="0" smtClean="0">
                <a:latin typeface="Calibri" pitchFamily="34" charset="0"/>
              </a:rPr>
              <a:t>A velocidade do projeto é medida</a:t>
            </a:r>
            <a:r>
              <a:rPr lang="pt-BR" dirty="0" smtClean="0">
                <a:latin typeface="Calibri" pitchFamily="34" charset="0"/>
              </a:rPr>
              <a:t>. </a:t>
            </a:r>
          </a:p>
          <a:p>
            <a:pPr lvl="0"/>
            <a:r>
              <a:rPr lang="pt-BR" i="1" dirty="0" smtClean="0">
                <a:latin typeface="Calibri" pitchFamily="34" charset="0"/>
              </a:rPr>
              <a:t>Mova as pessoas</a:t>
            </a:r>
            <a:r>
              <a:rPr lang="pt-BR" dirty="0" smtClean="0">
                <a:latin typeface="Calibri" pitchFamily="34" charset="0"/>
              </a:rPr>
              <a:t>. </a:t>
            </a:r>
          </a:p>
          <a:p>
            <a:r>
              <a:rPr lang="pt-BR" i="1" dirty="0" smtClean="0">
                <a:latin typeface="Calibri" pitchFamily="34" charset="0"/>
              </a:rPr>
              <a:t>Conserte XP quando for inadequado.</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Regras de design</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Simplicidade</a:t>
            </a:r>
            <a:r>
              <a:rPr lang="pt-BR" dirty="0" smtClean="0">
                <a:latin typeface="Calibri" pitchFamily="34" charset="0"/>
              </a:rPr>
              <a:t>. </a:t>
            </a:r>
          </a:p>
          <a:p>
            <a:pPr lvl="0"/>
            <a:r>
              <a:rPr lang="pt-BR" i="1" dirty="0" smtClean="0">
                <a:latin typeface="Calibri" pitchFamily="34" charset="0"/>
              </a:rPr>
              <a:t>Escolha uma metáfora de sistema. </a:t>
            </a:r>
            <a:endParaRPr lang="pt-BR" dirty="0" smtClean="0">
              <a:latin typeface="Calibri" pitchFamily="34" charset="0"/>
            </a:endParaRPr>
          </a:p>
          <a:p>
            <a:pPr lvl="0"/>
            <a:r>
              <a:rPr lang="pt-BR" i="1" dirty="0" smtClean="0">
                <a:latin typeface="Calibri" pitchFamily="34" charset="0"/>
              </a:rPr>
              <a:t>Use Cartões CRC durante reuniões de projeto. </a:t>
            </a:r>
            <a:endParaRPr lang="pt-BR" dirty="0" smtClean="0">
              <a:latin typeface="Calibri" pitchFamily="34" charset="0"/>
            </a:endParaRPr>
          </a:p>
          <a:p>
            <a:pPr lvl="0"/>
            <a:r>
              <a:rPr lang="pt-BR" i="1" dirty="0" smtClean="0">
                <a:latin typeface="Calibri" pitchFamily="34" charset="0"/>
              </a:rPr>
              <a:t>Crie soluções afiadas </a:t>
            </a:r>
            <a:r>
              <a:rPr lang="pt-BR" dirty="0" smtClean="0">
                <a:latin typeface="Calibri" pitchFamily="34" charset="0"/>
              </a:rPr>
              <a:t>(</a:t>
            </a:r>
            <a:r>
              <a:rPr lang="pt-BR" i="1" dirty="0" err="1" smtClean="0">
                <a:latin typeface="Calibri" pitchFamily="34" charset="0"/>
              </a:rPr>
              <a:t>spikes</a:t>
            </a:r>
            <a:r>
              <a:rPr lang="pt-BR" dirty="0" smtClean="0">
                <a:latin typeface="Calibri" pitchFamily="34" charset="0"/>
              </a:rPr>
              <a:t>) para</a:t>
            </a:r>
            <a:r>
              <a:rPr lang="pt-BR" i="1" dirty="0" smtClean="0">
                <a:latin typeface="Calibri" pitchFamily="34" charset="0"/>
              </a:rPr>
              <a:t> reduzir risco.</a:t>
            </a:r>
            <a:r>
              <a:rPr lang="pt-BR" dirty="0" smtClean="0">
                <a:latin typeface="Calibri" pitchFamily="34" charset="0"/>
              </a:rPr>
              <a:t> </a:t>
            </a:r>
          </a:p>
          <a:p>
            <a:pPr lvl="0"/>
            <a:r>
              <a:rPr lang="pt-BR" i="1" dirty="0" smtClean="0">
                <a:latin typeface="Calibri" pitchFamily="34" charset="0"/>
              </a:rPr>
              <a:t>Nenhuma funcionalidade é adicionada antes da hora.</a:t>
            </a:r>
            <a:r>
              <a:rPr lang="pt-BR" dirty="0" smtClean="0">
                <a:latin typeface="Calibri" pitchFamily="34" charset="0"/>
              </a:rPr>
              <a:t> </a:t>
            </a:r>
          </a:p>
          <a:p>
            <a:r>
              <a:rPr lang="pt-BR" i="1" dirty="0" smtClean="0">
                <a:latin typeface="Calibri" pitchFamily="34" charset="0"/>
              </a:rPr>
              <a:t>Use </a:t>
            </a:r>
            <a:r>
              <a:rPr lang="pt-BR" i="1" dirty="0" err="1" smtClean="0">
                <a:latin typeface="Calibri" pitchFamily="34" charset="0"/>
              </a:rPr>
              <a:t>refatoração</a:t>
            </a:r>
            <a:r>
              <a:rPr lang="pt-BR" i="1" dirty="0" smtClean="0">
                <a:latin typeface="Calibri" pitchFamily="34" charset="0"/>
              </a:rPr>
              <a:t> sempre e onde for possível.</a:t>
            </a:r>
            <a:r>
              <a:rPr lang="pt-BR" dirty="0" smtClean="0">
                <a:latin typeface="Calibri" pitchFamily="34" charset="0"/>
              </a:rPr>
              <a:t> </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FDD – </a:t>
            </a:r>
            <a:r>
              <a:rPr lang="pt-BR" dirty="0" err="1" smtClean="0">
                <a:latin typeface="Calibri" pitchFamily="34" charset="0"/>
              </a:rPr>
              <a:t>Feature</a:t>
            </a:r>
            <a:r>
              <a:rPr lang="pt-BR" dirty="0" smtClean="0">
                <a:latin typeface="Calibri" pitchFamily="34" charset="0"/>
              </a:rPr>
              <a:t> </a:t>
            </a:r>
            <a:r>
              <a:rPr lang="pt-BR" dirty="0" err="1" smtClean="0">
                <a:latin typeface="Calibri" pitchFamily="34" charset="0"/>
              </a:rPr>
              <a:t>Driven</a:t>
            </a:r>
            <a:r>
              <a:rPr lang="pt-BR" dirty="0" smtClean="0">
                <a:latin typeface="Calibri" pitchFamily="34" charset="0"/>
              </a:rPr>
              <a:t> </a:t>
            </a:r>
            <a:r>
              <a:rPr lang="pt-BR" dirty="0" err="1" smtClean="0">
                <a:latin typeface="Calibri" pitchFamily="34" charset="0"/>
              </a:rPr>
              <a:t>Development</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É um método ágil que enfatiza o uso de orientação a objetos. </a:t>
            </a:r>
          </a:p>
          <a:p>
            <a:r>
              <a:rPr lang="pt-BR" dirty="0" smtClean="0">
                <a:latin typeface="Calibri" pitchFamily="34" charset="0"/>
              </a:rPr>
              <a:t>Esse modelo foi apresentado em 1997 por Peter </a:t>
            </a:r>
            <a:r>
              <a:rPr lang="pt-BR" dirty="0" err="1" smtClean="0">
                <a:latin typeface="Calibri" pitchFamily="34" charset="0"/>
              </a:rPr>
              <a:t>Coad</a:t>
            </a:r>
            <a:r>
              <a:rPr lang="pt-BR" dirty="0" smtClean="0">
                <a:latin typeface="Calibri" pitchFamily="34" charset="0"/>
              </a:rPr>
              <a:t> e Jeff de Luca.</a:t>
            </a:r>
          </a:p>
          <a:p>
            <a:r>
              <a:rPr lang="pt-BR" dirty="0" smtClean="0">
                <a:latin typeface="Calibri" pitchFamily="34" charset="0"/>
              </a:rPr>
              <a:t>www.featuredrivendevelopment.com/</a:t>
            </a:r>
          </a:p>
          <a:p>
            <a:endParaRPr lang="pt-BR" dirty="0">
              <a:latin typeface="Calibri"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1214414" y="3929066"/>
            <a:ext cx="1643074" cy="2031022"/>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cstate="print"/>
          <a:srcRect/>
          <a:stretch>
            <a:fillRect/>
          </a:stretch>
        </p:blipFill>
        <p:spPr bwMode="auto">
          <a:xfrm>
            <a:off x="3857620" y="3857628"/>
            <a:ext cx="1428750" cy="215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Regras de codificação</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O cliente está sempre disponível</a:t>
            </a:r>
            <a:r>
              <a:rPr lang="pt-BR" dirty="0" smtClean="0">
                <a:latin typeface="Calibri" pitchFamily="34" charset="0"/>
              </a:rPr>
              <a:t>. </a:t>
            </a:r>
          </a:p>
          <a:p>
            <a:pPr lvl="0"/>
            <a:r>
              <a:rPr lang="pt-BR" i="1" dirty="0" smtClean="0">
                <a:latin typeface="Calibri" pitchFamily="34" charset="0"/>
              </a:rPr>
              <a:t>O código deve ser escrito de acordo com padrões aceitos</a:t>
            </a:r>
            <a:r>
              <a:rPr lang="pt-BR" dirty="0" smtClean="0">
                <a:latin typeface="Calibri" pitchFamily="34" charset="0"/>
              </a:rPr>
              <a:t>. </a:t>
            </a:r>
          </a:p>
          <a:p>
            <a:pPr lvl="0"/>
            <a:r>
              <a:rPr lang="pt-BR" i="1" dirty="0" smtClean="0">
                <a:latin typeface="Calibri" pitchFamily="34" charset="0"/>
              </a:rPr>
              <a:t>Escreva o teste de unidade primeiro</a:t>
            </a:r>
            <a:r>
              <a:rPr lang="pt-BR" dirty="0" smtClean="0">
                <a:latin typeface="Calibri" pitchFamily="34" charset="0"/>
              </a:rPr>
              <a:t>. </a:t>
            </a:r>
          </a:p>
          <a:p>
            <a:pPr lvl="0"/>
            <a:r>
              <a:rPr lang="pt-BR" i="1" dirty="0" smtClean="0">
                <a:latin typeface="Calibri" pitchFamily="34" charset="0"/>
              </a:rPr>
              <a:t>Todo o código é produzido por pares</a:t>
            </a:r>
            <a:r>
              <a:rPr lang="pt-BR" dirty="0" smtClean="0">
                <a:latin typeface="Calibri" pitchFamily="34" charset="0"/>
              </a:rPr>
              <a:t>. </a:t>
            </a:r>
          </a:p>
          <a:p>
            <a:pPr lvl="0"/>
            <a:r>
              <a:rPr lang="pt-BR" i="1" dirty="0" smtClean="0">
                <a:latin typeface="Calibri" pitchFamily="34" charset="0"/>
              </a:rPr>
              <a:t>Só um par faz integração de código de cada vez</a:t>
            </a:r>
            <a:r>
              <a:rPr lang="pt-BR" dirty="0" smtClean="0">
                <a:latin typeface="Calibri" pitchFamily="34" charset="0"/>
              </a:rPr>
              <a:t>. </a:t>
            </a:r>
          </a:p>
          <a:p>
            <a:pPr lvl="0"/>
            <a:r>
              <a:rPr lang="pt-BR" i="1" dirty="0" smtClean="0">
                <a:latin typeface="Calibri" pitchFamily="34" charset="0"/>
              </a:rPr>
              <a:t>Integração deve ser </a:t>
            </a:r>
            <a:r>
              <a:rPr lang="pt-BR" i="1" dirty="0" err="1" smtClean="0">
                <a:latin typeface="Calibri" pitchFamily="34" charset="0"/>
              </a:rPr>
              <a:t>frequente</a:t>
            </a:r>
            <a:r>
              <a:rPr lang="pt-BR" dirty="0" smtClean="0">
                <a:latin typeface="Calibri" pitchFamily="34" charset="0"/>
              </a:rPr>
              <a:t>. </a:t>
            </a:r>
          </a:p>
          <a:p>
            <a:pPr lvl="0"/>
            <a:r>
              <a:rPr lang="pt-BR" i="1" dirty="0" smtClean="0">
                <a:latin typeface="Calibri" pitchFamily="34" charset="0"/>
              </a:rPr>
              <a:t>Defina um computador exclusivo para integração</a:t>
            </a:r>
            <a:r>
              <a:rPr lang="pt-BR" dirty="0" smtClean="0">
                <a:latin typeface="Calibri" pitchFamily="34" charset="0"/>
              </a:rPr>
              <a:t>. </a:t>
            </a:r>
          </a:p>
          <a:p>
            <a:r>
              <a:rPr lang="pt-BR" i="1" dirty="0" smtClean="0">
                <a:latin typeface="Calibri" pitchFamily="34" charset="0"/>
              </a:rPr>
              <a:t>A posse do código deve ser coletiva.</a:t>
            </a:r>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Regras de teste</a:t>
            </a:r>
            <a:endParaRPr lang="pt-BR" dirty="0">
              <a:latin typeface="Calibri" pitchFamily="34" charset="0"/>
            </a:endParaRPr>
          </a:p>
        </p:txBody>
      </p:sp>
      <p:sp>
        <p:nvSpPr>
          <p:cNvPr id="3" name="Espaço Reservado para Conteúdo 2"/>
          <p:cNvSpPr>
            <a:spLocks noGrp="1"/>
          </p:cNvSpPr>
          <p:nvPr>
            <p:ph sz="quarter" idx="1"/>
          </p:nvPr>
        </p:nvSpPr>
        <p:spPr/>
        <p:txBody>
          <a:bodyPr>
            <a:normAutofit/>
          </a:bodyPr>
          <a:lstStyle/>
          <a:p>
            <a:pPr lvl="0"/>
            <a:r>
              <a:rPr lang="pt-BR" i="1" dirty="0" smtClean="0">
                <a:latin typeface="Calibri" pitchFamily="34" charset="0"/>
              </a:rPr>
              <a:t>Todo o código deve ter testes de unidade.</a:t>
            </a:r>
            <a:endParaRPr lang="pt-BR" dirty="0" smtClean="0">
              <a:latin typeface="Calibri" pitchFamily="34" charset="0"/>
            </a:endParaRPr>
          </a:p>
          <a:p>
            <a:pPr lvl="0"/>
            <a:r>
              <a:rPr lang="pt-BR" i="1" dirty="0" smtClean="0">
                <a:latin typeface="Calibri" pitchFamily="34" charset="0"/>
              </a:rPr>
              <a:t>Todo código deve passar pelos testes de unidade antes de ser entregue</a:t>
            </a:r>
            <a:r>
              <a:rPr lang="pt-BR" dirty="0" smtClean="0">
                <a:latin typeface="Calibri" pitchFamily="34" charset="0"/>
              </a:rPr>
              <a:t>. </a:t>
            </a:r>
          </a:p>
          <a:p>
            <a:pPr lvl="0"/>
            <a:r>
              <a:rPr lang="pt-BR" i="1" dirty="0" smtClean="0">
                <a:latin typeface="Calibri" pitchFamily="34" charset="0"/>
              </a:rPr>
              <a:t>Quando um erro de funcionalidade é encontrado, testes são criados</a:t>
            </a:r>
            <a:r>
              <a:rPr lang="pt-BR" dirty="0" smtClean="0">
                <a:latin typeface="Calibri" pitchFamily="34" charset="0"/>
              </a:rPr>
              <a:t>. </a:t>
            </a:r>
          </a:p>
          <a:p>
            <a:r>
              <a:rPr lang="pt-BR" i="1" dirty="0" smtClean="0">
                <a:latin typeface="Calibri" pitchFamily="34" charset="0"/>
              </a:rPr>
              <a:t>Testes de aceitação são executados com </a:t>
            </a:r>
            <a:r>
              <a:rPr lang="pt-BR" i="1" dirty="0" err="1" smtClean="0">
                <a:latin typeface="Calibri" pitchFamily="34" charset="0"/>
              </a:rPr>
              <a:t>frequência</a:t>
            </a:r>
            <a:r>
              <a:rPr lang="pt-BR" i="1" dirty="0" smtClean="0">
                <a:latin typeface="Calibri" pitchFamily="34" charset="0"/>
              </a:rPr>
              <a:t> e os resultados são publicados</a:t>
            </a:r>
            <a:r>
              <a:rPr lang="pt-BR" dirty="0" smtClean="0">
                <a:latin typeface="Calibri" pitchFamily="34" charset="0"/>
              </a:rPr>
              <a:t>. </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latin typeface="Calibri" pitchFamily="34" charset="0"/>
              </a:rPr>
              <a:t>Crystal</a:t>
            </a:r>
            <a:r>
              <a:rPr lang="pt-BR" dirty="0" smtClean="0">
                <a:latin typeface="Calibri" pitchFamily="34" charset="0"/>
              </a:rPr>
              <a:t> </a:t>
            </a:r>
            <a:r>
              <a:rPr lang="pt-BR" dirty="0" err="1" smtClean="0">
                <a:latin typeface="Calibri" pitchFamily="34" charset="0"/>
              </a:rPr>
              <a:t>clear</a:t>
            </a:r>
            <a:endParaRPr lang="pt-BR" dirty="0">
              <a:latin typeface="Calibri" pitchFamily="34" charset="0"/>
            </a:endParaRPr>
          </a:p>
        </p:txBody>
      </p:sp>
      <p:sp>
        <p:nvSpPr>
          <p:cNvPr id="3" name="Espaço Reservado para Conteúdo 2"/>
          <p:cNvSpPr>
            <a:spLocks noGrp="1"/>
          </p:cNvSpPr>
          <p:nvPr>
            <p:ph sz="quarter" idx="1"/>
          </p:nvPr>
        </p:nvSpPr>
        <p:spPr>
          <a:xfrm>
            <a:off x="457200" y="1500174"/>
            <a:ext cx="5972188" cy="4973778"/>
          </a:xfrm>
        </p:spPr>
        <p:txBody>
          <a:bodyPr>
            <a:normAutofit fontScale="92500" lnSpcReduction="20000"/>
          </a:bodyPr>
          <a:lstStyle/>
          <a:p>
            <a:r>
              <a:rPr lang="pt-BR" i="1" dirty="0" err="1" smtClean="0">
                <a:latin typeface="Calibri" pitchFamily="34" charset="0"/>
              </a:rPr>
              <a:t>Crystal</a:t>
            </a:r>
            <a:r>
              <a:rPr lang="pt-BR" i="1" dirty="0" smtClean="0">
                <a:latin typeface="Calibri" pitchFamily="34" charset="0"/>
              </a:rPr>
              <a:t> </a:t>
            </a:r>
            <a:r>
              <a:rPr lang="pt-BR" i="1" dirty="0" err="1" smtClean="0">
                <a:latin typeface="Calibri" pitchFamily="34" charset="0"/>
              </a:rPr>
              <a:t>Clear</a:t>
            </a:r>
            <a:r>
              <a:rPr lang="pt-BR" dirty="0" smtClean="0">
                <a:latin typeface="Calibri" pitchFamily="34" charset="0"/>
              </a:rPr>
              <a:t> é um método ágil criado por </a:t>
            </a:r>
            <a:r>
              <a:rPr lang="pt-BR" dirty="0" err="1" smtClean="0">
                <a:latin typeface="Calibri" pitchFamily="34" charset="0"/>
              </a:rPr>
              <a:t>Alistair</a:t>
            </a:r>
            <a:r>
              <a:rPr lang="pt-BR" dirty="0" smtClean="0">
                <a:latin typeface="Calibri" pitchFamily="34" charset="0"/>
              </a:rPr>
              <a:t> </a:t>
            </a:r>
            <a:r>
              <a:rPr lang="pt-BR" dirty="0" err="1" smtClean="0">
                <a:latin typeface="Calibri" pitchFamily="34" charset="0"/>
              </a:rPr>
              <a:t>Cockburn</a:t>
            </a:r>
            <a:r>
              <a:rPr lang="pt-BR" dirty="0" smtClean="0">
                <a:latin typeface="Calibri" pitchFamily="34" charset="0"/>
              </a:rPr>
              <a:t> em 1997. </a:t>
            </a:r>
          </a:p>
          <a:p>
            <a:r>
              <a:rPr lang="pt-BR" dirty="0" smtClean="0">
                <a:latin typeface="Calibri" pitchFamily="34" charset="0"/>
              </a:rPr>
              <a:t>O método pertence a uma família mais ampla, iniciada em 1992, a família de métodos </a:t>
            </a:r>
            <a:r>
              <a:rPr lang="pt-BR" i="1" dirty="0" err="1" smtClean="0">
                <a:latin typeface="Calibri" pitchFamily="34" charset="0"/>
              </a:rPr>
              <a:t>Crystal</a:t>
            </a:r>
            <a:r>
              <a:rPr lang="pt-BR" dirty="0" smtClean="0">
                <a:latin typeface="Calibri" pitchFamily="34" charset="0"/>
              </a:rPr>
              <a:t> (</a:t>
            </a:r>
            <a:r>
              <a:rPr lang="pt-BR" dirty="0" err="1" smtClean="0">
                <a:latin typeface="Calibri" pitchFamily="34" charset="0"/>
              </a:rPr>
              <a:t>Cockburn</a:t>
            </a:r>
            <a:r>
              <a:rPr lang="pt-BR" dirty="0" smtClean="0">
                <a:latin typeface="Calibri" pitchFamily="34" charset="0"/>
              </a:rPr>
              <a:t>, 2004). </a:t>
            </a:r>
          </a:p>
          <a:p>
            <a:r>
              <a:rPr lang="pt-BR" dirty="0" smtClean="0">
                <a:latin typeface="Calibri" pitchFamily="34" charset="0"/>
              </a:rPr>
              <a:t>Os outros métodos da família são conhecidos como </a:t>
            </a:r>
            <a:r>
              <a:rPr lang="pt-BR" i="1" dirty="0" err="1" smtClean="0">
                <a:latin typeface="Calibri" pitchFamily="34" charset="0"/>
              </a:rPr>
              <a:t>Yellow</a:t>
            </a:r>
            <a:r>
              <a:rPr lang="pt-BR" dirty="0" smtClean="0">
                <a:latin typeface="Calibri" pitchFamily="34" charset="0"/>
              </a:rPr>
              <a:t>, </a:t>
            </a:r>
            <a:r>
              <a:rPr lang="pt-BR" i="1" dirty="0" smtClean="0">
                <a:latin typeface="Calibri" pitchFamily="34" charset="0"/>
              </a:rPr>
              <a:t>Orange</a:t>
            </a:r>
            <a:r>
              <a:rPr lang="pt-BR" dirty="0" smtClean="0">
                <a:latin typeface="Calibri" pitchFamily="34" charset="0"/>
              </a:rPr>
              <a:t> e </a:t>
            </a:r>
            <a:r>
              <a:rPr lang="pt-BR" i="1" dirty="0" smtClean="0">
                <a:latin typeface="Calibri" pitchFamily="34" charset="0"/>
              </a:rPr>
              <a:t>Red</a:t>
            </a:r>
            <a:r>
              <a:rPr lang="pt-BR" dirty="0" smtClean="0">
                <a:latin typeface="Calibri" pitchFamily="34" charset="0"/>
              </a:rPr>
              <a:t>. Sendo </a:t>
            </a:r>
            <a:r>
              <a:rPr lang="pt-BR" i="1" dirty="0" err="1" smtClean="0">
                <a:latin typeface="Calibri" pitchFamily="34" charset="0"/>
              </a:rPr>
              <a:t>Clear</a:t>
            </a:r>
            <a:r>
              <a:rPr lang="pt-BR" dirty="0" smtClean="0">
                <a:latin typeface="Calibri" pitchFamily="34" charset="0"/>
              </a:rPr>
              <a:t> o primeiro método da série, cada um é indicado para equipes cada vez maiores (até 8, 20, 40 e 100 desenvolvedores, respectivamente), e de maior risco (desconforto, pequenas perdas financeiras, grandes perdas financeiras, morte). </a:t>
            </a:r>
          </a:p>
          <a:p>
            <a:r>
              <a:rPr lang="pt-BR" dirty="0" smtClean="0">
                <a:latin typeface="Calibri" pitchFamily="34" charset="0"/>
              </a:rPr>
              <a:t>À medida que o tamanho de equipe e risco do projeto crescem, os métodos vão ficando cada vez mais formais. </a:t>
            </a:r>
          </a:p>
          <a:p>
            <a:r>
              <a:rPr lang="pt-BR" dirty="0" smtClean="0">
                <a:latin typeface="Calibri" pitchFamily="34" charset="0"/>
              </a:rPr>
              <a:t>Assim, </a:t>
            </a:r>
            <a:r>
              <a:rPr lang="pt-BR" i="1" dirty="0" err="1" smtClean="0">
                <a:latin typeface="Calibri" pitchFamily="34" charset="0"/>
              </a:rPr>
              <a:t>Crystal</a:t>
            </a:r>
            <a:r>
              <a:rPr lang="pt-BR" i="1" dirty="0" smtClean="0">
                <a:latin typeface="Calibri" pitchFamily="34" charset="0"/>
              </a:rPr>
              <a:t> </a:t>
            </a:r>
            <a:r>
              <a:rPr lang="pt-BR" i="1" dirty="0" err="1" smtClean="0">
                <a:latin typeface="Calibri" pitchFamily="34" charset="0"/>
              </a:rPr>
              <a:t>Clear</a:t>
            </a:r>
            <a:r>
              <a:rPr lang="pt-BR" dirty="0" smtClean="0">
                <a:latin typeface="Calibri" pitchFamily="34" charset="0"/>
              </a:rPr>
              <a:t> é o mais ágil de todos.</a:t>
            </a:r>
          </a:p>
          <a:p>
            <a:endParaRPr lang="pt-BR" dirty="0">
              <a:latin typeface="Calibri" pitchFamily="34" charset="0"/>
            </a:endParaRPr>
          </a:p>
        </p:txBody>
      </p:sp>
      <p:pic>
        <p:nvPicPr>
          <p:cNvPr id="13314" name="Picture 2"/>
          <p:cNvPicPr>
            <a:picLocks noChangeAspect="1" noChangeArrowheads="1"/>
          </p:cNvPicPr>
          <p:nvPr/>
        </p:nvPicPr>
        <p:blipFill>
          <a:blip r:embed="rId2" cstate="print"/>
          <a:srcRect/>
          <a:stretch>
            <a:fillRect/>
          </a:stretch>
        </p:blipFill>
        <p:spPr bwMode="auto">
          <a:xfrm>
            <a:off x="6715140" y="1714488"/>
            <a:ext cx="1739087"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Ciclo de vida </a:t>
            </a:r>
            <a:r>
              <a:rPr lang="pt-BR" dirty="0" err="1" smtClean="0">
                <a:latin typeface="Calibri" pitchFamily="34" charset="0"/>
              </a:rPr>
              <a:t>crystal</a:t>
            </a:r>
            <a:r>
              <a:rPr lang="pt-BR" dirty="0" smtClean="0">
                <a:latin typeface="Calibri" pitchFamily="34" charset="0"/>
              </a:rPr>
              <a:t> </a:t>
            </a:r>
            <a:r>
              <a:rPr lang="pt-BR" dirty="0" err="1" smtClean="0">
                <a:latin typeface="Calibri" pitchFamily="34" charset="0"/>
              </a:rPr>
              <a:t>clear</a:t>
            </a:r>
            <a:endParaRPr lang="pt-BR" dirty="0">
              <a:latin typeface="Calibri" pitchFamily="34" charset="0"/>
            </a:endParaRPr>
          </a:p>
        </p:txBody>
      </p:sp>
      <p:sp>
        <p:nvSpPr>
          <p:cNvPr id="3" name="Espaço Reservado para Conteúdo 2"/>
          <p:cNvSpPr>
            <a:spLocks noGrp="1"/>
          </p:cNvSpPr>
          <p:nvPr>
            <p:ph sz="quarter" idx="1"/>
          </p:nvPr>
        </p:nvSpPr>
        <p:spPr>
          <a:xfrm>
            <a:off x="457200" y="1600200"/>
            <a:ext cx="7467600" cy="3257560"/>
          </a:xfrm>
        </p:spPr>
        <p:txBody>
          <a:bodyPr/>
          <a:lstStyle/>
          <a:p>
            <a:pPr lvl="0"/>
            <a:r>
              <a:rPr lang="pt-BR" i="1" dirty="0" smtClean="0">
                <a:latin typeface="Calibri" pitchFamily="34" charset="0"/>
              </a:rPr>
              <a:t>Iteração</a:t>
            </a:r>
            <a:r>
              <a:rPr lang="pt-BR" dirty="0" smtClean="0">
                <a:latin typeface="Calibri" pitchFamily="34" charset="0"/>
              </a:rPr>
              <a:t>, composta por estimação, desenvolvimento e celebração, que usualmente dura poucas semanas.</a:t>
            </a:r>
          </a:p>
          <a:p>
            <a:pPr lvl="0"/>
            <a:r>
              <a:rPr lang="pt-BR" i="1" dirty="0" smtClean="0">
                <a:latin typeface="Calibri" pitchFamily="34" charset="0"/>
              </a:rPr>
              <a:t>Entrega</a:t>
            </a:r>
            <a:r>
              <a:rPr lang="pt-BR" dirty="0" smtClean="0">
                <a:latin typeface="Calibri" pitchFamily="34" charset="0"/>
              </a:rPr>
              <a:t>, formada por várias iterações, que no espaço máximo de dois meses vai entregar funcionalidades úteis ao cliente.</a:t>
            </a:r>
          </a:p>
          <a:p>
            <a:pPr lvl="0"/>
            <a:r>
              <a:rPr lang="pt-BR" i="1" dirty="0" smtClean="0">
                <a:latin typeface="Calibri" pitchFamily="34" charset="0"/>
              </a:rPr>
              <a:t>Projeto</a:t>
            </a:r>
            <a:r>
              <a:rPr lang="pt-BR" dirty="0" smtClean="0">
                <a:latin typeface="Calibri" pitchFamily="34" charset="0"/>
              </a:rPr>
              <a:t>, formado pelo conjunto de todas as entregas.</a:t>
            </a:r>
          </a:p>
          <a:p>
            <a:endParaRPr lang="pt-BR" dirty="0">
              <a:latin typeface="Calibri"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500034" y="4786322"/>
            <a:ext cx="7505861"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Sete pilares (1/2 fundamentais)</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20000"/>
          </a:bodyPr>
          <a:lstStyle/>
          <a:p>
            <a:pPr lvl="0"/>
            <a:r>
              <a:rPr lang="pt-BR" i="1" dirty="0" smtClean="0">
                <a:latin typeface="Calibri" pitchFamily="34" charset="0"/>
              </a:rPr>
              <a:t>Entregas </a:t>
            </a:r>
            <a:r>
              <a:rPr lang="pt-BR" i="1" dirty="0" err="1" smtClean="0">
                <a:latin typeface="Calibri" pitchFamily="34" charset="0"/>
              </a:rPr>
              <a:t>frequentes</a:t>
            </a:r>
            <a:r>
              <a:rPr lang="pt-BR" dirty="0" smtClean="0">
                <a:latin typeface="Calibri" pitchFamily="34" charset="0"/>
              </a:rPr>
              <a:t>. </a:t>
            </a:r>
          </a:p>
          <a:p>
            <a:pPr lvl="1"/>
            <a:r>
              <a:rPr lang="pt-BR" dirty="0" smtClean="0">
                <a:latin typeface="Calibri" pitchFamily="34" charset="0"/>
              </a:rPr>
              <a:t>Entregas ao cliente devem acontecer até no máximo a cada dois meses, com versões intermediárias entre elas.</a:t>
            </a:r>
          </a:p>
          <a:p>
            <a:pPr lvl="0"/>
            <a:r>
              <a:rPr lang="pt-BR" i="1" dirty="0" smtClean="0">
                <a:latin typeface="Calibri" pitchFamily="34" charset="0"/>
              </a:rPr>
              <a:t>Melhoria reflexiva</a:t>
            </a:r>
            <a:r>
              <a:rPr lang="pt-BR" dirty="0" smtClean="0">
                <a:latin typeface="Calibri" pitchFamily="34" charset="0"/>
              </a:rPr>
              <a:t>. </a:t>
            </a:r>
          </a:p>
          <a:p>
            <a:pPr lvl="1"/>
            <a:r>
              <a:rPr lang="pt-BR" dirty="0" smtClean="0">
                <a:latin typeface="Calibri" pitchFamily="34" charset="0"/>
              </a:rPr>
              <a:t>Os membros da equipe discutem </a:t>
            </a:r>
            <a:r>
              <a:rPr lang="pt-BR" dirty="0" err="1" smtClean="0">
                <a:latin typeface="Calibri" pitchFamily="34" charset="0"/>
              </a:rPr>
              <a:t>frequentemente</a:t>
            </a:r>
            <a:r>
              <a:rPr lang="pt-BR" dirty="0" smtClean="0">
                <a:latin typeface="Calibri" pitchFamily="34" charset="0"/>
              </a:rPr>
              <a:t> se o projeto está no rumo certo e comunicam descobertas que possam impactar o projeto.</a:t>
            </a:r>
          </a:p>
          <a:p>
            <a:pPr lvl="0"/>
            <a:r>
              <a:rPr lang="pt-BR" i="1" dirty="0" smtClean="0">
                <a:latin typeface="Calibri" pitchFamily="34" charset="0"/>
              </a:rPr>
              <a:t>Comunicação osmótica</a:t>
            </a:r>
            <a:r>
              <a:rPr lang="pt-BR" dirty="0" smtClean="0">
                <a:latin typeface="Calibri" pitchFamily="34" charset="0"/>
              </a:rPr>
              <a:t>. </a:t>
            </a:r>
          </a:p>
          <a:p>
            <a:pPr lvl="1"/>
            <a:r>
              <a:rPr lang="pt-BR" dirty="0" smtClean="0">
                <a:latin typeface="Calibri" pitchFamily="34" charset="0"/>
              </a:rPr>
              <a:t>A equipe deve trabalhar em uma única sala para que uns possam ouvir a conversa dos outros e participar delas quando julgarem conveniente. </a:t>
            </a:r>
          </a:p>
          <a:p>
            <a:pPr lvl="1"/>
            <a:r>
              <a:rPr lang="pt-BR" dirty="0" smtClean="0">
                <a:latin typeface="Calibri" pitchFamily="34" charset="0"/>
              </a:rPr>
              <a:t>Considera-se uma boa prática interferir no trabalho dos outros. </a:t>
            </a:r>
          </a:p>
          <a:p>
            <a:pPr lvl="1"/>
            <a:r>
              <a:rPr lang="pt-BR" dirty="0" smtClean="0">
                <a:latin typeface="Calibri" pitchFamily="34" charset="0"/>
              </a:rPr>
              <a:t>O método propõe que os programadores trabalhem individualmente, mas bem próximos uns dos outros. </a:t>
            </a:r>
          </a:p>
          <a:p>
            <a:pPr lvl="1"/>
            <a:r>
              <a:rPr lang="pt-BR" dirty="0" smtClean="0">
                <a:latin typeface="Calibri" pitchFamily="34" charset="0"/>
              </a:rPr>
              <a:t>Isso pode ser considerado um meio termo entre a programação individual e a programação em pares, pois cada um tem a sua atribuição, mas podem se auxiliar mutuamente com </a:t>
            </a:r>
            <a:r>
              <a:rPr lang="pt-BR" dirty="0" err="1" smtClean="0">
                <a:latin typeface="Calibri" pitchFamily="34" charset="0"/>
              </a:rPr>
              <a:t>frequência</a:t>
            </a:r>
            <a:r>
              <a:rPr lang="pt-BR" dirty="0" smtClean="0">
                <a:latin typeface="Calibri" pitchFamily="34" charset="0"/>
              </a:rPr>
              <a:t>.</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Sete pilares (2/2 recomendados)</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a:bodyPr>
          <a:lstStyle/>
          <a:p>
            <a:pPr lvl="0"/>
            <a:r>
              <a:rPr lang="pt-BR" i="1" dirty="0" smtClean="0">
                <a:latin typeface="Calibri" pitchFamily="34" charset="0"/>
              </a:rPr>
              <a:t>Segurança pessoal</a:t>
            </a:r>
            <a:r>
              <a:rPr lang="pt-BR" dirty="0" smtClean="0">
                <a:latin typeface="Calibri" pitchFamily="34" charset="0"/>
              </a:rPr>
              <a:t>. </a:t>
            </a:r>
          </a:p>
          <a:p>
            <a:pPr lvl="1"/>
            <a:r>
              <a:rPr lang="pt-BR" dirty="0" smtClean="0">
                <a:latin typeface="Calibri" pitchFamily="34" charset="0"/>
              </a:rPr>
              <a:t>Os desenvolvedores devem ter a certeza de que poderão falar sem medo de repreensões, porque se as pessoas não falam, suas fraquezas viram fraquezas da equipe.</a:t>
            </a:r>
          </a:p>
          <a:p>
            <a:pPr lvl="0"/>
            <a:r>
              <a:rPr lang="pt-BR" i="1" dirty="0" smtClean="0">
                <a:latin typeface="Calibri" pitchFamily="34" charset="0"/>
              </a:rPr>
              <a:t>Foco</a:t>
            </a:r>
            <a:r>
              <a:rPr lang="pt-BR" dirty="0" smtClean="0">
                <a:latin typeface="Calibri" pitchFamily="34" charset="0"/>
              </a:rPr>
              <a:t>. </a:t>
            </a:r>
          </a:p>
          <a:p>
            <a:pPr lvl="1"/>
            <a:r>
              <a:rPr lang="pt-BR" dirty="0" smtClean="0">
                <a:latin typeface="Calibri" pitchFamily="34" charset="0"/>
              </a:rPr>
              <a:t>Espera-se que os membros da equipe tenham dois ou três tópicos de mais alta prioridade nos quais possam estar trabalhando tranquilamente, sem receber novas atribuições.</a:t>
            </a:r>
          </a:p>
          <a:p>
            <a:pPr lvl="0"/>
            <a:r>
              <a:rPr lang="pt-BR" i="1" dirty="0" smtClean="0">
                <a:latin typeface="Calibri" pitchFamily="34" charset="0"/>
              </a:rPr>
              <a:t>Acesso fácil a especialistas</a:t>
            </a:r>
            <a:r>
              <a:rPr lang="pt-BR" dirty="0" smtClean="0">
                <a:latin typeface="Calibri" pitchFamily="34" charset="0"/>
              </a:rPr>
              <a:t>. </a:t>
            </a:r>
          </a:p>
          <a:p>
            <a:pPr lvl="1"/>
            <a:r>
              <a:rPr lang="pt-BR" dirty="0" smtClean="0">
                <a:latin typeface="Calibri" pitchFamily="34" charset="0"/>
              </a:rPr>
              <a:t>Especialistas de domínio, usuários e cliente devem estar disponíveis para colaborar com a equipe de desenvolvimento.</a:t>
            </a:r>
          </a:p>
          <a:p>
            <a:pPr lvl="0"/>
            <a:r>
              <a:rPr lang="pt-BR" i="1" dirty="0" smtClean="0">
                <a:latin typeface="Calibri" pitchFamily="34" charset="0"/>
              </a:rPr>
              <a:t>Ambiente tecnologicamente rico</a:t>
            </a:r>
            <a:r>
              <a:rPr lang="pt-BR" dirty="0" smtClean="0">
                <a:latin typeface="Calibri" pitchFamily="34" charset="0"/>
              </a:rPr>
              <a:t>. </a:t>
            </a:r>
          </a:p>
          <a:p>
            <a:pPr lvl="1"/>
            <a:r>
              <a:rPr lang="pt-BR" dirty="0" smtClean="0">
                <a:latin typeface="Calibri" pitchFamily="34" charset="0"/>
              </a:rPr>
              <a:t>O ambiente de desenvolvimento deve permitir testes automáticos, gerenciamento de configuração e integração </a:t>
            </a:r>
            <a:r>
              <a:rPr lang="pt-BR" dirty="0" err="1" smtClean="0">
                <a:latin typeface="Calibri" pitchFamily="34" charset="0"/>
              </a:rPr>
              <a:t>frequente</a:t>
            </a:r>
            <a:r>
              <a:rPr lang="pt-BR" dirty="0" smtClean="0">
                <a:latin typeface="Calibri" pitchFamily="34" charset="0"/>
              </a:rPr>
              <a:t>.</a:t>
            </a:r>
          </a:p>
          <a:p>
            <a:endParaRPr lang="pt-BR" dirty="0">
              <a:latin typeface="Calibri"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Calibri" pitchFamily="34" charset="0"/>
              </a:rPr>
              <a:t>ASD - Adaptive Software Development</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i="1" dirty="0" err="1" smtClean="0">
                <a:latin typeface="Calibri" pitchFamily="34" charset="0"/>
              </a:rPr>
              <a:t>Adaptive</a:t>
            </a:r>
            <a:r>
              <a:rPr lang="pt-BR" i="1" dirty="0" smtClean="0">
                <a:latin typeface="Calibri" pitchFamily="34" charset="0"/>
              </a:rPr>
              <a:t> Software </a:t>
            </a:r>
            <a:r>
              <a:rPr lang="pt-BR" i="1" dirty="0" err="1" smtClean="0">
                <a:latin typeface="Calibri" pitchFamily="34" charset="0"/>
              </a:rPr>
              <a:t>Development</a:t>
            </a:r>
            <a:r>
              <a:rPr lang="pt-BR" dirty="0" smtClean="0">
                <a:latin typeface="Calibri" pitchFamily="34" charset="0"/>
              </a:rPr>
              <a:t> (</a:t>
            </a:r>
            <a:r>
              <a:rPr lang="pt-BR" i="1" dirty="0" smtClean="0">
                <a:latin typeface="Calibri" pitchFamily="34" charset="0"/>
              </a:rPr>
              <a:t>ASD</a:t>
            </a:r>
            <a:r>
              <a:rPr lang="pt-BR" dirty="0" smtClean="0">
                <a:latin typeface="Calibri" pitchFamily="34" charset="0"/>
              </a:rPr>
              <a:t>) é um método ágil criado por Jim </a:t>
            </a:r>
            <a:r>
              <a:rPr lang="pt-BR" dirty="0" err="1" smtClean="0">
                <a:latin typeface="Calibri" pitchFamily="34" charset="0"/>
              </a:rPr>
              <a:t>Highsmith</a:t>
            </a:r>
            <a:r>
              <a:rPr lang="pt-BR" dirty="0" smtClean="0">
                <a:latin typeface="Calibri" pitchFamily="34" charset="0"/>
              </a:rPr>
              <a:t> (2000) que aplica </a:t>
            </a:r>
            <a:r>
              <a:rPr lang="pt-BR" dirty="0" err="1" smtClean="0">
                <a:latin typeface="Calibri" pitchFamily="34" charset="0"/>
              </a:rPr>
              <a:t>ideias</a:t>
            </a:r>
            <a:r>
              <a:rPr lang="pt-BR" dirty="0" smtClean="0">
                <a:latin typeface="Calibri" pitchFamily="34" charset="0"/>
              </a:rPr>
              <a:t> oriundas da área de sistemas adaptativos complexos (</a:t>
            </a:r>
            <a:r>
              <a:rPr lang="pt-BR" i="1" dirty="0" smtClean="0">
                <a:latin typeface="Calibri" pitchFamily="34" charset="0"/>
              </a:rPr>
              <a:t>teoria do caos</a:t>
            </a:r>
            <a:r>
              <a:rPr lang="pt-BR" dirty="0" smtClean="0">
                <a:latin typeface="Calibri" pitchFamily="34" charset="0"/>
              </a:rPr>
              <a:t>). </a:t>
            </a:r>
          </a:p>
          <a:p>
            <a:r>
              <a:rPr lang="pt-BR" dirty="0" smtClean="0">
                <a:latin typeface="Calibri" pitchFamily="34" charset="0"/>
              </a:rPr>
              <a:t>Ele vê o processo de desenvolvimento de software como um sistema complexo com </a:t>
            </a:r>
            <a:r>
              <a:rPr lang="pt-BR" i="1" dirty="0" smtClean="0">
                <a:latin typeface="Calibri" pitchFamily="34" charset="0"/>
              </a:rPr>
              <a:t>agentes</a:t>
            </a:r>
            <a:r>
              <a:rPr lang="pt-BR" dirty="0" smtClean="0">
                <a:latin typeface="Calibri" pitchFamily="34" charset="0"/>
              </a:rPr>
              <a:t> </a:t>
            </a:r>
            <a:br>
              <a:rPr lang="pt-BR" dirty="0" smtClean="0">
                <a:latin typeface="Calibri" pitchFamily="34" charset="0"/>
              </a:rPr>
            </a:br>
            <a:r>
              <a:rPr lang="pt-BR" dirty="0" smtClean="0">
                <a:latin typeface="Calibri" pitchFamily="34" charset="0"/>
              </a:rPr>
              <a:t>(desenvolvedores, clientes e outros), </a:t>
            </a:r>
            <a:br>
              <a:rPr lang="pt-BR" dirty="0" smtClean="0">
                <a:latin typeface="Calibri" pitchFamily="34" charset="0"/>
              </a:rPr>
            </a:br>
            <a:r>
              <a:rPr lang="pt-BR" i="1" dirty="0" smtClean="0">
                <a:latin typeface="Calibri" pitchFamily="34" charset="0"/>
              </a:rPr>
              <a:t>ambientes</a:t>
            </a:r>
            <a:r>
              <a:rPr lang="pt-BR" dirty="0" smtClean="0">
                <a:latin typeface="Calibri" pitchFamily="34" charset="0"/>
              </a:rPr>
              <a:t> (organizacional, tecnológico e de </a:t>
            </a:r>
            <a:br>
              <a:rPr lang="pt-BR" dirty="0" smtClean="0">
                <a:latin typeface="Calibri" pitchFamily="34" charset="0"/>
              </a:rPr>
            </a:br>
            <a:r>
              <a:rPr lang="pt-BR" dirty="0" smtClean="0">
                <a:latin typeface="Calibri" pitchFamily="34" charset="0"/>
              </a:rPr>
              <a:t>processo) e </a:t>
            </a:r>
            <a:r>
              <a:rPr lang="pt-BR" i="1" dirty="0" smtClean="0">
                <a:latin typeface="Calibri" pitchFamily="34" charset="0"/>
              </a:rPr>
              <a:t>saídas emergentes</a:t>
            </a:r>
            <a:r>
              <a:rPr lang="pt-BR" dirty="0" smtClean="0">
                <a:latin typeface="Calibri" pitchFamily="34" charset="0"/>
              </a:rPr>
              <a:t> (os produtos </a:t>
            </a:r>
            <a:br>
              <a:rPr lang="pt-BR" dirty="0" smtClean="0">
                <a:latin typeface="Calibri" pitchFamily="34" charset="0"/>
              </a:rPr>
            </a:br>
            <a:r>
              <a:rPr lang="pt-BR" dirty="0" smtClean="0">
                <a:latin typeface="Calibri" pitchFamily="34" charset="0"/>
              </a:rPr>
              <a:t>sendo desenvolvidos).</a:t>
            </a:r>
          </a:p>
          <a:p>
            <a:r>
              <a:rPr lang="pt-BR" dirty="0" smtClean="0">
                <a:latin typeface="Calibri" pitchFamily="34" charset="0"/>
              </a:rPr>
              <a:t>www.adaptivesd.com/</a:t>
            </a:r>
          </a:p>
        </p:txBody>
      </p:sp>
      <p:pic>
        <p:nvPicPr>
          <p:cNvPr id="14338" name="Picture 2"/>
          <p:cNvPicPr>
            <a:picLocks noChangeAspect="1" noChangeArrowheads="1"/>
          </p:cNvPicPr>
          <p:nvPr/>
        </p:nvPicPr>
        <p:blipFill>
          <a:blip r:embed="rId2" cstate="print"/>
          <a:srcRect/>
          <a:stretch>
            <a:fillRect/>
          </a:stretch>
        </p:blipFill>
        <p:spPr bwMode="auto">
          <a:xfrm>
            <a:off x="6500826" y="3857628"/>
            <a:ext cx="2260526" cy="280035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características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dirty="0" smtClean="0">
                <a:latin typeface="Calibri" pitchFamily="34" charset="0"/>
              </a:rPr>
              <a:t>É baseado em ciclos iterativos de 4 a 8 semanas.</a:t>
            </a:r>
          </a:p>
          <a:p>
            <a:pPr lvl="0"/>
            <a:r>
              <a:rPr lang="pt-BR" dirty="0" smtClean="0">
                <a:latin typeface="Calibri" pitchFamily="34" charset="0"/>
              </a:rPr>
              <a:t>Prazos são pré-fixados (</a:t>
            </a:r>
            <a:r>
              <a:rPr lang="pt-BR" i="1" dirty="0" err="1" smtClean="0">
                <a:latin typeface="Calibri" pitchFamily="34" charset="0"/>
              </a:rPr>
              <a:t>timeboxing</a:t>
            </a:r>
            <a:r>
              <a:rPr lang="pt-BR" dirty="0" smtClean="0">
                <a:latin typeface="Calibri" pitchFamily="34" charset="0"/>
              </a:rPr>
              <a:t>).</a:t>
            </a:r>
          </a:p>
          <a:p>
            <a:pPr lvl="0"/>
            <a:r>
              <a:rPr lang="pt-BR" dirty="0" smtClean="0">
                <a:latin typeface="Calibri" pitchFamily="34" charset="0"/>
              </a:rPr>
              <a:t>É tolerante à mudança e adaptação.</a:t>
            </a:r>
          </a:p>
          <a:p>
            <a:pPr lvl="0"/>
            <a:r>
              <a:rPr lang="pt-BR" dirty="0" smtClean="0">
                <a:latin typeface="Calibri" pitchFamily="34" charset="0"/>
              </a:rPr>
              <a:t>É orientado a desenvolver primeiramente os elementos de maior risco.</a:t>
            </a:r>
          </a:p>
          <a:p>
            <a:endParaRPr lang="pt-BR" dirty="0">
              <a:latin typeface="Calibri"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Fases ASD</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dirty="0" smtClean="0">
                <a:latin typeface="Calibri" pitchFamily="34" charset="0"/>
              </a:rPr>
              <a:t>Especular</a:t>
            </a:r>
          </a:p>
          <a:p>
            <a:r>
              <a:rPr lang="pt-BR" dirty="0" smtClean="0">
                <a:latin typeface="Calibri" pitchFamily="34" charset="0"/>
              </a:rPr>
              <a:t>Colaborar </a:t>
            </a:r>
          </a:p>
          <a:p>
            <a:r>
              <a:rPr lang="pt-BR" dirty="0" smtClean="0">
                <a:latin typeface="Calibri" pitchFamily="34" charset="0"/>
              </a:rPr>
              <a:t>Aprender</a:t>
            </a:r>
            <a:endParaRPr lang="pt-BR" dirty="0">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Especular</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92500" lnSpcReduction="10000"/>
          </a:bodyPr>
          <a:lstStyle/>
          <a:p>
            <a:r>
              <a:rPr lang="pt-BR" dirty="0" smtClean="0">
                <a:latin typeface="Calibri" pitchFamily="34" charset="0"/>
              </a:rPr>
              <a:t>Corresponde ao planejamento adaptativo de ciclo</a:t>
            </a:r>
            <a:r>
              <a:rPr lang="pt-BR" i="1" dirty="0" smtClean="0">
                <a:latin typeface="Calibri" pitchFamily="34" charset="0"/>
              </a:rPr>
              <a:t>.</a:t>
            </a:r>
            <a:r>
              <a:rPr lang="pt-BR" dirty="0" smtClean="0">
                <a:latin typeface="Calibri" pitchFamily="34" charset="0"/>
              </a:rPr>
              <a:t> Ao invés de planejar, o modelo assume que o mais provável nos momentos iniciais é que os interessados ainda não saibam exatamente o que vão fazer. Assim, eles especulam. </a:t>
            </a:r>
          </a:p>
          <a:p>
            <a:r>
              <a:rPr lang="pt-BR" dirty="0" smtClean="0">
                <a:latin typeface="Calibri" pitchFamily="34" charset="0"/>
              </a:rPr>
              <a:t>Nesta fase, porém, objetivos e prazos devem ser estabelecidos. O plano de desenvolvimento será baseado em componentes. A especulação implica na realização das seguintes atividades: </a:t>
            </a:r>
          </a:p>
          <a:p>
            <a:pPr lvl="1"/>
            <a:r>
              <a:rPr lang="pt-BR" dirty="0" smtClean="0">
                <a:latin typeface="Calibri" pitchFamily="34" charset="0"/>
              </a:rPr>
              <a:t>Determinar o tempo de duração do projeto, determinar o número de ciclos e sua duração ideal. </a:t>
            </a:r>
          </a:p>
          <a:p>
            <a:pPr lvl="1"/>
            <a:r>
              <a:rPr lang="pt-BR" dirty="0" smtClean="0">
                <a:latin typeface="Calibri" pitchFamily="34" charset="0"/>
              </a:rPr>
              <a:t>Descrever um grande objetivo para cada ciclo. </a:t>
            </a:r>
          </a:p>
          <a:p>
            <a:pPr lvl="1"/>
            <a:r>
              <a:rPr lang="pt-BR" dirty="0" smtClean="0">
                <a:latin typeface="Calibri" pitchFamily="34" charset="0"/>
              </a:rPr>
              <a:t>Definir componentes de software para serem desenvolvidos a cada ciclo.</a:t>
            </a:r>
          </a:p>
          <a:p>
            <a:pPr lvl="1"/>
            <a:r>
              <a:rPr lang="pt-BR" dirty="0" smtClean="0">
                <a:latin typeface="Calibri" pitchFamily="34" charset="0"/>
              </a:rPr>
              <a:t>Definir a tecnologia e suporte para os ciclos.</a:t>
            </a:r>
          </a:p>
          <a:p>
            <a:pPr lvl="1"/>
            <a:r>
              <a:rPr lang="pt-BR" dirty="0" smtClean="0">
                <a:latin typeface="Calibri" pitchFamily="34" charset="0"/>
              </a:rPr>
              <a:t>Desenvolver a lista de tarefas do projeto.</a:t>
            </a:r>
          </a:p>
          <a:p>
            <a:endParaRPr lang="pt-BR"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FDD possui duas grandes fases</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i="1" dirty="0" smtClean="0">
                <a:latin typeface="Calibri" pitchFamily="34" charset="0"/>
              </a:rPr>
              <a:t>Concepção e planejamento</a:t>
            </a:r>
            <a:r>
              <a:rPr lang="pt-BR" dirty="0" smtClean="0">
                <a:latin typeface="Calibri" pitchFamily="34" charset="0"/>
              </a:rPr>
              <a:t>: </a:t>
            </a:r>
          </a:p>
          <a:p>
            <a:pPr lvl="1"/>
            <a:r>
              <a:rPr lang="pt-BR" dirty="0" smtClean="0">
                <a:latin typeface="Calibri" pitchFamily="34" charset="0"/>
              </a:rPr>
              <a:t>que implica em pensar um pouco antes de começar a construir, tipicamente 1 a 2 semanas.</a:t>
            </a:r>
          </a:p>
          <a:p>
            <a:pPr lvl="0"/>
            <a:r>
              <a:rPr lang="pt-BR" i="1" dirty="0" smtClean="0">
                <a:latin typeface="Calibri" pitchFamily="34" charset="0"/>
              </a:rPr>
              <a:t>Construção</a:t>
            </a:r>
            <a:r>
              <a:rPr lang="pt-BR" dirty="0" smtClean="0">
                <a:latin typeface="Calibri" pitchFamily="34" charset="0"/>
              </a:rPr>
              <a:t>: </a:t>
            </a:r>
          </a:p>
          <a:p>
            <a:pPr lvl="1"/>
            <a:r>
              <a:rPr lang="pt-BR" dirty="0" smtClean="0">
                <a:latin typeface="Calibri" pitchFamily="34" charset="0"/>
              </a:rPr>
              <a:t>desenvolvimento iterativo do produto em ciclos de 1 a 2 semanas.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Colaborar </a:t>
            </a:r>
            <a:endParaRPr lang="pt-BR" dirty="0">
              <a:latin typeface="Calibri" pitchFamily="34" charset="0"/>
            </a:endParaRPr>
          </a:p>
        </p:txBody>
      </p:sp>
      <p:sp>
        <p:nvSpPr>
          <p:cNvPr id="3" name="Espaço Reservado para Conteúdo 2"/>
          <p:cNvSpPr>
            <a:spLocks noGrp="1"/>
          </p:cNvSpPr>
          <p:nvPr>
            <p:ph sz="quarter" idx="1"/>
          </p:nvPr>
        </p:nvSpPr>
        <p:spPr/>
        <p:txBody>
          <a:bodyPr/>
          <a:lstStyle/>
          <a:p>
            <a:r>
              <a:rPr lang="pt-BR" i="1" dirty="0" smtClean="0">
                <a:latin typeface="Calibri" pitchFamily="34" charset="0"/>
              </a:rPr>
              <a:t>Colaborar</a:t>
            </a:r>
            <a:r>
              <a:rPr lang="pt-BR" dirty="0" smtClean="0">
                <a:latin typeface="Calibri" pitchFamily="34" charset="0"/>
              </a:rPr>
              <a:t> corresponde à engenharia concorrente de componentes</a:t>
            </a:r>
            <a:r>
              <a:rPr lang="pt-BR" i="1" dirty="0" smtClean="0">
                <a:latin typeface="Calibri" pitchFamily="34" charset="0"/>
              </a:rPr>
              <a:t>.</a:t>
            </a:r>
            <a:r>
              <a:rPr lang="pt-BR" dirty="0" smtClean="0">
                <a:latin typeface="Calibri" pitchFamily="34" charset="0"/>
              </a:rPr>
              <a:t> </a:t>
            </a:r>
          </a:p>
          <a:p>
            <a:r>
              <a:rPr lang="pt-BR" dirty="0" smtClean="0">
                <a:latin typeface="Calibri" pitchFamily="34" charset="0"/>
              </a:rPr>
              <a:t>A equipe deve então tentar equilibrar seus esforços para realizar as atividades que podem ser mais previsíveis e aquelas que são naturalmente mais incertas. </a:t>
            </a:r>
          </a:p>
          <a:p>
            <a:r>
              <a:rPr lang="pt-BR" dirty="0" smtClean="0">
                <a:latin typeface="Calibri" pitchFamily="34" charset="0"/>
              </a:rPr>
              <a:t>A partir dessa colaboração, vários componentes serão desenvolvidos de forma concorrente.</a:t>
            </a:r>
          </a:p>
          <a:p>
            <a:endParaRPr lang="pt-BR" dirty="0">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Aprender</a:t>
            </a:r>
            <a:endParaRPr lang="pt-BR" dirty="0">
              <a:latin typeface="Calibri" pitchFamily="34" charset="0"/>
            </a:endParaRPr>
          </a:p>
        </p:txBody>
      </p:sp>
      <p:sp>
        <p:nvSpPr>
          <p:cNvPr id="3" name="Espaço Reservado para Conteúdo 2"/>
          <p:cNvSpPr>
            <a:spLocks noGrp="1"/>
          </p:cNvSpPr>
          <p:nvPr>
            <p:ph sz="quarter" idx="1"/>
          </p:nvPr>
        </p:nvSpPr>
        <p:spPr/>
        <p:txBody>
          <a:bodyPr>
            <a:normAutofit fontScale="85000" lnSpcReduction="20000"/>
          </a:bodyPr>
          <a:lstStyle/>
          <a:p>
            <a:r>
              <a:rPr lang="pt-BR" i="1" dirty="0" smtClean="0">
                <a:latin typeface="Calibri" pitchFamily="34" charset="0"/>
              </a:rPr>
              <a:t>Aprender </a:t>
            </a:r>
            <a:r>
              <a:rPr lang="pt-BR" dirty="0" smtClean="0">
                <a:latin typeface="Calibri" pitchFamily="34" charset="0"/>
              </a:rPr>
              <a:t>corresponde à revisão de qualidade. Os ciclos de aprendizagem são baseados em pequenas interações de projeto, codificação e teste, onde os desenvolvedores, ao cometerem pequenos erros baseados em hipóteses incorretas, estão aprimorando seu conhecimento sobre o problema, até dominá-lo. </a:t>
            </a:r>
          </a:p>
          <a:p>
            <a:r>
              <a:rPr lang="pt-BR" dirty="0" smtClean="0">
                <a:latin typeface="Calibri" pitchFamily="34" charset="0"/>
              </a:rPr>
              <a:t>Esta fase exige repetidas revisões de qualidade e testes de aceitação com a presença do cliente e de especialistas do domínio. Três atividades de aprendizagem são recomendadas: </a:t>
            </a:r>
          </a:p>
          <a:p>
            <a:pPr lvl="1"/>
            <a:r>
              <a:rPr lang="pt-BR" i="1" dirty="0" smtClean="0">
                <a:latin typeface="Calibri" pitchFamily="34" charset="0"/>
              </a:rPr>
              <a:t>Grupos de revisão com foco de usuário</a:t>
            </a:r>
            <a:r>
              <a:rPr lang="pt-BR" dirty="0" smtClean="0">
                <a:latin typeface="Calibri" pitchFamily="34" charset="0"/>
              </a:rPr>
              <a:t>. Um </a:t>
            </a:r>
            <a:r>
              <a:rPr lang="pt-BR" i="1" dirty="0" smtClean="0">
                <a:latin typeface="Calibri" pitchFamily="34" charset="0"/>
              </a:rPr>
              <a:t>workshop</a:t>
            </a:r>
            <a:r>
              <a:rPr lang="pt-BR" dirty="0" smtClean="0">
                <a:latin typeface="Calibri" pitchFamily="34" charset="0"/>
              </a:rPr>
              <a:t>, onde desenvolvedores apresentam o produto e usuários tentam usá-lo, apresentando suas observações.</a:t>
            </a:r>
          </a:p>
          <a:p>
            <a:pPr lvl="1"/>
            <a:r>
              <a:rPr lang="pt-BR" i="1" dirty="0" smtClean="0">
                <a:latin typeface="Calibri" pitchFamily="34" charset="0"/>
              </a:rPr>
              <a:t>Inspeções de software.</a:t>
            </a:r>
            <a:r>
              <a:rPr lang="pt-BR" dirty="0" smtClean="0">
                <a:latin typeface="Calibri" pitchFamily="34" charset="0"/>
              </a:rPr>
              <a:t> Inspeções (Seção 11.4.2) e testes (Capítulo 13) que têm como objetivo detectar defeitos do software.</a:t>
            </a:r>
          </a:p>
          <a:p>
            <a:pPr lvl="1"/>
            <a:r>
              <a:rPr lang="pt-BR" i="1" dirty="0" err="1" smtClean="0">
                <a:latin typeface="Calibri" pitchFamily="34" charset="0"/>
              </a:rPr>
              <a:t>Postmortems</a:t>
            </a:r>
            <a:r>
              <a:rPr lang="pt-BR" i="1" dirty="0" smtClean="0">
                <a:latin typeface="Calibri" pitchFamily="34" charset="0"/>
              </a:rPr>
              <a:t>.</a:t>
            </a:r>
            <a:r>
              <a:rPr lang="pt-BR" dirty="0" smtClean="0">
                <a:latin typeface="Calibri" pitchFamily="34" charset="0"/>
              </a:rPr>
              <a:t> Onde a equipe avalia o que fez no ciclo e, se necessário, muda seu modo de trabalhar.</a:t>
            </a:r>
          </a:p>
          <a:p>
            <a:r>
              <a:rPr lang="pt-BR" dirty="0" smtClean="0">
                <a:latin typeface="Calibri" pitchFamily="34" charset="0"/>
              </a:rPr>
              <a:t>Essas três fases não são necessariamente </a:t>
            </a:r>
            <a:r>
              <a:rPr lang="pt-BR" dirty="0" err="1" smtClean="0">
                <a:latin typeface="Calibri" pitchFamily="34" charset="0"/>
              </a:rPr>
              <a:t>sequenciais</a:t>
            </a:r>
            <a:r>
              <a:rPr lang="pt-BR" dirty="0" smtClean="0">
                <a:latin typeface="Calibri" pitchFamily="34" charset="0"/>
              </a:rPr>
              <a:t>, mas podem ocorrer de forma simultânea e não linear.</a:t>
            </a:r>
          </a:p>
          <a:p>
            <a:endParaRPr lang="pt-BR" dirty="0">
              <a:latin typeface="Calibri"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Inicialização e encerramento</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i="1" dirty="0" smtClean="0">
                <a:latin typeface="Calibri" pitchFamily="34" charset="0"/>
              </a:rPr>
              <a:t>Inicialização de projeto</a:t>
            </a:r>
            <a:r>
              <a:rPr lang="pt-BR" dirty="0" smtClean="0">
                <a:latin typeface="Calibri" pitchFamily="34" charset="0"/>
              </a:rPr>
              <a:t>. </a:t>
            </a:r>
          </a:p>
          <a:p>
            <a:pPr lvl="1"/>
            <a:r>
              <a:rPr lang="pt-BR" dirty="0" smtClean="0">
                <a:latin typeface="Calibri" pitchFamily="34" charset="0"/>
              </a:rPr>
              <a:t>A preparação para iniciar os ciclos iterativos. A inicialização deve ocorrer com um </a:t>
            </a:r>
            <a:r>
              <a:rPr lang="pt-BR" i="1" dirty="0" smtClean="0">
                <a:latin typeface="Calibri" pitchFamily="34" charset="0"/>
              </a:rPr>
              <a:t>workshop</a:t>
            </a:r>
            <a:r>
              <a:rPr lang="pt-BR" dirty="0" smtClean="0">
                <a:latin typeface="Calibri" pitchFamily="34" charset="0"/>
              </a:rPr>
              <a:t> de uns poucos dias, dependendo do tamanho do projeto, onde a equipe vai estabelecer as missões, ou objetivos, do projeto. Nesta fase também serão levantados requisitos iniciais, restrições e riscos, bem como feitas as estimativas iniciais de esforço.</a:t>
            </a:r>
          </a:p>
          <a:p>
            <a:pPr lvl="0"/>
            <a:r>
              <a:rPr lang="pt-BR" i="1" dirty="0" smtClean="0">
                <a:latin typeface="Calibri" pitchFamily="34" charset="0"/>
              </a:rPr>
              <a:t>Garantia final de qualidade e disponibilização</a:t>
            </a:r>
            <a:r>
              <a:rPr lang="pt-BR" dirty="0" smtClean="0">
                <a:latin typeface="Calibri" pitchFamily="34" charset="0"/>
              </a:rPr>
              <a:t>. </a:t>
            </a:r>
          </a:p>
          <a:p>
            <a:pPr lvl="1"/>
            <a:r>
              <a:rPr lang="pt-BR" dirty="0" smtClean="0">
                <a:latin typeface="Calibri" pitchFamily="34" charset="0"/>
              </a:rPr>
              <a:t>Que inclui os testes finais e a implantação do produto.</a:t>
            </a:r>
          </a:p>
          <a:p>
            <a:endParaRPr lang="pt-BR" dirty="0">
              <a:latin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Modelo ASD (resumo)</a:t>
            </a:r>
            <a:endParaRPr lang="pt-BR" dirty="0">
              <a:latin typeface="Calibri" pitchFamily="34" charset="0"/>
            </a:endParaRPr>
          </a:p>
        </p:txBody>
      </p:sp>
      <p:pic>
        <p:nvPicPr>
          <p:cNvPr id="4" name="Espaço Reservado para Conteúdo 3"/>
          <p:cNvPicPr>
            <a:picLocks noGrp="1"/>
          </p:cNvPicPr>
          <p:nvPr>
            <p:ph sz="quarter" idx="1"/>
          </p:nvPr>
        </p:nvPicPr>
        <p:blipFill>
          <a:blip r:embed="rId2" cstate="print"/>
          <a:srcRect/>
          <a:stretch>
            <a:fillRect/>
          </a:stretch>
        </p:blipFill>
        <p:spPr bwMode="auto">
          <a:xfrm>
            <a:off x="214282" y="1928802"/>
            <a:ext cx="8501121" cy="34988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Processos de concepção e planejamento</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i="1" dirty="0" smtClean="0">
                <a:latin typeface="Calibri" pitchFamily="34" charset="0"/>
              </a:rPr>
              <a:t>DMA – Desenvolver Modelo Abrangente</a:t>
            </a:r>
          </a:p>
          <a:p>
            <a:pPr lvl="1"/>
            <a:r>
              <a:rPr lang="pt-BR" dirty="0" smtClean="0">
                <a:latin typeface="Calibri" pitchFamily="34" charset="0"/>
              </a:rPr>
              <a:t>onde se preconiza o uso de modelagem orientada a objetos.</a:t>
            </a:r>
          </a:p>
          <a:p>
            <a:pPr lvl="0"/>
            <a:r>
              <a:rPr lang="pt-BR" i="1" dirty="0" smtClean="0">
                <a:latin typeface="Calibri" pitchFamily="34" charset="0"/>
              </a:rPr>
              <a:t>CLF – Construir Lista de Funcionalidades</a:t>
            </a:r>
          </a:p>
          <a:p>
            <a:pPr lvl="1"/>
            <a:r>
              <a:rPr lang="pt-BR" dirty="0" smtClean="0">
                <a:latin typeface="Calibri" pitchFamily="34" charset="0"/>
              </a:rPr>
              <a:t>onde se pode aplicar a decomposição funcional para identificar as funcionalidades que o sistema deve disponibilizar.</a:t>
            </a:r>
          </a:p>
          <a:p>
            <a:pPr lvl="0"/>
            <a:r>
              <a:rPr lang="pt-BR" i="1" dirty="0" smtClean="0">
                <a:latin typeface="Calibri" pitchFamily="34" charset="0"/>
              </a:rPr>
              <a:t>PPF – Planejar Por Funcionalidade</a:t>
            </a:r>
          </a:p>
          <a:p>
            <a:pPr lvl="1"/>
            <a:r>
              <a:rPr lang="pt-BR" dirty="0" smtClean="0">
                <a:latin typeface="Calibri" pitchFamily="34" charset="0"/>
              </a:rPr>
              <a:t>onde o planejamento dos ciclos iterativos é feito em função das funcionalidades identificadas.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latin typeface="Calibri" pitchFamily="34" charset="0"/>
              </a:rPr>
              <a:t>Processos de construção</a:t>
            </a:r>
            <a:endParaRPr lang="pt-BR" dirty="0">
              <a:latin typeface="Calibri" pitchFamily="34" charset="0"/>
            </a:endParaRPr>
          </a:p>
        </p:txBody>
      </p:sp>
      <p:sp>
        <p:nvSpPr>
          <p:cNvPr id="3" name="Espaço Reservado para Conteúdo 2"/>
          <p:cNvSpPr>
            <a:spLocks noGrp="1"/>
          </p:cNvSpPr>
          <p:nvPr>
            <p:ph sz="quarter" idx="1"/>
          </p:nvPr>
        </p:nvSpPr>
        <p:spPr/>
        <p:txBody>
          <a:bodyPr/>
          <a:lstStyle/>
          <a:p>
            <a:pPr lvl="0"/>
            <a:r>
              <a:rPr lang="pt-BR" i="1" dirty="0" smtClean="0">
                <a:latin typeface="Calibri" pitchFamily="34" charset="0"/>
              </a:rPr>
              <a:t>DPF – Detalhar Por Funcionalidade</a:t>
            </a:r>
          </a:p>
          <a:p>
            <a:pPr lvl="1"/>
            <a:r>
              <a:rPr lang="pt-BR" dirty="0" smtClean="0">
                <a:latin typeface="Calibri" pitchFamily="34" charset="0"/>
              </a:rPr>
              <a:t>que corresponde a realizar o </a:t>
            </a:r>
            <a:r>
              <a:rPr lang="pt-BR" i="1" dirty="0" smtClean="0">
                <a:latin typeface="Calibri" pitchFamily="34" charset="0"/>
              </a:rPr>
              <a:t>design</a:t>
            </a:r>
            <a:r>
              <a:rPr lang="pt-BR" dirty="0" smtClean="0">
                <a:latin typeface="Calibri" pitchFamily="34" charset="0"/>
              </a:rPr>
              <a:t> orientado a objetos do sistema.</a:t>
            </a:r>
          </a:p>
          <a:p>
            <a:pPr lvl="0"/>
            <a:r>
              <a:rPr lang="pt-BR" i="1" dirty="0" smtClean="0">
                <a:latin typeface="Calibri" pitchFamily="34" charset="0"/>
              </a:rPr>
              <a:t>CPF – Construir por Funcionalidade</a:t>
            </a:r>
          </a:p>
          <a:p>
            <a:pPr lvl="1"/>
            <a:r>
              <a:rPr lang="pt-BR" dirty="0" smtClean="0">
                <a:latin typeface="Calibri" pitchFamily="34" charset="0"/>
              </a:rPr>
              <a:t>que corresponde a construir e testar o software utilizando linguagem e técnica de teste orientadas a objetos.</a:t>
            </a:r>
          </a:p>
          <a:p>
            <a:endParaRPr lang="pt-BR" dirty="0">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cão Envidraçado">
  <a:themeElements>
    <a:clrScheme name="Fundição">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Balcão Envidraçado">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alcão Envidraçado">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1759</TotalTime>
  <Words>5882</Words>
  <Application>Microsoft Office PowerPoint</Application>
  <PresentationFormat>Apresentação na tela (4:3)</PresentationFormat>
  <Paragraphs>415</Paragraphs>
  <Slides>73</Slides>
  <Notes>1</Notes>
  <HiddenSlides>0</HiddenSlides>
  <MMClips>0</MMClips>
  <ScaleCrop>false</ScaleCrop>
  <HeadingPairs>
    <vt:vector size="4" baseType="variant">
      <vt:variant>
        <vt:lpstr>Tema</vt:lpstr>
      </vt:variant>
      <vt:variant>
        <vt:i4>1</vt:i4>
      </vt:variant>
      <vt:variant>
        <vt:lpstr>Títulos de slides</vt:lpstr>
      </vt:variant>
      <vt:variant>
        <vt:i4>73</vt:i4>
      </vt:variant>
    </vt:vector>
  </HeadingPairs>
  <TitlesOfParts>
    <vt:vector size="74" baseType="lpstr">
      <vt:lpstr>Balcão Envidraçado</vt:lpstr>
      <vt:lpstr>MODELOS ÁGEIS</vt:lpstr>
      <vt:lpstr>Conteúdo </vt:lpstr>
      <vt:lpstr>Manifesto ágil</vt:lpstr>
      <vt:lpstr>Princípios ágeis (1/2)</vt:lpstr>
      <vt:lpstr>Princípios ágeis (2/2)</vt:lpstr>
      <vt:lpstr>FDD – Feature Driven Development</vt:lpstr>
      <vt:lpstr>FDD possui duas grandes fases</vt:lpstr>
      <vt:lpstr>Processos de concepção e planejamento</vt:lpstr>
      <vt:lpstr>Processos de construção</vt:lpstr>
      <vt:lpstr>Estrutura geral do FDD</vt:lpstr>
      <vt:lpstr>DMA – Desenvolver Modelo Abrangente (atividades 1/2)</vt:lpstr>
      <vt:lpstr>DMA – Desenvolver Modelo Abrangente (atividades 2/2)</vt:lpstr>
      <vt:lpstr>DMA (saídas)</vt:lpstr>
      <vt:lpstr>CLF – Construir Lista de Funcionalidades (atividades)</vt:lpstr>
      <vt:lpstr>Estrutura da lista de funcionalidades</vt:lpstr>
      <vt:lpstr>CLF (saídas)</vt:lpstr>
      <vt:lpstr>PPF – Planejar por Funcionalidade (atividades 1/2)</vt:lpstr>
      <vt:lpstr>PPF – Planejar por Funcionalidade (atividades 2/2)</vt:lpstr>
      <vt:lpstr>PPF (saídas)</vt:lpstr>
      <vt:lpstr>DPF – Detalhar por Funcionalidade  (atividades 1/2)</vt:lpstr>
      <vt:lpstr>DPF – Detalhar por Funcionalidade  (atividades 2/2)</vt:lpstr>
      <vt:lpstr>DPF (saídas)</vt:lpstr>
      <vt:lpstr>CPF – Construir por Funcionalidade (atividades)</vt:lpstr>
      <vt:lpstr>CPF (saídas)</vt:lpstr>
      <vt:lpstr>Ferramentas para FDD</vt:lpstr>
      <vt:lpstr>DSDM – Dynamic Systems Development Method</vt:lpstr>
      <vt:lpstr>Fases do DSDM</vt:lpstr>
      <vt:lpstr>Slide 28</vt:lpstr>
      <vt:lpstr>Estágios da fase de ciclo de vida</vt:lpstr>
      <vt:lpstr>Saídas da Análise de Viabilidade</vt:lpstr>
      <vt:lpstr>Análise de negócio</vt:lpstr>
      <vt:lpstr>Iteração do modelo funcional (atividades)</vt:lpstr>
      <vt:lpstr>Iteração de design e construção (atividades)</vt:lpstr>
      <vt:lpstr>Implantação (atividades)</vt:lpstr>
      <vt:lpstr>Filosofia DSDM</vt:lpstr>
      <vt:lpstr>Papéis no DSDM (1/2)</vt:lpstr>
      <vt:lpstr>Papéis no DSDM (2/2)</vt:lpstr>
      <vt:lpstr>SCRUM</vt:lpstr>
      <vt:lpstr>Papeis</vt:lpstr>
      <vt:lpstr>Product backlog</vt:lpstr>
      <vt:lpstr>Sprint</vt:lpstr>
      <vt:lpstr>Sprint backlog</vt:lpstr>
      <vt:lpstr>Sprint burndown chart</vt:lpstr>
      <vt:lpstr>Perfis de equipe (1/3)</vt:lpstr>
      <vt:lpstr>Perfis de equipe (2/3)</vt:lpstr>
      <vt:lpstr>Perfis de equipe (3/3)</vt:lpstr>
      <vt:lpstr>Finalização de sprint</vt:lpstr>
      <vt:lpstr>Daily scrum</vt:lpstr>
      <vt:lpstr>SCRUM (resumo)</vt:lpstr>
      <vt:lpstr>XP – Extreme Programming</vt:lpstr>
      <vt:lpstr>Slide 51</vt:lpstr>
      <vt:lpstr>Valores XP</vt:lpstr>
      <vt:lpstr>Princípios XP</vt:lpstr>
      <vt:lpstr>Práticas XP (1/3)</vt:lpstr>
      <vt:lpstr>Práticas XP (2/3)</vt:lpstr>
      <vt:lpstr>Práticas XP (3/3)</vt:lpstr>
      <vt:lpstr>Regras de planejamento</vt:lpstr>
      <vt:lpstr>Regras de gerenciamento</vt:lpstr>
      <vt:lpstr>Regras de design</vt:lpstr>
      <vt:lpstr>Regras de codificação</vt:lpstr>
      <vt:lpstr>Regras de teste</vt:lpstr>
      <vt:lpstr>Crystal clear</vt:lpstr>
      <vt:lpstr>Ciclo de vida crystal clear</vt:lpstr>
      <vt:lpstr>Sete pilares (1/2 fundamentais)</vt:lpstr>
      <vt:lpstr>Sete pilares (2/2 recomendados)</vt:lpstr>
      <vt:lpstr>ASD - Adaptive Software Development</vt:lpstr>
      <vt:lpstr>características</vt:lpstr>
      <vt:lpstr>Fases ASD</vt:lpstr>
      <vt:lpstr>Especular</vt:lpstr>
      <vt:lpstr>Colaborar </vt:lpstr>
      <vt:lpstr>Aprender</vt:lpstr>
      <vt:lpstr>Inicialização e encerramento</vt:lpstr>
      <vt:lpstr>Modelo ASD (resumo)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Plano de aulas</dc:title>
  <dc:creator>Raul</dc:creator>
  <cp:lastModifiedBy>Raul</cp:lastModifiedBy>
  <cp:revision>120</cp:revision>
  <dcterms:created xsi:type="dcterms:W3CDTF">2009-02-27T18:09:02Z</dcterms:created>
  <dcterms:modified xsi:type="dcterms:W3CDTF">2014-09-02T18:01:35Z</dcterms:modified>
</cp:coreProperties>
</file>