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6" autoAdjust="0"/>
    <p:restoredTop sz="86333" autoAdjust="0"/>
  </p:normalViewPr>
  <p:slideViewPr>
    <p:cSldViewPr>
      <p:cViewPr varScale="1">
        <p:scale>
          <a:sx n="63" d="100"/>
          <a:sy n="63" d="100"/>
        </p:scale>
        <p:origin x="-612" y="-108"/>
      </p:cViewPr>
      <p:guideLst>
        <p:guide orient="horz" pos="2160"/>
        <p:guide pos="2880"/>
      </p:guideLst>
    </p:cSldViewPr>
  </p:slideViewPr>
  <p:outlineViewPr>
    <p:cViewPr>
      <p:scale>
        <a:sx n="33" d="100"/>
        <a:sy n="33" d="100"/>
      </p:scale>
      <p:origin x="0" y="147306"/>
    </p:cViewPr>
  </p:outlineViewPr>
  <p:notesTextViewPr>
    <p:cViewPr>
      <p:scale>
        <a:sx n="100" d="100"/>
        <a:sy n="100" d="100"/>
      </p:scale>
      <p:origin x="0" y="0"/>
    </p:cViewPr>
  </p:notesTextViewPr>
  <p:sorterViewPr>
    <p:cViewPr>
      <p:scale>
        <a:sx n="66" d="100"/>
        <a:sy n="66" d="100"/>
      </p:scale>
      <p:origin x="0" y="576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93648DF-D2F7-47D0-BEF4-A0C213766FCD}" type="datetimeFigureOut">
              <a:rPr lang="pt-BR" smtClean="0"/>
              <a:pPr/>
              <a:t>27/9/2012</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A1939D4-D8EE-408B-B7CD-C23C6B023EFC}"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0A1939D4-D8EE-408B-B7CD-C23C6B023EFC}"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2E700DB3-DBF0-4086-B675-117E7A9610B8}" type="datetimeFigureOut">
              <a:rPr lang="pt-BR" smtClean="0"/>
              <a:pPr/>
              <a:t>27/9/2012</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27/9/2012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27/9/2012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2E700DB3-DBF0-4086-B675-117E7A9610B8}" type="datetimeFigureOut">
              <a:rPr lang="pt-BR" smtClean="0"/>
              <a:pPr/>
              <a:t>27/9/2012</a:t>
            </a:fld>
            <a:endParaRPr lang="pt-BR"/>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2E700DB3-DBF0-4086-B675-117E7A9610B8}" type="datetimeFigureOut">
              <a:rPr lang="pt-BR" smtClean="0"/>
              <a:pPr/>
              <a:t>27/9/2012</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27/9/2012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E700DB3-DBF0-4086-B675-117E7A9610B8}" type="datetimeFigureOut">
              <a:rPr lang="pt-BR" smtClean="0"/>
              <a:pPr/>
              <a:t>27/9/2012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2E700DB3-DBF0-4086-B675-117E7A9610B8}" type="datetimeFigureOut">
              <a:rPr lang="pt-BR" smtClean="0"/>
              <a:pPr/>
              <a:t>27/9/2012</a:t>
            </a:fld>
            <a:endParaRPr lang="pt-BR"/>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27/9/2012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2E700DB3-DBF0-4086-B675-117E7A9610B8}" type="datetimeFigureOut">
              <a:rPr lang="pt-BR" smtClean="0"/>
              <a:pPr/>
              <a:t>27/9/2012</a:t>
            </a:fld>
            <a:endParaRPr lang="pt-BR"/>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E700DB3-DBF0-4086-B675-117E7A9610B8}" type="datetimeFigureOut">
              <a:rPr lang="pt-BR" smtClean="0"/>
              <a:pPr/>
              <a:t>27/9/2012</a:t>
            </a:fld>
            <a:endParaRPr lang="pt-BR"/>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700DB3-DBF0-4086-B675-117E7A9610B8}" type="datetimeFigureOut">
              <a:rPr lang="pt-BR" smtClean="0"/>
              <a:pPr/>
              <a:t>27/9/2012</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pt-BR" dirty="0" smtClean="0">
                <a:latin typeface="Calibri" pitchFamily="34" charset="0"/>
              </a:rPr>
              <a:t>Processo unificado</a:t>
            </a:r>
            <a:endParaRPr lang="pt-BR" dirty="0">
              <a:latin typeface="Calibri" pitchFamily="34" charset="0"/>
            </a:endParaRPr>
          </a:p>
        </p:txBody>
      </p:sp>
      <p:sp>
        <p:nvSpPr>
          <p:cNvPr id="7" name="Subtítulo 6"/>
          <p:cNvSpPr>
            <a:spLocks noGrp="1"/>
          </p:cNvSpPr>
          <p:nvPr>
            <p:ph type="subTitle" idx="1"/>
          </p:nvPr>
        </p:nvSpPr>
        <p:spPr/>
        <p:txBody>
          <a:bodyPr>
            <a:normAutofit lnSpcReduction="10000"/>
          </a:bodyPr>
          <a:lstStyle/>
          <a:p>
            <a:r>
              <a:rPr lang="pt-BR" dirty="0" smtClean="0">
                <a:latin typeface="Calibri" pitchFamily="34" charset="0"/>
              </a:rPr>
              <a:t>INE 5419 – Engenharia de Software II</a:t>
            </a:r>
          </a:p>
          <a:p>
            <a:r>
              <a:rPr lang="pt-BR" dirty="0" smtClean="0">
                <a:latin typeface="Calibri" pitchFamily="34" charset="0"/>
              </a:rPr>
              <a:t>Prof. Raul Sidnei Wazlawick</a:t>
            </a:r>
          </a:p>
          <a:p>
            <a:r>
              <a:rPr lang="pt-BR" dirty="0" smtClean="0">
                <a:latin typeface="Calibri" pitchFamily="34" charset="0"/>
              </a:rPr>
              <a:t>UFSC-CTC-INE</a:t>
            </a:r>
          </a:p>
          <a:p>
            <a:r>
              <a:rPr lang="pt-BR" dirty="0" smtClean="0">
                <a:latin typeface="Calibri" pitchFamily="34" charset="0"/>
              </a:rPr>
              <a:t>2012.1</a:t>
            </a:r>
            <a:endParaRPr lang="pt-BR" dirty="0">
              <a:latin typeface="Calibri"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3347864" y="404664"/>
            <a:ext cx="5372100" cy="368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Concepção</a:t>
            </a:r>
            <a:br>
              <a:rPr lang="pt-BR" dirty="0" smtClean="0"/>
            </a:br>
            <a:r>
              <a:rPr lang="pt-BR" dirty="0" smtClean="0"/>
              <a:t>Marco LCO - </a:t>
            </a:r>
            <a:r>
              <a:rPr lang="pt-BR" i="1" dirty="0" err="1" smtClean="0"/>
              <a:t>Lifecicle</a:t>
            </a:r>
            <a:r>
              <a:rPr lang="pt-BR" i="1" dirty="0" smtClean="0"/>
              <a:t> </a:t>
            </a:r>
            <a:r>
              <a:rPr lang="pt-BR" i="1" dirty="0" err="1" smtClean="0"/>
              <a:t>Objective</a:t>
            </a:r>
            <a:r>
              <a:rPr lang="pt-BR" i="1" dirty="0" smtClean="0"/>
              <a:t> </a:t>
            </a:r>
            <a:r>
              <a:rPr lang="pt-BR" i="1" dirty="0" err="1" smtClean="0"/>
              <a:t>Milestone</a:t>
            </a:r>
            <a:r>
              <a:rPr lang="pt-BR" i="1" dirty="0" smtClean="0"/>
              <a:t>.</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A fase de concepção no Processo Unificado não deve ser muito longa. </a:t>
            </a:r>
          </a:p>
          <a:p>
            <a:pPr lvl="1"/>
            <a:r>
              <a:rPr lang="pt-BR" dirty="0" smtClean="0"/>
              <a:t>De duas semanas a dois meses é o que se recomenda dependendo da dimensão relativa do projeto.</a:t>
            </a:r>
          </a:p>
          <a:p>
            <a:r>
              <a:rPr lang="pt-BR" dirty="0" smtClean="0"/>
              <a:t>Nesta etapa são analisados os requisitos de projeto da melhor forma possível. </a:t>
            </a:r>
          </a:p>
          <a:p>
            <a:pPr lvl="1"/>
            <a:r>
              <a:rPr lang="pt-BR" dirty="0" smtClean="0"/>
              <a:t>Eles são analisados em abrangência, não em profundidade. </a:t>
            </a:r>
          </a:p>
          <a:p>
            <a:r>
              <a:rPr lang="pt-BR" dirty="0" smtClean="0"/>
              <a:t>O conjunto de casos de uso de alto nível é identificado e o esforço necessário para desenvolvê-los calculado.</a:t>
            </a:r>
          </a:p>
          <a:p>
            <a:pPr lvl="1"/>
            <a:r>
              <a:rPr lang="pt-BR" dirty="0" smtClean="0"/>
              <a:t>A partir desse cálculo, deve-se fazer um planejamento de longo prazo, procurando acomodar os casos de uso, de acordo com sua prioridade nos diferentes ciclos ao longo do processo de desenvolvimento. </a:t>
            </a:r>
          </a:p>
          <a:p>
            <a:r>
              <a:rPr lang="pt-BR" dirty="0" smtClean="0"/>
              <a:t>A fase de concepção envolve também o estudo de viabilidade, pois ao seu final a equipe deve decidir se é viável prosseguir com o projeto, analisadas as questões tecnológicas, de orçamento e de cronograma.</a:t>
            </a:r>
          </a:p>
          <a:p>
            <a:endParaRPr lang="pt-B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Novas fases EUP</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Produção</a:t>
            </a:r>
            <a:r>
              <a:rPr lang="pt-BR" dirty="0" smtClean="0"/>
              <a:t>. </a:t>
            </a:r>
          </a:p>
          <a:p>
            <a:pPr lvl="1"/>
            <a:r>
              <a:rPr lang="pt-BR" dirty="0" smtClean="0"/>
              <a:t>O desenvolvimento de sistemas usualmente não acaba quando o produto é entregue e colocado em uso. </a:t>
            </a:r>
          </a:p>
          <a:p>
            <a:pPr lvl="1"/>
            <a:r>
              <a:rPr lang="pt-BR" dirty="0" smtClean="0"/>
              <a:t>A fase de produção trata exatamente das atividades que ocorrem após a transição, incluindo o suporte, correção e ajustes e evolução do sistema.</a:t>
            </a:r>
          </a:p>
          <a:p>
            <a:pPr lvl="0"/>
            <a:r>
              <a:rPr lang="pt-BR" i="1" dirty="0" smtClean="0"/>
              <a:t>Aposentadoria</a:t>
            </a:r>
            <a:r>
              <a:rPr lang="pt-BR" dirty="0" smtClean="0"/>
              <a:t>. </a:t>
            </a:r>
          </a:p>
          <a:p>
            <a:pPr lvl="1"/>
            <a:r>
              <a:rPr lang="pt-BR" dirty="0" smtClean="0"/>
              <a:t>A fase de aposentadoria consiste na retirada de um sistema de operação. </a:t>
            </a:r>
          </a:p>
          <a:p>
            <a:pPr lvl="1"/>
            <a:r>
              <a:rPr lang="pt-BR" dirty="0" smtClean="0"/>
              <a:t>É a fase final de qualquer sistema. </a:t>
            </a:r>
          </a:p>
          <a:p>
            <a:pPr lvl="1"/>
            <a:r>
              <a:rPr lang="pt-BR" dirty="0" smtClean="0"/>
              <a:t>Sistemas antigos retirados de operação para serem substituídos por sistemas novos podem causar sérios danos à empresa se o processo não for gerenciado adequadamente.</a:t>
            </a:r>
          </a:p>
          <a:p>
            <a:endParaRPr lang="pt-B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418058"/>
          </a:xfrm>
        </p:spPr>
        <p:txBody>
          <a:bodyPr>
            <a:normAutofit fontScale="90000"/>
          </a:bodyPr>
          <a:lstStyle/>
          <a:p>
            <a:r>
              <a:rPr lang="pt-BR" dirty="0" smtClean="0"/>
              <a:t>Novas disciplinas EUP</a:t>
            </a:r>
            <a:endParaRPr lang="pt-BR" dirty="0"/>
          </a:p>
        </p:txBody>
      </p:sp>
      <p:sp>
        <p:nvSpPr>
          <p:cNvPr id="3" name="Espaço Reservado para Conteúdo 2"/>
          <p:cNvSpPr>
            <a:spLocks noGrp="1"/>
          </p:cNvSpPr>
          <p:nvPr>
            <p:ph sz="quarter" idx="1"/>
          </p:nvPr>
        </p:nvSpPr>
        <p:spPr>
          <a:xfrm>
            <a:off x="457200" y="836712"/>
            <a:ext cx="7715200" cy="6021288"/>
          </a:xfrm>
        </p:spPr>
        <p:txBody>
          <a:bodyPr>
            <a:noAutofit/>
          </a:bodyPr>
          <a:lstStyle/>
          <a:p>
            <a:pPr lvl="0"/>
            <a:r>
              <a:rPr lang="pt-BR" sz="1400" i="1" dirty="0" smtClean="0"/>
              <a:t>Modelagem de negócio de empresa</a:t>
            </a:r>
            <a:r>
              <a:rPr lang="pt-BR" sz="1400" dirty="0" smtClean="0"/>
              <a:t>. </a:t>
            </a:r>
          </a:p>
          <a:p>
            <a:pPr lvl="1"/>
            <a:r>
              <a:rPr lang="pt-BR" sz="1200" dirty="0" smtClean="0"/>
              <a:t>O RUP já apresenta uma disciplina de modelagem de negócio, mas do ponto de vista do sistema a ser desenvolvido. </a:t>
            </a:r>
          </a:p>
          <a:p>
            <a:pPr lvl="1"/>
            <a:r>
              <a:rPr lang="pt-BR" sz="1200" dirty="0" smtClean="0"/>
              <a:t>A modelagem de negócio de empresa do EUP é mais abrangente, incluindo todos os processos da empresa e, desta forma, relações entre diferentes sistemas.</a:t>
            </a:r>
          </a:p>
          <a:p>
            <a:pPr lvl="0"/>
            <a:r>
              <a:rPr lang="pt-BR" sz="1400" i="1" dirty="0" smtClean="0"/>
              <a:t>Gerenciamento de portfólio</a:t>
            </a:r>
            <a:r>
              <a:rPr lang="pt-BR" sz="1400" dirty="0" smtClean="0"/>
              <a:t>. </a:t>
            </a:r>
          </a:p>
          <a:p>
            <a:pPr lvl="1"/>
            <a:r>
              <a:rPr lang="pt-BR" sz="1200" dirty="0" smtClean="0"/>
              <a:t>Um portfólio é uma coleção e projetos de software em andamento e concluídos. </a:t>
            </a:r>
          </a:p>
          <a:p>
            <a:pPr lvl="0"/>
            <a:r>
              <a:rPr lang="pt-BR" sz="1400" i="1" dirty="0" smtClean="0"/>
              <a:t>Arquitetura de empresa</a:t>
            </a:r>
            <a:r>
              <a:rPr lang="pt-BR" sz="1400" dirty="0" smtClean="0"/>
              <a:t>. </a:t>
            </a:r>
          </a:p>
          <a:p>
            <a:pPr lvl="1"/>
            <a:r>
              <a:rPr lang="pt-BR" sz="1200" dirty="0" smtClean="0"/>
              <a:t>A arquitetura de empresa define como ela trabalha. </a:t>
            </a:r>
          </a:p>
          <a:p>
            <a:pPr lvl="1"/>
            <a:r>
              <a:rPr lang="pt-BR" sz="1200" dirty="0" smtClean="0"/>
              <a:t>Essa disciplina é especialmente útil se a empresa possuiu muitos produtos de software. </a:t>
            </a:r>
          </a:p>
          <a:p>
            <a:pPr lvl="1"/>
            <a:r>
              <a:rPr lang="pt-BR" sz="1200" dirty="0" smtClean="0"/>
              <a:t>Deve haver consistência na forma como eles são desenvolvidos, negociados e entregues. </a:t>
            </a:r>
          </a:p>
          <a:p>
            <a:pPr lvl="1"/>
            <a:r>
              <a:rPr lang="pt-BR" sz="1200" dirty="0" smtClean="0"/>
              <a:t>A arquitetura de empresa é a chave para compreender isso como um processo.</a:t>
            </a:r>
          </a:p>
          <a:p>
            <a:pPr lvl="0"/>
            <a:r>
              <a:rPr lang="pt-BR" sz="1400" i="1" dirty="0" smtClean="0"/>
              <a:t>Reuso estratégico</a:t>
            </a:r>
            <a:r>
              <a:rPr lang="pt-BR" sz="1400" dirty="0" smtClean="0"/>
              <a:t>. </a:t>
            </a:r>
          </a:p>
          <a:p>
            <a:pPr lvl="1"/>
            <a:r>
              <a:rPr lang="pt-BR" sz="1200" dirty="0" smtClean="0"/>
              <a:t>O reuso estratégico vai além do reuso que se consegue dentro de um único projeto. </a:t>
            </a:r>
          </a:p>
          <a:p>
            <a:pPr lvl="1"/>
            <a:r>
              <a:rPr lang="pt-BR" sz="1200" dirty="0" smtClean="0"/>
              <a:t>Ele se estende entre diferentes projetos. </a:t>
            </a:r>
          </a:p>
          <a:p>
            <a:pPr lvl="0"/>
            <a:r>
              <a:rPr lang="pt-BR" sz="1400" i="1" dirty="0" smtClean="0"/>
              <a:t>Gerenciamento de pessoas</a:t>
            </a:r>
            <a:r>
              <a:rPr lang="pt-BR" sz="1400" dirty="0" smtClean="0"/>
              <a:t>. </a:t>
            </a:r>
          </a:p>
          <a:p>
            <a:pPr lvl="1"/>
            <a:r>
              <a:rPr lang="pt-BR" sz="1200" dirty="0" smtClean="0"/>
              <a:t>Esta disciplina define uma abordagem para gerenciamento de recursos humanos da área de Tecnologia de Informação. </a:t>
            </a:r>
          </a:p>
          <a:p>
            <a:pPr lvl="1"/>
            <a:r>
              <a:rPr lang="pt-BR" sz="1200" dirty="0" smtClean="0"/>
              <a:t>É preciso gerenciar o pessoal, contratar, demitir, substituir, alocar pessoas a projetos e investir em seu crescimento.</a:t>
            </a:r>
          </a:p>
          <a:p>
            <a:pPr lvl="0"/>
            <a:r>
              <a:rPr lang="pt-BR" sz="1400" i="1" dirty="0" smtClean="0"/>
              <a:t>Administração de empresa</a:t>
            </a:r>
            <a:r>
              <a:rPr lang="pt-BR" sz="1400" dirty="0" smtClean="0"/>
              <a:t>. </a:t>
            </a:r>
          </a:p>
          <a:p>
            <a:pPr lvl="1"/>
            <a:r>
              <a:rPr lang="pt-BR" sz="1200" dirty="0" smtClean="0"/>
              <a:t>Esta disciplina define como a empresa cria, mantém, gerencia, e entrega produtos físicos e informações de forma segura.</a:t>
            </a:r>
          </a:p>
          <a:p>
            <a:pPr lvl="0"/>
            <a:r>
              <a:rPr lang="pt-BR" sz="1400" i="1" dirty="0" smtClean="0"/>
              <a:t>Melhoria de processo de software</a:t>
            </a:r>
            <a:r>
              <a:rPr lang="pt-BR" sz="1400" dirty="0" smtClean="0"/>
              <a:t>. </a:t>
            </a:r>
          </a:p>
          <a:p>
            <a:pPr lvl="1"/>
            <a:r>
              <a:rPr lang="pt-BR" sz="1200" dirty="0" smtClean="0"/>
              <a:t>Esta disciplina trata da adequação e evolução do processo de software para a empresa como um todo, não apenas a adequação do processo a cada projeto individual.</a:t>
            </a:r>
          </a:p>
          <a:p>
            <a:endParaRPr lang="pt-BR" sz="1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OUM – Oracle Unified </a:t>
            </a:r>
            <a:r>
              <a:rPr lang="pt-BR" dirty="0" err="1" smtClean="0"/>
              <a:t>Method</a:t>
            </a:r>
            <a:endParaRPr lang="pt-BR" dirty="0"/>
          </a:p>
        </p:txBody>
      </p:sp>
      <p:sp>
        <p:nvSpPr>
          <p:cNvPr id="3" name="Espaço Reservado para Conteúdo 2"/>
          <p:cNvSpPr>
            <a:spLocks noGrp="1"/>
          </p:cNvSpPr>
          <p:nvPr>
            <p:ph sz="quarter" idx="1"/>
          </p:nvPr>
        </p:nvSpPr>
        <p:spPr/>
        <p:txBody>
          <a:bodyPr>
            <a:normAutofit/>
          </a:bodyPr>
          <a:lstStyle/>
          <a:p>
            <a:r>
              <a:rPr lang="pt-BR" dirty="0" smtClean="0"/>
              <a:t>É um </a:t>
            </a:r>
            <a:r>
              <a:rPr lang="pt-BR" i="1" dirty="0" smtClean="0"/>
              <a:t>framework</a:t>
            </a:r>
            <a:r>
              <a:rPr lang="pt-BR" dirty="0" smtClean="0"/>
              <a:t> de processo de desenvolvimento de software iterativo e incremental adequado a uso com produtos Oracle: bancos de dados, aplicações e </a:t>
            </a:r>
            <a:r>
              <a:rPr lang="pt-BR" i="1" dirty="0" err="1" smtClean="0"/>
              <a:t>middleware</a:t>
            </a:r>
            <a:r>
              <a:rPr lang="pt-BR" dirty="0" smtClean="0"/>
              <a:t>.</a:t>
            </a:r>
          </a:p>
          <a:p>
            <a:r>
              <a:rPr lang="en-US" dirty="0" smtClean="0"/>
              <a:t>www.oracle.com/consulting/library/briefs/oracle-unified-method.pdf</a:t>
            </a:r>
            <a:endParaRPr lang="pt-BR" dirty="0" smtClean="0"/>
          </a:p>
          <a:p>
            <a:endParaRPr lang="pt-B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2170584" cy="2578298"/>
          </a:xfrm>
        </p:spPr>
        <p:txBody>
          <a:bodyPr/>
          <a:lstStyle/>
          <a:p>
            <a:r>
              <a:rPr lang="pt-BR" dirty="0" smtClean="0"/>
              <a:t>Ciclo de vida OUM</a:t>
            </a:r>
            <a:endParaRPr lang="pt-BR"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2555776" y="71143"/>
            <a:ext cx="6197292" cy="6786857"/>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RUP-SE</a:t>
            </a:r>
            <a:br>
              <a:rPr lang="en-US" dirty="0" smtClean="0"/>
            </a:br>
            <a:r>
              <a:rPr lang="en-US" dirty="0" smtClean="0"/>
              <a:t>Rational Unified Process–Systems Engineering</a:t>
            </a:r>
            <a:endParaRPr lang="pt-BR" dirty="0"/>
          </a:p>
        </p:txBody>
      </p:sp>
      <p:sp>
        <p:nvSpPr>
          <p:cNvPr id="3" name="Espaço Reservado para Conteúdo 2"/>
          <p:cNvSpPr>
            <a:spLocks noGrp="1"/>
          </p:cNvSpPr>
          <p:nvPr>
            <p:ph sz="quarter" idx="1"/>
          </p:nvPr>
        </p:nvSpPr>
        <p:spPr/>
        <p:txBody>
          <a:bodyPr>
            <a:normAutofit/>
          </a:bodyPr>
          <a:lstStyle/>
          <a:p>
            <a:r>
              <a:rPr lang="pt-BR" dirty="0" smtClean="0"/>
              <a:t>É uma extensão do modelo RUP para Engenharia de Sistemas (Cantor, 2003). </a:t>
            </a:r>
          </a:p>
          <a:p>
            <a:r>
              <a:rPr lang="pt-BR" dirty="0" smtClean="0"/>
              <a:t>É uma versão de RUP especialmente adequada para desenvolvimento de sistemas de grande porte, envolvendo, software, hardware, pessoas e componentes de informação. </a:t>
            </a:r>
          </a:p>
          <a:p>
            <a:r>
              <a:rPr lang="pt-BR" dirty="0" smtClean="0"/>
              <a:t>www.ibm.com/developerworks/rational/library/content/RationalEdge/aug03/f_rupse_mc.pdf</a:t>
            </a:r>
          </a:p>
          <a:p>
            <a:endParaRPr lang="pt-B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Projetos para os quais RUP-SE é adequado</a:t>
            </a:r>
            <a:endParaRPr lang="pt-BR" dirty="0"/>
          </a:p>
        </p:txBody>
      </p:sp>
      <p:sp>
        <p:nvSpPr>
          <p:cNvPr id="3" name="Espaço Reservado para Conteúdo 2"/>
          <p:cNvSpPr>
            <a:spLocks noGrp="1"/>
          </p:cNvSpPr>
          <p:nvPr>
            <p:ph sz="quarter" idx="1"/>
          </p:nvPr>
        </p:nvSpPr>
        <p:spPr/>
        <p:txBody>
          <a:bodyPr/>
          <a:lstStyle/>
          <a:p>
            <a:pPr lvl="0"/>
            <a:r>
              <a:rPr lang="pt-BR" dirty="0" smtClean="0"/>
              <a:t>São grandes o suficiente para comportar várias equipes de desenvolvimento trabalhando em paralelo.</a:t>
            </a:r>
          </a:p>
          <a:p>
            <a:pPr lvl="0"/>
            <a:r>
              <a:rPr lang="pt-BR" dirty="0" smtClean="0"/>
              <a:t>Necessitam desenvolvimento concorrente de hardware e software.</a:t>
            </a:r>
          </a:p>
          <a:p>
            <a:pPr lvl="0"/>
            <a:r>
              <a:rPr lang="pt-BR" dirty="0" smtClean="0"/>
              <a:t>A arquitetura é impactada por questões relativas à implantação.</a:t>
            </a:r>
          </a:p>
          <a:p>
            <a:pPr lvl="0"/>
            <a:r>
              <a:rPr lang="pt-BR" dirty="0" smtClean="0"/>
              <a:t>Incluem a reengenharia de uma infraestrutura de tecnologia informação para suportar a evolução do negócio.</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58204" cy="1143000"/>
          </a:xfrm>
        </p:spPr>
        <p:txBody>
          <a:bodyPr>
            <a:normAutofit/>
          </a:bodyPr>
          <a:lstStyle/>
          <a:p>
            <a:r>
              <a:rPr lang="pt-BR" dirty="0" smtClean="0"/>
              <a:t>Elaboração</a:t>
            </a:r>
            <a:br>
              <a:rPr lang="pt-BR" dirty="0" smtClean="0"/>
            </a:br>
            <a:r>
              <a:rPr lang="pt-BR" dirty="0" smtClean="0"/>
              <a:t>Marco LCA - </a:t>
            </a:r>
            <a:r>
              <a:rPr lang="pt-BR" i="1" dirty="0" err="1" smtClean="0"/>
              <a:t>Lifecicle</a:t>
            </a:r>
            <a:r>
              <a:rPr lang="pt-BR" i="1" dirty="0" smtClean="0"/>
              <a:t> </a:t>
            </a:r>
            <a:r>
              <a:rPr lang="pt-BR" i="1" dirty="0" err="1" smtClean="0"/>
              <a:t>Architecture</a:t>
            </a:r>
            <a:r>
              <a:rPr lang="pt-BR" i="1" dirty="0" smtClean="0"/>
              <a:t> </a:t>
            </a:r>
            <a:r>
              <a:rPr lang="pt-BR" i="1" dirty="0" err="1" smtClean="0"/>
              <a:t>Milestone</a:t>
            </a:r>
            <a:r>
              <a:rPr lang="pt-BR" i="1" dirty="0" smtClean="0"/>
              <a:t> </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A fase de elaboração consiste em um detalhamento da análise e realização do projeto para o sistema como um todo. </a:t>
            </a:r>
          </a:p>
          <a:p>
            <a:r>
              <a:rPr lang="pt-BR" dirty="0" smtClean="0"/>
              <a:t>A elaboração ocorre em ciclos, com partes de </a:t>
            </a:r>
            <a:r>
              <a:rPr lang="pt-BR" i="1" dirty="0" smtClean="0"/>
              <a:t>design</a:t>
            </a:r>
            <a:r>
              <a:rPr lang="pt-BR" dirty="0" smtClean="0"/>
              <a:t> sendo desenvolvidas e integradas ao longo de cada ciclo. </a:t>
            </a:r>
          </a:p>
          <a:p>
            <a:r>
              <a:rPr lang="pt-BR" dirty="0" smtClean="0"/>
              <a:t>Objetivos desta fase:</a:t>
            </a:r>
          </a:p>
          <a:p>
            <a:pPr lvl="1"/>
            <a:r>
              <a:rPr lang="pt-BR" dirty="0" smtClean="0"/>
              <a:t>Produzir uma arquitetura executável confiável para o sistema.</a:t>
            </a:r>
          </a:p>
          <a:p>
            <a:pPr lvl="1"/>
            <a:r>
              <a:rPr lang="pt-BR" dirty="0" smtClean="0"/>
              <a:t>Desenvolver o modelo de requisitos até completar pelo menos 80% dele.</a:t>
            </a:r>
          </a:p>
          <a:p>
            <a:pPr lvl="1"/>
            <a:r>
              <a:rPr lang="pt-BR" dirty="0" smtClean="0"/>
              <a:t>Desenvolver um projeto geral para a fase de construção.</a:t>
            </a:r>
          </a:p>
          <a:p>
            <a:pPr lvl="1"/>
            <a:r>
              <a:rPr lang="pt-BR" dirty="0" smtClean="0"/>
              <a:t>Garantir que as ferramentas críticas, processos, padrões e regras estão disponíveis para a fase de construção.</a:t>
            </a:r>
          </a:p>
          <a:p>
            <a:pPr lvl="1"/>
            <a:r>
              <a:rPr lang="pt-BR" dirty="0" smtClean="0"/>
              <a:t>Entender e eliminar os riscos de alta prioridade do projeto.</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a:bodyPr>
          <a:lstStyle/>
          <a:p>
            <a:r>
              <a:rPr lang="pt-BR" dirty="0" smtClean="0"/>
              <a:t>Esta fase permite analisar o domínio do problema de forma mais refinada, permitindo definir uma arquitetura mais adequada e sólida. </a:t>
            </a:r>
          </a:p>
          <a:p>
            <a:r>
              <a:rPr lang="pt-BR" dirty="0" smtClean="0"/>
              <a:t>A priorização dos casos de uso mais complexos nesta fase permitirá eliminar ou mitigar os elementos de projeto que apresentam o maior risco.</a:t>
            </a:r>
          </a:p>
          <a:p>
            <a:r>
              <a:rPr lang="pt-BR" dirty="0" smtClean="0"/>
              <a:t>Embora o Processo Unificado trabalhe com a perspectiva de acomodação de mudanças, ele procura minimizar seu impacto, mitigando riscos e elaborando uma arquitetura o mais próxima possível do necessário para que as funcionalidades requeridas possam ser desenvolvidas.</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58204" cy="1143000"/>
          </a:xfrm>
        </p:spPr>
        <p:txBody>
          <a:bodyPr>
            <a:normAutofit/>
          </a:bodyPr>
          <a:lstStyle/>
          <a:p>
            <a:r>
              <a:rPr lang="pt-BR" sz="2400" dirty="0" smtClean="0"/>
              <a:t>Construção</a:t>
            </a:r>
            <a:br>
              <a:rPr lang="pt-BR" sz="2400" dirty="0" smtClean="0"/>
            </a:br>
            <a:r>
              <a:rPr lang="pt-BR" sz="2400" dirty="0" smtClean="0"/>
              <a:t>Marco IOC - </a:t>
            </a:r>
            <a:r>
              <a:rPr lang="pt-BR" sz="2400" i="1" dirty="0" err="1" smtClean="0"/>
              <a:t>Initial</a:t>
            </a:r>
            <a:r>
              <a:rPr lang="pt-BR" sz="2400" i="1" dirty="0" smtClean="0"/>
              <a:t> </a:t>
            </a:r>
            <a:r>
              <a:rPr lang="pt-BR" sz="2400" i="1" dirty="0" err="1" smtClean="0"/>
              <a:t>Operational</a:t>
            </a:r>
            <a:r>
              <a:rPr lang="pt-BR" sz="2400" i="1" dirty="0" smtClean="0"/>
              <a:t> </a:t>
            </a:r>
            <a:r>
              <a:rPr lang="pt-BR" sz="2400" i="1" dirty="0" err="1" smtClean="0"/>
              <a:t>Capability</a:t>
            </a:r>
            <a:r>
              <a:rPr lang="pt-BR" sz="2400" i="1" dirty="0" smtClean="0"/>
              <a:t> </a:t>
            </a:r>
            <a:r>
              <a:rPr lang="pt-BR" sz="2400" i="1" dirty="0" err="1" smtClean="0"/>
              <a:t>Milestone</a:t>
            </a:r>
            <a:r>
              <a:rPr lang="pt-BR" sz="2400" i="1" dirty="0" smtClean="0"/>
              <a:t> </a:t>
            </a:r>
            <a:endParaRPr lang="pt-BR" sz="2400" dirty="0"/>
          </a:p>
        </p:txBody>
      </p:sp>
      <p:sp>
        <p:nvSpPr>
          <p:cNvPr id="3" name="Espaço Reservado para Conteúdo 2"/>
          <p:cNvSpPr>
            <a:spLocks noGrp="1"/>
          </p:cNvSpPr>
          <p:nvPr>
            <p:ph sz="quarter" idx="1"/>
          </p:nvPr>
        </p:nvSpPr>
        <p:spPr/>
        <p:txBody>
          <a:bodyPr>
            <a:normAutofit fontScale="85000" lnSpcReduction="10000"/>
          </a:bodyPr>
          <a:lstStyle/>
          <a:p>
            <a:r>
              <a:rPr lang="pt-BR" dirty="0" smtClean="0"/>
              <a:t>Na fase de construção, um produto completo e usável deve estar desenvolvido, testado e adequado para uso pelo usuário final. </a:t>
            </a:r>
          </a:p>
          <a:p>
            <a:r>
              <a:rPr lang="pt-BR" dirty="0" smtClean="0"/>
              <a:t>A fase de construção também é realizada em ciclos iterativos. </a:t>
            </a:r>
          </a:p>
          <a:p>
            <a:r>
              <a:rPr lang="pt-BR" dirty="0" smtClean="0"/>
              <a:t>O projeto é desenvolvido também de forma incremental, com novas funcionalidades sendo adicionadas ao sistema a cada ciclo. </a:t>
            </a:r>
          </a:p>
          <a:p>
            <a:r>
              <a:rPr lang="pt-BR" dirty="0" smtClean="0"/>
              <a:t>Objetivos da fase de construção : </a:t>
            </a:r>
          </a:p>
          <a:p>
            <a:pPr lvl="1"/>
            <a:r>
              <a:rPr lang="pt-BR" dirty="0" smtClean="0"/>
              <a:t>Descrever os requisitos que ainda faltam.</a:t>
            </a:r>
          </a:p>
          <a:p>
            <a:pPr lvl="1"/>
            <a:r>
              <a:rPr lang="pt-BR" dirty="0" smtClean="0"/>
              <a:t>Dar substância ao </a:t>
            </a:r>
            <a:r>
              <a:rPr lang="pt-BR" i="1" dirty="0" smtClean="0"/>
              <a:t>design</a:t>
            </a:r>
            <a:r>
              <a:rPr lang="pt-BR" dirty="0" smtClean="0"/>
              <a:t> do sistema.</a:t>
            </a:r>
          </a:p>
          <a:p>
            <a:pPr lvl="1"/>
            <a:r>
              <a:rPr lang="pt-BR" dirty="0" smtClean="0"/>
              <a:t>Garantir que o sistema atenda às necessidades dos usuários e que ele se encaixa no contexto geral da organização.</a:t>
            </a:r>
          </a:p>
          <a:p>
            <a:pPr lvl="1"/>
            <a:r>
              <a:rPr lang="pt-BR" dirty="0" smtClean="0"/>
              <a:t>Completar o desenvolvimento dos componentes e testá-los, incluindo tanto o software quanto a sua documentação.</a:t>
            </a:r>
          </a:p>
          <a:p>
            <a:pPr lvl="1"/>
            <a:r>
              <a:rPr lang="pt-BR" dirty="0" smtClean="0"/>
              <a:t>Minimizar os custos de desenvolvimento pela otimização dos recursos.</a:t>
            </a:r>
          </a:p>
          <a:p>
            <a:pPr lvl="1"/>
            <a:r>
              <a:rPr lang="pt-BR" dirty="0" smtClean="0"/>
              <a:t>Obter qualidade adequada tão rápido quanto possível.</a:t>
            </a:r>
          </a:p>
          <a:p>
            <a:pPr lvl="1"/>
            <a:r>
              <a:rPr lang="pt-BR" dirty="0" smtClean="0"/>
              <a:t>Desenvolver versões úteis do sistema.</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r>
              <a:rPr lang="pt-BR" dirty="0" smtClean="0"/>
              <a:t>A fase de construção se caracteriza pela exploração dos casos de uso de baixa e média complexidade, ou seja, os casos de uso padronizados que não vão impactar na arquitetura. </a:t>
            </a:r>
          </a:p>
          <a:p>
            <a:r>
              <a:rPr lang="pt-BR" dirty="0" smtClean="0"/>
              <a:t>Como estes casos de uso são padronizados, o esforço de análise e </a:t>
            </a:r>
            <a:r>
              <a:rPr lang="pt-BR" i="1" dirty="0" smtClean="0"/>
              <a:t>design</a:t>
            </a:r>
            <a:r>
              <a:rPr lang="pt-BR" dirty="0" smtClean="0"/>
              <a:t> será menor nesta fase, ficando a maior parte do trabalho concentrada na implementação e teste dos componentes da arquitetura dedicados a estes casos de uso.</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Transição</a:t>
            </a:r>
            <a:br>
              <a:rPr lang="pt-BR" dirty="0" smtClean="0"/>
            </a:br>
            <a:r>
              <a:rPr lang="pt-BR" dirty="0" smtClean="0"/>
              <a:t>Marco PR - </a:t>
            </a:r>
            <a:r>
              <a:rPr lang="pt-BR" i="1" dirty="0" err="1" smtClean="0"/>
              <a:t>Product</a:t>
            </a:r>
            <a:r>
              <a:rPr lang="pt-BR" i="1" dirty="0" smtClean="0"/>
              <a:t> Release </a:t>
            </a:r>
            <a:r>
              <a:rPr lang="pt-BR" i="1" dirty="0" err="1" smtClean="0"/>
              <a:t>Milestone</a:t>
            </a:r>
            <a:r>
              <a:rPr lang="pt-BR" dirty="0" smtClean="0"/>
              <a:t> </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A fase de transição consiste da colocação do sistema em uso no ambiente final. </a:t>
            </a:r>
          </a:p>
          <a:p>
            <a:r>
              <a:rPr lang="pt-BR" dirty="0" smtClean="0"/>
              <a:t>São necessários testes de aceitação e operação, treinamento de usuários e transição de dados a partir de sistemas antigos, que podem ser capturados automaticamente ou digitados.</a:t>
            </a:r>
          </a:p>
          <a:p>
            <a:r>
              <a:rPr lang="pt-BR" dirty="0" smtClean="0"/>
              <a:t>Nesta fase também poderá haver a execução do sistema em paralelo com sistemas legados para verificar sua adequação.</a:t>
            </a:r>
          </a:p>
          <a:p>
            <a:r>
              <a:rPr lang="pt-BR" dirty="0" smtClean="0"/>
              <a:t>Após a conclusão da fase de transição o sistema entra em evolução, ou seja, depois de aceito e colocado em operação no ambiente final, ele passa a receber atualizações periódicas de forma a corrigir possíveis erros ou implantar novas funcionalidades necessárias.</a:t>
            </a: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Implementações do UP</a:t>
            </a:r>
            <a:endParaRPr lang="pt-BR" dirty="0"/>
          </a:p>
        </p:txBody>
      </p:sp>
      <p:sp>
        <p:nvSpPr>
          <p:cNvPr id="3" name="Espaço Reservado para Conteúdo 2"/>
          <p:cNvSpPr>
            <a:spLocks noGrp="1"/>
          </p:cNvSpPr>
          <p:nvPr>
            <p:ph sz="quarter" idx="1"/>
          </p:nvPr>
        </p:nvSpPr>
        <p:spPr/>
        <p:txBody>
          <a:bodyPr/>
          <a:lstStyle/>
          <a:p>
            <a:r>
              <a:rPr lang="pt-BR" dirty="0" smtClean="0"/>
              <a:t>RUP – Rational Unified </a:t>
            </a:r>
            <a:r>
              <a:rPr lang="pt-BR" dirty="0" err="1" smtClean="0"/>
              <a:t>Process</a:t>
            </a:r>
            <a:endParaRPr lang="pt-BR" dirty="0" smtClean="0"/>
          </a:p>
          <a:p>
            <a:r>
              <a:rPr lang="en-US" dirty="0" smtClean="0"/>
              <a:t>AUP - Agile Unified Process</a:t>
            </a:r>
          </a:p>
          <a:p>
            <a:r>
              <a:rPr lang="en-US" dirty="0" err="1" smtClean="0"/>
              <a:t>OpenUp</a:t>
            </a:r>
            <a:r>
              <a:rPr lang="en-US" dirty="0" smtClean="0"/>
              <a:t> - Open Unified Process</a:t>
            </a:r>
          </a:p>
          <a:p>
            <a:r>
              <a:rPr lang="en-US" dirty="0" smtClean="0"/>
              <a:t>EUP - Enterprise Unified Process</a:t>
            </a:r>
          </a:p>
          <a:p>
            <a:r>
              <a:rPr lang="en-US" dirty="0" smtClean="0"/>
              <a:t>OUM - Oracle Unified Method</a:t>
            </a:r>
          </a:p>
          <a:p>
            <a:r>
              <a:rPr lang="en-US" dirty="0" smtClean="0"/>
              <a:t>RUP-SE - Rational Unified Process–Systems Engineering</a:t>
            </a:r>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RUP – </a:t>
            </a:r>
            <a:r>
              <a:rPr lang="pt-BR" dirty="0" err="1" smtClean="0"/>
              <a:t>Rational</a:t>
            </a:r>
            <a:r>
              <a:rPr lang="pt-BR" dirty="0" smtClean="0"/>
              <a:t> </a:t>
            </a:r>
            <a:r>
              <a:rPr lang="pt-BR" dirty="0" err="1" smtClean="0"/>
              <a:t>Unified</a:t>
            </a:r>
            <a:r>
              <a:rPr lang="pt-BR" dirty="0" smtClean="0"/>
              <a:t> </a:t>
            </a:r>
            <a:r>
              <a:rPr lang="pt-BR" smtClean="0"/>
              <a:t>Process</a:t>
            </a:r>
            <a:endParaRPr lang="pt-BR"/>
          </a:p>
        </p:txBody>
      </p:sp>
      <p:sp>
        <p:nvSpPr>
          <p:cNvPr id="3" name="Espaço Reservado para Conteúdo 2"/>
          <p:cNvSpPr>
            <a:spLocks noGrp="1"/>
          </p:cNvSpPr>
          <p:nvPr>
            <p:ph sz="quarter" idx="1"/>
          </p:nvPr>
        </p:nvSpPr>
        <p:spPr/>
        <p:txBody>
          <a:bodyPr>
            <a:normAutofit/>
          </a:bodyPr>
          <a:lstStyle/>
          <a:p>
            <a:r>
              <a:rPr lang="pt-BR" dirty="0" smtClean="0"/>
              <a:t>Mais detalhada e mais antiga implementação do UP.</a:t>
            </a:r>
          </a:p>
          <a:p>
            <a:r>
              <a:rPr lang="pt-BR" dirty="0" smtClean="0"/>
              <a:t>Criada por Booch, </a:t>
            </a:r>
            <a:r>
              <a:rPr lang="pt-BR" dirty="0" err="1" smtClean="0"/>
              <a:t>Rumbaugh</a:t>
            </a:r>
            <a:r>
              <a:rPr lang="pt-BR" dirty="0" smtClean="0"/>
              <a:t> e Jacobson através da empresa Rational, desde 2003 subsidiária da IBM. </a:t>
            </a:r>
          </a:p>
          <a:p>
            <a:r>
              <a:rPr lang="pt-BR" dirty="0" smtClean="0"/>
              <a:t>Ainda antes de pertencer à IBM, a empresa Rational em 1997 adquiriu várias outras empresas: </a:t>
            </a:r>
            <a:r>
              <a:rPr lang="pt-BR" dirty="0" err="1" smtClean="0"/>
              <a:t>Verdix</a:t>
            </a:r>
            <a:r>
              <a:rPr lang="pt-BR" dirty="0" smtClean="0"/>
              <a:t>, </a:t>
            </a:r>
            <a:r>
              <a:rPr lang="pt-BR" dirty="0" err="1" smtClean="0"/>
              <a:t>Objectory</a:t>
            </a:r>
            <a:r>
              <a:rPr lang="pt-BR" dirty="0" smtClean="0"/>
              <a:t>, Requisite, SQA, Performance </a:t>
            </a:r>
            <a:r>
              <a:rPr lang="pt-BR" dirty="0" err="1" smtClean="0"/>
              <a:t>Awareness</a:t>
            </a:r>
            <a:r>
              <a:rPr lang="pt-BR" dirty="0" smtClean="0"/>
              <a:t> e </a:t>
            </a:r>
            <a:r>
              <a:rPr lang="pt-BR" dirty="0" err="1" smtClean="0"/>
              <a:t>Pure-Atria</a:t>
            </a:r>
            <a:r>
              <a:rPr lang="pt-BR" dirty="0" smtClean="0"/>
              <a:t>, e a partir da experiência acumulada destas empresas, estabeleceu algumas melhores práticas, que seriam a base filosófica para o novo modelo de processo.</a:t>
            </a:r>
          </a:p>
          <a:p>
            <a:r>
              <a:rPr lang="pt-BR" dirty="0" smtClean="0"/>
              <a:t>www.rational.com/rup/</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Blocos de construção do RUP</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i="1" dirty="0" smtClean="0"/>
              <a:t>Quem</a:t>
            </a:r>
            <a:r>
              <a:rPr lang="pt-BR" dirty="0" smtClean="0"/>
              <a:t>. </a:t>
            </a:r>
          </a:p>
          <a:p>
            <a:pPr lvl="1"/>
            <a:r>
              <a:rPr lang="pt-BR" dirty="0" smtClean="0"/>
              <a:t>Um </a:t>
            </a:r>
            <a:r>
              <a:rPr lang="pt-BR" i="1" dirty="0" smtClean="0"/>
              <a:t>papel</a:t>
            </a:r>
            <a:r>
              <a:rPr lang="pt-BR" dirty="0" smtClean="0"/>
              <a:t> define um conjunto de habilidades </a:t>
            </a:r>
            <a:br>
              <a:rPr lang="pt-BR" dirty="0" smtClean="0"/>
            </a:br>
            <a:r>
              <a:rPr lang="pt-BR" dirty="0" smtClean="0"/>
              <a:t>necessário para realizar determinadas atividades.</a:t>
            </a:r>
          </a:p>
          <a:p>
            <a:pPr lvl="0"/>
            <a:r>
              <a:rPr lang="pt-BR" i="1" dirty="0" smtClean="0"/>
              <a:t>O quê</a:t>
            </a:r>
            <a:r>
              <a:rPr lang="pt-BR" dirty="0" smtClean="0"/>
              <a:t>. </a:t>
            </a:r>
          </a:p>
          <a:p>
            <a:pPr lvl="1"/>
            <a:r>
              <a:rPr lang="pt-BR" dirty="0" smtClean="0"/>
              <a:t>O </a:t>
            </a:r>
            <a:r>
              <a:rPr lang="pt-BR" i="1" dirty="0" smtClean="0"/>
              <a:t>produto do trabalho</a:t>
            </a:r>
            <a:r>
              <a:rPr lang="pt-BR" dirty="0" smtClean="0"/>
              <a:t> (</a:t>
            </a:r>
            <a:r>
              <a:rPr lang="pt-BR" i="1" dirty="0" smtClean="0"/>
              <a:t>work </a:t>
            </a:r>
            <a:r>
              <a:rPr lang="pt-BR" i="1" dirty="0" err="1" smtClean="0"/>
              <a:t>product</a:t>
            </a:r>
            <a:r>
              <a:rPr lang="pt-BR" dirty="0" smtClean="0"/>
              <a:t>) define algo produzido por alguma atividade ou atividade, como diagramas, relatórios ou código funcionando, ou seja, os </a:t>
            </a:r>
            <a:r>
              <a:rPr lang="pt-BR" i="1" dirty="0" smtClean="0"/>
              <a:t>artefatos</a:t>
            </a:r>
            <a:r>
              <a:rPr lang="pt-BR" dirty="0" smtClean="0"/>
              <a:t>.</a:t>
            </a:r>
          </a:p>
          <a:p>
            <a:pPr lvl="0"/>
            <a:r>
              <a:rPr lang="pt-BR" i="1" dirty="0" smtClean="0"/>
              <a:t>Como</a:t>
            </a:r>
            <a:r>
              <a:rPr lang="pt-BR" dirty="0" smtClean="0"/>
              <a:t>. </a:t>
            </a:r>
          </a:p>
          <a:p>
            <a:pPr lvl="1"/>
            <a:r>
              <a:rPr lang="pt-BR" dirty="0" smtClean="0"/>
              <a:t>Uma </a:t>
            </a:r>
            <a:r>
              <a:rPr lang="pt-BR" i="1" dirty="0" smtClean="0"/>
              <a:t>atividade</a:t>
            </a:r>
            <a:r>
              <a:rPr lang="pt-BR" dirty="0" smtClean="0"/>
              <a:t> descreve uma unidade de trabalho atribuída a um papel que produz um determinado conjunto de artefatos.</a:t>
            </a:r>
          </a:p>
          <a:p>
            <a:pPr lvl="0"/>
            <a:r>
              <a:rPr lang="pt-BR" i="1" dirty="0" smtClean="0"/>
              <a:t>Quando</a:t>
            </a:r>
            <a:r>
              <a:rPr lang="pt-BR" dirty="0" smtClean="0"/>
              <a:t>. </a:t>
            </a:r>
          </a:p>
          <a:p>
            <a:pPr lvl="1"/>
            <a:r>
              <a:rPr lang="pt-BR" dirty="0" smtClean="0"/>
              <a:t>Os </a:t>
            </a:r>
            <a:r>
              <a:rPr lang="pt-BR" i="1" dirty="0" smtClean="0"/>
              <a:t>workflows</a:t>
            </a:r>
            <a:r>
              <a:rPr lang="pt-BR" dirty="0" smtClean="0"/>
              <a:t> são grafos que definem as dependências entre as diferentes atividades. </a:t>
            </a:r>
          </a:p>
          <a:p>
            <a:endParaRPr lang="pt-BR" dirty="0"/>
          </a:p>
        </p:txBody>
      </p:sp>
      <p:pic>
        <p:nvPicPr>
          <p:cNvPr id="10242" name="Picture 2"/>
          <p:cNvPicPr>
            <a:picLocks noChangeAspect="1" noChangeArrowheads="1"/>
          </p:cNvPicPr>
          <p:nvPr/>
        </p:nvPicPr>
        <p:blipFill>
          <a:blip r:embed="rId2" cstate="print"/>
          <a:srcRect/>
          <a:stretch>
            <a:fillRect/>
          </a:stretch>
        </p:blipFill>
        <p:spPr bwMode="auto">
          <a:xfrm>
            <a:off x="6084168" y="0"/>
            <a:ext cx="2620857" cy="228160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a:t>
            </a:r>
            <a:endParaRPr lang="pt-BR" dirty="0"/>
          </a:p>
        </p:txBody>
      </p:sp>
      <p:sp>
        <p:nvSpPr>
          <p:cNvPr id="3" name="Espaço Reservado para Conteúdo 2"/>
          <p:cNvSpPr>
            <a:spLocks noGrp="1"/>
          </p:cNvSpPr>
          <p:nvPr>
            <p:ph sz="quarter" idx="1"/>
          </p:nvPr>
        </p:nvSpPr>
        <p:spPr/>
        <p:txBody>
          <a:bodyPr/>
          <a:lstStyle/>
          <a:p>
            <a:pPr lvl="0"/>
            <a:r>
              <a:rPr lang="pt-BR" dirty="0" smtClean="0"/>
              <a:t>Papeis de analista.</a:t>
            </a:r>
          </a:p>
          <a:p>
            <a:pPr lvl="0"/>
            <a:r>
              <a:rPr lang="pt-BR" dirty="0" smtClean="0"/>
              <a:t>Papeis de desenvolvedor.</a:t>
            </a:r>
          </a:p>
          <a:p>
            <a:pPr lvl="0"/>
            <a:r>
              <a:rPr lang="pt-BR" dirty="0" smtClean="0"/>
              <a:t>Papeis de testador.</a:t>
            </a:r>
          </a:p>
          <a:p>
            <a:pPr lvl="0"/>
            <a:r>
              <a:rPr lang="pt-BR" dirty="0" smtClean="0"/>
              <a:t>Papeis de gerente.</a:t>
            </a:r>
          </a:p>
          <a:p>
            <a:pPr lvl="0"/>
            <a:r>
              <a:rPr lang="pt-BR" dirty="0" smtClean="0"/>
              <a:t>Outros papeis.</a:t>
            </a:r>
          </a:p>
          <a:p>
            <a:endParaRPr lang="pt-BR" dirty="0"/>
          </a:p>
        </p:txBody>
      </p:sp>
      <p:pic>
        <p:nvPicPr>
          <p:cNvPr id="11266" name="Picture 2"/>
          <p:cNvPicPr>
            <a:picLocks noChangeAspect="1" noChangeArrowheads="1"/>
          </p:cNvPicPr>
          <p:nvPr/>
        </p:nvPicPr>
        <p:blipFill>
          <a:blip r:embed="rId2" cstate="print"/>
          <a:srcRect/>
          <a:stretch>
            <a:fillRect/>
          </a:stretch>
        </p:blipFill>
        <p:spPr bwMode="auto">
          <a:xfrm>
            <a:off x="4067944" y="2819400"/>
            <a:ext cx="4762500" cy="4038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Conteúdo </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dirty="0" smtClean="0">
                <a:latin typeface="Calibri" pitchFamily="34" charset="0"/>
              </a:rPr>
              <a:t>Caracterização do UP</a:t>
            </a:r>
          </a:p>
          <a:p>
            <a:r>
              <a:rPr lang="pt-BR" dirty="0" smtClean="0">
                <a:latin typeface="Calibri" pitchFamily="34" charset="0"/>
              </a:rPr>
              <a:t>Fases do UP</a:t>
            </a:r>
          </a:p>
          <a:p>
            <a:r>
              <a:rPr lang="pt-BR" dirty="0" smtClean="0">
                <a:latin typeface="Calibri" pitchFamily="34" charset="0"/>
              </a:rPr>
              <a:t>Implementações</a:t>
            </a:r>
          </a:p>
          <a:p>
            <a:pPr lvl="1"/>
            <a:r>
              <a:rPr lang="pt-BR" dirty="0" smtClean="0">
                <a:latin typeface="Calibri" pitchFamily="34" charset="0"/>
              </a:rPr>
              <a:t>RUP</a:t>
            </a:r>
          </a:p>
          <a:p>
            <a:pPr lvl="1"/>
            <a:r>
              <a:rPr lang="pt-BR" dirty="0" smtClean="0">
                <a:latin typeface="Calibri" pitchFamily="34" charset="0"/>
              </a:rPr>
              <a:t>AUP</a:t>
            </a:r>
          </a:p>
          <a:p>
            <a:pPr lvl="1"/>
            <a:r>
              <a:rPr lang="pt-BR" dirty="0" err="1" smtClean="0">
                <a:latin typeface="Calibri" pitchFamily="34" charset="0"/>
              </a:rPr>
              <a:t>OpenUP</a:t>
            </a:r>
            <a:endParaRPr lang="pt-BR" dirty="0" smtClean="0">
              <a:latin typeface="Calibri" pitchFamily="34" charset="0"/>
            </a:endParaRPr>
          </a:p>
          <a:p>
            <a:pPr lvl="1"/>
            <a:r>
              <a:rPr lang="pt-BR" dirty="0" smtClean="0">
                <a:latin typeface="Calibri" pitchFamily="34" charset="0"/>
              </a:rPr>
              <a:t>EUP</a:t>
            </a:r>
          </a:p>
          <a:p>
            <a:pPr lvl="1"/>
            <a:r>
              <a:rPr lang="pt-BR" dirty="0" smtClean="0">
                <a:latin typeface="Calibri" pitchFamily="34" charset="0"/>
              </a:rPr>
              <a:t>OUM</a:t>
            </a:r>
          </a:p>
          <a:p>
            <a:pPr lvl="1"/>
            <a:r>
              <a:rPr lang="pt-BR" dirty="0" smtClean="0">
                <a:latin typeface="Calibri" pitchFamily="34" charset="0"/>
              </a:rPr>
              <a:t>RUP-SE</a:t>
            </a:r>
          </a:p>
          <a:p>
            <a:endParaRPr lang="pt-BR"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analista</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Analista de sistemas.</a:t>
            </a:r>
          </a:p>
          <a:p>
            <a:pPr lvl="0"/>
            <a:r>
              <a:rPr lang="pt-BR" dirty="0" smtClean="0"/>
              <a:t>Designer de negócio. </a:t>
            </a:r>
          </a:p>
          <a:p>
            <a:pPr lvl="0"/>
            <a:r>
              <a:rPr lang="pt-BR" dirty="0" smtClean="0"/>
              <a:t>Revisor do modelo de negócios. </a:t>
            </a:r>
          </a:p>
          <a:p>
            <a:pPr lvl="0"/>
            <a:r>
              <a:rPr lang="pt-BR" dirty="0" smtClean="0"/>
              <a:t>Analista do processo de negócio. </a:t>
            </a:r>
          </a:p>
          <a:p>
            <a:pPr lvl="0"/>
            <a:r>
              <a:rPr lang="pt-BR" dirty="0" smtClean="0"/>
              <a:t>Especificador de requisitos. </a:t>
            </a:r>
          </a:p>
          <a:p>
            <a:pPr lvl="0"/>
            <a:r>
              <a:rPr lang="pt-BR" dirty="0" smtClean="0"/>
              <a:t>Revisor de requisitos. </a:t>
            </a:r>
          </a:p>
          <a:p>
            <a:pPr lvl="0"/>
            <a:r>
              <a:rPr lang="pt-BR" dirty="0" smtClean="0"/>
              <a:t>Designer de interface com usuário. </a:t>
            </a:r>
          </a:p>
          <a:p>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analista</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dirty="0" smtClean="0"/>
              <a:t>Analista de sistemas.</a:t>
            </a:r>
          </a:p>
          <a:p>
            <a:pPr lvl="1"/>
            <a:r>
              <a:rPr lang="pt-BR" dirty="0" smtClean="0"/>
              <a:t>Ele lidera e coordena  a análise de requisitos, definindo o escopo do sistema e seus casos de uso. </a:t>
            </a:r>
          </a:p>
          <a:p>
            <a:pPr lvl="1"/>
            <a:r>
              <a:rPr lang="pt-BR" dirty="0" smtClean="0"/>
              <a:t>O analista de sistemas deve ser uma pessoa com boa capacidade de comunicação e negociação, além de ser necessário que ele tenha conhecimento de negócios e tecnologia.</a:t>
            </a:r>
          </a:p>
          <a:p>
            <a:pPr lvl="0"/>
            <a:r>
              <a:rPr lang="pt-BR" dirty="0" smtClean="0"/>
              <a:t>Designer de negócio. </a:t>
            </a:r>
          </a:p>
          <a:p>
            <a:pPr lvl="0"/>
            <a:r>
              <a:rPr lang="pt-BR" dirty="0" smtClean="0"/>
              <a:t>Revisor do modelo de negócios. </a:t>
            </a:r>
          </a:p>
          <a:p>
            <a:pPr lvl="0"/>
            <a:r>
              <a:rPr lang="pt-BR" dirty="0" smtClean="0"/>
              <a:t>Analista do processo de negócio. </a:t>
            </a:r>
          </a:p>
          <a:p>
            <a:pPr lvl="0"/>
            <a:r>
              <a:rPr lang="pt-BR" dirty="0" smtClean="0"/>
              <a:t>Especificador de requisitos. </a:t>
            </a:r>
          </a:p>
          <a:p>
            <a:pPr lvl="0"/>
            <a:r>
              <a:rPr lang="pt-BR" dirty="0" smtClean="0"/>
              <a:t>Revisor de requisitos. </a:t>
            </a:r>
          </a:p>
          <a:p>
            <a:pPr lvl="0"/>
            <a:r>
              <a:rPr lang="pt-BR" dirty="0" smtClean="0"/>
              <a:t>Designer de interface com usuário. </a:t>
            </a:r>
          </a:p>
          <a:p>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analista</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t>Analista de sistemas.</a:t>
            </a:r>
          </a:p>
          <a:p>
            <a:pPr lvl="0"/>
            <a:r>
              <a:rPr lang="pt-BR" dirty="0" smtClean="0"/>
              <a:t>Designer de negócio. </a:t>
            </a:r>
          </a:p>
          <a:p>
            <a:pPr lvl="1"/>
            <a:r>
              <a:rPr lang="pt-BR" dirty="0" smtClean="0"/>
              <a:t>Ele faz a modelagem de negócio, usualmente utilizando diagramas de atividade, máquina de estados ou ainda BPMN. </a:t>
            </a:r>
          </a:p>
          <a:p>
            <a:pPr lvl="1"/>
            <a:r>
              <a:rPr lang="pt-BR" dirty="0" smtClean="0"/>
              <a:t>Ele atuará nas fases mais iniciais da análise com a produção do modelo de negócio ou ciclo de negócio, que vai colocar o sistema a ser desenvolvido dentro da perspectiva mais ampla da organização. </a:t>
            </a:r>
          </a:p>
          <a:p>
            <a:pPr lvl="1"/>
            <a:r>
              <a:rPr lang="pt-BR" dirty="0" smtClean="0"/>
              <a:t>A partir das atividades de negócio identificadas os casos de uso serão posteriormente identificados.</a:t>
            </a:r>
          </a:p>
          <a:p>
            <a:pPr lvl="0"/>
            <a:r>
              <a:rPr lang="pt-BR" dirty="0" smtClean="0"/>
              <a:t>Revisor do modelo de negócios. </a:t>
            </a:r>
          </a:p>
          <a:p>
            <a:pPr lvl="0"/>
            <a:r>
              <a:rPr lang="pt-BR" dirty="0" smtClean="0"/>
              <a:t>Analista do processo de negócio. </a:t>
            </a:r>
          </a:p>
          <a:p>
            <a:pPr lvl="0"/>
            <a:r>
              <a:rPr lang="pt-BR" dirty="0" smtClean="0"/>
              <a:t>Especificador de requisitos. </a:t>
            </a:r>
          </a:p>
          <a:p>
            <a:pPr lvl="0"/>
            <a:r>
              <a:rPr lang="pt-BR" dirty="0" smtClean="0"/>
              <a:t>Revisor de requisitos. </a:t>
            </a:r>
          </a:p>
          <a:p>
            <a:pPr lvl="0"/>
            <a:r>
              <a:rPr lang="pt-BR" dirty="0" smtClean="0"/>
              <a:t>Designer de interface com usuário. </a:t>
            </a:r>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analista</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dirty="0" smtClean="0"/>
              <a:t>Analista de sistemas.</a:t>
            </a:r>
          </a:p>
          <a:p>
            <a:pPr lvl="0"/>
            <a:r>
              <a:rPr lang="pt-BR" dirty="0" smtClean="0"/>
              <a:t>Designer de negócio. </a:t>
            </a:r>
          </a:p>
          <a:p>
            <a:pPr lvl="0"/>
            <a:r>
              <a:rPr lang="pt-BR" dirty="0" smtClean="0"/>
              <a:t>Revisor do modelo de negócios. </a:t>
            </a:r>
          </a:p>
          <a:p>
            <a:pPr lvl="1"/>
            <a:r>
              <a:rPr lang="pt-BR" dirty="0" smtClean="0"/>
              <a:t>Ele deve revisar o modelo de negócio verificando se é consistente, coerente e não ambíguo. </a:t>
            </a:r>
          </a:p>
          <a:p>
            <a:pPr lvl="1"/>
            <a:r>
              <a:rPr lang="pt-BR" dirty="0" smtClean="0"/>
              <a:t>Deve ter conhecimento profundo do negócio e, se possível da tecnologia a ser usada para sua implementação (o papel poderá ser desempenhado por duas pessoas caso não se consiga uma única pessoa com estas características). </a:t>
            </a:r>
          </a:p>
          <a:p>
            <a:pPr lvl="0"/>
            <a:r>
              <a:rPr lang="pt-BR" dirty="0" smtClean="0"/>
              <a:t>Analista do processo de negócio. </a:t>
            </a:r>
          </a:p>
          <a:p>
            <a:pPr lvl="0"/>
            <a:r>
              <a:rPr lang="pt-BR" dirty="0" smtClean="0"/>
              <a:t>Especificador de requisitos. </a:t>
            </a:r>
          </a:p>
          <a:p>
            <a:pPr lvl="0"/>
            <a:r>
              <a:rPr lang="pt-BR" dirty="0" smtClean="0"/>
              <a:t>Revisor de requisitos. </a:t>
            </a:r>
          </a:p>
          <a:p>
            <a:pPr lvl="0"/>
            <a:r>
              <a:rPr lang="pt-BR" dirty="0" smtClean="0"/>
              <a:t>Designer de interface com usuário. </a:t>
            </a:r>
          </a:p>
          <a:p>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analista</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Analista de sistemas.</a:t>
            </a:r>
          </a:p>
          <a:p>
            <a:pPr lvl="0"/>
            <a:r>
              <a:rPr lang="pt-BR" dirty="0" smtClean="0"/>
              <a:t>Designer de negócio. </a:t>
            </a:r>
          </a:p>
          <a:p>
            <a:pPr lvl="0"/>
            <a:r>
              <a:rPr lang="pt-BR" dirty="0" smtClean="0"/>
              <a:t>Revisor do modelo de negócios. </a:t>
            </a:r>
          </a:p>
          <a:p>
            <a:pPr lvl="0"/>
            <a:r>
              <a:rPr lang="pt-BR" dirty="0" smtClean="0"/>
              <a:t>Analista do processo de negócio.</a:t>
            </a:r>
          </a:p>
          <a:p>
            <a:pPr lvl="1"/>
            <a:r>
              <a:rPr lang="pt-BR" dirty="0" smtClean="0"/>
              <a:t>Ele lidera e coordena a modelagem da organização como casos de uso de negócio. </a:t>
            </a:r>
          </a:p>
          <a:p>
            <a:pPr lvl="1"/>
            <a:r>
              <a:rPr lang="pt-BR" dirty="0" smtClean="0"/>
              <a:t>Esta atividade pode ser dispensada, especialmente se não houver necessidade de uma reengenharia de negócio a partir do projeto sendo desenvolvido. </a:t>
            </a:r>
          </a:p>
          <a:p>
            <a:pPr lvl="0"/>
            <a:r>
              <a:rPr lang="pt-BR" dirty="0" smtClean="0"/>
              <a:t>Especificador de requisitos. </a:t>
            </a:r>
          </a:p>
          <a:p>
            <a:pPr lvl="0"/>
            <a:r>
              <a:rPr lang="pt-BR" dirty="0" smtClean="0"/>
              <a:t>Revisor de requisitos. </a:t>
            </a:r>
          </a:p>
          <a:p>
            <a:pPr lvl="0"/>
            <a:r>
              <a:rPr lang="pt-BR" dirty="0" smtClean="0"/>
              <a:t>Designer de interface com usuário. </a:t>
            </a:r>
          </a:p>
          <a:p>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analista</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t>Analista de sistemas.</a:t>
            </a:r>
          </a:p>
          <a:p>
            <a:pPr lvl="0"/>
            <a:r>
              <a:rPr lang="pt-BR" dirty="0" smtClean="0"/>
              <a:t>Designer de negócio. </a:t>
            </a:r>
          </a:p>
          <a:p>
            <a:pPr lvl="0"/>
            <a:r>
              <a:rPr lang="pt-BR" dirty="0" smtClean="0"/>
              <a:t>Revisor do modelo de negócios. </a:t>
            </a:r>
          </a:p>
          <a:p>
            <a:pPr lvl="0"/>
            <a:r>
              <a:rPr lang="pt-BR" dirty="0" smtClean="0"/>
              <a:t>Analista do processo de negócio. </a:t>
            </a:r>
          </a:p>
          <a:p>
            <a:pPr lvl="0"/>
            <a:r>
              <a:rPr lang="pt-BR" dirty="0" smtClean="0"/>
              <a:t>Especificador de requisitos. </a:t>
            </a:r>
          </a:p>
          <a:p>
            <a:pPr lvl="1"/>
            <a:r>
              <a:rPr lang="pt-BR" dirty="0" smtClean="0"/>
              <a:t>Ele é responsável pelos requisitos que usualmente são representados como casos de uso, inicialmente de alto nível, e depois expandidos na sua forma essencial. </a:t>
            </a:r>
          </a:p>
          <a:p>
            <a:pPr lvl="1"/>
            <a:r>
              <a:rPr lang="pt-BR" dirty="0" smtClean="0"/>
              <a:t>Além dos requisitos funcionais, representados nos casos de uso, o especificador de requisitos deve também especificar os requisitos suplementares, ou seja, os aspectos não funcionais gerais do sistema.</a:t>
            </a:r>
          </a:p>
          <a:p>
            <a:pPr lvl="0"/>
            <a:r>
              <a:rPr lang="pt-BR" dirty="0" smtClean="0"/>
              <a:t>Revisor de requisitos. </a:t>
            </a:r>
          </a:p>
          <a:p>
            <a:pPr lvl="0"/>
            <a:r>
              <a:rPr lang="pt-BR" dirty="0" smtClean="0"/>
              <a:t>Designer de interface com usuário. </a:t>
            </a:r>
          </a:p>
          <a:p>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analista</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dirty="0" smtClean="0"/>
              <a:t>Analista de sistemas.</a:t>
            </a:r>
          </a:p>
          <a:p>
            <a:pPr lvl="0"/>
            <a:r>
              <a:rPr lang="pt-BR" dirty="0" smtClean="0"/>
              <a:t>Designer de negócio. </a:t>
            </a:r>
          </a:p>
          <a:p>
            <a:pPr lvl="0"/>
            <a:r>
              <a:rPr lang="pt-BR" dirty="0" smtClean="0"/>
              <a:t>Revisor do modelo de negócios. </a:t>
            </a:r>
          </a:p>
          <a:p>
            <a:pPr lvl="0"/>
            <a:r>
              <a:rPr lang="pt-BR" dirty="0" smtClean="0"/>
              <a:t>Analista do processo de negócio. </a:t>
            </a:r>
          </a:p>
          <a:p>
            <a:pPr lvl="0"/>
            <a:r>
              <a:rPr lang="pt-BR" dirty="0" smtClean="0"/>
              <a:t>Especificador de requisitos. </a:t>
            </a:r>
          </a:p>
          <a:p>
            <a:pPr lvl="0"/>
            <a:r>
              <a:rPr lang="pt-BR" dirty="0" smtClean="0"/>
              <a:t>Revisor de requisitos. </a:t>
            </a:r>
          </a:p>
          <a:p>
            <a:pPr lvl="1"/>
            <a:r>
              <a:rPr lang="pt-BR" dirty="0" smtClean="0"/>
              <a:t>Ele é responsável pela revisão minuciosa dos casos de uso e especificações suplementares verificando se são completos, coerentes e não ambíguos. </a:t>
            </a:r>
          </a:p>
          <a:p>
            <a:pPr lvl="1"/>
            <a:r>
              <a:rPr lang="pt-BR" dirty="0" smtClean="0"/>
              <a:t>Além disso, deve garantir que o documento de casos de uso esteja escrito em conformidade com os padrões adotados na empresa.</a:t>
            </a:r>
          </a:p>
          <a:p>
            <a:pPr lvl="0"/>
            <a:r>
              <a:rPr lang="pt-BR" dirty="0" smtClean="0"/>
              <a:t>Designer de interface com usuário. </a:t>
            </a:r>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analista</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dirty="0" smtClean="0"/>
              <a:t>Analista de sistemas.</a:t>
            </a:r>
          </a:p>
          <a:p>
            <a:pPr lvl="0"/>
            <a:r>
              <a:rPr lang="pt-BR" dirty="0" smtClean="0"/>
              <a:t>Designer de negócio. </a:t>
            </a:r>
          </a:p>
          <a:p>
            <a:pPr lvl="0"/>
            <a:r>
              <a:rPr lang="pt-BR" dirty="0" smtClean="0"/>
              <a:t>Revisor do modelo de negócios. </a:t>
            </a:r>
          </a:p>
          <a:p>
            <a:pPr lvl="0"/>
            <a:r>
              <a:rPr lang="pt-BR" dirty="0" smtClean="0"/>
              <a:t>Analista do processo de negócio. </a:t>
            </a:r>
          </a:p>
          <a:p>
            <a:pPr lvl="0"/>
            <a:r>
              <a:rPr lang="pt-BR" dirty="0" smtClean="0"/>
              <a:t>Especificador de requisitos. </a:t>
            </a:r>
          </a:p>
          <a:p>
            <a:pPr lvl="0"/>
            <a:r>
              <a:rPr lang="pt-BR" dirty="0" smtClean="0"/>
              <a:t>Revisor de requisitos. </a:t>
            </a:r>
          </a:p>
          <a:p>
            <a:pPr lvl="0"/>
            <a:r>
              <a:rPr lang="pt-BR" dirty="0" smtClean="0"/>
              <a:t>Designer de interface com usuário.</a:t>
            </a:r>
          </a:p>
          <a:p>
            <a:pPr lvl="1"/>
            <a:r>
              <a:rPr lang="pt-BR" dirty="0" smtClean="0"/>
              <a:t>Ele coordena as atividades de prototipação de interfaces e de </a:t>
            </a:r>
            <a:r>
              <a:rPr lang="pt-BR" i="1" dirty="0" smtClean="0"/>
              <a:t>design</a:t>
            </a:r>
            <a:r>
              <a:rPr lang="pt-BR" dirty="0" smtClean="0"/>
              <a:t> de interface com usuário. </a:t>
            </a:r>
          </a:p>
          <a:p>
            <a:pPr lvl="1"/>
            <a:r>
              <a:rPr lang="pt-BR" dirty="0" smtClean="0"/>
              <a:t>Ele é o responsável pelos requisitos de interface. </a:t>
            </a:r>
          </a:p>
          <a:p>
            <a:pPr lvl="1"/>
            <a:r>
              <a:rPr lang="pt-BR" dirty="0" smtClean="0"/>
              <a:t>Ele não implementa a interface, ficando sua responsabilidade restrita ao </a:t>
            </a:r>
            <a:r>
              <a:rPr lang="pt-BR" i="1" dirty="0" smtClean="0"/>
              <a:t>design</a:t>
            </a:r>
            <a:r>
              <a:rPr lang="pt-BR" dirty="0" smtClean="0"/>
              <a:t> visual e de usabilidade. </a:t>
            </a:r>
          </a:p>
          <a:p>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Implementador.</a:t>
            </a:r>
          </a:p>
          <a:p>
            <a:pPr lvl="0"/>
            <a:r>
              <a:rPr lang="pt-BR" dirty="0" smtClean="0"/>
              <a:t>Revisor de código.</a:t>
            </a:r>
          </a:p>
          <a:p>
            <a:pPr lvl="0"/>
            <a:r>
              <a:rPr lang="pt-BR" dirty="0" smtClean="0"/>
              <a:t>Integrador. </a:t>
            </a:r>
          </a:p>
          <a:p>
            <a:pPr lvl="0"/>
            <a:r>
              <a:rPr lang="pt-BR" dirty="0" smtClean="0"/>
              <a:t>Arquiteto de software.</a:t>
            </a:r>
          </a:p>
          <a:p>
            <a:pPr lvl="0"/>
            <a:r>
              <a:rPr lang="pt-BR" dirty="0" smtClean="0"/>
              <a:t>Revisor de arquitetura. </a:t>
            </a:r>
          </a:p>
          <a:p>
            <a:pPr lvl="0"/>
            <a:r>
              <a:rPr lang="pt-BR" dirty="0" smtClean="0"/>
              <a:t>Designer. </a:t>
            </a:r>
          </a:p>
          <a:p>
            <a:pPr lvl="0"/>
            <a:r>
              <a:rPr lang="pt-BR" dirty="0" smtClean="0"/>
              <a:t>Revisor de design. </a:t>
            </a:r>
          </a:p>
          <a:p>
            <a:pPr lvl="0"/>
            <a:r>
              <a:rPr lang="pt-BR" dirty="0" smtClean="0"/>
              <a:t>Designer de banco de dados.</a:t>
            </a:r>
          </a:p>
          <a:p>
            <a:pPr lvl="0"/>
            <a:r>
              <a:rPr lang="pt-BR" dirty="0" smtClean="0"/>
              <a:t>Designer de cápsula. </a:t>
            </a:r>
          </a:p>
          <a:p>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Implementador.</a:t>
            </a:r>
          </a:p>
          <a:p>
            <a:pPr lvl="1"/>
            <a:r>
              <a:rPr lang="pt-BR" dirty="0" smtClean="0"/>
              <a:t>Ele é responsável pela produção e teste de unidade do código fonte.</a:t>
            </a:r>
          </a:p>
          <a:p>
            <a:pPr lvl="0"/>
            <a:r>
              <a:rPr lang="pt-BR" dirty="0" smtClean="0"/>
              <a:t>Revisor de código.</a:t>
            </a:r>
          </a:p>
          <a:p>
            <a:pPr lvl="0"/>
            <a:r>
              <a:rPr lang="pt-BR" dirty="0" smtClean="0"/>
              <a:t>Integrador. </a:t>
            </a:r>
          </a:p>
          <a:p>
            <a:pPr lvl="0"/>
            <a:r>
              <a:rPr lang="pt-BR" dirty="0" smtClean="0"/>
              <a:t>Arquiteto de software.</a:t>
            </a:r>
          </a:p>
          <a:p>
            <a:pPr lvl="0"/>
            <a:r>
              <a:rPr lang="pt-BR" dirty="0" smtClean="0"/>
              <a:t>Revisor de arquitetura. </a:t>
            </a:r>
          </a:p>
          <a:p>
            <a:pPr lvl="0"/>
            <a:r>
              <a:rPr lang="pt-BR" dirty="0" smtClean="0"/>
              <a:t>Designer. </a:t>
            </a:r>
          </a:p>
          <a:p>
            <a:pPr lvl="0"/>
            <a:r>
              <a:rPr lang="pt-BR" dirty="0" smtClean="0"/>
              <a:t>Revisor de design. </a:t>
            </a:r>
          </a:p>
          <a:p>
            <a:pPr lvl="0"/>
            <a:r>
              <a:rPr lang="pt-BR" dirty="0" smtClean="0"/>
              <a:t>Designer de banco de dados.</a:t>
            </a:r>
          </a:p>
          <a:p>
            <a:pPr lvl="0"/>
            <a:r>
              <a:rPr lang="pt-BR" dirty="0" smtClean="0"/>
              <a:t>Designer de cápsula. </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 unificado (UP)</a:t>
            </a:r>
            <a:endParaRPr lang="pt-BR" dirty="0"/>
          </a:p>
        </p:txBody>
      </p:sp>
      <p:sp>
        <p:nvSpPr>
          <p:cNvPr id="3" name="Espaço Reservado para Conteúdo 2"/>
          <p:cNvSpPr>
            <a:spLocks noGrp="1"/>
          </p:cNvSpPr>
          <p:nvPr>
            <p:ph sz="quarter" idx="1"/>
          </p:nvPr>
        </p:nvSpPr>
        <p:spPr/>
        <p:txBody>
          <a:bodyPr/>
          <a:lstStyle/>
          <a:p>
            <a:r>
              <a:rPr lang="pt-BR" dirty="0" smtClean="0"/>
              <a:t>Criado por Jacobson, </a:t>
            </a:r>
            <a:r>
              <a:rPr lang="pt-BR" dirty="0" err="1" smtClean="0"/>
              <a:t>Booch</a:t>
            </a:r>
            <a:r>
              <a:rPr lang="pt-BR" dirty="0" smtClean="0"/>
              <a:t>, &amp; </a:t>
            </a:r>
            <a:r>
              <a:rPr lang="pt-BR" dirty="0" err="1" smtClean="0"/>
              <a:t>Rumbaugh</a:t>
            </a:r>
            <a:r>
              <a:rPr lang="pt-BR" dirty="0" smtClean="0"/>
              <a:t>, na década de 1990.</a:t>
            </a:r>
          </a:p>
          <a:p>
            <a:r>
              <a:rPr lang="pt-BR" dirty="0" smtClean="0"/>
              <a:t>Resultado de mais de 30 anos de experiência acumulada em projetos, notações e processos. </a:t>
            </a:r>
          </a:p>
          <a:p>
            <a:r>
              <a:rPr lang="pt-BR" dirty="0" smtClean="0"/>
              <a:t>Primeiro modelo de processo inteiramente adaptado ao uso com a </a:t>
            </a:r>
            <a:r>
              <a:rPr lang="pt-BR" i="1" dirty="0" smtClean="0"/>
              <a:t>UML</a:t>
            </a:r>
            <a:r>
              <a:rPr lang="pt-BR" dirty="0" smtClean="0"/>
              <a:t> (</a:t>
            </a:r>
            <a:r>
              <a:rPr lang="pt-BR" i="1" dirty="0" err="1" smtClean="0"/>
              <a:t>Unified</a:t>
            </a:r>
            <a:r>
              <a:rPr lang="pt-BR" i="1" dirty="0" smtClean="0"/>
              <a:t> </a:t>
            </a:r>
            <a:r>
              <a:rPr lang="pt-BR" i="1" dirty="0" err="1" smtClean="0"/>
              <a:t>Modeling</a:t>
            </a:r>
            <a:r>
              <a:rPr lang="pt-BR" i="1" dirty="0" smtClean="0"/>
              <a:t> </a:t>
            </a:r>
            <a:r>
              <a:rPr lang="pt-BR" i="1" dirty="0" err="1" smtClean="0"/>
              <a:t>Language</a:t>
            </a:r>
            <a:r>
              <a:rPr lang="pt-BR" dirty="0" smtClean="0"/>
              <a:t>). </a:t>
            </a:r>
          </a:p>
          <a:p>
            <a:r>
              <a:rPr lang="pt-BR" dirty="0" smtClean="0"/>
              <a:t>Concepção foi baseada nas práticas de maior retorno de investimento (ROI) do mercado.</a:t>
            </a:r>
          </a:p>
          <a:p>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755576" y="4943475"/>
            <a:ext cx="1676400" cy="19145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483769" y="4941168"/>
            <a:ext cx="1916831" cy="1916831"/>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4499992" y="4941168"/>
            <a:ext cx="1341782" cy="191683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t>Implementador.</a:t>
            </a:r>
          </a:p>
          <a:p>
            <a:pPr lvl="0"/>
            <a:r>
              <a:rPr lang="pt-BR" dirty="0" smtClean="0"/>
              <a:t>Revisor de código.</a:t>
            </a:r>
          </a:p>
          <a:p>
            <a:pPr lvl="1"/>
            <a:r>
              <a:rPr lang="pt-BR" dirty="0" smtClean="0"/>
              <a:t>Ele deve ser responsável por garantir a qualidade do código fonte implementado, verificando se este segue padrões estabelecidos e boas práticas de programação. </a:t>
            </a:r>
          </a:p>
          <a:p>
            <a:pPr lvl="1"/>
            <a:r>
              <a:rPr lang="pt-BR" dirty="0" smtClean="0"/>
              <a:t>O revisor deve ser um profundo conhecedor da linguagem de programação utilizada.</a:t>
            </a:r>
          </a:p>
          <a:p>
            <a:pPr lvl="0"/>
            <a:r>
              <a:rPr lang="pt-BR" dirty="0" smtClean="0"/>
              <a:t>Integrador. </a:t>
            </a:r>
          </a:p>
          <a:p>
            <a:pPr lvl="0"/>
            <a:r>
              <a:rPr lang="pt-BR" dirty="0" smtClean="0"/>
              <a:t>Arquiteto de software.</a:t>
            </a:r>
          </a:p>
          <a:p>
            <a:pPr lvl="0"/>
            <a:r>
              <a:rPr lang="pt-BR" dirty="0" smtClean="0"/>
              <a:t>Revisor de arquitetura. </a:t>
            </a:r>
          </a:p>
          <a:p>
            <a:pPr lvl="0"/>
            <a:r>
              <a:rPr lang="pt-BR" dirty="0" smtClean="0"/>
              <a:t>Designer. </a:t>
            </a:r>
          </a:p>
          <a:p>
            <a:pPr lvl="0"/>
            <a:r>
              <a:rPr lang="pt-BR" dirty="0" smtClean="0"/>
              <a:t>Revisor de design. </a:t>
            </a:r>
          </a:p>
          <a:p>
            <a:pPr lvl="0"/>
            <a:r>
              <a:rPr lang="pt-BR" dirty="0" smtClean="0"/>
              <a:t>Designer de banco de dados.</a:t>
            </a:r>
          </a:p>
          <a:p>
            <a:pPr lvl="0"/>
            <a:r>
              <a:rPr lang="pt-BR" dirty="0" smtClean="0"/>
              <a:t>Designer de cápsula. </a:t>
            </a:r>
          </a:p>
          <a:p>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t>Implementador.</a:t>
            </a:r>
          </a:p>
          <a:p>
            <a:pPr lvl="0"/>
            <a:r>
              <a:rPr lang="pt-BR" dirty="0" smtClean="0"/>
              <a:t>Revisor de código.</a:t>
            </a:r>
          </a:p>
          <a:p>
            <a:pPr lvl="0"/>
            <a:r>
              <a:rPr lang="pt-BR" dirty="0" smtClean="0"/>
              <a:t>Integrador. </a:t>
            </a:r>
          </a:p>
          <a:p>
            <a:pPr lvl="1"/>
            <a:r>
              <a:rPr lang="pt-BR" dirty="0" smtClean="0"/>
              <a:t>Quando os implementadores liberam componentes já testados cabe ao integrador incluí-los em uma versão operacional do sistema para gerar uma nova versão (ou </a:t>
            </a:r>
            <a:r>
              <a:rPr lang="pt-BR" i="1" dirty="0" smtClean="0"/>
              <a:t>build</a:t>
            </a:r>
            <a:r>
              <a:rPr lang="pt-BR" dirty="0" smtClean="0"/>
              <a:t>). </a:t>
            </a:r>
          </a:p>
          <a:p>
            <a:pPr lvl="1"/>
            <a:r>
              <a:rPr lang="pt-BR" dirty="0" smtClean="0"/>
              <a:t>O integrador deverá elaborar e realizar os testes de integração caso essa atividade não tenha sido atribuída ao analista de teste.</a:t>
            </a:r>
          </a:p>
          <a:p>
            <a:pPr lvl="0"/>
            <a:r>
              <a:rPr lang="pt-BR" dirty="0" smtClean="0"/>
              <a:t>Arquiteto de software.</a:t>
            </a:r>
          </a:p>
          <a:p>
            <a:pPr lvl="0"/>
            <a:r>
              <a:rPr lang="pt-BR" dirty="0" smtClean="0"/>
              <a:t>Revisor de arquitetura. </a:t>
            </a:r>
          </a:p>
          <a:p>
            <a:pPr lvl="0"/>
            <a:r>
              <a:rPr lang="pt-BR" dirty="0" smtClean="0"/>
              <a:t>Designer. </a:t>
            </a:r>
          </a:p>
          <a:p>
            <a:pPr lvl="0"/>
            <a:r>
              <a:rPr lang="pt-BR" dirty="0" smtClean="0"/>
              <a:t>Revisor de design. </a:t>
            </a:r>
          </a:p>
          <a:p>
            <a:pPr lvl="0"/>
            <a:r>
              <a:rPr lang="pt-BR" dirty="0" smtClean="0"/>
              <a:t>Designer de banco de dados.</a:t>
            </a:r>
          </a:p>
          <a:p>
            <a:pPr lvl="0"/>
            <a:r>
              <a:rPr lang="pt-BR" dirty="0" smtClean="0"/>
              <a:t>Designer de cápsula. </a:t>
            </a:r>
          </a:p>
          <a:p>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t>Implementador.</a:t>
            </a:r>
          </a:p>
          <a:p>
            <a:pPr lvl="0"/>
            <a:r>
              <a:rPr lang="pt-BR" dirty="0" smtClean="0"/>
              <a:t>Revisor de código.</a:t>
            </a:r>
          </a:p>
          <a:p>
            <a:pPr lvl="0"/>
            <a:r>
              <a:rPr lang="pt-BR" dirty="0" smtClean="0"/>
              <a:t>Integrador. </a:t>
            </a:r>
          </a:p>
          <a:p>
            <a:pPr lvl="0"/>
            <a:r>
              <a:rPr lang="pt-BR" dirty="0" smtClean="0"/>
              <a:t>Arquiteto de software.</a:t>
            </a:r>
          </a:p>
          <a:p>
            <a:pPr lvl="1"/>
            <a:r>
              <a:rPr lang="pt-BR" dirty="0" smtClean="0"/>
              <a:t>O arquiteto é responsável pelo </a:t>
            </a:r>
            <a:r>
              <a:rPr lang="pt-BR" i="1" dirty="0" smtClean="0"/>
              <a:t>design</a:t>
            </a:r>
            <a:r>
              <a:rPr lang="pt-BR" dirty="0" smtClean="0"/>
              <a:t> das camadas e/ou partições do sistema, ou seja, da sua estrutura em nível mais alto, incluindo o </a:t>
            </a:r>
            <a:r>
              <a:rPr lang="pt-BR" i="1" dirty="0" smtClean="0"/>
              <a:t>design</a:t>
            </a:r>
            <a:r>
              <a:rPr lang="pt-BR" dirty="0" smtClean="0"/>
              <a:t> de pacotes, componentes e sua distribuição em diferentes nodos de processamento.</a:t>
            </a:r>
          </a:p>
          <a:p>
            <a:pPr lvl="0"/>
            <a:r>
              <a:rPr lang="pt-BR" dirty="0" smtClean="0"/>
              <a:t>Revisor de arquitetura. </a:t>
            </a:r>
          </a:p>
          <a:p>
            <a:pPr lvl="0"/>
            <a:r>
              <a:rPr lang="pt-BR" dirty="0" smtClean="0"/>
              <a:t>Designer. </a:t>
            </a:r>
          </a:p>
          <a:p>
            <a:pPr lvl="0"/>
            <a:r>
              <a:rPr lang="pt-BR" dirty="0" smtClean="0"/>
              <a:t>Revisor de design. </a:t>
            </a:r>
          </a:p>
          <a:p>
            <a:pPr lvl="0"/>
            <a:r>
              <a:rPr lang="pt-BR" dirty="0" smtClean="0"/>
              <a:t>Designer de banco de dados.</a:t>
            </a:r>
          </a:p>
          <a:p>
            <a:pPr lvl="0"/>
            <a:r>
              <a:rPr lang="pt-BR" dirty="0" smtClean="0"/>
              <a:t>Designer de cápsula. </a:t>
            </a:r>
          </a:p>
          <a:p>
            <a:endParaRPr lang="pt-B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lvl="0"/>
            <a:r>
              <a:rPr lang="pt-BR" dirty="0" smtClean="0"/>
              <a:t>Implementador.</a:t>
            </a:r>
          </a:p>
          <a:p>
            <a:pPr lvl="0"/>
            <a:r>
              <a:rPr lang="pt-BR" dirty="0" smtClean="0"/>
              <a:t>Revisor de código.</a:t>
            </a:r>
          </a:p>
          <a:p>
            <a:pPr lvl="0"/>
            <a:r>
              <a:rPr lang="pt-BR" dirty="0" smtClean="0"/>
              <a:t>Integrador. </a:t>
            </a:r>
          </a:p>
          <a:p>
            <a:pPr lvl="0"/>
            <a:r>
              <a:rPr lang="pt-BR" dirty="0" smtClean="0"/>
              <a:t>Arquiteto de software.</a:t>
            </a:r>
          </a:p>
          <a:p>
            <a:pPr lvl="0"/>
            <a:r>
              <a:rPr lang="pt-BR" dirty="0" smtClean="0"/>
              <a:t>Revisor de arquitetura. </a:t>
            </a:r>
          </a:p>
          <a:p>
            <a:pPr lvl="1"/>
            <a:r>
              <a:rPr lang="pt-BR" dirty="0" smtClean="0"/>
              <a:t>O revisor de arquitetura deve avaliar se o trabalho do arquiteto de software efetivamente leva a uma arquitetura sólida e estável. </a:t>
            </a:r>
          </a:p>
          <a:p>
            <a:pPr lvl="1"/>
            <a:r>
              <a:rPr lang="pt-BR" dirty="0" smtClean="0"/>
              <a:t>Visto que a arquitetura costuma conter as decisões mais cruciais para o sucesso de um sistema, este papel é importante para garantir que as decisões do arquiteto sejam as mais efetivas possíveis.</a:t>
            </a:r>
          </a:p>
          <a:p>
            <a:pPr lvl="0"/>
            <a:r>
              <a:rPr lang="pt-BR" dirty="0" smtClean="0"/>
              <a:t>Designer. </a:t>
            </a:r>
          </a:p>
          <a:p>
            <a:pPr lvl="0"/>
            <a:r>
              <a:rPr lang="pt-BR" dirty="0" smtClean="0"/>
              <a:t>Revisor de design. </a:t>
            </a:r>
          </a:p>
          <a:p>
            <a:pPr lvl="0"/>
            <a:r>
              <a:rPr lang="pt-BR" dirty="0" smtClean="0"/>
              <a:t>Designer de banco de dados.</a:t>
            </a:r>
          </a:p>
          <a:p>
            <a:pPr lvl="0"/>
            <a:r>
              <a:rPr lang="pt-BR" dirty="0" smtClean="0"/>
              <a:t>Designer de cápsula. </a:t>
            </a:r>
          </a:p>
          <a:p>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dirty="0" smtClean="0"/>
              <a:t>Implementador.</a:t>
            </a:r>
          </a:p>
          <a:p>
            <a:pPr lvl="0"/>
            <a:r>
              <a:rPr lang="pt-BR" dirty="0" smtClean="0"/>
              <a:t>Revisor de código.</a:t>
            </a:r>
          </a:p>
          <a:p>
            <a:pPr lvl="0"/>
            <a:r>
              <a:rPr lang="pt-BR" dirty="0" smtClean="0"/>
              <a:t>Integrador. </a:t>
            </a:r>
          </a:p>
          <a:p>
            <a:pPr lvl="0"/>
            <a:r>
              <a:rPr lang="pt-BR" dirty="0" smtClean="0"/>
              <a:t>Arquiteto de software.</a:t>
            </a:r>
          </a:p>
          <a:p>
            <a:pPr lvl="0"/>
            <a:r>
              <a:rPr lang="pt-BR" dirty="0" smtClean="0"/>
              <a:t>Revisor de arquitetura. </a:t>
            </a:r>
          </a:p>
          <a:p>
            <a:pPr lvl="0"/>
            <a:r>
              <a:rPr lang="pt-BR" dirty="0" smtClean="0"/>
              <a:t>Designer. </a:t>
            </a:r>
          </a:p>
          <a:p>
            <a:pPr lvl="1"/>
            <a:r>
              <a:rPr lang="pt-BR" dirty="0" smtClean="0"/>
              <a:t>O </a:t>
            </a:r>
            <a:r>
              <a:rPr lang="pt-BR" i="1" dirty="0" smtClean="0"/>
              <a:t>design</a:t>
            </a:r>
            <a:r>
              <a:rPr lang="pt-BR" dirty="0" smtClean="0"/>
              <a:t>er toma decisões sobre o </a:t>
            </a:r>
            <a:r>
              <a:rPr lang="pt-BR" i="1" dirty="0" smtClean="0"/>
              <a:t>design</a:t>
            </a:r>
            <a:r>
              <a:rPr lang="pt-BR" dirty="0" smtClean="0"/>
              <a:t> das classes, seus atributos e associações, bem como de métodos a serem implementados.</a:t>
            </a:r>
          </a:p>
          <a:p>
            <a:pPr lvl="0"/>
            <a:r>
              <a:rPr lang="pt-BR" dirty="0" smtClean="0"/>
              <a:t>Revisor de design. </a:t>
            </a:r>
          </a:p>
          <a:p>
            <a:pPr lvl="0"/>
            <a:r>
              <a:rPr lang="pt-BR" dirty="0" smtClean="0"/>
              <a:t>Designer de banco de dados.</a:t>
            </a:r>
          </a:p>
          <a:p>
            <a:pPr lvl="0"/>
            <a:r>
              <a:rPr lang="pt-BR" dirty="0" smtClean="0"/>
              <a:t>Designer de cápsula. </a:t>
            </a:r>
          </a:p>
          <a:p>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Implementador.</a:t>
            </a:r>
          </a:p>
          <a:p>
            <a:pPr lvl="0"/>
            <a:r>
              <a:rPr lang="pt-BR" dirty="0" smtClean="0"/>
              <a:t>Revisor de código.</a:t>
            </a:r>
          </a:p>
          <a:p>
            <a:pPr lvl="0"/>
            <a:r>
              <a:rPr lang="pt-BR" dirty="0" smtClean="0"/>
              <a:t>Integrador. </a:t>
            </a:r>
          </a:p>
          <a:p>
            <a:pPr lvl="0"/>
            <a:r>
              <a:rPr lang="pt-BR" dirty="0" smtClean="0"/>
              <a:t>Arquiteto de software.</a:t>
            </a:r>
          </a:p>
          <a:p>
            <a:pPr lvl="0"/>
            <a:r>
              <a:rPr lang="pt-BR" dirty="0" smtClean="0"/>
              <a:t>Revisor de arquitetura. </a:t>
            </a:r>
          </a:p>
          <a:p>
            <a:pPr lvl="0"/>
            <a:r>
              <a:rPr lang="pt-BR" dirty="0" smtClean="0"/>
              <a:t>Designer. </a:t>
            </a:r>
          </a:p>
          <a:p>
            <a:pPr lvl="0"/>
            <a:r>
              <a:rPr lang="pt-BR" dirty="0" smtClean="0"/>
              <a:t>Revisor de design. </a:t>
            </a:r>
          </a:p>
          <a:p>
            <a:pPr lvl="1"/>
            <a:r>
              <a:rPr lang="pt-BR" dirty="0" smtClean="0"/>
              <a:t>Ele deve revisar o </a:t>
            </a:r>
            <a:r>
              <a:rPr lang="pt-BR" i="1" dirty="0" smtClean="0"/>
              <a:t>design</a:t>
            </a:r>
            <a:r>
              <a:rPr lang="pt-BR" dirty="0" smtClean="0"/>
              <a:t> verificando se as melhores práticas e padrões foram adotadas. </a:t>
            </a:r>
          </a:p>
          <a:p>
            <a:pPr lvl="0"/>
            <a:r>
              <a:rPr lang="pt-BR" dirty="0" smtClean="0"/>
              <a:t>Designer de banco de dados.</a:t>
            </a:r>
          </a:p>
          <a:p>
            <a:pPr lvl="0"/>
            <a:r>
              <a:rPr lang="pt-BR" dirty="0" smtClean="0"/>
              <a:t>Designer de cápsula. </a:t>
            </a:r>
          </a:p>
          <a:p>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Implementador.</a:t>
            </a:r>
          </a:p>
          <a:p>
            <a:pPr lvl="0"/>
            <a:r>
              <a:rPr lang="pt-BR" dirty="0" smtClean="0"/>
              <a:t>Revisor de código.</a:t>
            </a:r>
          </a:p>
          <a:p>
            <a:pPr lvl="0"/>
            <a:r>
              <a:rPr lang="pt-BR" dirty="0" smtClean="0"/>
              <a:t>Integrador. </a:t>
            </a:r>
          </a:p>
          <a:p>
            <a:pPr lvl="0"/>
            <a:r>
              <a:rPr lang="pt-BR" dirty="0" smtClean="0"/>
              <a:t>Arquiteto de software.</a:t>
            </a:r>
          </a:p>
          <a:p>
            <a:pPr lvl="0"/>
            <a:r>
              <a:rPr lang="pt-BR" dirty="0" smtClean="0"/>
              <a:t>Revisor de arquitetura. </a:t>
            </a:r>
          </a:p>
          <a:p>
            <a:pPr lvl="0"/>
            <a:r>
              <a:rPr lang="pt-BR" dirty="0" smtClean="0"/>
              <a:t>Designer. </a:t>
            </a:r>
          </a:p>
          <a:p>
            <a:pPr lvl="0"/>
            <a:r>
              <a:rPr lang="pt-BR" dirty="0" smtClean="0"/>
              <a:t>Revisor de design. </a:t>
            </a:r>
          </a:p>
          <a:p>
            <a:pPr lvl="0"/>
            <a:r>
              <a:rPr lang="pt-BR" dirty="0" smtClean="0"/>
              <a:t>Designer de banco de dados.</a:t>
            </a:r>
          </a:p>
          <a:p>
            <a:pPr lvl="1"/>
            <a:r>
              <a:rPr lang="pt-BR" dirty="0" smtClean="0"/>
              <a:t>Ele é responsável pelo </a:t>
            </a:r>
            <a:r>
              <a:rPr lang="pt-BR" i="1" dirty="0" smtClean="0"/>
              <a:t>design</a:t>
            </a:r>
            <a:r>
              <a:rPr lang="pt-BR" dirty="0" smtClean="0"/>
              <a:t> das tabelas e códigos associados ao banco de dados.</a:t>
            </a:r>
          </a:p>
          <a:p>
            <a:pPr lvl="0"/>
            <a:r>
              <a:rPr lang="pt-BR" dirty="0" smtClean="0"/>
              <a:t>Designer de cápsula. </a:t>
            </a:r>
          </a:p>
          <a:p>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desenvolvedor</a:t>
            </a:r>
            <a:endParaRPr lang="pt-BR" dirty="0"/>
          </a:p>
        </p:txBody>
      </p:sp>
      <p:sp>
        <p:nvSpPr>
          <p:cNvPr id="3" name="Espaço Reservado para Conteúdo 2"/>
          <p:cNvSpPr>
            <a:spLocks noGrp="1"/>
          </p:cNvSpPr>
          <p:nvPr>
            <p:ph sz="quarter" idx="1"/>
          </p:nvPr>
        </p:nvSpPr>
        <p:spPr/>
        <p:txBody>
          <a:bodyPr>
            <a:normAutofit fontScale="92500"/>
          </a:bodyPr>
          <a:lstStyle/>
          <a:p>
            <a:pPr lvl="0"/>
            <a:r>
              <a:rPr lang="pt-BR" dirty="0" smtClean="0"/>
              <a:t>Implementador.</a:t>
            </a:r>
          </a:p>
          <a:p>
            <a:pPr lvl="0"/>
            <a:r>
              <a:rPr lang="pt-BR" dirty="0" smtClean="0"/>
              <a:t>Revisor de código.</a:t>
            </a:r>
          </a:p>
          <a:p>
            <a:pPr lvl="0"/>
            <a:r>
              <a:rPr lang="pt-BR" dirty="0" smtClean="0"/>
              <a:t>Integrador. </a:t>
            </a:r>
          </a:p>
          <a:p>
            <a:pPr lvl="0"/>
            <a:r>
              <a:rPr lang="pt-BR" dirty="0" smtClean="0"/>
              <a:t>Arquiteto de software.</a:t>
            </a:r>
          </a:p>
          <a:p>
            <a:pPr lvl="0"/>
            <a:r>
              <a:rPr lang="pt-BR" dirty="0" smtClean="0"/>
              <a:t>Revisor de arquitetura. </a:t>
            </a:r>
          </a:p>
          <a:p>
            <a:pPr lvl="0"/>
            <a:r>
              <a:rPr lang="pt-BR" dirty="0" smtClean="0"/>
              <a:t>Designer. </a:t>
            </a:r>
          </a:p>
          <a:p>
            <a:pPr lvl="0"/>
            <a:r>
              <a:rPr lang="pt-BR" dirty="0" smtClean="0"/>
              <a:t>Revisor de design. </a:t>
            </a:r>
          </a:p>
          <a:p>
            <a:pPr lvl="0"/>
            <a:r>
              <a:rPr lang="pt-BR" dirty="0" smtClean="0"/>
              <a:t>Designer de banco de dados.</a:t>
            </a:r>
          </a:p>
          <a:p>
            <a:pPr lvl="0"/>
            <a:r>
              <a:rPr lang="pt-BR" dirty="0" smtClean="0"/>
              <a:t>Designer de cápsula. </a:t>
            </a:r>
          </a:p>
          <a:p>
            <a:pPr lvl="1"/>
            <a:r>
              <a:rPr lang="pt-BR" dirty="0" smtClean="0"/>
              <a:t>Este papel só existe em projetos de sistemas de tempo real. </a:t>
            </a:r>
          </a:p>
          <a:p>
            <a:pPr lvl="1"/>
            <a:r>
              <a:rPr lang="pt-BR" dirty="0" smtClean="0"/>
              <a:t>Ele é responsável por assegurar que o sistema responda prontamente a eventos de acordo com os requisitos de tempo real. </a:t>
            </a:r>
          </a:p>
          <a:p>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testador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Designer de teste. </a:t>
            </a:r>
          </a:p>
          <a:p>
            <a:pPr lvl="0"/>
            <a:r>
              <a:rPr lang="pt-BR" dirty="0" smtClean="0"/>
              <a:t>Analista de teste. </a:t>
            </a:r>
          </a:p>
          <a:p>
            <a:pPr lvl="0"/>
            <a:r>
              <a:rPr lang="pt-BR" dirty="0" smtClean="0"/>
              <a:t>Testador. </a:t>
            </a:r>
          </a:p>
          <a:p>
            <a:r>
              <a:rPr lang="pt-BR" dirty="0" smtClean="0"/>
              <a:t>Gerente de teste. </a:t>
            </a:r>
            <a:endParaRPr lang="pt-B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testador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Designer de teste.</a:t>
            </a:r>
          </a:p>
          <a:p>
            <a:pPr lvl="1"/>
            <a:r>
              <a:rPr lang="pt-BR" dirty="0" smtClean="0"/>
              <a:t>Ele é responsável por definir as técnicas e estratégias de teste a serem adotadas. </a:t>
            </a:r>
          </a:p>
          <a:p>
            <a:pPr lvl="1"/>
            <a:r>
              <a:rPr lang="pt-BR" dirty="0" smtClean="0"/>
              <a:t>Não deve ser confundido com o </a:t>
            </a:r>
            <a:r>
              <a:rPr lang="pt-BR" i="1" dirty="0" smtClean="0"/>
              <a:t>analista</a:t>
            </a:r>
            <a:r>
              <a:rPr lang="pt-BR" dirty="0" smtClean="0"/>
              <a:t> de teste que elabora os testes de sistema; o </a:t>
            </a:r>
            <a:r>
              <a:rPr lang="pt-BR" i="1" dirty="0" smtClean="0"/>
              <a:t>design</a:t>
            </a:r>
            <a:r>
              <a:rPr lang="pt-BR" dirty="0" smtClean="0"/>
              <a:t>er de teste define a estratégia de teste, mas não os testes reais. </a:t>
            </a:r>
          </a:p>
          <a:p>
            <a:pPr lvl="0"/>
            <a:r>
              <a:rPr lang="pt-BR" dirty="0" smtClean="0"/>
              <a:t>Analista de teste. </a:t>
            </a:r>
          </a:p>
          <a:p>
            <a:pPr lvl="0"/>
            <a:r>
              <a:rPr lang="pt-BR" dirty="0" smtClean="0"/>
              <a:t>Testador. </a:t>
            </a:r>
          </a:p>
          <a:p>
            <a:r>
              <a:rPr lang="pt-BR" dirty="0" smtClean="0"/>
              <a:t>Gerente de teste. </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Caracterização</a:t>
            </a:r>
            <a:endParaRPr lang="pt-BR" dirty="0"/>
          </a:p>
        </p:txBody>
      </p:sp>
      <p:sp>
        <p:nvSpPr>
          <p:cNvPr id="3" name="Espaço Reservado para Conteúdo 2"/>
          <p:cNvSpPr>
            <a:spLocks noGrp="1"/>
          </p:cNvSpPr>
          <p:nvPr>
            <p:ph sz="quarter" idx="1"/>
          </p:nvPr>
        </p:nvSpPr>
        <p:spPr/>
        <p:txBody>
          <a:bodyPr/>
          <a:lstStyle/>
          <a:p>
            <a:pPr lvl="0"/>
            <a:r>
              <a:rPr lang="pt-BR" dirty="0" smtClean="0"/>
              <a:t>É dirigido por casos de uso.</a:t>
            </a:r>
          </a:p>
          <a:p>
            <a:pPr lvl="0"/>
            <a:r>
              <a:rPr lang="pt-BR" dirty="0" smtClean="0"/>
              <a:t>É centrado na arquitetura.</a:t>
            </a:r>
          </a:p>
          <a:p>
            <a:pPr lvl="0"/>
            <a:r>
              <a:rPr lang="pt-BR" dirty="0" smtClean="0"/>
              <a:t>É iterativo e incremental.</a:t>
            </a:r>
          </a:p>
          <a:p>
            <a:pPr lvl="0"/>
            <a:r>
              <a:rPr lang="pt-BR" dirty="0" smtClean="0"/>
              <a:t>É focado em riscos.</a:t>
            </a:r>
            <a:endParaRPr lang="pt-BR" smtClean="0"/>
          </a:p>
          <a:p>
            <a:endParaRPr lang="pt-B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testador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Designer de teste. </a:t>
            </a:r>
          </a:p>
          <a:p>
            <a:pPr lvl="0"/>
            <a:r>
              <a:rPr lang="pt-BR" dirty="0" smtClean="0"/>
              <a:t>Analista de teste. </a:t>
            </a:r>
          </a:p>
          <a:p>
            <a:pPr lvl="1"/>
            <a:r>
              <a:rPr lang="pt-BR" dirty="0" smtClean="0"/>
              <a:t>Ele é responsável pelo projeto e elaboração dos casos de teste a serem aplicados ao sistema. </a:t>
            </a:r>
          </a:p>
          <a:p>
            <a:pPr lvl="1"/>
            <a:r>
              <a:rPr lang="pt-BR" dirty="0" smtClean="0"/>
              <a:t>Usualmente o teste de unidade é feito pelo próprio programador e o teste de integração pelo integrador, sendo que o analista de teste costuma atuar principalmente no teste de sistema.</a:t>
            </a:r>
          </a:p>
          <a:p>
            <a:pPr lvl="0"/>
            <a:r>
              <a:rPr lang="pt-BR" dirty="0" smtClean="0"/>
              <a:t>Testador. </a:t>
            </a:r>
          </a:p>
          <a:p>
            <a:r>
              <a:rPr lang="pt-BR" dirty="0" smtClean="0"/>
              <a:t>Gerente de teste. </a:t>
            </a:r>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testador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Designer de teste. </a:t>
            </a:r>
          </a:p>
          <a:p>
            <a:pPr lvl="0"/>
            <a:r>
              <a:rPr lang="pt-BR" dirty="0" smtClean="0"/>
              <a:t>Analista de teste. </a:t>
            </a:r>
          </a:p>
          <a:p>
            <a:pPr lvl="0"/>
            <a:r>
              <a:rPr lang="pt-BR" dirty="0" smtClean="0"/>
              <a:t>Testador. </a:t>
            </a:r>
          </a:p>
          <a:p>
            <a:pPr lvl="1"/>
            <a:r>
              <a:rPr lang="pt-BR" dirty="0" smtClean="0"/>
              <a:t>O testador é responsável pela realização efetiva dos testes. </a:t>
            </a:r>
          </a:p>
          <a:p>
            <a:pPr lvl="1"/>
            <a:r>
              <a:rPr lang="pt-BR" dirty="0" smtClean="0"/>
              <a:t>Ele verifica a melhor abordagem a ser utilizada de acordo com as estratégias definidas pelo </a:t>
            </a:r>
            <a:r>
              <a:rPr lang="pt-BR" i="1" dirty="0" smtClean="0"/>
              <a:t>design</a:t>
            </a:r>
            <a:r>
              <a:rPr lang="pt-BR" dirty="0" smtClean="0"/>
              <a:t>er de teste e analista de teste e implementa o teste além de executá-lo para verificar se o componente ou o sistema passam no teste. </a:t>
            </a:r>
          </a:p>
          <a:p>
            <a:pPr lvl="1"/>
            <a:r>
              <a:rPr lang="pt-BR" dirty="0" smtClean="0"/>
              <a:t>Ele deve registrar os resultados dos testes e no caso de componentes que não passem nos testes deve informar os respectivos responsáveis para providências de correção.</a:t>
            </a:r>
          </a:p>
          <a:p>
            <a:r>
              <a:rPr lang="pt-BR" dirty="0" smtClean="0"/>
              <a:t>Gerente de teste. </a:t>
            </a:r>
            <a:endParaRPr lang="pt-B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testador</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Designer de teste. </a:t>
            </a:r>
          </a:p>
          <a:p>
            <a:pPr lvl="0"/>
            <a:r>
              <a:rPr lang="pt-BR" dirty="0" smtClean="0"/>
              <a:t>Analista de teste. </a:t>
            </a:r>
          </a:p>
          <a:p>
            <a:pPr lvl="0"/>
            <a:r>
              <a:rPr lang="pt-BR" dirty="0" smtClean="0"/>
              <a:t>Testador. </a:t>
            </a:r>
          </a:p>
          <a:p>
            <a:r>
              <a:rPr lang="pt-BR" dirty="0" smtClean="0"/>
              <a:t>Gerente de teste. </a:t>
            </a:r>
          </a:p>
          <a:p>
            <a:pPr lvl="1"/>
            <a:r>
              <a:rPr lang="pt-BR" dirty="0" smtClean="0"/>
              <a:t>Ele coordena toda a atividade de teste do sistema.</a:t>
            </a:r>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gerente</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Engenheiro de processo. </a:t>
            </a:r>
          </a:p>
          <a:p>
            <a:pPr lvl="0"/>
            <a:r>
              <a:rPr lang="pt-BR" dirty="0" smtClean="0"/>
              <a:t>Gerente de projeto. </a:t>
            </a:r>
          </a:p>
          <a:p>
            <a:pPr lvl="0"/>
            <a:r>
              <a:rPr lang="pt-BR" dirty="0" smtClean="0"/>
              <a:t>Gerente de controle de mudança. </a:t>
            </a:r>
          </a:p>
          <a:p>
            <a:pPr lvl="0"/>
            <a:r>
              <a:rPr lang="pt-BR" dirty="0" smtClean="0"/>
              <a:t>Gerente de configuração. </a:t>
            </a:r>
          </a:p>
          <a:p>
            <a:pPr lvl="0"/>
            <a:r>
              <a:rPr lang="pt-BR" dirty="0" smtClean="0"/>
              <a:t>Gerente de implantação. </a:t>
            </a:r>
          </a:p>
          <a:p>
            <a:r>
              <a:rPr lang="pt-BR" dirty="0" smtClean="0"/>
              <a:t>Revisor do projeto.</a:t>
            </a:r>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gerente</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Engenheiro de processo. </a:t>
            </a:r>
          </a:p>
          <a:p>
            <a:pPr lvl="1"/>
            <a:r>
              <a:rPr lang="pt-BR" dirty="0" smtClean="0"/>
              <a:t>Ele é o responsável pela aplicação do processo de desenvolvimento, devendo configurar e ajustar o processo de acordo com as necessidades da equipe e dos projetos.</a:t>
            </a:r>
          </a:p>
          <a:p>
            <a:pPr lvl="0"/>
            <a:r>
              <a:rPr lang="pt-BR" dirty="0" smtClean="0"/>
              <a:t>Gerente de projeto. </a:t>
            </a:r>
          </a:p>
          <a:p>
            <a:pPr lvl="0"/>
            <a:r>
              <a:rPr lang="pt-BR" dirty="0" smtClean="0"/>
              <a:t>Gerente de controle de mudança. </a:t>
            </a:r>
          </a:p>
          <a:p>
            <a:pPr lvl="0"/>
            <a:r>
              <a:rPr lang="pt-BR" dirty="0" smtClean="0"/>
              <a:t>Gerente de configuração. </a:t>
            </a:r>
          </a:p>
          <a:p>
            <a:pPr lvl="0"/>
            <a:r>
              <a:rPr lang="pt-BR" dirty="0" smtClean="0"/>
              <a:t>Gerente de implantação. </a:t>
            </a:r>
          </a:p>
          <a:p>
            <a:r>
              <a:rPr lang="pt-BR" dirty="0" smtClean="0"/>
              <a:t>Revisor do projeto.</a:t>
            </a:r>
            <a:endParaRPr lang="pt-B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gerente</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Engenheiro de processo. </a:t>
            </a:r>
          </a:p>
          <a:p>
            <a:pPr lvl="0"/>
            <a:r>
              <a:rPr lang="pt-BR" dirty="0" smtClean="0"/>
              <a:t>Gerente de projeto. </a:t>
            </a:r>
          </a:p>
          <a:p>
            <a:pPr lvl="1"/>
            <a:r>
              <a:rPr lang="pt-BR" dirty="0" smtClean="0"/>
              <a:t>Ele é o responsável por um ou mais projetos específicos, devendo planejar as atividades e alocar os recursos físicos e humanos, bem como acompanhar o projeto garantindo que prazos e orçamentos sejam cumpridos e tomando decisões de correção de rumo quando necessário.</a:t>
            </a:r>
          </a:p>
          <a:p>
            <a:pPr lvl="0"/>
            <a:r>
              <a:rPr lang="pt-BR" dirty="0" smtClean="0"/>
              <a:t>Gerente de controle de mudança. </a:t>
            </a:r>
          </a:p>
          <a:p>
            <a:pPr lvl="0"/>
            <a:r>
              <a:rPr lang="pt-BR" dirty="0" smtClean="0"/>
              <a:t>Gerente de configuração. </a:t>
            </a:r>
          </a:p>
          <a:p>
            <a:pPr lvl="0"/>
            <a:r>
              <a:rPr lang="pt-BR" dirty="0" smtClean="0"/>
              <a:t>Gerente de implantação. </a:t>
            </a:r>
          </a:p>
          <a:p>
            <a:r>
              <a:rPr lang="pt-BR" dirty="0" smtClean="0"/>
              <a:t>Revisor do projeto.</a:t>
            </a:r>
            <a:endParaRPr lang="pt-B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gerente</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Engenheiro de processo. </a:t>
            </a:r>
          </a:p>
          <a:p>
            <a:pPr lvl="0"/>
            <a:r>
              <a:rPr lang="pt-BR" dirty="0" smtClean="0"/>
              <a:t>Gerente de projeto. </a:t>
            </a:r>
          </a:p>
          <a:p>
            <a:pPr lvl="0"/>
            <a:r>
              <a:rPr lang="pt-BR" dirty="0" smtClean="0"/>
              <a:t>Gerente de controle de mudança.</a:t>
            </a:r>
          </a:p>
          <a:p>
            <a:pPr lvl="1"/>
            <a:r>
              <a:rPr lang="pt-BR" dirty="0" smtClean="0"/>
              <a:t>Ele é o responsável pelo controle das requisições de mudança, seja do cliente, seja da própria equipe de desenvolvimento, e acompanha o atendimento a elas. </a:t>
            </a:r>
          </a:p>
          <a:p>
            <a:pPr lvl="0"/>
            <a:r>
              <a:rPr lang="pt-BR" dirty="0" smtClean="0"/>
              <a:t>Gerente de configuração. </a:t>
            </a:r>
          </a:p>
          <a:p>
            <a:pPr lvl="0"/>
            <a:r>
              <a:rPr lang="pt-BR" dirty="0" smtClean="0"/>
              <a:t>Gerente de implantação. </a:t>
            </a:r>
          </a:p>
          <a:p>
            <a:r>
              <a:rPr lang="pt-BR" dirty="0" smtClean="0"/>
              <a:t>Revisor do projeto.</a:t>
            </a:r>
            <a:endParaRPr lang="pt-B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gerente</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Engenheiro de processo. </a:t>
            </a:r>
          </a:p>
          <a:p>
            <a:pPr lvl="0"/>
            <a:r>
              <a:rPr lang="pt-BR" dirty="0" smtClean="0"/>
              <a:t>Gerente de projeto. </a:t>
            </a:r>
          </a:p>
          <a:p>
            <a:pPr lvl="0"/>
            <a:r>
              <a:rPr lang="pt-BR" dirty="0" smtClean="0"/>
              <a:t>Gerente de controle de mudança. </a:t>
            </a:r>
          </a:p>
          <a:p>
            <a:pPr lvl="0"/>
            <a:r>
              <a:rPr lang="pt-BR" dirty="0" smtClean="0"/>
              <a:t>Gerente de configuração. </a:t>
            </a:r>
          </a:p>
          <a:p>
            <a:pPr lvl="1"/>
            <a:r>
              <a:rPr lang="pt-BR" dirty="0" smtClean="0"/>
              <a:t>Ele planeja e disponibiliza o ambiente para que os desenvolvedores e integradores possam realizar suas atividades. </a:t>
            </a:r>
          </a:p>
          <a:p>
            <a:pPr lvl="1"/>
            <a:r>
              <a:rPr lang="pt-BR" dirty="0" smtClean="0"/>
              <a:t>Ele garante que todos tenham acesso aos artefatos necessários.</a:t>
            </a:r>
          </a:p>
          <a:p>
            <a:pPr lvl="0"/>
            <a:r>
              <a:rPr lang="pt-BR" dirty="0" smtClean="0"/>
              <a:t>Gerente de implantação. </a:t>
            </a:r>
          </a:p>
          <a:p>
            <a:r>
              <a:rPr lang="pt-BR" dirty="0" smtClean="0"/>
              <a:t>Revisor do projeto.</a:t>
            </a:r>
            <a:endParaRPr lang="pt-B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gerente</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Engenheiro de processo. </a:t>
            </a:r>
          </a:p>
          <a:p>
            <a:pPr lvl="0"/>
            <a:r>
              <a:rPr lang="pt-BR" dirty="0" smtClean="0"/>
              <a:t>Gerente de projeto. </a:t>
            </a:r>
          </a:p>
          <a:p>
            <a:pPr lvl="0"/>
            <a:r>
              <a:rPr lang="pt-BR" dirty="0" smtClean="0"/>
              <a:t>Gerente de controle de mudança. </a:t>
            </a:r>
          </a:p>
          <a:p>
            <a:pPr lvl="0"/>
            <a:r>
              <a:rPr lang="pt-BR" dirty="0" smtClean="0"/>
              <a:t>Gerente de configuração. </a:t>
            </a:r>
          </a:p>
          <a:p>
            <a:pPr lvl="0"/>
            <a:r>
              <a:rPr lang="pt-BR" dirty="0" smtClean="0"/>
              <a:t>Gerente de implantação. </a:t>
            </a:r>
          </a:p>
          <a:p>
            <a:pPr lvl="1"/>
            <a:r>
              <a:rPr lang="pt-BR" dirty="0" smtClean="0"/>
              <a:t>Ele planeja e acompanha a implantação do sistema junto aos clientes e usuários.</a:t>
            </a:r>
          </a:p>
          <a:p>
            <a:r>
              <a:rPr lang="pt-BR" dirty="0" smtClean="0"/>
              <a:t>Revisor do projeto.</a:t>
            </a:r>
            <a:endParaRPr lang="pt-B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Papeis de gerente</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Engenheiro de processo. </a:t>
            </a:r>
          </a:p>
          <a:p>
            <a:pPr lvl="0"/>
            <a:r>
              <a:rPr lang="pt-BR" dirty="0" smtClean="0"/>
              <a:t>Gerente de projeto. </a:t>
            </a:r>
          </a:p>
          <a:p>
            <a:pPr lvl="0"/>
            <a:r>
              <a:rPr lang="pt-BR" dirty="0" smtClean="0"/>
              <a:t>Gerente de controle de mudança. </a:t>
            </a:r>
          </a:p>
          <a:p>
            <a:pPr lvl="0"/>
            <a:r>
              <a:rPr lang="pt-BR" dirty="0" smtClean="0"/>
              <a:t>Gerente de configuração. </a:t>
            </a:r>
          </a:p>
          <a:p>
            <a:pPr lvl="0"/>
            <a:r>
              <a:rPr lang="pt-BR" dirty="0" smtClean="0"/>
              <a:t>Gerente de implantação. </a:t>
            </a:r>
          </a:p>
          <a:p>
            <a:r>
              <a:rPr lang="pt-BR" dirty="0" smtClean="0"/>
              <a:t>Revisor do projeto.</a:t>
            </a:r>
          </a:p>
          <a:p>
            <a:pPr lvl="1"/>
            <a:r>
              <a:rPr lang="pt-BR" dirty="0" smtClean="0"/>
              <a:t>Ele é responsável pela revisão dos planos e avaliações do projeto ao longo do seu desenvolvimento.</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Dirigido por casos de uso</a:t>
            </a:r>
            <a:endParaRPr lang="pt-BR" dirty="0"/>
          </a:p>
        </p:txBody>
      </p:sp>
      <p:sp>
        <p:nvSpPr>
          <p:cNvPr id="3" name="Espaço Reservado para Conteúdo 2"/>
          <p:cNvSpPr>
            <a:spLocks noGrp="1"/>
          </p:cNvSpPr>
          <p:nvPr>
            <p:ph sz="quarter" idx="1"/>
          </p:nvPr>
        </p:nvSpPr>
        <p:spPr/>
        <p:txBody>
          <a:bodyPr>
            <a:normAutofit/>
          </a:bodyPr>
          <a:lstStyle/>
          <a:p>
            <a:r>
              <a:rPr lang="pt-BR" dirty="0" smtClean="0"/>
              <a:t>Para o UP o conjunto de casos de uso deve definir e esgotar </a:t>
            </a:r>
            <a:r>
              <a:rPr lang="pt-BR" i="1" dirty="0" smtClean="0"/>
              <a:t>toda a funcionalidade possível</a:t>
            </a:r>
            <a:r>
              <a:rPr lang="pt-BR" dirty="0" smtClean="0"/>
              <a:t> do sistema. </a:t>
            </a:r>
          </a:p>
          <a:p>
            <a:r>
              <a:rPr lang="pt-BR" dirty="0" smtClean="0"/>
              <a:t>Utilidade dos casos de uso:</a:t>
            </a:r>
          </a:p>
          <a:p>
            <a:pPr lvl="1"/>
            <a:r>
              <a:rPr lang="pt-BR" i="1" dirty="0" smtClean="0"/>
              <a:t>Definição e validação da arquitetura do sistema</a:t>
            </a:r>
            <a:r>
              <a:rPr lang="pt-BR" dirty="0" smtClean="0"/>
              <a:t>.</a:t>
            </a:r>
          </a:p>
          <a:p>
            <a:pPr lvl="1"/>
            <a:r>
              <a:rPr lang="pt-BR" i="1" dirty="0" smtClean="0"/>
              <a:t>Criação dos casos de teste</a:t>
            </a:r>
            <a:r>
              <a:rPr lang="pt-BR" dirty="0" smtClean="0"/>
              <a:t>. </a:t>
            </a:r>
          </a:p>
          <a:p>
            <a:pPr lvl="1"/>
            <a:r>
              <a:rPr lang="pt-BR" i="1" dirty="0" smtClean="0"/>
              <a:t>Planejamento das iterações</a:t>
            </a:r>
            <a:r>
              <a:rPr lang="pt-BR" dirty="0" smtClean="0"/>
              <a:t>. </a:t>
            </a:r>
          </a:p>
          <a:p>
            <a:pPr lvl="1"/>
            <a:r>
              <a:rPr lang="pt-BR" i="1" dirty="0" smtClean="0"/>
              <a:t>Base para a documentação do usuário</a:t>
            </a:r>
            <a:r>
              <a:rPr lang="pt-BR" dirty="0" smtClean="0"/>
              <a:t>. </a:t>
            </a:r>
          </a:p>
          <a:p>
            <a:endParaRPr lang="pt-BR" dirty="0"/>
          </a:p>
        </p:txBody>
      </p:sp>
      <p:pic>
        <p:nvPicPr>
          <p:cNvPr id="6146" name="Picture 2"/>
          <p:cNvPicPr>
            <a:picLocks noChangeAspect="1" noChangeArrowheads="1"/>
          </p:cNvPicPr>
          <p:nvPr/>
        </p:nvPicPr>
        <p:blipFill>
          <a:blip r:embed="rId2" cstate="print"/>
          <a:srcRect/>
          <a:stretch>
            <a:fillRect/>
          </a:stretch>
        </p:blipFill>
        <p:spPr bwMode="auto">
          <a:xfrm>
            <a:off x="5148064" y="4321658"/>
            <a:ext cx="3530749" cy="2150009"/>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papeis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Interessados (ou envolvidos). </a:t>
            </a:r>
          </a:p>
          <a:p>
            <a:pPr lvl="0"/>
            <a:r>
              <a:rPr lang="pt-BR" dirty="0" smtClean="0"/>
              <a:t>Desenvolvedor de curso. </a:t>
            </a:r>
          </a:p>
          <a:p>
            <a:pPr lvl="0"/>
            <a:r>
              <a:rPr lang="pt-BR" dirty="0" smtClean="0"/>
              <a:t>Artista gráfico. </a:t>
            </a:r>
          </a:p>
          <a:p>
            <a:pPr lvl="0"/>
            <a:r>
              <a:rPr lang="pt-BR" dirty="0" smtClean="0"/>
              <a:t>Especialista em ferramentas. </a:t>
            </a:r>
          </a:p>
          <a:p>
            <a:pPr lvl="0"/>
            <a:r>
              <a:rPr lang="pt-BR" dirty="0" smtClean="0"/>
              <a:t>Administrador do sistema. </a:t>
            </a:r>
          </a:p>
          <a:p>
            <a:pPr lvl="0"/>
            <a:r>
              <a:rPr lang="pt-BR" dirty="0" smtClean="0"/>
              <a:t>Redator técnico. </a:t>
            </a:r>
          </a:p>
          <a:p>
            <a:endParaRPr lang="pt-B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papeis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Interessados (ou envolvidos).</a:t>
            </a:r>
          </a:p>
          <a:p>
            <a:pPr lvl="1"/>
            <a:r>
              <a:rPr lang="pt-BR" dirty="0" smtClean="0"/>
              <a:t>São todos aqueles afetados pelo sistema ou seu desenvolvimento.  </a:t>
            </a:r>
          </a:p>
          <a:p>
            <a:pPr lvl="0"/>
            <a:r>
              <a:rPr lang="pt-BR" dirty="0" smtClean="0"/>
              <a:t>Desenvolvedor de curso. </a:t>
            </a:r>
          </a:p>
          <a:p>
            <a:pPr lvl="0"/>
            <a:r>
              <a:rPr lang="pt-BR" dirty="0" smtClean="0"/>
              <a:t>Artista gráfico. </a:t>
            </a:r>
          </a:p>
          <a:p>
            <a:pPr lvl="0"/>
            <a:r>
              <a:rPr lang="pt-BR" dirty="0" smtClean="0"/>
              <a:t>Especialista em ferramentas. </a:t>
            </a:r>
          </a:p>
          <a:p>
            <a:pPr lvl="0"/>
            <a:r>
              <a:rPr lang="pt-BR" dirty="0" smtClean="0"/>
              <a:t>Administrador do sistema. </a:t>
            </a:r>
          </a:p>
          <a:p>
            <a:pPr lvl="0"/>
            <a:r>
              <a:rPr lang="pt-BR" dirty="0" smtClean="0"/>
              <a:t>Redator técnico. </a:t>
            </a:r>
          </a:p>
          <a:p>
            <a:endParaRPr 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papeis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Interessados (ou envolvidos). </a:t>
            </a:r>
          </a:p>
          <a:p>
            <a:pPr lvl="0"/>
            <a:r>
              <a:rPr lang="pt-BR" dirty="0" smtClean="0"/>
              <a:t>Desenvolvedor de curso. </a:t>
            </a:r>
          </a:p>
          <a:p>
            <a:pPr lvl="1"/>
            <a:r>
              <a:rPr lang="pt-BR" dirty="0" smtClean="0"/>
              <a:t>É o responsável pela criação de material de treinamento para usuários.</a:t>
            </a:r>
          </a:p>
          <a:p>
            <a:pPr lvl="0"/>
            <a:r>
              <a:rPr lang="pt-BR" dirty="0" smtClean="0"/>
              <a:t>Artista gráfico. </a:t>
            </a:r>
          </a:p>
          <a:p>
            <a:pPr lvl="0"/>
            <a:r>
              <a:rPr lang="pt-BR" dirty="0" smtClean="0"/>
              <a:t>Especialista em ferramentas. </a:t>
            </a:r>
          </a:p>
          <a:p>
            <a:pPr lvl="0"/>
            <a:r>
              <a:rPr lang="pt-BR" dirty="0" smtClean="0"/>
              <a:t>Administrador do sistema. </a:t>
            </a:r>
          </a:p>
          <a:p>
            <a:pPr lvl="0"/>
            <a:r>
              <a:rPr lang="pt-BR" dirty="0" smtClean="0"/>
              <a:t>Redator técnico. </a:t>
            </a:r>
          </a:p>
          <a:p>
            <a:endParaRPr lang="pt-B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papeis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Interessados (ou envolvidos). </a:t>
            </a:r>
          </a:p>
          <a:p>
            <a:pPr lvl="0"/>
            <a:r>
              <a:rPr lang="pt-BR" dirty="0" smtClean="0"/>
              <a:t>Desenvolvedor de curso. </a:t>
            </a:r>
          </a:p>
          <a:p>
            <a:pPr lvl="0"/>
            <a:r>
              <a:rPr lang="pt-BR" dirty="0" smtClean="0"/>
              <a:t>Artista gráfico. </a:t>
            </a:r>
          </a:p>
          <a:p>
            <a:pPr lvl="1"/>
            <a:r>
              <a:rPr lang="pt-BR" dirty="0" smtClean="0"/>
              <a:t>É o responsável pela criação da arte final do produto, de sua embalagem e de outros artefatos correlatos.</a:t>
            </a:r>
          </a:p>
          <a:p>
            <a:pPr lvl="0"/>
            <a:r>
              <a:rPr lang="pt-BR" dirty="0" smtClean="0"/>
              <a:t>Especialista em ferramentas. </a:t>
            </a:r>
          </a:p>
          <a:p>
            <a:pPr lvl="0"/>
            <a:r>
              <a:rPr lang="pt-BR" dirty="0" smtClean="0"/>
              <a:t>Administrador do sistema. </a:t>
            </a:r>
          </a:p>
          <a:p>
            <a:pPr lvl="0"/>
            <a:r>
              <a:rPr lang="pt-BR" dirty="0" smtClean="0"/>
              <a:t>Redator técnico. </a:t>
            </a:r>
          </a:p>
          <a:p>
            <a:endParaRPr lang="pt-B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papeis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Interessados (ou envolvidos). </a:t>
            </a:r>
          </a:p>
          <a:p>
            <a:pPr lvl="0"/>
            <a:r>
              <a:rPr lang="pt-BR" dirty="0" smtClean="0"/>
              <a:t>Desenvolvedor de curso. </a:t>
            </a:r>
          </a:p>
          <a:p>
            <a:pPr lvl="0"/>
            <a:r>
              <a:rPr lang="pt-BR" dirty="0" smtClean="0"/>
              <a:t>Artista gráfico. </a:t>
            </a:r>
          </a:p>
          <a:p>
            <a:pPr lvl="0"/>
            <a:r>
              <a:rPr lang="pt-BR" dirty="0" smtClean="0"/>
              <a:t>Especialista em ferramentas. </a:t>
            </a:r>
          </a:p>
          <a:p>
            <a:pPr lvl="1"/>
            <a:r>
              <a:rPr lang="pt-BR" dirty="0" smtClean="0"/>
              <a:t>Ele dá suporte aos desenvolvedores pela seleção, instalação e treinamento no uso das ferramentas de apoio ao desenvolvimento e gerenciamento dos projetos.</a:t>
            </a:r>
          </a:p>
          <a:p>
            <a:pPr lvl="0"/>
            <a:r>
              <a:rPr lang="pt-BR" dirty="0" smtClean="0"/>
              <a:t>Administrador do sistema. </a:t>
            </a:r>
          </a:p>
          <a:p>
            <a:pPr lvl="0"/>
            <a:r>
              <a:rPr lang="pt-BR" dirty="0" smtClean="0"/>
              <a:t>Redator técnico. </a:t>
            </a:r>
          </a:p>
          <a:p>
            <a:endParaRPr lang="pt-B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papeis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Interessados (ou envolvidos). </a:t>
            </a:r>
          </a:p>
          <a:p>
            <a:pPr lvl="0"/>
            <a:r>
              <a:rPr lang="pt-BR" dirty="0" smtClean="0"/>
              <a:t>Desenvolvedor de curso. </a:t>
            </a:r>
          </a:p>
          <a:p>
            <a:pPr lvl="0"/>
            <a:r>
              <a:rPr lang="pt-BR" dirty="0" smtClean="0"/>
              <a:t>Artista gráfico. </a:t>
            </a:r>
          </a:p>
          <a:p>
            <a:pPr lvl="0"/>
            <a:r>
              <a:rPr lang="pt-BR" dirty="0" smtClean="0"/>
              <a:t>Especialista em ferramentas. </a:t>
            </a:r>
          </a:p>
          <a:p>
            <a:pPr lvl="0"/>
            <a:r>
              <a:rPr lang="pt-BR" dirty="0" smtClean="0"/>
              <a:t>Administrador do sistema. </a:t>
            </a:r>
          </a:p>
          <a:p>
            <a:pPr lvl="1"/>
            <a:r>
              <a:rPr lang="pt-BR" dirty="0" smtClean="0"/>
              <a:t>Ele mantém o ambiente de desenvolvimento, cuidando do hardware, versões de software, rede, etc.</a:t>
            </a:r>
          </a:p>
          <a:p>
            <a:pPr lvl="0"/>
            <a:r>
              <a:rPr lang="pt-BR" dirty="0" smtClean="0"/>
              <a:t>Redator técnico. </a:t>
            </a:r>
          </a:p>
          <a:p>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papeis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Interessados (ou envolvidos). </a:t>
            </a:r>
          </a:p>
          <a:p>
            <a:pPr lvl="0"/>
            <a:r>
              <a:rPr lang="pt-BR" dirty="0" smtClean="0"/>
              <a:t>Desenvolvedor de curso. </a:t>
            </a:r>
          </a:p>
          <a:p>
            <a:pPr lvl="0"/>
            <a:r>
              <a:rPr lang="pt-BR" dirty="0" smtClean="0"/>
              <a:t>Artista gráfico. </a:t>
            </a:r>
          </a:p>
          <a:p>
            <a:pPr lvl="0"/>
            <a:r>
              <a:rPr lang="pt-BR" dirty="0" smtClean="0"/>
              <a:t>Especialista em ferramentas. </a:t>
            </a:r>
          </a:p>
          <a:p>
            <a:pPr lvl="0"/>
            <a:r>
              <a:rPr lang="pt-BR" dirty="0" smtClean="0"/>
              <a:t>Administrador do sistema. </a:t>
            </a:r>
          </a:p>
          <a:p>
            <a:pPr lvl="0"/>
            <a:r>
              <a:rPr lang="pt-BR" dirty="0" smtClean="0"/>
              <a:t>Redator técnico. </a:t>
            </a:r>
          </a:p>
          <a:p>
            <a:pPr lvl="1"/>
            <a:r>
              <a:rPr lang="pt-BR" dirty="0" smtClean="0"/>
              <a:t>Ele é o responsável pela redação final tanto dos manuais quanto de partes do sistema orientadas a texto.</a:t>
            </a:r>
          </a:p>
          <a:p>
            <a:endParaRPr lang="pt-B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a:t>
            </a:r>
            <a:endParaRPr lang="pt-BR" dirty="0"/>
          </a:p>
        </p:txBody>
      </p:sp>
      <p:sp>
        <p:nvSpPr>
          <p:cNvPr id="3" name="Espaço Reservado para Conteúdo 2"/>
          <p:cNvSpPr>
            <a:spLocks noGrp="1"/>
          </p:cNvSpPr>
          <p:nvPr>
            <p:ph sz="quarter" idx="1"/>
          </p:nvPr>
        </p:nvSpPr>
        <p:spPr/>
        <p:txBody>
          <a:bodyPr>
            <a:normAutofit lnSpcReduction="10000"/>
          </a:bodyPr>
          <a:lstStyle/>
          <a:p>
            <a:r>
              <a:rPr lang="pt-BR" i="1" dirty="0" smtClean="0"/>
              <a:t>Atividades</a:t>
            </a:r>
            <a:r>
              <a:rPr lang="pt-BR" dirty="0" smtClean="0"/>
              <a:t> são unidades de trabalho </a:t>
            </a:r>
            <a:br>
              <a:rPr lang="pt-BR" dirty="0" smtClean="0"/>
            </a:br>
            <a:r>
              <a:rPr lang="pt-BR" dirty="0" smtClean="0"/>
              <a:t>executadas por um indivíduo que </a:t>
            </a:r>
            <a:br>
              <a:rPr lang="pt-BR" dirty="0" smtClean="0"/>
            </a:br>
            <a:r>
              <a:rPr lang="pt-BR" dirty="0" smtClean="0"/>
              <a:t>exerce um papel dentro do processo. </a:t>
            </a:r>
          </a:p>
          <a:p>
            <a:r>
              <a:rPr lang="pt-BR" dirty="0" smtClean="0"/>
              <a:t>Toda atividade deve produzir um resultado palpável em termos de criação ou alteração consistente de artefatos como modelos, elementos (classes, atores, código etc.) ou planos. </a:t>
            </a:r>
          </a:p>
          <a:p>
            <a:r>
              <a:rPr lang="pt-BR" dirty="0" smtClean="0"/>
              <a:t>Uma atividade não deve ser muito curta (poucas horas) nem muito longa (vários dias). </a:t>
            </a:r>
          </a:p>
          <a:p>
            <a:pPr lvl="1"/>
            <a:r>
              <a:rPr lang="pt-BR" dirty="0" smtClean="0"/>
              <a:t>Sugere-se pensar em atividades que possam ser realizadas em períodos de 1 a 3 dias, porque esta duração facilita o acompanhamento. </a:t>
            </a:r>
          </a:p>
          <a:p>
            <a:r>
              <a:rPr lang="pt-BR" dirty="0" smtClean="0"/>
              <a:t>Uma atividade pode ser detalhada em </a:t>
            </a:r>
            <a:r>
              <a:rPr lang="pt-BR" i="1" dirty="0" smtClean="0"/>
              <a:t>passos</a:t>
            </a:r>
            <a:r>
              <a:rPr lang="pt-BR" dirty="0" smtClean="0"/>
              <a:t>.</a:t>
            </a:r>
          </a:p>
          <a:p>
            <a:endParaRPr lang="pt-BR" dirty="0"/>
          </a:p>
        </p:txBody>
      </p:sp>
      <p:pic>
        <p:nvPicPr>
          <p:cNvPr id="12290" name="Picture 2"/>
          <p:cNvPicPr>
            <a:picLocks noChangeAspect="1" noChangeArrowheads="1"/>
          </p:cNvPicPr>
          <p:nvPr/>
        </p:nvPicPr>
        <p:blipFill>
          <a:blip r:embed="rId2" cstate="print"/>
          <a:srcRect/>
          <a:stretch>
            <a:fillRect/>
          </a:stretch>
        </p:blipFill>
        <p:spPr bwMode="auto">
          <a:xfrm>
            <a:off x="5724128" y="0"/>
            <a:ext cx="3060571" cy="2595364"/>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passos de atividade</a:t>
            </a:r>
            <a:endParaRPr lang="pt-BR" dirty="0"/>
          </a:p>
        </p:txBody>
      </p:sp>
      <p:sp>
        <p:nvSpPr>
          <p:cNvPr id="3" name="Espaço Reservado para Conteúdo 2"/>
          <p:cNvSpPr>
            <a:spLocks noGrp="1"/>
          </p:cNvSpPr>
          <p:nvPr>
            <p:ph sz="quarter" idx="1"/>
          </p:nvPr>
        </p:nvSpPr>
        <p:spPr/>
        <p:txBody>
          <a:bodyPr/>
          <a:lstStyle/>
          <a:p>
            <a:pPr lvl="0"/>
            <a:r>
              <a:rPr lang="pt-BR" dirty="0" smtClean="0"/>
              <a:t>Passos de </a:t>
            </a:r>
            <a:r>
              <a:rPr lang="pt-BR" i="1" dirty="0" smtClean="0"/>
              <a:t>pensamento</a:t>
            </a:r>
            <a:r>
              <a:rPr lang="pt-BR" dirty="0" smtClean="0"/>
              <a:t>: </a:t>
            </a:r>
          </a:p>
          <a:p>
            <a:pPr lvl="1"/>
            <a:r>
              <a:rPr lang="pt-BR" dirty="0" smtClean="0"/>
              <a:t>a pessoa exercendo o papel compreende a natureza da atividade, obtém e examina os artefatos de entrada e formula a saída.</a:t>
            </a:r>
          </a:p>
          <a:p>
            <a:pPr lvl="0"/>
            <a:r>
              <a:rPr lang="pt-BR" dirty="0" smtClean="0"/>
              <a:t>Passos de </a:t>
            </a:r>
            <a:r>
              <a:rPr lang="pt-BR" i="1" dirty="0" smtClean="0"/>
              <a:t>realização</a:t>
            </a:r>
            <a:r>
              <a:rPr lang="pt-BR" dirty="0" smtClean="0"/>
              <a:t>: </a:t>
            </a:r>
          </a:p>
          <a:p>
            <a:pPr lvl="1"/>
            <a:r>
              <a:rPr lang="pt-BR" dirty="0" smtClean="0"/>
              <a:t>a pessoa exercendo o papel cria ou atualiza artefatos.</a:t>
            </a:r>
          </a:p>
          <a:p>
            <a:pPr lvl="0"/>
            <a:r>
              <a:rPr lang="pt-BR" dirty="0" smtClean="0"/>
              <a:t>Passos de </a:t>
            </a:r>
            <a:r>
              <a:rPr lang="pt-BR" i="1" dirty="0" smtClean="0"/>
              <a:t>revisão</a:t>
            </a:r>
            <a:r>
              <a:rPr lang="pt-BR" dirty="0" smtClean="0"/>
              <a:t>: </a:t>
            </a:r>
          </a:p>
          <a:p>
            <a:pPr lvl="1"/>
            <a:r>
              <a:rPr lang="pt-BR" dirty="0" smtClean="0"/>
              <a:t>a pessoa exercendo o papel inspeciona os resultados em função de algum critério.</a:t>
            </a:r>
          </a:p>
          <a:p>
            <a:endParaRPr lang="pt-B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Artefatos</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dirty="0" smtClean="0"/>
              <a:t>Um artefato pode ser um diagrama, modelo, </a:t>
            </a:r>
            <a:br>
              <a:rPr lang="pt-BR" dirty="0" smtClean="0"/>
            </a:br>
            <a:r>
              <a:rPr lang="pt-BR" dirty="0" smtClean="0"/>
              <a:t>elemento de modelo, texto, código fonte, código </a:t>
            </a:r>
            <a:br>
              <a:rPr lang="pt-BR" dirty="0" smtClean="0"/>
            </a:br>
            <a:r>
              <a:rPr lang="pt-BR" dirty="0" smtClean="0"/>
              <a:t>executável etc., ou seja, qualquer tipo de produto </a:t>
            </a:r>
            <a:br>
              <a:rPr lang="pt-BR" dirty="0" smtClean="0"/>
            </a:br>
            <a:r>
              <a:rPr lang="pt-BR" dirty="0" smtClean="0"/>
              <a:t>criado ao longo do processo de desenvolvimento de software. </a:t>
            </a:r>
          </a:p>
          <a:p>
            <a:r>
              <a:rPr lang="pt-BR" dirty="0" smtClean="0"/>
              <a:t>Artefatos podem ser por sua vez compostos por outros artefatos, como por exemplo, uma classe contida no modelo conceitual. </a:t>
            </a:r>
          </a:p>
          <a:p>
            <a:r>
              <a:rPr lang="pt-BR" dirty="0" smtClean="0"/>
              <a:t>Como os artefatos mudam com o passar do tempo, pode ser interessante submetê-los a um controle de versões. Porém, o controle de versão normalmente é exercido no artefato de mais alto nível e não em elementos individuais.</a:t>
            </a:r>
          </a:p>
          <a:p>
            <a:r>
              <a:rPr lang="pt-BR" dirty="0" smtClean="0"/>
              <a:t>Os artefatos são as entradas para as atividades e também são suas saídas. </a:t>
            </a:r>
          </a:p>
          <a:p>
            <a:r>
              <a:rPr lang="pt-BR" dirty="0" smtClean="0"/>
              <a:t>Artefatos de saída ainda podem ser classificados em </a:t>
            </a:r>
            <a:r>
              <a:rPr lang="pt-BR" i="1" dirty="0" smtClean="0"/>
              <a:t>entregas</a:t>
            </a:r>
            <a:r>
              <a:rPr lang="pt-BR" dirty="0" smtClean="0"/>
              <a:t>, que são artefatos entregues ao cliente.</a:t>
            </a:r>
          </a:p>
          <a:p>
            <a:r>
              <a:rPr lang="pt-BR" dirty="0" smtClean="0"/>
              <a:t>Artefatos (especialmente os de texto) também podem ser definidos por </a:t>
            </a:r>
            <a:r>
              <a:rPr lang="pt-BR" i="1" dirty="0" err="1" smtClean="0"/>
              <a:t>templates</a:t>
            </a:r>
            <a:r>
              <a:rPr lang="pt-BR" dirty="0" smtClean="0"/>
              <a:t>, isto é, modelos de documentos que dão uma forma geral ao artefato.</a:t>
            </a:r>
          </a:p>
          <a:p>
            <a:endParaRPr lang="pt-BR" dirty="0"/>
          </a:p>
        </p:txBody>
      </p:sp>
      <p:pic>
        <p:nvPicPr>
          <p:cNvPr id="13314" name="Picture 2"/>
          <p:cNvPicPr>
            <a:picLocks noChangeAspect="1" noChangeArrowheads="1"/>
          </p:cNvPicPr>
          <p:nvPr/>
        </p:nvPicPr>
        <p:blipFill>
          <a:blip r:embed="rId2" cstate="print"/>
          <a:srcRect/>
          <a:stretch>
            <a:fillRect/>
          </a:stretch>
        </p:blipFill>
        <p:spPr bwMode="auto">
          <a:xfrm>
            <a:off x="6084168" y="260648"/>
            <a:ext cx="2791249" cy="203606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Centrado na arquitetura</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O UP preconiza que uma sólida </a:t>
            </a:r>
            <a:br>
              <a:rPr lang="pt-BR" dirty="0" smtClean="0"/>
            </a:br>
            <a:r>
              <a:rPr lang="pt-BR" dirty="0" smtClean="0"/>
              <a:t>arquitetura de sistema deve ser desenvolvida.</a:t>
            </a:r>
          </a:p>
          <a:p>
            <a:r>
              <a:rPr lang="pt-BR" dirty="0" smtClean="0"/>
              <a:t>As funcionalidades aprendidas com a elaboração dos diversos casos de uso devem ser integradas a esta arquitetura de forma incremental.</a:t>
            </a:r>
          </a:p>
          <a:p>
            <a:r>
              <a:rPr lang="pt-BR" dirty="0" smtClean="0"/>
              <a:t>Segundo UP, a cada ciclo iterativo deve-se incorporar à arquitetura existente as funcionalidades aprendidas com a análise de cada um dos casos de uso abordados no ciclo. </a:t>
            </a:r>
          </a:p>
          <a:p>
            <a:r>
              <a:rPr lang="pt-BR" dirty="0" smtClean="0"/>
              <a:t>Assim, fazendo-se a priorização dos casos de uso a partir dos mais críticos ou complexos para os mais triviais e simples, desenvolve-se em um primeiro momento todos os elementos de maior risco para a arquitetura, não ficando muitas surpresas para depois.</a:t>
            </a:r>
          </a:p>
          <a:p>
            <a:endParaRPr lang="pt-BR" dirty="0"/>
          </a:p>
        </p:txBody>
      </p:sp>
      <p:pic>
        <p:nvPicPr>
          <p:cNvPr id="7170" name="Picture 2"/>
          <p:cNvPicPr>
            <a:picLocks noChangeAspect="1" noChangeArrowheads="1"/>
          </p:cNvPicPr>
          <p:nvPr/>
        </p:nvPicPr>
        <p:blipFill>
          <a:blip r:embed="rId2" cstate="print"/>
          <a:srcRect/>
          <a:stretch>
            <a:fillRect/>
          </a:stretch>
        </p:blipFill>
        <p:spPr bwMode="auto">
          <a:xfrm>
            <a:off x="5652120" y="188640"/>
            <a:ext cx="2098204" cy="1456154"/>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artefatos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Artefatos de gerenciamento</a:t>
            </a:r>
          </a:p>
          <a:p>
            <a:pPr lvl="0"/>
            <a:r>
              <a:rPr lang="pt-BR" dirty="0" smtClean="0"/>
              <a:t>Artefatos de gerenciamento de configuração e mudança</a:t>
            </a:r>
          </a:p>
          <a:p>
            <a:pPr lvl="0"/>
            <a:r>
              <a:rPr lang="pt-BR" dirty="0" smtClean="0"/>
              <a:t>Artefatos de ambiente</a:t>
            </a:r>
          </a:p>
          <a:p>
            <a:pPr lvl="0"/>
            <a:r>
              <a:rPr lang="pt-BR" dirty="0" smtClean="0"/>
              <a:t>Artefatos de modelo de negócio</a:t>
            </a:r>
          </a:p>
          <a:p>
            <a:pPr lvl="0"/>
            <a:r>
              <a:rPr lang="pt-BR" dirty="0" smtClean="0"/>
              <a:t>Artefatos de requisitos</a:t>
            </a:r>
          </a:p>
          <a:p>
            <a:pPr lvl="0"/>
            <a:r>
              <a:rPr lang="pt-BR" dirty="0" smtClean="0"/>
              <a:t>Artefatos de design</a:t>
            </a:r>
          </a:p>
          <a:p>
            <a:pPr lvl="0"/>
            <a:r>
              <a:rPr lang="pt-BR" dirty="0" smtClean="0"/>
              <a:t>Artefatos de implementação</a:t>
            </a:r>
          </a:p>
          <a:p>
            <a:pPr lvl="0"/>
            <a:r>
              <a:rPr lang="pt-BR" dirty="0" smtClean="0"/>
              <a:t>Artefatos de teste</a:t>
            </a:r>
          </a:p>
          <a:p>
            <a:pPr lvl="0"/>
            <a:r>
              <a:rPr lang="pt-BR" dirty="0" smtClean="0"/>
              <a:t>Artefatos de implantação</a:t>
            </a:r>
          </a:p>
          <a:p>
            <a:endParaRPr lang="pt-B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Workflows</a:t>
            </a:r>
            <a:endParaRPr lang="pt-BR" dirty="0"/>
          </a:p>
        </p:txBody>
      </p:sp>
      <p:sp>
        <p:nvSpPr>
          <p:cNvPr id="3" name="Espaço Reservado para Conteúdo 2"/>
          <p:cNvSpPr>
            <a:spLocks noGrp="1"/>
          </p:cNvSpPr>
          <p:nvPr>
            <p:ph sz="quarter" idx="1"/>
          </p:nvPr>
        </p:nvSpPr>
        <p:spPr/>
        <p:txBody>
          <a:bodyPr/>
          <a:lstStyle/>
          <a:p>
            <a:r>
              <a:rPr lang="pt-BR" dirty="0" smtClean="0"/>
              <a:t>As atividades a serem executadas dentro de cada disciplina são definidas a partir de grafos direcionados chamados </a:t>
            </a:r>
            <a:r>
              <a:rPr lang="pt-BR" i="1" dirty="0" smtClean="0"/>
              <a:t>workflows</a:t>
            </a:r>
            <a:r>
              <a:rPr lang="pt-BR" dirty="0" smtClean="0"/>
              <a:t>. </a:t>
            </a:r>
          </a:p>
          <a:p>
            <a:r>
              <a:rPr lang="pt-BR" dirty="0" smtClean="0"/>
              <a:t>Um </a:t>
            </a:r>
            <a:r>
              <a:rPr lang="pt-BR" i="1" dirty="0" smtClean="0"/>
              <a:t>workflow</a:t>
            </a:r>
            <a:r>
              <a:rPr lang="pt-BR" dirty="0" smtClean="0"/>
              <a:t> define um conjunto de atividades e um conjunto de papéis responsáveis por cada atividade. </a:t>
            </a:r>
          </a:p>
          <a:p>
            <a:r>
              <a:rPr lang="pt-BR" dirty="0" smtClean="0"/>
              <a:t>Além disso, o </a:t>
            </a:r>
            <a:r>
              <a:rPr lang="pt-BR" i="1" dirty="0" smtClean="0"/>
              <a:t>workflow</a:t>
            </a:r>
            <a:r>
              <a:rPr lang="pt-BR" dirty="0" smtClean="0"/>
              <a:t> indica  as dependências entre as diferentes atividades, ou seja, quais atividades dependem logicamente de quais outras atividades para poderem ser executadas. </a:t>
            </a:r>
          </a:p>
          <a:p>
            <a:r>
              <a:rPr lang="pt-BR" dirty="0" smtClean="0"/>
              <a:t>Essa dependência pode se dar em diferentes níveis de intensidade, porém, sendo algumas absolutamente necessárias e outras meramente sugeridas.</a:t>
            </a:r>
          </a:p>
          <a:p>
            <a:endParaRPr lang="pt-B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workflow</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i="1" dirty="0" smtClean="0"/>
              <a:t>Workflow núcleo</a:t>
            </a:r>
            <a:r>
              <a:rPr lang="pt-BR" dirty="0" smtClean="0"/>
              <a:t> (</a:t>
            </a:r>
            <a:r>
              <a:rPr lang="pt-BR" i="1" dirty="0" smtClean="0"/>
              <a:t>core</a:t>
            </a:r>
            <a:r>
              <a:rPr lang="pt-BR" dirty="0" smtClean="0"/>
              <a:t>), </a:t>
            </a:r>
          </a:p>
          <a:p>
            <a:pPr lvl="1"/>
            <a:r>
              <a:rPr lang="pt-BR" dirty="0" smtClean="0"/>
              <a:t>que define a forma geral de condução de  uma dada disciplina.</a:t>
            </a:r>
          </a:p>
          <a:p>
            <a:pPr lvl="0"/>
            <a:r>
              <a:rPr lang="pt-BR" i="1" dirty="0" smtClean="0"/>
              <a:t>Workflow detalhe</a:t>
            </a:r>
            <a:r>
              <a:rPr lang="pt-BR" dirty="0" smtClean="0"/>
              <a:t>, </a:t>
            </a:r>
          </a:p>
          <a:p>
            <a:pPr lvl="1"/>
            <a:r>
              <a:rPr lang="pt-BR" dirty="0" smtClean="0"/>
              <a:t>que apresenta um refinamento do </a:t>
            </a:r>
            <a:r>
              <a:rPr lang="pt-BR" i="1" dirty="0" smtClean="0"/>
              <a:t>workflow</a:t>
            </a:r>
            <a:r>
              <a:rPr lang="pt-BR" dirty="0" smtClean="0"/>
              <a:t> núcleo, indicando atividades em um nível mais detalhado, bem como artefatos de entrada e saída de cada atividade.</a:t>
            </a:r>
          </a:p>
          <a:p>
            <a:pPr lvl="0"/>
            <a:r>
              <a:rPr lang="pt-BR" i="1" dirty="0" smtClean="0"/>
              <a:t>Planos de iteração</a:t>
            </a:r>
            <a:r>
              <a:rPr lang="pt-BR" dirty="0" smtClean="0"/>
              <a:t>, </a:t>
            </a:r>
          </a:p>
          <a:p>
            <a:pPr lvl="1"/>
            <a:r>
              <a:rPr lang="pt-BR" dirty="0" smtClean="0"/>
              <a:t>que consistem em uma instanciação do processo para uma iteração específica. </a:t>
            </a:r>
          </a:p>
          <a:p>
            <a:pPr lvl="1"/>
            <a:r>
              <a:rPr lang="pt-BR" dirty="0" smtClean="0"/>
              <a:t>Embora o RUP tenha uma descrição geral dos </a:t>
            </a:r>
            <a:r>
              <a:rPr lang="pt-BR" i="1" dirty="0" smtClean="0"/>
              <a:t>workflows</a:t>
            </a:r>
            <a:r>
              <a:rPr lang="pt-BR" dirty="0" smtClean="0"/>
              <a:t> para cada atividade, elas usualmente ocorrem de forma diferente em projetos diferentes e mesmo em ciclos diferentes dentro do mesmo projeto. </a:t>
            </a:r>
          </a:p>
          <a:p>
            <a:pPr lvl="1"/>
            <a:r>
              <a:rPr lang="pt-BR" dirty="0" smtClean="0"/>
              <a:t>Assim, o plano de iteração consiste em especificar atividades concretas a serem realizadas de fato dentro de uma iteração planejada.</a:t>
            </a:r>
          </a:p>
          <a:p>
            <a:endParaRPr lang="pt-B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elementos RUP</a:t>
            </a:r>
            <a:endParaRPr lang="pt-BR" dirty="0"/>
          </a:p>
        </p:txBody>
      </p:sp>
      <p:sp>
        <p:nvSpPr>
          <p:cNvPr id="3" name="Espaço Reservado para Conteúdo 2"/>
          <p:cNvSpPr>
            <a:spLocks noGrp="1"/>
          </p:cNvSpPr>
          <p:nvPr>
            <p:ph sz="quarter" idx="1"/>
          </p:nvPr>
        </p:nvSpPr>
        <p:spPr/>
        <p:txBody>
          <a:bodyPr>
            <a:normAutofit/>
          </a:bodyPr>
          <a:lstStyle/>
          <a:p>
            <a:pPr lvl="0"/>
            <a:r>
              <a:rPr lang="pt-BR" i="1" dirty="0" smtClean="0"/>
              <a:t>Procedimentos</a:t>
            </a:r>
            <a:r>
              <a:rPr lang="pt-BR" dirty="0" smtClean="0"/>
              <a:t> (</a:t>
            </a:r>
            <a:r>
              <a:rPr lang="pt-BR" i="1" dirty="0" smtClean="0"/>
              <a:t>guidelines</a:t>
            </a:r>
            <a:r>
              <a:rPr lang="pt-BR" dirty="0" smtClean="0"/>
              <a:t>)</a:t>
            </a:r>
          </a:p>
          <a:p>
            <a:pPr lvl="1"/>
            <a:r>
              <a:rPr lang="pt-BR" dirty="0" smtClean="0"/>
              <a:t>Mostram um detalhamento das atividades de forma que não apenas pessoas acostumadas ao processo, mas também novatos, possam saber o que devem fazer. </a:t>
            </a:r>
          </a:p>
          <a:p>
            <a:pPr lvl="0"/>
            <a:r>
              <a:rPr lang="pt-BR" i="1" dirty="0" err="1" smtClean="0"/>
              <a:t>Templates</a:t>
            </a:r>
            <a:endParaRPr lang="pt-BR" dirty="0" smtClean="0"/>
          </a:p>
          <a:p>
            <a:pPr lvl="1"/>
            <a:r>
              <a:rPr lang="pt-BR" dirty="0" smtClean="0"/>
              <a:t>São modelos ou protótipos de artefatos. Eles podem ser usados para criar os respectivos artefatos. Usualmente devem estar disponíveis na ferramenta usada para criar e gerenciar o artefato. </a:t>
            </a:r>
          </a:p>
          <a:p>
            <a:pPr lvl="0"/>
            <a:r>
              <a:rPr lang="pt-BR" i="1" dirty="0" smtClean="0"/>
              <a:t>Mentores de ferramenta</a:t>
            </a:r>
          </a:p>
          <a:p>
            <a:pPr lvl="1"/>
            <a:r>
              <a:rPr lang="pt-BR" dirty="0" smtClean="0"/>
              <a:t>Consistem na descrição detalhada de como realizar uma atividade em uma ferramenta específica. </a:t>
            </a:r>
          </a:p>
          <a:p>
            <a:endParaRPr lang="pt-B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Disciplinas RUP</a:t>
            </a:r>
            <a:endParaRPr lang="pt-BR" dirty="0"/>
          </a:p>
        </p:txBody>
      </p:sp>
      <p:sp>
        <p:nvSpPr>
          <p:cNvPr id="3" name="Espaço Reservado para Conteúdo 2"/>
          <p:cNvSpPr>
            <a:spLocks noGrp="1"/>
          </p:cNvSpPr>
          <p:nvPr>
            <p:ph sz="quarter" idx="1"/>
          </p:nvPr>
        </p:nvSpPr>
        <p:spPr/>
        <p:txBody>
          <a:bodyPr>
            <a:normAutofit/>
          </a:bodyPr>
          <a:lstStyle/>
          <a:p>
            <a:r>
              <a:rPr lang="pt-BR" dirty="0" smtClean="0"/>
              <a:t>Disciplinas de projeto:</a:t>
            </a:r>
          </a:p>
          <a:p>
            <a:pPr lvl="1"/>
            <a:r>
              <a:rPr lang="pt-BR" dirty="0" smtClean="0"/>
              <a:t>Modelagem de negócio.</a:t>
            </a:r>
          </a:p>
          <a:p>
            <a:pPr lvl="1"/>
            <a:r>
              <a:rPr lang="pt-BR" dirty="0" smtClean="0"/>
              <a:t>Requisitos.</a:t>
            </a:r>
          </a:p>
          <a:p>
            <a:pPr lvl="1"/>
            <a:r>
              <a:rPr lang="pt-BR" dirty="0" smtClean="0"/>
              <a:t>Análise e </a:t>
            </a:r>
            <a:r>
              <a:rPr lang="pt-BR" i="1" dirty="0" smtClean="0"/>
              <a:t>design</a:t>
            </a:r>
            <a:r>
              <a:rPr lang="pt-BR" dirty="0" smtClean="0"/>
              <a:t>.</a:t>
            </a:r>
          </a:p>
          <a:p>
            <a:pPr lvl="1"/>
            <a:r>
              <a:rPr lang="pt-BR" dirty="0" smtClean="0"/>
              <a:t>Implementação.</a:t>
            </a:r>
          </a:p>
          <a:p>
            <a:pPr lvl="1"/>
            <a:r>
              <a:rPr lang="pt-BR" dirty="0" smtClean="0"/>
              <a:t>Teste.</a:t>
            </a:r>
          </a:p>
          <a:p>
            <a:pPr lvl="1"/>
            <a:r>
              <a:rPr lang="pt-BR" dirty="0" smtClean="0"/>
              <a:t>Implantação.</a:t>
            </a:r>
          </a:p>
          <a:p>
            <a:r>
              <a:rPr lang="pt-BR" dirty="0" smtClean="0"/>
              <a:t>Disciplinas de suporte :</a:t>
            </a:r>
          </a:p>
          <a:p>
            <a:pPr lvl="1"/>
            <a:r>
              <a:rPr lang="pt-BR" dirty="0" smtClean="0"/>
              <a:t>Gerenciamento de mudança e configuração.</a:t>
            </a:r>
          </a:p>
          <a:p>
            <a:pPr lvl="1"/>
            <a:r>
              <a:rPr lang="pt-BR" dirty="0" smtClean="0"/>
              <a:t>Gerenciamento de projeto.</a:t>
            </a:r>
          </a:p>
          <a:p>
            <a:pPr lvl="1"/>
            <a:r>
              <a:rPr lang="pt-BR" dirty="0" smtClean="0"/>
              <a:t>Ambiente.</a:t>
            </a:r>
          </a:p>
          <a:p>
            <a:endParaRPr lang="pt-B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62074"/>
          </a:xfrm>
        </p:spPr>
        <p:txBody>
          <a:bodyPr/>
          <a:lstStyle/>
          <a:p>
            <a:r>
              <a:rPr lang="pt-BR" dirty="0" smtClean="0"/>
              <a:t>Arquitetura RUP</a:t>
            </a:r>
            <a:endParaRPr lang="pt-BR"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827584" y="794398"/>
            <a:ext cx="7280904" cy="5817217"/>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Gerenciamento de projeto</a:t>
            </a:r>
            <a:endParaRPr lang="pt-BR" dirty="0"/>
          </a:p>
        </p:txBody>
      </p:sp>
      <p:sp>
        <p:nvSpPr>
          <p:cNvPr id="3" name="Espaço Reservado para Conteúdo 2"/>
          <p:cNvSpPr>
            <a:spLocks noGrp="1"/>
          </p:cNvSpPr>
          <p:nvPr>
            <p:ph sz="quarter" idx="1"/>
          </p:nvPr>
        </p:nvSpPr>
        <p:spPr/>
        <p:txBody>
          <a:bodyPr/>
          <a:lstStyle/>
          <a:p>
            <a:r>
              <a:rPr lang="pt-BR" dirty="0" smtClean="0"/>
              <a:t>Gerenciar um projeto consiste em balancear objetivos que competem entre si, gerenciar riscos e superar restrições, com o objetivo de obter um produto que atenda às necessidades dos clientes (os que pagam pelo desenvolvimento) e dos usuários finais.</a:t>
            </a:r>
          </a:p>
          <a:p>
            <a:endParaRPr lang="pt-B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Plano de projeto (ou plano de fase)</a:t>
            </a:r>
            <a:endParaRPr lang="pt-BR" dirty="0"/>
          </a:p>
        </p:txBody>
      </p:sp>
      <p:sp>
        <p:nvSpPr>
          <p:cNvPr id="3" name="Espaço Reservado para Conteúdo 2"/>
          <p:cNvSpPr>
            <a:spLocks noGrp="1"/>
          </p:cNvSpPr>
          <p:nvPr>
            <p:ph sz="quarter" idx="1"/>
          </p:nvPr>
        </p:nvSpPr>
        <p:spPr/>
        <p:txBody>
          <a:bodyPr>
            <a:normAutofit fontScale="85000" lnSpcReduction="20000"/>
          </a:bodyPr>
          <a:lstStyle/>
          <a:p>
            <a:pPr lvl="0"/>
            <a:r>
              <a:rPr lang="pt-BR" dirty="0" smtClean="0"/>
              <a:t>O </a:t>
            </a:r>
            <a:r>
              <a:rPr lang="pt-BR" i="1" dirty="0" smtClean="0"/>
              <a:t>plano de medição</a:t>
            </a:r>
            <a:r>
              <a:rPr lang="pt-BR" dirty="0" smtClean="0"/>
              <a:t> (</a:t>
            </a:r>
            <a:r>
              <a:rPr lang="pt-BR" i="1" dirty="0" err="1" smtClean="0"/>
              <a:t>measurement</a:t>
            </a:r>
            <a:r>
              <a:rPr lang="pt-BR" i="1" dirty="0" smtClean="0"/>
              <a:t> </a:t>
            </a:r>
            <a:r>
              <a:rPr lang="pt-BR" i="1" dirty="0" err="1" smtClean="0"/>
              <a:t>plan</a:t>
            </a:r>
            <a:r>
              <a:rPr lang="pt-BR" dirty="0" smtClean="0"/>
              <a:t>), </a:t>
            </a:r>
          </a:p>
          <a:p>
            <a:pPr lvl="1"/>
            <a:r>
              <a:rPr lang="pt-BR" dirty="0" smtClean="0"/>
              <a:t>que estabelece as métricas a serem usadas para definir o andamento do projeto ao longo de sua execução.</a:t>
            </a:r>
          </a:p>
          <a:p>
            <a:pPr lvl="0"/>
            <a:r>
              <a:rPr lang="pt-BR" dirty="0" smtClean="0"/>
              <a:t>O </a:t>
            </a:r>
            <a:r>
              <a:rPr lang="pt-BR" i="1" dirty="0" smtClean="0"/>
              <a:t>plano de gerenciamento de riscos</a:t>
            </a:r>
            <a:r>
              <a:rPr lang="pt-BR" dirty="0" smtClean="0"/>
              <a:t>, </a:t>
            </a:r>
          </a:p>
          <a:p>
            <a:pPr lvl="1"/>
            <a:r>
              <a:rPr lang="pt-BR" dirty="0" smtClean="0"/>
              <a:t>que detalha como os riscos serão tratados ao longo do projeto, criando atividades de mitigação e monitoramento de riscos e atribuindo responsabilidades quando necessário. </a:t>
            </a:r>
          </a:p>
          <a:p>
            <a:pPr lvl="0"/>
            <a:r>
              <a:rPr lang="pt-BR" dirty="0" smtClean="0"/>
              <a:t>A </a:t>
            </a:r>
            <a:r>
              <a:rPr lang="pt-BR" i="1" dirty="0" smtClean="0"/>
              <a:t>lista de riscos</a:t>
            </a:r>
            <a:r>
              <a:rPr lang="pt-BR" dirty="0" smtClean="0"/>
              <a:t>, </a:t>
            </a:r>
          </a:p>
          <a:p>
            <a:pPr lvl="1"/>
            <a:r>
              <a:rPr lang="pt-BR" dirty="0" smtClean="0"/>
              <a:t>que é uma lista ordenada dos riscos conhecidos e ainda não resolvidos, em ordem decrescente de importância, juntamente com planos de mitigação e contingência quando for o caso.</a:t>
            </a:r>
          </a:p>
          <a:p>
            <a:pPr lvl="0"/>
            <a:r>
              <a:rPr lang="pt-BR" dirty="0" smtClean="0"/>
              <a:t>O </a:t>
            </a:r>
            <a:r>
              <a:rPr lang="pt-BR" i="1" dirty="0" smtClean="0"/>
              <a:t>plano de resolução de problemas</a:t>
            </a:r>
            <a:r>
              <a:rPr lang="pt-BR" dirty="0" smtClean="0"/>
              <a:t>, </a:t>
            </a:r>
          </a:p>
          <a:p>
            <a:pPr lvl="1"/>
            <a:r>
              <a:rPr lang="pt-BR" dirty="0" smtClean="0"/>
              <a:t>que descreve como problemas identificados ao longo do projeto devem ser reportados, analisados e resolvidos.</a:t>
            </a:r>
          </a:p>
          <a:p>
            <a:pPr lvl="0"/>
            <a:r>
              <a:rPr lang="pt-BR" dirty="0" smtClean="0"/>
              <a:t>O </a:t>
            </a:r>
            <a:r>
              <a:rPr lang="pt-BR" i="1" dirty="0" smtClean="0"/>
              <a:t>plano de aceitação de produto</a:t>
            </a:r>
            <a:r>
              <a:rPr lang="pt-BR" dirty="0" smtClean="0"/>
              <a:t>, </a:t>
            </a:r>
          </a:p>
          <a:p>
            <a:pPr lvl="1"/>
            <a:r>
              <a:rPr lang="pt-BR" dirty="0" smtClean="0"/>
              <a:t>que descreve como o produto será avaliado pelo cliente para verificar se satisfaz as necessidades. </a:t>
            </a:r>
          </a:p>
          <a:p>
            <a:endParaRPr lang="pt-B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Planos de iteração</a:t>
            </a:r>
            <a:endParaRPr lang="pt-BR" dirty="0"/>
          </a:p>
        </p:txBody>
      </p:sp>
      <p:sp>
        <p:nvSpPr>
          <p:cNvPr id="3" name="Espaço Reservado para Conteúdo 2"/>
          <p:cNvSpPr>
            <a:spLocks noGrp="1"/>
          </p:cNvSpPr>
          <p:nvPr>
            <p:ph sz="quarter" idx="1"/>
          </p:nvPr>
        </p:nvSpPr>
        <p:spPr/>
        <p:txBody>
          <a:bodyPr/>
          <a:lstStyle/>
          <a:p>
            <a:r>
              <a:rPr lang="pt-BR" dirty="0" smtClean="0"/>
              <a:t>São planos mais detalhados do que o plano de fase. </a:t>
            </a:r>
          </a:p>
          <a:p>
            <a:r>
              <a:rPr lang="pt-BR" dirty="0" smtClean="0"/>
              <a:t>Cada plano de iteração inclui um cronograma de atividades atribuídas a responsáveis, com recursos alocados, prazos e dependências.</a:t>
            </a:r>
            <a:endParaRPr lang="pt-B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Entradas para construir um plano de iteração</a:t>
            </a:r>
            <a:endParaRPr lang="pt-BR" dirty="0"/>
          </a:p>
        </p:txBody>
      </p:sp>
      <p:sp>
        <p:nvSpPr>
          <p:cNvPr id="3" name="Espaço Reservado para Conteúdo 2"/>
          <p:cNvSpPr>
            <a:spLocks noGrp="1"/>
          </p:cNvSpPr>
          <p:nvPr>
            <p:ph sz="quarter" idx="1"/>
          </p:nvPr>
        </p:nvSpPr>
        <p:spPr/>
        <p:txBody>
          <a:bodyPr/>
          <a:lstStyle/>
          <a:p>
            <a:pPr lvl="0"/>
            <a:r>
              <a:rPr lang="pt-BR" dirty="0" smtClean="0"/>
              <a:t>O </a:t>
            </a:r>
            <a:r>
              <a:rPr lang="pt-BR" b="1" i="1" dirty="0" smtClean="0">
                <a:solidFill>
                  <a:srgbClr val="FF0000"/>
                </a:solidFill>
              </a:rPr>
              <a:t>plano da fase</a:t>
            </a:r>
            <a:r>
              <a:rPr lang="pt-BR" b="1" dirty="0" smtClean="0">
                <a:solidFill>
                  <a:srgbClr val="FF0000"/>
                </a:solidFill>
              </a:rPr>
              <a:t> </a:t>
            </a:r>
            <a:r>
              <a:rPr lang="pt-BR" dirty="0" smtClean="0"/>
              <a:t>corrente incluído no plano de projeto.</a:t>
            </a:r>
          </a:p>
          <a:p>
            <a:pPr lvl="0"/>
            <a:r>
              <a:rPr lang="pt-BR" dirty="0" smtClean="0"/>
              <a:t>Informação sobre o </a:t>
            </a:r>
            <a:r>
              <a:rPr lang="pt-BR" b="1" i="1" dirty="0" smtClean="0">
                <a:solidFill>
                  <a:srgbClr val="C00000"/>
                </a:solidFill>
              </a:rPr>
              <a:t>status do projeto</a:t>
            </a:r>
            <a:r>
              <a:rPr lang="pt-BR" b="1" dirty="0" smtClean="0">
                <a:solidFill>
                  <a:srgbClr val="C00000"/>
                </a:solidFill>
              </a:rPr>
              <a:t> </a:t>
            </a:r>
            <a:r>
              <a:rPr lang="pt-BR" dirty="0" smtClean="0"/>
              <a:t>(por exemplo, atrasado, em dia, com grandes riscos em aberto, etc.).</a:t>
            </a:r>
          </a:p>
          <a:p>
            <a:pPr lvl="0"/>
            <a:r>
              <a:rPr lang="pt-BR" dirty="0" smtClean="0"/>
              <a:t>Uma </a:t>
            </a:r>
            <a:r>
              <a:rPr lang="pt-BR" b="1" i="1" dirty="0" smtClean="0">
                <a:solidFill>
                  <a:srgbClr val="00B050"/>
                </a:solidFill>
              </a:rPr>
              <a:t>lista de casos de uso</a:t>
            </a:r>
            <a:r>
              <a:rPr lang="pt-BR" b="1" dirty="0" smtClean="0">
                <a:solidFill>
                  <a:srgbClr val="00B050"/>
                </a:solidFill>
              </a:rPr>
              <a:t> </a:t>
            </a:r>
            <a:r>
              <a:rPr lang="pt-BR" dirty="0" smtClean="0"/>
              <a:t>que pelo plano da fase devem ser finalizados na iteração corrente.</a:t>
            </a:r>
          </a:p>
          <a:p>
            <a:pPr lvl="0"/>
            <a:r>
              <a:rPr lang="pt-BR" dirty="0" smtClean="0"/>
              <a:t>Uma </a:t>
            </a:r>
            <a:r>
              <a:rPr lang="pt-BR" b="1" i="1" dirty="0" smtClean="0">
                <a:solidFill>
                  <a:srgbClr val="0070C0"/>
                </a:solidFill>
              </a:rPr>
              <a:t>lista dos riscos</a:t>
            </a:r>
            <a:r>
              <a:rPr lang="pt-BR" b="1" dirty="0" smtClean="0">
                <a:solidFill>
                  <a:srgbClr val="0070C0"/>
                </a:solidFill>
              </a:rPr>
              <a:t> </a:t>
            </a:r>
            <a:r>
              <a:rPr lang="pt-BR" dirty="0" smtClean="0"/>
              <a:t>que devem ser tratados na iteração corrente.</a:t>
            </a:r>
          </a:p>
          <a:p>
            <a:pPr lvl="0"/>
            <a:r>
              <a:rPr lang="pt-BR" dirty="0" smtClean="0"/>
              <a:t>Uma </a:t>
            </a:r>
            <a:r>
              <a:rPr lang="pt-BR" b="1" i="1" dirty="0" smtClean="0">
                <a:solidFill>
                  <a:srgbClr val="7030A0"/>
                </a:solidFill>
              </a:rPr>
              <a:t>lista das modificações</a:t>
            </a:r>
            <a:r>
              <a:rPr lang="pt-BR" b="1" dirty="0" smtClean="0">
                <a:solidFill>
                  <a:srgbClr val="7030A0"/>
                </a:solidFill>
              </a:rPr>
              <a:t> </a:t>
            </a:r>
            <a:r>
              <a:rPr lang="pt-BR" dirty="0" smtClean="0"/>
              <a:t>que devem ser incorporadas ao produto na iteração corrente (defeitos e erros encontrados ou mudanças de funcionalidade).</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Iterativo e incremental</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UP preconiza o desenvolvimento </a:t>
            </a:r>
            <a:br>
              <a:rPr lang="pt-BR" dirty="0" smtClean="0"/>
            </a:br>
            <a:r>
              <a:rPr lang="pt-BR" dirty="0" smtClean="0"/>
              <a:t>baseado em ciclos iterativos de duração </a:t>
            </a:r>
            <a:br>
              <a:rPr lang="pt-BR" dirty="0" smtClean="0"/>
            </a:br>
            <a:r>
              <a:rPr lang="pt-BR" dirty="0" smtClean="0"/>
              <a:t>fixa, onde a cada iteração a equipe </a:t>
            </a:r>
            <a:br>
              <a:rPr lang="pt-BR" dirty="0" smtClean="0"/>
            </a:br>
            <a:r>
              <a:rPr lang="pt-BR" dirty="0" smtClean="0"/>
              <a:t>incorpora à arquitetura as funcionalidades necessárias para realizar os casos de uso abordados no ciclo.</a:t>
            </a:r>
          </a:p>
          <a:p>
            <a:r>
              <a:rPr lang="pt-BR" dirty="0" smtClean="0"/>
              <a:t>Cada ciclo iterativo produz um incremento no </a:t>
            </a:r>
            <a:r>
              <a:rPr lang="pt-BR" i="1" dirty="0" smtClean="0"/>
              <a:t>design</a:t>
            </a:r>
            <a:r>
              <a:rPr lang="pt-BR" dirty="0" smtClean="0"/>
              <a:t> do sistema, seja produzindo mais conhecimento sobre seus requisitos e arquitetura, seja produzindo código executável. </a:t>
            </a:r>
          </a:p>
          <a:p>
            <a:r>
              <a:rPr lang="pt-BR" dirty="0" smtClean="0"/>
              <a:t>Espera-se que em cada iteração todas as disciplinas previstas sejam executadas com maior ou menor intensidade.</a:t>
            </a:r>
          </a:p>
          <a:p>
            <a:r>
              <a:rPr lang="pt-BR" dirty="0" smtClean="0"/>
              <a:t>A integração contínua reduz riscos, facilita os testes e melhora o aprendizado da equipe sobre o sistema, especialmente nos primeiros momentos, quando decisões críticas precisam ser tomadas com relativamente pouco conhecimento sobre o sistema em si.</a:t>
            </a:r>
          </a:p>
        </p:txBody>
      </p:sp>
      <p:pic>
        <p:nvPicPr>
          <p:cNvPr id="8194" name="Picture 2"/>
          <p:cNvPicPr>
            <a:picLocks noChangeAspect="1" noChangeArrowheads="1"/>
          </p:cNvPicPr>
          <p:nvPr/>
        </p:nvPicPr>
        <p:blipFill>
          <a:blip r:embed="rId2" cstate="print"/>
          <a:srcRect/>
          <a:stretch>
            <a:fillRect/>
          </a:stretch>
        </p:blipFill>
        <p:spPr bwMode="auto">
          <a:xfrm>
            <a:off x="5470786" y="1"/>
            <a:ext cx="3209539" cy="2636912"/>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p:cNvPicPr>
          <p:nvPr>
            <p:ph sz="quarter" idx="1"/>
          </p:nvPr>
        </p:nvPicPr>
        <p:blipFill>
          <a:blip r:embed="rId2" cstate="print"/>
          <a:srcRect/>
          <a:stretch>
            <a:fillRect/>
          </a:stretch>
        </p:blipFill>
        <p:spPr bwMode="auto">
          <a:xfrm>
            <a:off x="467545" y="332656"/>
            <a:ext cx="7632848" cy="6141169"/>
          </a:xfrm>
          <a:prstGeom prst="rect">
            <a:avLst/>
          </a:prstGeom>
          <a:noFill/>
          <a:ln w="9525">
            <a:noFill/>
            <a:miter lim="800000"/>
            <a:headEnd/>
            <a:tailEnd/>
          </a:ln>
        </p:spPr>
      </p:pic>
      <p:sp>
        <p:nvSpPr>
          <p:cNvPr id="2" name="Título 1"/>
          <p:cNvSpPr>
            <a:spLocks noGrp="1"/>
          </p:cNvSpPr>
          <p:nvPr>
            <p:ph type="title"/>
          </p:nvPr>
        </p:nvSpPr>
        <p:spPr>
          <a:xfrm>
            <a:off x="251520" y="0"/>
            <a:ext cx="7467600" cy="490066"/>
          </a:xfrm>
        </p:spPr>
        <p:txBody>
          <a:bodyPr>
            <a:normAutofit fontScale="90000"/>
          </a:bodyPr>
          <a:lstStyle/>
          <a:p>
            <a:r>
              <a:rPr lang="pt-BR" dirty="0" smtClean="0"/>
              <a:t>Workflow de gerenciamento de projeto</a:t>
            </a:r>
            <a:endParaRPr lang="pt-B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Modelagem de negócio</a:t>
            </a:r>
            <a:endParaRPr lang="pt-BR" dirty="0"/>
          </a:p>
        </p:txBody>
      </p:sp>
      <p:sp>
        <p:nvSpPr>
          <p:cNvPr id="3" name="Espaço Reservado para Conteúdo 2"/>
          <p:cNvSpPr>
            <a:spLocks noGrp="1"/>
          </p:cNvSpPr>
          <p:nvPr>
            <p:ph sz="quarter" idx="1"/>
          </p:nvPr>
        </p:nvSpPr>
        <p:spPr/>
        <p:txBody>
          <a:bodyPr/>
          <a:lstStyle/>
          <a:p>
            <a:pPr lvl="0"/>
            <a:r>
              <a:rPr lang="pt-BR" dirty="0" smtClean="0"/>
              <a:t>Entender a estrutura e a dinâmica da organização alvo na qual o software será utilizado.</a:t>
            </a:r>
          </a:p>
          <a:p>
            <a:pPr lvl="0"/>
            <a:r>
              <a:rPr lang="pt-BR" dirty="0" smtClean="0"/>
              <a:t>Entender os problemas atuais na organização alvo e identificar potenciais melhorias que podem ser produzidas com o software.</a:t>
            </a:r>
          </a:p>
          <a:p>
            <a:pPr lvl="0"/>
            <a:r>
              <a:rPr lang="pt-BR" dirty="0" smtClean="0"/>
              <a:t>Certificar que clientes, usuários e desenvolvedores tenham um conhecimento comum da organização alvo.</a:t>
            </a:r>
          </a:p>
          <a:p>
            <a:pPr lvl="0"/>
            <a:r>
              <a:rPr lang="pt-BR" dirty="0" smtClean="0"/>
              <a:t>Derivar os requisitos para suportar estas melhorias.</a:t>
            </a:r>
          </a:p>
          <a:p>
            <a:endParaRPr lang="pt-B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Organograma. </a:t>
            </a:r>
          </a:p>
          <a:p>
            <a:pPr lvl="0"/>
            <a:r>
              <a:rPr lang="pt-BR" dirty="0" smtClean="0"/>
              <a:t>Modelagem de domínio. </a:t>
            </a:r>
          </a:p>
          <a:p>
            <a:pPr lvl="0"/>
            <a:r>
              <a:rPr lang="pt-BR" dirty="0" smtClean="0"/>
              <a:t>Uma empresa, vários sistemas. </a:t>
            </a:r>
          </a:p>
          <a:p>
            <a:pPr lvl="0"/>
            <a:r>
              <a:rPr lang="pt-BR" dirty="0" smtClean="0"/>
              <a:t>Modelo de negócio genérico.</a:t>
            </a:r>
          </a:p>
          <a:p>
            <a:pPr lvl="0"/>
            <a:r>
              <a:rPr lang="pt-BR" dirty="0" smtClean="0"/>
              <a:t>Novo negócio. </a:t>
            </a:r>
          </a:p>
          <a:p>
            <a:pPr lvl="0"/>
            <a:r>
              <a:rPr lang="pt-BR" dirty="0" smtClean="0"/>
              <a:t>Renovação.</a:t>
            </a:r>
          </a:p>
          <a:p>
            <a:endParaRPr lang="pt-B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Organograma. </a:t>
            </a:r>
          </a:p>
          <a:p>
            <a:pPr lvl="1"/>
            <a:r>
              <a:rPr lang="pt-BR" dirty="0" smtClean="0"/>
              <a:t>Pode-se querer apenas construir um organograma da organização para saber quais são os setores e responsabilidades. </a:t>
            </a:r>
          </a:p>
          <a:p>
            <a:pPr lvl="1"/>
            <a:r>
              <a:rPr lang="pt-BR" dirty="0" smtClean="0"/>
              <a:t>Neste caso a modelagem de negócio usualmente acontece apenas na fase de concepção.</a:t>
            </a:r>
          </a:p>
          <a:p>
            <a:pPr lvl="0"/>
            <a:r>
              <a:rPr lang="pt-BR" dirty="0" smtClean="0"/>
              <a:t>Modelagem de domínio. </a:t>
            </a:r>
          </a:p>
          <a:p>
            <a:pPr lvl="0"/>
            <a:r>
              <a:rPr lang="pt-BR" dirty="0" smtClean="0"/>
              <a:t>Uma empresa, vários sistemas. </a:t>
            </a:r>
          </a:p>
          <a:p>
            <a:pPr lvl="0"/>
            <a:r>
              <a:rPr lang="pt-BR" dirty="0" smtClean="0"/>
              <a:t>Modelo de negócio genérico.</a:t>
            </a:r>
          </a:p>
          <a:p>
            <a:pPr lvl="0"/>
            <a:r>
              <a:rPr lang="pt-BR" dirty="0" smtClean="0"/>
              <a:t>Novo negócio. </a:t>
            </a:r>
          </a:p>
          <a:p>
            <a:pPr lvl="0"/>
            <a:r>
              <a:rPr lang="pt-BR" dirty="0" smtClean="0"/>
              <a:t>Renovação.</a:t>
            </a:r>
          </a:p>
          <a:p>
            <a:endParaRPr lang="pt-B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dirty="0" smtClean="0"/>
              <a:t>Organograma. </a:t>
            </a:r>
          </a:p>
          <a:p>
            <a:pPr lvl="0"/>
            <a:r>
              <a:rPr lang="pt-BR" dirty="0" smtClean="0"/>
              <a:t>Modelagem de domínio. </a:t>
            </a:r>
          </a:p>
          <a:p>
            <a:pPr lvl="1"/>
            <a:r>
              <a:rPr lang="pt-BR" dirty="0" smtClean="0"/>
              <a:t>Se o objetivo for construir aplicações para gerenciar e apresentar informação, então usualmente faz-se a modelagem de negócio juntamente com a modelagem do domínio, ou seja, é um modelo de informação estático onde os </a:t>
            </a:r>
            <a:r>
              <a:rPr lang="pt-BR" i="1" dirty="0" smtClean="0"/>
              <a:t>workflows</a:t>
            </a:r>
            <a:r>
              <a:rPr lang="pt-BR" dirty="0" smtClean="0"/>
              <a:t> da empresa não são considerados. </a:t>
            </a:r>
          </a:p>
          <a:p>
            <a:pPr lvl="1"/>
            <a:r>
              <a:rPr lang="pt-BR" dirty="0" smtClean="0"/>
              <a:t>A modelagem de domínio usualmente é feita nas fases de concepção e elaboração.</a:t>
            </a:r>
          </a:p>
          <a:p>
            <a:pPr lvl="0"/>
            <a:r>
              <a:rPr lang="pt-BR" dirty="0" smtClean="0"/>
              <a:t>Uma empresa, vários sistemas. </a:t>
            </a:r>
          </a:p>
          <a:p>
            <a:pPr lvl="0"/>
            <a:r>
              <a:rPr lang="pt-BR" dirty="0" smtClean="0"/>
              <a:t>Modelo de negócio genérico.</a:t>
            </a:r>
          </a:p>
          <a:p>
            <a:pPr lvl="0"/>
            <a:r>
              <a:rPr lang="pt-BR" dirty="0" smtClean="0"/>
              <a:t>Novo negócio. </a:t>
            </a:r>
          </a:p>
          <a:p>
            <a:pPr lvl="0"/>
            <a:r>
              <a:rPr lang="pt-BR" dirty="0" smtClean="0"/>
              <a:t>Renovação.</a:t>
            </a:r>
          </a:p>
          <a:p>
            <a:endParaRPr lang="pt-B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t>Organograma. </a:t>
            </a:r>
          </a:p>
          <a:p>
            <a:pPr lvl="0"/>
            <a:r>
              <a:rPr lang="pt-BR" dirty="0" smtClean="0"/>
              <a:t>Modelagem de domínio. </a:t>
            </a:r>
          </a:p>
          <a:p>
            <a:pPr lvl="0"/>
            <a:r>
              <a:rPr lang="pt-BR" dirty="0" smtClean="0"/>
              <a:t>Uma empresa, vários sistemas.</a:t>
            </a:r>
          </a:p>
          <a:p>
            <a:pPr lvl="1"/>
            <a:r>
              <a:rPr lang="pt-BR" dirty="0" smtClean="0"/>
              <a:t>Pode-se estar a ponto de desenvolver toda uma família de sistemas para uma empresa. </a:t>
            </a:r>
          </a:p>
          <a:p>
            <a:pPr lvl="1"/>
            <a:r>
              <a:rPr lang="pt-BR" dirty="0" smtClean="0"/>
              <a:t>Neste caso, a modelagem de negócio vai tratar não apenas de um sistema, mas de vários projetos e poderá inclusive ser tratada como um projeto a parte. </a:t>
            </a:r>
          </a:p>
          <a:p>
            <a:pPr lvl="1"/>
            <a:r>
              <a:rPr lang="pt-BR" dirty="0" smtClean="0"/>
              <a:t>Ela ajudará a descobrir os requisitos dos sistemas individuais, bem como determinar uma arquitetura comum para a família de sistemas. </a:t>
            </a:r>
          </a:p>
          <a:p>
            <a:pPr lvl="0"/>
            <a:r>
              <a:rPr lang="pt-BR" dirty="0" smtClean="0"/>
              <a:t>Modelo de negócio genérico.</a:t>
            </a:r>
          </a:p>
          <a:p>
            <a:pPr lvl="0"/>
            <a:r>
              <a:rPr lang="pt-BR" dirty="0" smtClean="0"/>
              <a:t>Novo negócio. </a:t>
            </a:r>
          </a:p>
          <a:p>
            <a:pPr lvl="0"/>
            <a:r>
              <a:rPr lang="pt-BR" dirty="0" smtClean="0"/>
              <a:t>Renovação.</a:t>
            </a:r>
          </a:p>
          <a:p>
            <a:endParaRPr lang="pt-B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Organograma. </a:t>
            </a:r>
          </a:p>
          <a:p>
            <a:pPr lvl="0"/>
            <a:r>
              <a:rPr lang="pt-BR" dirty="0" smtClean="0"/>
              <a:t>Modelagem de domínio. </a:t>
            </a:r>
          </a:p>
          <a:p>
            <a:pPr lvl="0"/>
            <a:r>
              <a:rPr lang="pt-BR" dirty="0" smtClean="0"/>
              <a:t>Uma empresa, vários sistemas. </a:t>
            </a:r>
          </a:p>
          <a:p>
            <a:pPr lvl="0"/>
            <a:r>
              <a:rPr lang="pt-BR" dirty="0" smtClean="0"/>
              <a:t>Modelo de negócio genérico.</a:t>
            </a:r>
          </a:p>
          <a:p>
            <a:pPr lvl="1"/>
            <a:r>
              <a:rPr lang="pt-BR" dirty="0" smtClean="0"/>
              <a:t>Se o objetivo for a construção de um ou mais aplicativos que sirvam a um grupo de empresas, então a modelagem de negócio poderá ser útil para ajudar a alinhar as empresas a uma visão de negócio, ou, se isso não for possível, obter uma visão de negócio onde as especificidades das empresas seja visível.</a:t>
            </a:r>
          </a:p>
          <a:p>
            <a:pPr lvl="0"/>
            <a:r>
              <a:rPr lang="pt-BR" dirty="0" smtClean="0"/>
              <a:t>Novo negócio. </a:t>
            </a:r>
          </a:p>
          <a:p>
            <a:pPr lvl="0"/>
            <a:r>
              <a:rPr lang="pt-BR" dirty="0" smtClean="0"/>
              <a:t>Renovação.</a:t>
            </a:r>
          </a:p>
          <a:p>
            <a:endParaRPr lang="pt-B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t>Organograma. </a:t>
            </a:r>
          </a:p>
          <a:p>
            <a:pPr lvl="0"/>
            <a:r>
              <a:rPr lang="pt-BR" dirty="0" smtClean="0"/>
              <a:t>Modelagem de domínio. </a:t>
            </a:r>
          </a:p>
          <a:p>
            <a:pPr lvl="0"/>
            <a:r>
              <a:rPr lang="pt-BR" dirty="0" smtClean="0"/>
              <a:t>Uma empresa, vários sistemas. </a:t>
            </a:r>
          </a:p>
          <a:p>
            <a:pPr lvl="0"/>
            <a:r>
              <a:rPr lang="pt-BR" dirty="0" smtClean="0"/>
              <a:t>Modelo de negócio genérico.</a:t>
            </a:r>
          </a:p>
          <a:p>
            <a:pPr lvl="0"/>
            <a:r>
              <a:rPr lang="pt-BR" dirty="0" smtClean="0"/>
              <a:t>Novo negócio. </a:t>
            </a:r>
          </a:p>
          <a:p>
            <a:pPr lvl="1"/>
            <a:r>
              <a:rPr lang="pt-BR" dirty="0" smtClean="0"/>
              <a:t>Se uma organização resolve iniciar um novo negócio e todo um conjunto de sistemas de informação deve ser desenvolvido para dar suporte a ele, então um esforço significativo de modelagem de negócio deve ser realizado. </a:t>
            </a:r>
          </a:p>
          <a:p>
            <a:pPr lvl="1"/>
            <a:r>
              <a:rPr lang="pt-BR" dirty="0" smtClean="0"/>
              <a:t>Neste caso, o objetivo da modelagem de negócio não é apenas encontrar requisitos, mas verificar a viabilidade efetiva do novo negócio. </a:t>
            </a:r>
          </a:p>
          <a:p>
            <a:pPr lvl="1"/>
            <a:r>
              <a:rPr lang="pt-BR" dirty="0" smtClean="0"/>
              <a:t>Assim, a modelagem de negócio nesta situação usualmente é um projeto a parte.</a:t>
            </a:r>
          </a:p>
          <a:p>
            <a:pPr lvl="0"/>
            <a:r>
              <a:rPr lang="pt-BR" dirty="0" smtClean="0"/>
              <a:t>Renovação.</a:t>
            </a:r>
          </a:p>
          <a:p>
            <a:endParaRPr lang="pt-B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Cenários</a:t>
            </a:r>
            <a:endParaRPr lang="pt-BR" dirty="0"/>
          </a:p>
        </p:txBody>
      </p:sp>
      <p:sp>
        <p:nvSpPr>
          <p:cNvPr id="3" name="Espaço Reservado para Conteúdo 2"/>
          <p:cNvSpPr>
            <a:spLocks noGrp="1"/>
          </p:cNvSpPr>
          <p:nvPr>
            <p:ph sz="quarter" idx="1"/>
          </p:nvPr>
        </p:nvSpPr>
        <p:spPr/>
        <p:txBody>
          <a:bodyPr>
            <a:normAutofit lnSpcReduction="10000"/>
          </a:bodyPr>
          <a:lstStyle/>
          <a:p>
            <a:pPr lvl="0"/>
            <a:r>
              <a:rPr lang="pt-BR" dirty="0" smtClean="0"/>
              <a:t>Organograma. </a:t>
            </a:r>
          </a:p>
          <a:p>
            <a:pPr lvl="0"/>
            <a:r>
              <a:rPr lang="pt-BR" dirty="0" smtClean="0"/>
              <a:t>Modelagem de domínio. </a:t>
            </a:r>
          </a:p>
          <a:p>
            <a:pPr lvl="0"/>
            <a:r>
              <a:rPr lang="pt-BR" dirty="0" smtClean="0"/>
              <a:t>Uma empresa, vários sistemas. </a:t>
            </a:r>
          </a:p>
          <a:p>
            <a:pPr lvl="0"/>
            <a:r>
              <a:rPr lang="pt-BR" dirty="0" smtClean="0"/>
              <a:t>Modelo de negócio genérico.</a:t>
            </a:r>
          </a:p>
          <a:p>
            <a:pPr lvl="0"/>
            <a:r>
              <a:rPr lang="pt-BR" dirty="0" smtClean="0"/>
              <a:t>Novo negócio. </a:t>
            </a:r>
          </a:p>
          <a:p>
            <a:pPr lvl="0"/>
            <a:r>
              <a:rPr lang="pt-BR" dirty="0" smtClean="0"/>
              <a:t>Renovação.</a:t>
            </a:r>
          </a:p>
          <a:p>
            <a:pPr lvl="1"/>
            <a:r>
              <a:rPr lang="pt-BR" dirty="0" smtClean="0"/>
              <a:t>Se uma organização resolve renovar completamente seu modo de fazer negócio, então a modelagem de negócio será um projeto a parte executado em várias etapas: </a:t>
            </a:r>
          </a:p>
          <a:p>
            <a:pPr lvl="2"/>
            <a:r>
              <a:rPr lang="pt-BR" dirty="0" smtClean="0"/>
              <a:t>visão do novo negócio, </a:t>
            </a:r>
          </a:p>
          <a:p>
            <a:pPr lvl="2"/>
            <a:r>
              <a:rPr lang="pt-BR" dirty="0" smtClean="0"/>
              <a:t>engenharia reversa do negócio existente, </a:t>
            </a:r>
          </a:p>
          <a:p>
            <a:pPr lvl="2"/>
            <a:r>
              <a:rPr lang="pt-BR" dirty="0" smtClean="0"/>
              <a:t>engenharia direta do novo negócio e </a:t>
            </a:r>
          </a:p>
          <a:p>
            <a:pPr lvl="2"/>
            <a:r>
              <a:rPr lang="pt-BR" dirty="0" smtClean="0"/>
              <a:t>instalação do novo negócio.</a:t>
            </a:r>
          </a:p>
          <a:p>
            <a:endParaRPr lang="pt-B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2314600" cy="2362274"/>
          </a:xfrm>
        </p:spPr>
        <p:txBody>
          <a:bodyPr>
            <a:normAutofit/>
          </a:bodyPr>
          <a:lstStyle/>
          <a:p>
            <a:r>
              <a:rPr lang="pt-BR" sz="2400" dirty="0" smtClean="0"/>
              <a:t>Workflow da modelagem de negócio</a:t>
            </a:r>
            <a:endParaRPr lang="pt-BR" sz="2400" dirty="0"/>
          </a:p>
        </p:txBody>
      </p:sp>
      <p:pic>
        <p:nvPicPr>
          <p:cNvPr id="4" name="Espaço Reservado para Conteúdo 3"/>
          <p:cNvPicPr>
            <a:picLocks noGrp="1"/>
          </p:cNvPicPr>
          <p:nvPr>
            <p:ph sz="quarter" idx="1"/>
          </p:nvPr>
        </p:nvPicPr>
        <p:blipFill>
          <a:blip r:embed="rId2" cstate="print"/>
          <a:srcRect/>
          <a:stretch>
            <a:fillRect/>
          </a:stretch>
        </p:blipFill>
        <p:spPr bwMode="auto">
          <a:xfrm>
            <a:off x="2339752" y="260648"/>
            <a:ext cx="6308179" cy="640871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Focado em riscos</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Em função das priorizações dos casos de </a:t>
            </a:r>
            <a:br>
              <a:rPr lang="pt-BR" dirty="0" smtClean="0"/>
            </a:br>
            <a:r>
              <a:rPr lang="pt-BR" dirty="0" smtClean="0"/>
              <a:t>uso mais críticos nos primeiros ciclos </a:t>
            </a:r>
            <a:br>
              <a:rPr lang="pt-BR" dirty="0" smtClean="0"/>
            </a:br>
            <a:r>
              <a:rPr lang="pt-BR" dirty="0" smtClean="0"/>
              <a:t>iterativos, pode-se dizer que o UP é focado em </a:t>
            </a:r>
            <a:br>
              <a:rPr lang="pt-BR" dirty="0" smtClean="0"/>
            </a:br>
            <a:r>
              <a:rPr lang="pt-BR" dirty="0" smtClean="0"/>
              <a:t>riscos, pois se estes casos de uso são os que </a:t>
            </a:r>
            <a:br>
              <a:rPr lang="pt-BR" dirty="0" smtClean="0"/>
            </a:br>
            <a:r>
              <a:rPr lang="pt-BR" dirty="0" smtClean="0"/>
              <a:t>apresentam maior risco de desenvolvimento, </a:t>
            </a:r>
            <a:br>
              <a:rPr lang="pt-BR" dirty="0" smtClean="0"/>
            </a:br>
            <a:r>
              <a:rPr lang="pt-BR" dirty="0" smtClean="0"/>
              <a:t>então devem ser tratados o quanto antes para </a:t>
            </a:r>
            <a:br>
              <a:rPr lang="pt-BR" dirty="0" smtClean="0"/>
            </a:br>
            <a:r>
              <a:rPr lang="pt-BR" dirty="0" smtClean="0"/>
              <a:t>que os riscos sejam resolvidos enquanto o </a:t>
            </a:r>
            <a:br>
              <a:rPr lang="pt-BR" dirty="0" smtClean="0"/>
            </a:br>
            <a:r>
              <a:rPr lang="pt-BR" dirty="0" smtClean="0"/>
              <a:t>custo de tratá-los ainda é baixo e o tempo </a:t>
            </a:r>
            <a:br>
              <a:rPr lang="pt-BR" dirty="0" smtClean="0"/>
            </a:br>
            <a:r>
              <a:rPr lang="pt-BR" dirty="0" smtClean="0"/>
              <a:t>disponível para acomodar surpresas ainda é </a:t>
            </a:r>
            <a:br>
              <a:rPr lang="pt-BR" dirty="0" smtClean="0"/>
            </a:br>
            <a:r>
              <a:rPr lang="pt-BR" dirty="0" smtClean="0"/>
              <a:t>relativamente grande.</a:t>
            </a:r>
          </a:p>
          <a:p>
            <a:r>
              <a:rPr lang="pt-BR" dirty="0" smtClean="0"/>
              <a:t>Os requisitos ou casos de uso de maior risco são os mais imprevisíveis. </a:t>
            </a:r>
          </a:p>
          <a:p>
            <a:pPr lvl="1"/>
            <a:r>
              <a:rPr lang="pt-BR" dirty="0" smtClean="0"/>
              <a:t>Assim, estudá-los primeiramente, além de garantir um maior aprendizado sobre o sistema e as decisões arquiteturais mais importantes, também vai fazer com que riscos positivos ou negativos sejam dominados o mais cedo possível.</a:t>
            </a:r>
          </a:p>
          <a:p>
            <a:endParaRPr lang="pt-BR" dirty="0"/>
          </a:p>
        </p:txBody>
      </p:sp>
      <p:pic>
        <p:nvPicPr>
          <p:cNvPr id="9218" name="Picture 2"/>
          <p:cNvPicPr>
            <a:picLocks noChangeAspect="1" noChangeArrowheads="1"/>
          </p:cNvPicPr>
          <p:nvPr/>
        </p:nvPicPr>
        <p:blipFill>
          <a:blip r:embed="rId2" cstate="print"/>
          <a:srcRect/>
          <a:stretch>
            <a:fillRect/>
          </a:stretch>
        </p:blipFill>
        <p:spPr bwMode="auto">
          <a:xfrm>
            <a:off x="6232559" y="0"/>
            <a:ext cx="2911441" cy="4375448"/>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Requisitos</a:t>
            </a:r>
            <a:endParaRPr lang="pt-BR" dirty="0"/>
          </a:p>
        </p:txBody>
      </p:sp>
      <p:sp>
        <p:nvSpPr>
          <p:cNvPr id="3" name="Espaço Reservado para Conteúdo 2"/>
          <p:cNvSpPr>
            <a:spLocks noGrp="1"/>
          </p:cNvSpPr>
          <p:nvPr>
            <p:ph sz="quarter" idx="1"/>
          </p:nvPr>
        </p:nvSpPr>
        <p:spPr/>
        <p:txBody>
          <a:bodyPr>
            <a:normAutofit/>
          </a:bodyPr>
          <a:lstStyle/>
          <a:p>
            <a:r>
              <a:rPr lang="pt-BR" dirty="0" smtClean="0"/>
              <a:t>Objetivos:</a:t>
            </a:r>
          </a:p>
          <a:p>
            <a:pPr lvl="1"/>
            <a:r>
              <a:rPr lang="pt-BR" dirty="0" smtClean="0"/>
              <a:t>Estabelecer e manter concordância com o cliente e outros interessados sobre o que o sistema deve fazer, incluindo o porquê.</a:t>
            </a:r>
          </a:p>
          <a:p>
            <a:pPr lvl="1"/>
            <a:r>
              <a:rPr lang="pt-BR" dirty="0" smtClean="0"/>
              <a:t>Fornecer aos desenvolvedores uma melhor compreensão sobre os requisitos do sistema.</a:t>
            </a:r>
          </a:p>
          <a:p>
            <a:pPr lvl="1"/>
            <a:r>
              <a:rPr lang="pt-BR" dirty="0" smtClean="0"/>
              <a:t>Delimitar escopo do sistema, ou seja, o que pertence e o que não pertence ao sistema.</a:t>
            </a:r>
          </a:p>
          <a:p>
            <a:pPr lvl="1"/>
            <a:r>
              <a:rPr lang="pt-BR" dirty="0" smtClean="0"/>
              <a:t>Prover uma base para o planejamento técnico das iterações.</a:t>
            </a:r>
          </a:p>
          <a:p>
            <a:pPr lvl="1"/>
            <a:r>
              <a:rPr lang="pt-BR" dirty="0" smtClean="0"/>
              <a:t>Prover uma base para a estimação de custo e tempo de desenvolvimento. </a:t>
            </a:r>
          </a:p>
          <a:p>
            <a:pPr lvl="1"/>
            <a:r>
              <a:rPr lang="pt-BR" dirty="0" smtClean="0"/>
              <a:t>Definir uma interface com usuário focada em suas necessidades e objetivos.</a:t>
            </a:r>
          </a:p>
          <a:p>
            <a:pPr lvl="1"/>
            <a:endParaRPr lang="pt-B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2530624" cy="3802434"/>
          </a:xfrm>
        </p:spPr>
        <p:txBody>
          <a:bodyPr/>
          <a:lstStyle/>
          <a:p>
            <a:r>
              <a:rPr lang="pt-BR" dirty="0" smtClean="0"/>
              <a:t>Workflow de requisitos</a:t>
            </a:r>
            <a:endParaRPr lang="pt-BR" dirty="0"/>
          </a:p>
        </p:txBody>
      </p:sp>
      <p:pic>
        <p:nvPicPr>
          <p:cNvPr id="4" name="Espaço Reservado para Conteúdo 3"/>
          <p:cNvPicPr>
            <a:picLocks noGrp="1"/>
          </p:cNvPicPr>
          <p:nvPr>
            <p:ph sz="quarter" idx="1"/>
          </p:nvPr>
        </p:nvPicPr>
        <p:blipFill>
          <a:blip r:embed="rId2" cstate="print"/>
          <a:srcRect/>
          <a:stretch>
            <a:fillRect/>
          </a:stretch>
        </p:blipFill>
        <p:spPr bwMode="auto">
          <a:xfrm>
            <a:off x="2699792" y="188640"/>
            <a:ext cx="5976664" cy="6336704"/>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Análise e design</a:t>
            </a:r>
            <a:endParaRPr lang="pt-BR" dirty="0"/>
          </a:p>
        </p:txBody>
      </p:sp>
      <p:sp>
        <p:nvSpPr>
          <p:cNvPr id="3" name="Espaço Reservado para Conteúdo 2"/>
          <p:cNvSpPr>
            <a:spLocks noGrp="1"/>
          </p:cNvSpPr>
          <p:nvPr>
            <p:ph sz="quarter" idx="1"/>
          </p:nvPr>
        </p:nvSpPr>
        <p:spPr/>
        <p:txBody>
          <a:bodyPr>
            <a:normAutofit/>
          </a:bodyPr>
          <a:lstStyle/>
          <a:p>
            <a:r>
              <a:rPr lang="pt-BR" dirty="0" smtClean="0"/>
              <a:t>Análise implica no estudo do problema de forma mais aprofundada. Requisitos são detalhados e incluídos em modelos de análise como o modelo conceitual, de interação e funcional. Já o </a:t>
            </a:r>
            <a:r>
              <a:rPr lang="pt-BR" i="1" dirty="0" smtClean="0"/>
              <a:t>design</a:t>
            </a:r>
            <a:r>
              <a:rPr lang="pt-BR" dirty="0" smtClean="0"/>
              <a:t> consiste  em apresentar uma possível solução tecnológica para o modelo de análise. </a:t>
            </a:r>
          </a:p>
          <a:p>
            <a:r>
              <a:rPr lang="pt-BR" dirty="0" smtClean="0"/>
              <a:t>Para o RUP a disciplina de análise e </a:t>
            </a:r>
            <a:r>
              <a:rPr lang="pt-BR" i="1" dirty="0" smtClean="0"/>
              <a:t>design</a:t>
            </a:r>
            <a:r>
              <a:rPr lang="pt-BR" dirty="0" smtClean="0"/>
              <a:t> tem como característica principal a modelagem, ou seja, a transformação dos requisitos em modelos úteis para a geração de código. </a:t>
            </a:r>
          </a:p>
          <a:p>
            <a:endParaRPr lang="pt-B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2530624" cy="3946450"/>
          </a:xfrm>
        </p:spPr>
        <p:txBody>
          <a:bodyPr/>
          <a:lstStyle/>
          <a:p>
            <a:r>
              <a:rPr lang="pt-BR" dirty="0" smtClean="0"/>
              <a:t>Workflow de análise e design</a:t>
            </a:r>
            <a:endParaRPr lang="pt-BR" dirty="0"/>
          </a:p>
        </p:txBody>
      </p:sp>
      <p:pic>
        <p:nvPicPr>
          <p:cNvPr id="4" name="Espaço Reservado para Conteúdo 3"/>
          <p:cNvPicPr>
            <a:picLocks noGrp="1"/>
          </p:cNvPicPr>
          <p:nvPr>
            <p:ph sz="quarter" idx="1"/>
          </p:nvPr>
        </p:nvPicPr>
        <p:blipFill>
          <a:blip r:embed="rId2" cstate="print"/>
          <a:srcRect/>
          <a:stretch>
            <a:fillRect/>
          </a:stretch>
        </p:blipFill>
        <p:spPr bwMode="auto">
          <a:xfrm>
            <a:off x="2843808" y="0"/>
            <a:ext cx="5866343" cy="6453336"/>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Implementação</a:t>
            </a:r>
            <a:endParaRPr lang="pt-BR" dirty="0"/>
          </a:p>
        </p:txBody>
      </p:sp>
      <p:sp>
        <p:nvSpPr>
          <p:cNvPr id="3" name="Espaço Reservado para Conteúdo 2"/>
          <p:cNvSpPr>
            <a:spLocks noGrp="1"/>
          </p:cNvSpPr>
          <p:nvPr>
            <p:ph sz="quarter" idx="1"/>
          </p:nvPr>
        </p:nvSpPr>
        <p:spPr/>
        <p:txBody>
          <a:bodyPr>
            <a:normAutofit fontScale="85000" lnSpcReduction="20000"/>
          </a:bodyPr>
          <a:lstStyle/>
          <a:p>
            <a:pPr lvl="0"/>
            <a:r>
              <a:rPr lang="pt-BR" i="1" dirty="0" smtClean="0"/>
              <a:t>Versões</a:t>
            </a:r>
            <a:r>
              <a:rPr lang="pt-BR" dirty="0" smtClean="0"/>
              <a:t> (</a:t>
            </a:r>
            <a:r>
              <a:rPr lang="pt-BR" i="1" dirty="0" err="1" smtClean="0"/>
              <a:t>builds</a:t>
            </a:r>
            <a:r>
              <a:rPr lang="pt-BR" dirty="0" smtClean="0"/>
              <a:t>). </a:t>
            </a:r>
          </a:p>
          <a:p>
            <a:pPr lvl="1"/>
            <a:r>
              <a:rPr lang="pt-BR" dirty="0" smtClean="0"/>
              <a:t>São versões operacionais de um sistema que introduzem novas funcionalidades. </a:t>
            </a:r>
          </a:p>
          <a:p>
            <a:pPr lvl="1"/>
            <a:r>
              <a:rPr lang="pt-BR" dirty="0" smtClean="0"/>
              <a:t>Versões devem ser controladas e rastreadas para que alterações possam ser desfeitas em caso de necessidade. </a:t>
            </a:r>
          </a:p>
          <a:p>
            <a:pPr lvl="1"/>
            <a:r>
              <a:rPr lang="pt-BR" dirty="0" smtClean="0"/>
              <a:t>Projetos típicos apresentam novas versões regularmente; pelo menos uma versão por semana é desejável, podendo chegar a uma por dia.</a:t>
            </a:r>
          </a:p>
          <a:p>
            <a:pPr lvl="0"/>
            <a:r>
              <a:rPr lang="pt-BR" i="1" dirty="0" smtClean="0"/>
              <a:t>Integração</a:t>
            </a:r>
            <a:r>
              <a:rPr lang="pt-BR" dirty="0" smtClean="0"/>
              <a:t>. </a:t>
            </a:r>
          </a:p>
          <a:p>
            <a:pPr lvl="1"/>
            <a:r>
              <a:rPr lang="pt-BR" dirty="0" smtClean="0"/>
              <a:t>A integração consiste na combinação de pelo menos duas partes de software independentes. </a:t>
            </a:r>
          </a:p>
          <a:p>
            <a:pPr lvl="1"/>
            <a:r>
              <a:rPr lang="pt-BR" dirty="0" smtClean="0"/>
              <a:t>A integração no RUP deve ser contínua, como nos métodos ágeis e diferente da integração por fase que ocorre no modelo cascata com subprojetos. </a:t>
            </a:r>
          </a:p>
          <a:p>
            <a:pPr lvl="1"/>
            <a:r>
              <a:rPr lang="pt-BR" dirty="0" smtClean="0"/>
              <a:t>RUP prevê que no mínimo uma integração por ciclo deva acontecer, mas o ideal é que aconteçam várias integrações por dia.</a:t>
            </a:r>
          </a:p>
          <a:p>
            <a:pPr lvl="0"/>
            <a:r>
              <a:rPr lang="pt-BR" i="1" dirty="0" smtClean="0"/>
              <a:t>Protótipos</a:t>
            </a:r>
            <a:r>
              <a:rPr lang="pt-BR" dirty="0" smtClean="0"/>
              <a:t>. </a:t>
            </a:r>
          </a:p>
          <a:p>
            <a:pPr lvl="1"/>
            <a:r>
              <a:rPr lang="pt-BR" dirty="0" smtClean="0"/>
              <a:t>Devem ser usados primordialmente para reduzir risco, seja para obter uma melhor compreensão dos requisitos, seja para obter provas de conceito de arquitetura ou usabilidade.</a:t>
            </a:r>
          </a:p>
          <a:p>
            <a:endParaRPr lang="pt-B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p:cNvPicPr>
          <p:nvPr>
            <p:ph sz="quarter" idx="1"/>
          </p:nvPr>
        </p:nvPicPr>
        <p:blipFill>
          <a:blip r:embed="rId2" cstate="print"/>
          <a:srcRect/>
          <a:stretch>
            <a:fillRect/>
          </a:stretch>
        </p:blipFill>
        <p:spPr bwMode="auto">
          <a:xfrm>
            <a:off x="2123728" y="260648"/>
            <a:ext cx="6588745" cy="6336704"/>
          </a:xfrm>
          <a:prstGeom prst="rect">
            <a:avLst/>
          </a:prstGeom>
          <a:noFill/>
          <a:ln w="9525">
            <a:noFill/>
            <a:miter lim="800000"/>
            <a:headEnd/>
            <a:tailEnd/>
          </a:ln>
        </p:spPr>
      </p:pic>
      <p:sp>
        <p:nvSpPr>
          <p:cNvPr id="2" name="Título 1"/>
          <p:cNvSpPr>
            <a:spLocks noGrp="1"/>
          </p:cNvSpPr>
          <p:nvPr>
            <p:ph type="title"/>
          </p:nvPr>
        </p:nvSpPr>
        <p:spPr>
          <a:xfrm>
            <a:off x="457200" y="274638"/>
            <a:ext cx="2674640" cy="2002234"/>
          </a:xfrm>
        </p:spPr>
        <p:txBody>
          <a:bodyPr>
            <a:normAutofit/>
          </a:bodyPr>
          <a:lstStyle/>
          <a:p>
            <a:r>
              <a:rPr lang="pt-BR" sz="3200" dirty="0" smtClean="0"/>
              <a:t>Workflow de implementação</a:t>
            </a:r>
            <a:endParaRPr lang="pt-BR" sz="32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a:t>
            </a:r>
            <a:endParaRPr lang="pt-BR" dirty="0"/>
          </a:p>
        </p:txBody>
      </p:sp>
      <p:sp>
        <p:nvSpPr>
          <p:cNvPr id="3" name="Espaço Reservado para Conteúdo 2"/>
          <p:cNvSpPr>
            <a:spLocks noGrp="1"/>
          </p:cNvSpPr>
          <p:nvPr>
            <p:ph sz="quarter" idx="1"/>
          </p:nvPr>
        </p:nvSpPr>
        <p:spPr/>
        <p:txBody>
          <a:bodyPr>
            <a:normAutofit/>
          </a:bodyPr>
          <a:lstStyle/>
          <a:p>
            <a:r>
              <a:rPr lang="pt-BR" dirty="0" smtClean="0"/>
              <a:t>A disciplina de teste no RUP exclui os testes de unidade, que são executados pelo programador na disciplina de implementação. </a:t>
            </a:r>
          </a:p>
          <a:p>
            <a:r>
              <a:rPr lang="pt-BR" dirty="0" smtClean="0"/>
              <a:t>O propósito da disciplina de testes é:</a:t>
            </a:r>
          </a:p>
          <a:p>
            <a:pPr lvl="1"/>
            <a:r>
              <a:rPr lang="pt-BR" dirty="0" smtClean="0"/>
              <a:t>Verificar a interação entre objetos.</a:t>
            </a:r>
          </a:p>
          <a:p>
            <a:pPr lvl="1"/>
            <a:r>
              <a:rPr lang="pt-BR" dirty="0" smtClean="0"/>
              <a:t>Verificar se todos os componentes foram integrados adequadamente.</a:t>
            </a:r>
          </a:p>
          <a:p>
            <a:pPr lvl="1"/>
            <a:r>
              <a:rPr lang="pt-BR" dirty="0" smtClean="0"/>
              <a:t>Verificar se todos os requisitos foram corretamente implementados.</a:t>
            </a:r>
          </a:p>
          <a:p>
            <a:pPr lvl="1"/>
            <a:r>
              <a:rPr lang="pt-BR" dirty="0" smtClean="0"/>
              <a:t>Verificar e garantir que defeitos tenham sido identificados e tratados antes da entrega do produto final.</a:t>
            </a:r>
          </a:p>
          <a:p>
            <a:pPr lvl="1"/>
            <a:r>
              <a:rPr lang="pt-BR" dirty="0" smtClean="0"/>
              <a:t>Garantir que todos os defeitos tenham sido consertados, retestados  e estancados.</a:t>
            </a:r>
          </a:p>
          <a:p>
            <a:endParaRPr lang="pt-B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2674640" cy="2650306"/>
          </a:xfrm>
        </p:spPr>
        <p:txBody>
          <a:bodyPr/>
          <a:lstStyle/>
          <a:p>
            <a:r>
              <a:rPr lang="pt-BR" dirty="0" smtClean="0"/>
              <a:t>Workflow de teste</a:t>
            </a:r>
            <a:endParaRPr lang="pt-BR" dirty="0"/>
          </a:p>
        </p:txBody>
      </p:sp>
      <p:pic>
        <p:nvPicPr>
          <p:cNvPr id="4" name="Espaço Reservado para Conteúdo 3"/>
          <p:cNvPicPr>
            <a:picLocks noGrp="1"/>
          </p:cNvPicPr>
          <p:nvPr>
            <p:ph sz="quarter" idx="1"/>
          </p:nvPr>
        </p:nvPicPr>
        <p:blipFill>
          <a:blip r:embed="rId2" cstate="print"/>
          <a:srcRect/>
          <a:stretch>
            <a:fillRect/>
          </a:stretch>
        </p:blipFill>
        <p:spPr bwMode="auto">
          <a:xfrm>
            <a:off x="2123728" y="188640"/>
            <a:ext cx="6588596" cy="6408712"/>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Implantação </a:t>
            </a:r>
            <a:endParaRPr lang="pt-BR" dirty="0"/>
          </a:p>
        </p:txBody>
      </p:sp>
      <p:sp>
        <p:nvSpPr>
          <p:cNvPr id="3" name="Espaço Reservado para Conteúdo 2"/>
          <p:cNvSpPr>
            <a:spLocks noGrp="1"/>
          </p:cNvSpPr>
          <p:nvPr>
            <p:ph sz="quarter" idx="1"/>
          </p:nvPr>
        </p:nvSpPr>
        <p:spPr/>
        <p:txBody>
          <a:bodyPr/>
          <a:lstStyle/>
          <a:p>
            <a:r>
              <a:rPr lang="pt-BR" dirty="0" smtClean="0"/>
              <a:t>Existem vários tipos de implantação de software conforme a maneira como ele é distribuído, que vão desde sistemas personalizados a serem implantados diretamente nos computadores do cliente até software disponibilizado para </a:t>
            </a:r>
            <a:r>
              <a:rPr lang="pt-BR" i="1" dirty="0" smtClean="0"/>
              <a:t>download</a:t>
            </a:r>
            <a:r>
              <a:rPr lang="pt-BR" dirty="0" smtClean="0"/>
              <a:t> pela internet. </a:t>
            </a:r>
          </a:p>
          <a:p>
            <a:r>
              <a:rPr lang="pt-BR" dirty="0" smtClean="0"/>
              <a:t>A diferença entre os casos consiste no grau de envolvimento da empresa desenvolvedora do software com a instalação do produto no ambiente final.</a:t>
            </a:r>
          </a:p>
          <a:p>
            <a:endParaRPr lang="pt-B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p:cNvPicPr>
          <p:nvPr>
            <p:ph sz="quarter" idx="1"/>
          </p:nvPr>
        </p:nvPicPr>
        <p:blipFill>
          <a:blip r:embed="rId2" cstate="print"/>
          <a:srcRect/>
          <a:stretch>
            <a:fillRect/>
          </a:stretch>
        </p:blipFill>
        <p:spPr bwMode="auto">
          <a:xfrm>
            <a:off x="1364628" y="332656"/>
            <a:ext cx="7311827" cy="6141169"/>
          </a:xfrm>
          <a:prstGeom prst="rect">
            <a:avLst/>
          </a:prstGeom>
          <a:noFill/>
          <a:ln w="9525">
            <a:noFill/>
            <a:miter lim="800000"/>
            <a:headEnd/>
            <a:tailEnd/>
          </a:ln>
        </p:spPr>
      </p:pic>
      <p:sp>
        <p:nvSpPr>
          <p:cNvPr id="2" name="Título 1"/>
          <p:cNvSpPr>
            <a:spLocks noGrp="1"/>
          </p:cNvSpPr>
          <p:nvPr>
            <p:ph type="title"/>
          </p:nvPr>
        </p:nvSpPr>
        <p:spPr>
          <a:xfrm>
            <a:off x="457200" y="274638"/>
            <a:ext cx="2170584" cy="2002234"/>
          </a:xfrm>
        </p:spPr>
        <p:txBody>
          <a:bodyPr/>
          <a:lstStyle/>
          <a:p>
            <a:r>
              <a:rPr lang="pt-BR" dirty="0" smtClean="0"/>
              <a:t>Workflow de implantação</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 do UP</a:t>
            </a:r>
            <a:endParaRPr lang="pt-BR" dirty="0"/>
          </a:p>
        </p:txBody>
      </p:sp>
      <p:sp>
        <p:nvSpPr>
          <p:cNvPr id="3" name="Espaço Reservado para Conteúdo 2"/>
          <p:cNvSpPr>
            <a:spLocks noGrp="1"/>
          </p:cNvSpPr>
          <p:nvPr>
            <p:ph sz="quarter" idx="1"/>
          </p:nvPr>
        </p:nvSpPr>
        <p:spPr/>
        <p:txBody>
          <a:bodyPr>
            <a:normAutofit/>
          </a:bodyPr>
          <a:lstStyle/>
          <a:p>
            <a:pPr lvl="0"/>
            <a:r>
              <a:rPr lang="pt-BR" dirty="0" smtClean="0"/>
              <a:t>Concepção (</a:t>
            </a:r>
            <a:r>
              <a:rPr lang="pt-BR" i="1" dirty="0" err="1" smtClean="0"/>
              <a:t>inception</a:t>
            </a:r>
            <a:r>
              <a:rPr lang="pt-BR" dirty="0" smtClean="0"/>
              <a:t>). </a:t>
            </a:r>
          </a:p>
          <a:p>
            <a:pPr lvl="0"/>
            <a:r>
              <a:rPr lang="pt-BR" dirty="0" smtClean="0"/>
              <a:t>Elaboração (</a:t>
            </a:r>
            <a:r>
              <a:rPr lang="pt-BR" i="1" dirty="0" err="1" smtClean="0"/>
              <a:t>elaboration</a:t>
            </a:r>
            <a:r>
              <a:rPr lang="pt-BR" dirty="0" smtClean="0"/>
              <a:t>). </a:t>
            </a:r>
          </a:p>
          <a:p>
            <a:pPr lvl="0"/>
            <a:r>
              <a:rPr lang="pt-BR" dirty="0" smtClean="0"/>
              <a:t>Construção (</a:t>
            </a:r>
            <a:r>
              <a:rPr lang="pt-BR" i="1" dirty="0" err="1" smtClean="0"/>
              <a:t>construction</a:t>
            </a:r>
            <a:r>
              <a:rPr lang="pt-BR" dirty="0" smtClean="0"/>
              <a:t>). </a:t>
            </a:r>
          </a:p>
          <a:p>
            <a:pPr lvl="0"/>
            <a:r>
              <a:rPr lang="pt-BR" dirty="0" smtClean="0"/>
              <a:t>Transição (</a:t>
            </a:r>
            <a:r>
              <a:rPr lang="pt-BR" i="1" dirty="0" err="1" smtClean="0"/>
              <a:t>deployment</a:t>
            </a:r>
            <a:r>
              <a:rPr lang="pt-BR" dirty="0" smtClean="0"/>
              <a:t>). </a:t>
            </a:r>
          </a:p>
          <a:p>
            <a:endParaRPr lang="pt-B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Gerenciamento de configuração e mudança</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lvl="0"/>
            <a:r>
              <a:rPr lang="pt-BR" i="1" dirty="0" smtClean="0"/>
              <a:t>Gerenciamento de configuração</a:t>
            </a:r>
            <a:r>
              <a:rPr lang="pt-BR" dirty="0" smtClean="0"/>
              <a:t>. </a:t>
            </a:r>
          </a:p>
          <a:p>
            <a:pPr lvl="1"/>
            <a:r>
              <a:rPr lang="pt-BR" dirty="0" smtClean="0"/>
              <a:t>Responsável pela estruturação sistemática dos produtos. Artefatos como documentos e diagramas devem estar sob controle de versão e mudanças feitas devem ser visíveis e localizáveis. </a:t>
            </a:r>
          </a:p>
          <a:p>
            <a:pPr lvl="0"/>
            <a:r>
              <a:rPr lang="pt-BR" i="1" dirty="0" smtClean="0"/>
              <a:t>Gerenciamento de requisições de mudança</a:t>
            </a:r>
            <a:r>
              <a:rPr lang="pt-BR" dirty="0" smtClean="0"/>
              <a:t>. </a:t>
            </a:r>
          </a:p>
          <a:p>
            <a:pPr lvl="1"/>
            <a:r>
              <a:rPr lang="pt-BR" dirty="0" smtClean="0"/>
              <a:t>A área de CRM (</a:t>
            </a:r>
            <a:r>
              <a:rPr lang="pt-BR" i="1" dirty="0" err="1" smtClean="0"/>
              <a:t>Change</a:t>
            </a:r>
            <a:r>
              <a:rPr lang="pt-BR" i="1" dirty="0" smtClean="0"/>
              <a:t> </a:t>
            </a:r>
            <a:r>
              <a:rPr lang="pt-BR" i="1" dirty="0" err="1" smtClean="0"/>
              <a:t>Request</a:t>
            </a:r>
            <a:r>
              <a:rPr lang="pt-BR" i="1" dirty="0" smtClean="0"/>
              <a:t> Management</a:t>
            </a:r>
            <a:r>
              <a:rPr lang="pt-BR" dirty="0" smtClean="0"/>
              <a:t>) cuidará do controle das requisições de mudança em artefatos que produzem as diferentes versões destes. </a:t>
            </a:r>
          </a:p>
          <a:p>
            <a:pPr lvl="0"/>
            <a:r>
              <a:rPr lang="pt-BR" i="1" dirty="0" smtClean="0"/>
              <a:t>Gerenciamento de status e medição</a:t>
            </a:r>
            <a:r>
              <a:rPr lang="pt-BR" dirty="0" smtClean="0"/>
              <a:t>. </a:t>
            </a:r>
          </a:p>
          <a:p>
            <a:pPr lvl="1"/>
            <a:r>
              <a:rPr lang="pt-BR" dirty="0" smtClean="0"/>
              <a:t>Requisições de mudança têm estados como: novo, atribuído, retido, concluído e entregue. Elas também podem ter atributos como causa, fonte, natureza, prioridade, etc. O gerenciamento de </a:t>
            </a:r>
            <a:r>
              <a:rPr lang="pt-BR" i="1" dirty="0" smtClean="0"/>
              <a:t>status</a:t>
            </a:r>
            <a:r>
              <a:rPr lang="pt-BR" dirty="0" smtClean="0"/>
              <a:t> coloca todos estes atributos em um sistema de informação tal que o andamento de cada solicitação seja verificável a todo momento pelo gerente do projeto.</a:t>
            </a:r>
          </a:p>
          <a:p>
            <a:endParaRPr lang="pt-B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p:cNvPicPr>
          <p:nvPr>
            <p:ph sz="quarter" idx="1"/>
          </p:nvPr>
        </p:nvPicPr>
        <p:blipFill>
          <a:blip r:embed="rId2" cstate="print"/>
          <a:srcRect/>
          <a:stretch>
            <a:fillRect/>
          </a:stretch>
        </p:blipFill>
        <p:spPr bwMode="auto">
          <a:xfrm>
            <a:off x="1509712" y="260648"/>
            <a:ext cx="7238752" cy="6148089"/>
          </a:xfrm>
          <a:prstGeom prst="rect">
            <a:avLst/>
          </a:prstGeom>
          <a:noFill/>
          <a:ln w="9525">
            <a:noFill/>
            <a:miter lim="800000"/>
            <a:headEnd/>
            <a:tailEnd/>
          </a:ln>
        </p:spPr>
      </p:pic>
      <p:sp>
        <p:nvSpPr>
          <p:cNvPr id="2" name="Título 1"/>
          <p:cNvSpPr>
            <a:spLocks noGrp="1"/>
          </p:cNvSpPr>
          <p:nvPr>
            <p:ph type="title"/>
          </p:nvPr>
        </p:nvSpPr>
        <p:spPr/>
        <p:txBody>
          <a:bodyPr/>
          <a:lstStyle/>
          <a:p>
            <a:r>
              <a:rPr lang="pt-BR" dirty="0" smtClean="0"/>
              <a:t>Workflow</a:t>
            </a:r>
            <a:endParaRPr lang="pt-B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Ambiente</a:t>
            </a:r>
            <a:endParaRPr lang="pt-BR" dirty="0"/>
          </a:p>
        </p:txBody>
      </p:sp>
      <p:sp>
        <p:nvSpPr>
          <p:cNvPr id="3" name="Espaço Reservado para Conteúdo 2"/>
          <p:cNvSpPr>
            <a:spLocks noGrp="1"/>
          </p:cNvSpPr>
          <p:nvPr>
            <p:ph sz="quarter" idx="1"/>
          </p:nvPr>
        </p:nvSpPr>
        <p:spPr/>
        <p:txBody>
          <a:bodyPr/>
          <a:lstStyle/>
          <a:p>
            <a:r>
              <a:rPr lang="pt-BR" dirty="0" smtClean="0"/>
              <a:t>Trata principalmente da configuração do próprio processo a ser usado para desenvolver o projeto.  </a:t>
            </a:r>
          </a:p>
          <a:p>
            <a:r>
              <a:rPr lang="pt-BR" dirty="0" smtClean="0"/>
              <a:t>Em função do processo específico escolhido essa disciplina deve também tratar das ferramentas de apoio necessárias para que a equipe tenha sucesso no projeto.</a:t>
            </a:r>
          </a:p>
          <a:p>
            <a:endParaRPr lang="pt-B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p:cNvPicPr>
          <p:nvPr>
            <p:ph sz="quarter" idx="1"/>
          </p:nvPr>
        </p:nvPicPr>
        <p:blipFill>
          <a:blip r:embed="rId2" cstate="print"/>
          <a:srcRect/>
          <a:stretch>
            <a:fillRect/>
          </a:stretch>
        </p:blipFill>
        <p:spPr bwMode="auto">
          <a:xfrm>
            <a:off x="2552700" y="764704"/>
            <a:ext cx="5691708" cy="5253508"/>
          </a:xfrm>
          <a:prstGeom prst="rect">
            <a:avLst/>
          </a:prstGeom>
          <a:noFill/>
          <a:ln w="9525">
            <a:noFill/>
            <a:miter lim="800000"/>
            <a:headEnd/>
            <a:tailEnd/>
          </a:ln>
        </p:spPr>
      </p:pic>
      <p:sp>
        <p:nvSpPr>
          <p:cNvPr id="2" name="Título 1"/>
          <p:cNvSpPr>
            <a:spLocks noGrp="1"/>
          </p:cNvSpPr>
          <p:nvPr>
            <p:ph type="title"/>
          </p:nvPr>
        </p:nvSpPr>
        <p:spPr/>
        <p:txBody>
          <a:bodyPr/>
          <a:lstStyle/>
          <a:p>
            <a:r>
              <a:rPr lang="pt-BR" dirty="0" smtClean="0"/>
              <a:t>Workflow de ambiente</a:t>
            </a:r>
            <a:endParaRPr lang="pt-B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AUP – </a:t>
            </a:r>
            <a:r>
              <a:rPr lang="pt-BR" dirty="0" err="1" smtClean="0"/>
              <a:t>Agile</a:t>
            </a:r>
            <a:r>
              <a:rPr lang="pt-BR" dirty="0" smtClean="0"/>
              <a:t> Unified </a:t>
            </a:r>
            <a:r>
              <a:rPr lang="pt-BR" dirty="0" err="1" smtClean="0"/>
              <a:t>Process</a:t>
            </a:r>
            <a:endParaRPr lang="pt-BR" dirty="0"/>
          </a:p>
        </p:txBody>
      </p:sp>
      <p:sp>
        <p:nvSpPr>
          <p:cNvPr id="3" name="Espaço Reservado para Conteúdo 2"/>
          <p:cNvSpPr>
            <a:spLocks noGrp="1"/>
          </p:cNvSpPr>
          <p:nvPr>
            <p:ph sz="quarter" idx="1"/>
          </p:nvPr>
        </p:nvSpPr>
        <p:spPr/>
        <p:txBody>
          <a:bodyPr/>
          <a:lstStyle/>
          <a:p>
            <a:r>
              <a:rPr lang="pt-BR" dirty="0" smtClean="0"/>
              <a:t>É uma versão simplificada do RUP desenvolvida por </a:t>
            </a:r>
            <a:r>
              <a:rPr lang="pt-BR" dirty="0" err="1" smtClean="0"/>
              <a:t>Ambler</a:t>
            </a:r>
            <a:r>
              <a:rPr lang="pt-BR" dirty="0" smtClean="0"/>
              <a:t>. </a:t>
            </a:r>
          </a:p>
          <a:p>
            <a:r>
              <a:rPr lang="pt-BR" i="1" dirty="0" smtClean="0"/>
              <a:t>A</a:t>
            </a:r>
            <a:r>
              <a:rPr lang="pt-BR" dirty="0" smtClean="0"/>
              <a:t>plica técnicas ágeis como desenvolvimento dirigido por testes (TDD – </a:t>
            </a:r>
            <a:r>
              <a:rPr lang="pt-BR" i="1" dirty="0" err="1" smtClean="0"/>
              <a:t>Test</a:t>
            </a:r>
            <a:r>
              <a:rPr lang="pt-BR" i="1" dirty="0" smtClean="0"/>
              <a:t> </a:t>
            </a:r>
            <a:r>
              <a:rPr lang="pt-BR" i="1" dirty="0" err="1" smtClean="0"/>
              <a:t>Driven</a:t>
            </a:r>
            <a:r>
              <a:rPr lang="pt-BR" i="1" dirty="0" smtClean="0"/>
              <a:t> </a:t>
            </a:r>
            <a:r>
              <a:rPr lang="pt-BR" i="1" dirty="0" err="1" smtClean="0"/>
              <a:t>Development</a:t>
            </a:r>
            <a:r>
              <a:rPr lang="pt-BR" dirty="0" smtClean="0"/>
              <a:t>), modelagem ágil e refatoração.</a:t>
            </a:r>
          </a:p>
          <a:p>
            <a:r>
              <a:rPr lang="es-ES_tradnl" dirty="0" smtClean="0"/>
              <a:t>www.agilemodeling.com/style/</a:t>
            </a:r>
            <a:endParaRPr lang="pt-BR" dirty="0" smtClean="0"/>
          </a:p>
          <a:p>
            <a:endParaRPr lang="pt-BR" dirty="0" smtClean="0"/>
          </a:p>
          <a:p>
            <a:endParaRPr lang="pt-B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Apenas 7 disciplinas:</a:t>
            </a:r>
            <a:endParaRPr lang="pt-BR" dirty="0"/>
          </a:p>
        </p:txBody>
      </p:sp>
      <p:sp>
        <p:nvSpPr>
          <p:cNvPr id="3" name="Espaço Reservado para Conteúdo 2"/>
          <p:cNvSpPr>
            <a:spLocks noGrp="1"/>
          </p:cNvSpPr>
          <p:nvPr>
            <p:ph sz="quarter" idx="1"/>
          </p:nvPr>
        </p:nvSpPr>
        <p:spPr/>
        <p:txBody>
          <a:bodyPr>
            <a:normAutofit fontScale="70000" lnSpcReduction="20000"/>
          </a:bodyPr>
          <a:lstStyle/>
          <a:p>
            <a:pPr lvl="0"/>
            <a:r>
              <a:rPr lang="pt-BR" i="1" dirty="0" smtClean="0"/>
              <a:t>Modelagem</a:t>
            </a:r>
            <a:r>
              <a:rPr lang="pt-BR" dirty="0" smtClean="0"/>
              <a:t>. </a:t>
            </a:r>
          </a:p>
          <a:p>
            <a:pPr lvl="1"/>
            <a:r>
              <a:rPr lang="pt-BR" dirty="0" smtClean="0"/>
              <a:t>Entender o negócio da empresa através de modelos produzidos que buscam também identificar possíveis soluções para estes problemas. Um guia de modelagem AUP usando diagramas UML pode ser encontrado na página do AUP na Internet.</a:t>
            </a:r>
          </a:p>
          <a:p>
            <a:pPr lvl="0"/>
            <a:r>
              <a:rPr lang="pt-BR" i="1" dirty="0" smtClean="0"/>
              <a:t>Implementação</a:t>
            </a:r>
            <a:r>
              <a:rPr lang="pt-BR" dirty="0" smtClean="0"/>
              <a:t>. </a:t>
            </a:r>
          </a:p>
          <a:p>
            <a:pPr lvl="1"/>
            <a:r>
              <a:rPr lang="pt-BR" dirty="0" smtClean="0"/>
              <a:t>Transformar os modelos em código executável e criar testes de unidade.</a:t>
            </a:r>
          </a:p>
          <a:p>
            <a:pPr lvl="0"/>
            <a:r>
              <a:rPr lang="pt-BR" i="1" dirty="0" smtClean="0"/>
              <a:t>Teste</a:t>
            </a:r>
            <a:r>
              <a:rPr lang="pt-BR" dirty="0" smtClean="0"/>
              <a:t>. </a:t>
            </a:r>
          </a:p>
          <a:p>
            <a:pPr lvl="1"/>
            <a:r>
              <a:rPr lang="pt-BR" dirty="0" smtClean="0"/>
              <a:t>Efetuar testes de integração, de sistema e de aceitação para garantir que o sistema tenha qualidade e implemente os requisitos corretos corretamente.</a:t>
            </a:r>
          </a:p>
          <a:p>
            <a:pPr lvl="0"/>
            <a:r>
              <a:rPr lang="pt-BR" i="1" dirty="0" smtClean="0"/>
              <a:t>Implantação</a:t>
            </a:r>
            <a:r>
              <a:rPr lang="pt-BR" dirty="0" smtClean="0"/>
              <a:t>. </a:t>
            </a:r>
          </a:p>
          <a:p>
            <a:pPr lvl="1"/>
            <a:r>
              <a:rPr lang="pt-BR" dirty="0" smtClean="0"/>
              <a:t>Planejar as entregas de sistema para tornar o sistema acessível para usuários.</a:t>
            </a:r>
          </a:p>
          <a:p>
            <a:pPr lvl="0"/>
            <a:r>
              <a:rPr lang="pt-BR" i="1" dirty="0" smtClean="0"/>
              <a:t>Gerenciamento de configuração</a:t>
            </a:r>
            <a:r>
              <a:rPr lang="pt-BR" dirty="0" smtClean="0"/>
              <a:t>. </a:t>
            </a:r>
          </a:p>
          <a:p>
            <a:pPr lvl="1"/>
            <a:r>
              <a:rPr lang="pt-BR" dirty="0" smtClean="0"/>
              <a:t>Gerenciar as versões e o acesso aos artefatos do projeto.</a:t>
            </a:r>
          </a:p>
          <a:p>
            <a:pPr lvl="0"/>
            <a:r>
              <a:rPr lang="pt-BR" i="1" dirty="0" smtClean="0"/>
              <a:t>Gerenciamento de projeto</a:t>
            </a:r>
            <a:r>
              <a:rPr lang="pt-BR" dirty="0" smtClean="0"/>
              <a:t>. </a:t>
            </a:r>
          </a:p>
          <a:p>
            <a:pPr lvl="1"/>
            <a:r>
              <a:rPr lang="pt-BR" dirty="0" smtClean="0"/>
              <a:t>Controlar as atividades de projeto, garantindo que atividades sejam atribuídas às pessoas certas e executadas no prazo.</a:t>
            </a:r>
          </a:p>
          <a:p>
            <a:pPr lvl="0"/>
            <a:r>
              <a:rPr lang="pt-BR" i="1" dirty="0" smtClean="0"/>
              <a:t>Ambiente</a:t>
            </a:r>
            <a:r>
              <a:rPr lang="pt-BR" dirty="0" smtClean="0"/>
              <a:t>. </a:t>
            </a:r>
          </a:p>
          <a:p>
            <a:pPr lvl="1"/>
            <a:r>
              <a:rPr lang="pt-BR" dirty="0" smtClean="0"/>
              <a:t>Dar suporte à equipe garantindo que as ferramentas, guias e padrões estejam disponíveis quando necessário.</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OpenUp</a:t>
            </a:r>
            <a:r>
              <a:rPr lang="pt-BR" dirty="0" smtClean="0"/>
              <a:t> – Open Unified </a:t>
            </a:r>
            <a:r>
              <a:rPr lang="pt-BR" dirty="0" err="1" smtClean="0"/>
              <a:t>Process</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É uma implementação aberta do </a:t>
            </a:r>
            <a:r>
              <a:rPr lang="pt-BR" i="1" dirty="0" smtClean="0"/>
              <a:t>UP</a:t>
            </a:r>
            <a:r>
              <a:rPr lang="pt-BR" dirty="0" smtClean="0"/>
              <a:t> desenvolvida como parte do </a:t>
            </a:r>
            <a:r>
              <a:rPr lang="pt-BR" i="1" dirty="0" smtClean="0"/>
              <a:t>Eclipse </a:t>
            </a:r>
            <a:r>
              <a:rPr lang="pt-BR" i="1" dirty="0" err="1" smtClean="0"/>
              <a:t>Process</a:t>
            </a:r>
            <a:r>
              <a:rPr lang="pt-BR" i="1" dirty="0" smtClean="0"/>
              <a:t> Framework</a:t>
            </a:r>
            <a:r>
              <a:rPr lang="pt-BR" dirty="0" smtClean="0"/>
              <a:t> (</a:t>
            </a:r>
            <a:r>
              <a:rPr lang="pt-BR" i="1" dirty="0" smtClean="0"/>
              <a:t>EPF</a:t>
            </a:r>
            <a:r>
              <a:rPr lang="pt-BR" dirty="0" smtClean="0"/>
              <a:t>). </a:t>
            </a:r>
          </a:p>
          <a:p>
            <a:r>
              <a:rPr lang="pt-BR" dirty="0" smtClean="0"/>
              <a:t>Anteriormente era conhecido como </a:t>
            </a:r>
            <a:r>
              <a:rPr lang="pt-BR" i="1" dirty="0" err="1" smtClean="0"/>
              <a:t>Basic</a:t>
            </a:r>
            <a:r>
              <a:rPr lang="pt-BR" i="1" dirty="0" smtClean="0"/>
              <a:t> Unified </a:t>
            </a:r>
            <a:r>
              <a:rPr lang="pt-BR" i="1" dirty="0" err="1" smtClean="0"/>
              <a:t>Process</a:t>
            </a:r>
            <a:r>
              <a:rPr lang="pt-BR" dirty="0" smtClean="0"/>
              <a:t> (</a:t>
            </a:r>
            <a:r>
              <a:rPr lang="pt-BR" i="1" dirty="0" smtClean="0"/>
              <a:t>BUP</a:t>
            </a:r>
            <a:r>
              <a:rPr lang="pt-BR" dirty="0" smtClean="0"/>
              <a:t>) ou </a:t>
            </a:r>
            <a:r>
              <a:rPr lang="pt-BR" i="1" dirty="0" smtClean="0"/>
              <a:t>OpenUP/</a:t>
            </a:r>
            <a:r>
              <a:rPr lang="pt-BR" i="1" dirty="0" err="1" smtClean="0"/>
              <a:t>Basic</a:t>
            </a:r>
            <a:r>
              <a:rPr lang="pt-BR" dirty="0" smtClean="0"/>
              <a:t>.</a:t>
            </a:r>
          </a:p>
          <a:p>
            <a:r>
              <a:rPr lang="pt-BR" i="1" dirty="0" smtClean="0"/>
              <a:t>BUP</a:t>
            </a:r>
            <a:r>
              <a:rPr lang="pt-BR" dirty="0" smtClean="0"/>
              <a:t> foi originada pela IBM que abriu a definição de uma versão mais leve do </a:t>
            </a:r>
            <a:r>
              <a:rPr lang="pt-BR" i="1" dirty="0" smtClean="0"/>
              <a:t>RUP</a:t>
            </a:r>
            <a:r>
              <a:rPr lang="pt-BR" dirty="0" smtClean="0"/>
              <a:t>. </a:t>
            </a:r>
          </a:p>
          <a:p>
            <a:r>
              <a:rPr lang="pt-BR" dirty="0" smtClean="0"/>
              <a:t>Entre 2005 e 2006 essa versão foi abraçada pela Fundação Eclipse e passou a ser um de seus projetos.</a:t>
            </a:r>
          </a:p>
          <a:p>
            <a:r>
              <a:rPr lang="pt-BR" dirty="0" smtClean="0"/>
              <a:t>Aceita, embora de forma simplificada, a maioria dos princípios </a:t>
            </a:r>
            <a:r>
              <a:rPr lang="pt-BR" i="1" dirty="0" smtClean="0"/>
              <a:t>UP</a:t>
            </a:r>
            <a:r>
              <a:rPr lang="pt-BR" dirty="0" smtClean="0"/>
              <a:t>. </a:t>
            </a:r>
          </a:p>
          <a:p>
            <a:pPr lvl="1"/>
            <a:r>
              <a:rPr lang="pt-BR" dirty="0" smtClean="0"/>
              <a:t>Porém, é um método independente de ferramenta e de baixa cerimônia, ou seja, não é exigida grande precisão e detalhes nos documentos.</a:t>
            </a:r>
          </a:p>
          <a:p>
            <a:r>
              <a:rPr lang="pt-BR" dirty="0" smtClean="0"/>
              <a:t>Em português: </a:t>
            </a:r>
            <a:r>
              <a:rPr lang="pt-BR" dirty="0" err="1" smtClean="0"/>
              <a:t>epf</a:t>
            </a:r>
            <a:r>
              <a:rPr lang="pt-BR" dirty="0" smtClean="0"/>
              <a:t>.eclipse.org/</a:t>
            </a:r>
            <a:r>
              <a:rPr lang="pt-BR" dirty="0" err="1" smtClean="0"/>
              <a:t>wikis</a:t>
            </a:r>
            <a:r>
              <a:rPr lang="pt-BR" dirty="0" smtClean="0"/>
              <a:t>/</a:t>
            </a:r>
            <a:r>
              <a:rPr lang="pt-BR" dirty="0" err="1" smtClean="0"/>
              <a:t>openuppt</a:t>
            </a:r>
            <a:r>
              <a:rPr lang="pt-BR" dirty="0" smtClean="0"/>
              <a:t>/index.htm</a:t>
            </a:r>
          </a:p>
          <a:p>
            <a:endParaRPr lang="pt-B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827584" y="908720"/>
            <a:ext cx="7147880" cy="5466681"/>
          </a:xfrm>
          <a:prstGeom prst="rect">
            <a:avLst/>
          </a:prstGeom>
          <a:noFill/>
          <a:ln w="9525">
            <a:noFill/>
            <a:miter lim="800000"/>
            <a:headEnd/>
            <a:tailEnd/>
          </a:ln>
        </p:spPr>
      </p:pic>
      <p:sp>
        <p:nvSpPr>
          <p:cNvPr id="2" name="Título 1"/>
          <p:cNvSpPr>
            <a:spLocks noGrp="1"/>
          </p:cNvSpPr>
          <p:nvPr>
            <p:ph type="title"/>
          </p:nvPr>
        </p:nvSpPr>
        <p:spPr>
          <a:xfrm>
            <a:off x="457200" y="274638"/>
            <a:ext cx="7467600" cy="706090"/>
          </a:xfrm>
        </p:spPr>
        <p:txBody>
          <a:bodyPr/>
          <a:lstStyle/>
          <a:p>
            <a:r>
              <a:rPr lang="pt-BR" dirty="0" smtClean="0"/>
              <a:t>Ciclo de vida </a:t>
            </a:r>
            <a:r>
              <a:rPr lang="pt-BR" dirty="0" err="1" smtClean="0"/>
              <a:t>openup</a:t>
            </a:r>
            <a:endParaRPr lang="pt-B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Ciclo de vida da iteração </a:t>
            </a:r>
            <a:r>
              <a:rPr lang="pt-BR" dirty="0" err="1" smtClean="0"/>
              <a:t>OpenUp</a:t>
            </a:r>
            <a:endParaRPr lang="pt-BR"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76779" y="2636912"/>
            <a:ext cx="9027000" cy="21240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EUP – Enterprise Unified </a:t>
            </a:r>
            <a:r>
              <a:rPr lang="pt-BR" dirty="0" err="1" smtClean="0"/>
              <a:t>Process</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O </a:t>
            </a:r>
            <a:r>
              <a:rPr lang="pt-BR" i="1" dirty="0" smtClean="0"/>
              <a:t>Enterprise Unified </a:t>
            </a:r>
            <a:r>
              <a:rPr lang="pt-BR" i="1" dirty="0" err="1" smtClean="0"/>
              <a:t>Process</a:t>
            </a:r>
            <a:r>
              <a:rPr lang="pt-BR" dirty="0" smtClean="0"/>
              <a:t>, ou </a:t>
            </a:r>
            <a:r>
              <a:rPr lang="pt-BR" i="1" dirty="0" smtClean="0"/>
              <a:t>EUP</a:t>
            </a:r>
            <a:r>
              <a:rPr lang="pt-BR" dirty="0" smtClean="0"/>
              <a:t>, foi inicialmente definido por </a:t>
            </a:r>
            <a:r>
              <a:rPr lang="pt-BR" dirty="0" err="1" smtClean="0"/>
              <a:t>Ambler</a:t>
            </a:r>
            <a:r>
              <a:rPr lang="pt-BR" dirty="0" smtClean="0"/>
              <a:t> e </a:t>
            </a:r>
            <a:r>
              <a:rPr lang="pt-BR" dirty="0" err="1" smtClean="0"/>
              <a:t>Constantine</a:t>
            </a:r>
            <a:r>
              <a:rPr lang="pt-BR" dirty="0" smtClean="0"/>
              <a:t> em 1999 e posteriormente refinado por </a:t>
            </a:r>
            <a:r>
              <a:rPr lang="pt-BR" dirty="0" err="1" smtClean="0"/>
              <a:t>Ambler</a:t>
            </a:r>
            <a:r>
              <a:rPr lang="pt-BR" dirty="0" smtClean="0"/>
              <a:t>, </a:t>
            </a:r>
            <a:r>
              <a:rPr lang="pt-BR" dirty="0" err="1" smtClean="0"/>
              <a:t>Nalbone</a:t>
            </a:r>
            <a:r>
              <a:rPr lang="pt-BR" dirty="0" smtClean="0"/>
              <a:t> e </a:t>
            </a:r>
            <a:r>
              <a:rPr lang="pt-BR" dirty="0" err="1" smtClean="0"/>
              <a:t>Vizdos</a:t>
            </a:r>
            <a:r>
              <a:rPr lang="pt-BR" dirty="0" smtClean="0"/>
              <a:t> (2005). </a:t>
            </a:r>
          </a:p>
          <a:p>
            <a:r>
              <a:rPr lang="pt-BR" dirty="0" smtClean="0"/>
              <a:t>O modelo EUP vê o desenvolvimento de software não apenas como um projeto a ser executado, mas como algo intrínseco ao ciclo de vida da própria empresa.</a:t>
            </a:r>
          </a:p>
          <a:p>
            <a:r>
              <a:rPr lang="pt-BR" dirty="0" smtClean="0"/>
              <a:t>EUP foi proposto como uma extensão ao modelo RUP para prover, além das fases de RUP duas novas fases para tratar a evolução ou suporte ao sistema e a aposentadoria do sistema. </a:t>
            </a:r>
          </a:p>
          <a:p>
            <a:r>
              <a:rPr lang="pt-BR" dirty="0" smtClean="0"/>
              <a:t>Além destas duas fases, várias novas disciplinas relacionadas à empresa foram adicionadas. </a:t>
            </a: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1729</TotalTime>
  <Words>6173</Words>
  <Application>Microsoft Office PowerPoint</Application>
  <PresentationFormat>Apresentação na tela (4:3)</PresentationFormat>
  <Paragraphs>739</Paragraphs>
  <Slides>105</Slides>
  <Notes>1</Notes>
  <HiddenSlides>0</HiddenSlides>
  <MMClips>0</MMClips>
  <ScaleCrop>false</ScaleCrop>
  <HeadingPairs>
    <vt:vector size="4" baseType="variant">
      <vt:variant>
        <vt:lpstr>Tema</vt:lpstr>
      </vt:variant>
      <vt:variant>
        <vt:i4>1</vt:i4>
      </vt:variant>
      <vt:variant>
        <vt:lpstr>Títulos de slides</vt:lpstr>
      </vt:variant>
      <vt:variant>
        <vt:i4>105</vt:i4>
      </vt:variant>
    </vt:vector>
  </HeadingPairs>
  <TitlesOfParts>
    <vt:vector size="106" baseType="lpstr">
      <vt:lpstr>Balcão Envidraçado</vt:lpstr>
      <vt:lpstr>Processo unificado</vt:lpstr>
      <vt:lpstr>Conteúdo </vt:lpstr>
      <vt:lpstr>Processo unificado (UP)</vt:lpstr>
      <vt:lpstr>Caracterização</vt:lpstr>
      <vt:lpstr>Dirigido por casos de uso</vt:lpstr>
      <vt:lpstr>Centrado na arquitetura</vt:lpstr>
      <vt:lpstr>Iterativo e incremental</vt:lpstr>
      <vt:lpstr>Focado em riscos</vt:lpstr>
      <vt:lpstr>Fases do UP</vt:lpstr>
      <vt:lpstr>Concepção Marco LCO - Lifecicle Objective Milestone.</vt:lpstr>
      <vt:lpstr>Elaboração Marco LCA - Lifecicle Architecture Milestone </vt:lpstr>
      <vt:lpstr>Slide 12</vt:lpstr>
      <vt:lpstr>Construção Marco IOC - Initial Operational Capability Milestone </vt:lpstr>
      <vt:lpstr>Slide 14</vt:lpstr>
      <vt:lpstr>Transição Marco PR - Product Release Milestone </vt:lpstr>
      <vt:lpstr>Implementações do UP</vt:lpstr>
      <vt:lpstr>RUP – Rational Unified Process</vt:lpstr>
      <vt:lpstr>Blocos de construção do RUP</vt:lpstr>
      <vt:lpstr>Papeis</vt:lpstr>
      <vt:lpstr>Papeis de analista</vt:lpstr>
      <vt:lpstr>Papeis de analista</vt:lpstr>
      <vt:lpstr>Papeis de analista</vt:lpstr>
      <vt:lpstr>Papeis de analista</vt:lpstr>
      <vt:lpstr>Papeis de analista</vt:lpstr>
      <vt:lpstr>Papeis de analista</vt:lpstr>
      <vt:lpstr>Papeis de analista</vt:lpstr>
      <vt:lpstr>Papeis de analista</vt:lpstr>
      <vt:lpstr>Papeis de desenvolvedor</vt:lpstr>
      <vt:lpstr>Papeis de desenvolvedor</vt:lpstr>
      <vt:lpstr>Papeis de desenvolvedor</vt:lpstr>
      <vt:lpstr>Papeis de desenvolvedor</vt:lpstr>
      <vt:lpstr>Papeis de desenvolvedor</vt:lpstr>
      <vt:lpstr>Papeis de desenvolvedor</vt:lpstr>
      <vt:lpstr>Papeis de desenvolvedor</vt:lpstr>
      <vt:lpstr>Papeis de desenvolvedor</vt:lpstr>
      <vt:lpstr>Papeis de desenvolvedor</vt:lpstr>
      <vt:lpstr>Papeis de desenvolvedor</vt:lpstr>
      <vt:lpstr>Papeis de testador</vt:lpstr>
      <vt:lpstr>Papeis de testador</vt:lpstr>
      <vt:lpstr>Papeis de testador</vt:lpstr>
      <vt:lpstr>Papeis de testador</vt:lpstr>
      <vt:lpstr>Papeis de testador</vt:lpstr>
      <vt:lpstr>Papeis de gerente</vt:lpstr>
      <vt:lpstr>Papeis de gerente</vt:lpstr>
      <vt:lpstr>Papeis de gerente</vt:lpstr>
      <vt:lpstr>Papeis de gerente</vt:lpstr>
      <vt:lpstr>Papeis de gerente</vt:lpstr>
      <vt:lpstr>Papeis de gerente</vt:lpstr>
      <vt:lpstr>Papeis de gerente</vt:lpstr>
      <vt:lpstr>Outros papeis</vt:lpstr>
      <vt:lpstr>Outros papeis</vt:lpstr>
      <vt:lpstr>Outros papeis</vt:lpstr>
      <vt:lpstr>Outros papeis</vt:lpstr>
      <vt:lpstr>Outros papeis</vt:lpstr>
      <vt:lpstr>Outros papeis</vt:lpstr>
      <vt:lpstr>Outros papeis</vt:lpstr>
      <vt:lpstr>Atividades</vt:lpstr>
      <vt:lpstr>Tipos de passos de atividade</vt:lpstr>
      <vt:lpstr>Artefatos</vt:lpstr>
      <vt:lpstr>Tipos de artefatos</vt:lpstr>
      <vt:lpstr>Workflows</vt:lpstr>
      <vt:lpstr>Tipos de workflow</vt:lpstr>
      <vt:lpstr>Outros elementos RUP</vt:lpstr>
      <vt:lpstr>Disciplinas RUP</vt:lpstr>
      <vt:lpstr>Arquitetura RUP</vt:lpstr>
      <vt:lpstr>Gerenciamento de projeto</vt:lpstr>
      <vt:lpstr>Plano de projeto (ou plano de fase)</vt:lpstr>
      <vt:lpstr>Planos de iteração</vt:lpstr>
      <vt:lpstr>Entradas para construir um plano de iteração</vt:lpstr>
      <vt:lpstr>Workflow de gerenciamento de projeto</vt:lpstr>
      <vt:lpstr>Modelagem de negócio</vt:lpstr>
      <vt:lpstr>Cenários</vt:lpstr>
      <vt:lpstr>Cenários</vt:lpstr>
      <vt:lpstr>Cenários</vt:lpstr>
      <vt:lpstr>Cenários</vt:lpstr>
      <vt:lpstr>Cenários</vt:lpstr>
      <vt:lpstr>Cenários</vt:lpstr>
      <vt:lpstr>Cenários</vt:lpstr>
      <vt:lpstr>Workflow da modelagem de negócio</vt:lpstr>
      <vt:lpstr>Requisitos</vt:lpstr>
      <vt:lpstr>Workflow de requisitos</vt:lpstr>
      <vt:lpstr>Análise e design</vt:lpstr>
      <vt:lpstr>Workflow de análise e design</vt:lpstr>
      <vt:lpstr>Implementação</vt:lpstr>
      <vt:lpstr>Workflow de implementação</vt:lpstr>
      <vt:lpstr>Teste</vt:lpstr>
      <vt:lpstr>Workflow de teste</vt:lpstr>
      <vt:lpstr>Implantação </vt:lpstr>
      <vt:lpstr>Workflow de implantação</vt:lpstr>
      <vt:lpstr>Gerenciamento de configuração e mudança</vt:lpstr>
      <vt:lpstr>Workflow</vt:lpstr>
      <vt:lpstr>Ambiente</vt:lpstr>
      <vt:lpstr>Workflow de ambiente</vt:lpstr>
      <vt:lpstr>AUP – Agile Unified Process</vt:lpstr>
      <vt:lpstr>Apenas 7 disciplinas:</vt:lpstr>
      <vt:lpstr>OpenUp – Open Unified Process</vt:lpstr>
      <vt:lpstr>Ciclo de vida openup</vt:lpstr>
      <vt:lpstr>Ciclo de vida da iteração OpenUp</vt:lpstr>
      <vt:lpstr>EUP – Enterprise Unified Process</vt:lpstr>
      <vt:lpstr>Novas fases EUP</vt:lpstr>
      <vt:lpstr>Novas disciplinas EUP</vt:lpstr>
      <vt:lpstr>OUM – Oracle Unified Method</vt:lpstr>
      <vt:lpstr>Ciclo de vida OUM</vt:lpstr>
      <vt:lpstr>RUP-SE Rational Unified Process–Systems Engineering</vt:lpstr>
      <vt:lpstr>Projetos para os quais RUP-SE é adequado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Plano de aulas</dc:title>
  <dc:creator>Raul</dc:creator>
  <cp:lastModifiedBy>Raul Sidnei Wazlawick</cp:lastModifiedBy>
  <cp:revision>136</cp:revision>
  <dcterms:created xsi:type="dcterms:W3CDTF">2009-02-27T18:09:02Z</dcterms:created>
  <dcterms:modified xsi:type="dcterms:W3CDTF">2012-09-27T14:28:08Z</dcterms:modified>
</cp:coreProperties>
</file>