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6333" autoAdjust="0"/>
  </p:normalViewPr>
  <p:slideViewPr>
    <p:cSldViewPr>
      <p:cViewPr varScale="1">
        <p:scale>
          <a:sx n="63" d="100"/>
          <a:sy n="63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Planejamento de projeto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Calibri" pitchFamily="34" charset="0"/>
              </a:rPr>
              <a:t>INE 5419 – Engenharia de Software II</a:t>
            </a:r>
          </a:p>
          <a:p>
            <a:r>
              <a:rPr lang="pt-BR" dirty="0" smtClean="0">
                <a:latin typeface="Calibri" pitchFamily="34" charset="0"/>
              </a:rPr>
              <a:t>Prof. Raul Sidnei Wazlawick</a:t>
            </a:r>
          </a:p>
          <a:p>
            <a:r>
              <a:rPr lang="pt-BR" dirty="0" smtClean="0">
                <a:latin typeface="Calibri" pitchFamily="34" charset="0"/>
              </a:rPr>
              <a:t>UFSC-CTC-INE</a:t>
            </a:r>
          </a:p>
          <a:p>
            <a:r>
              <a:rPr lang="pt-BR" dirty="0" smtClean="0">
                <a:latin typeface="Calibri" pitchFamily="34" charset="0"/>
              </a:rPr>
              <a:t>2014.2</a:t>
            </a: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Estimação da Duração e Esforço nas Diferentes Fases do Projeto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20" y="1916832"/>
            <a:ext cx="7879619" cy="35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Duração e esforço no 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Concepção: 10% do tempo e 5% do esforço.</a:t>
            </a:r>
          </a:p>
          <a:p>
            <a:pPr lvl="0"/>
            <a:r>
              <a:rPr lang="pt-BR" dirty="0" smtClean="0"/>
              <a:t>Elaboração: 30% do tempo e 20% do esforço.</a:t>
            </a:r>
          </a:p>
          <a:p>
            <a:pPr lvl="0"/>
            <a:r>
              <a:rPr lang="pt-BR" dirty="0" smtClean="0"/>
              <a:t>Construção: 50% do tempo e 65% do esforço.</a:t>
            </a:r>
          </a:p>
          <a:p>
            <a:pPr lvl="0"/>
            <a:r>
              <a:rPr lang="pt-BR" dirty="0" smtClean="0"/>
              <a:t>Transição: 10% do tempo e 10% do esforço.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Esforço total: 40 desenvolvedor-mês.</a:t>
            </a:r>
          </a:p>
          <a:p>
            <a:r>
              <a:rPr lang="pt-BR" dirty="0" smtClean="0"/>
              <a:t>Duração linear: 8,5 meses.</a:t>
            </a:r>
          </a:p>
          <a:p>
            <a:r>
              <a:rPr lang="pt-BR" dirty="0" smtClean="0"/>
              <a:t>Duração das fases:</a:t>
            </a:r>
          </a:p>
          <a:p>
            <a:pPr lvl="1"/>
            <a:r>
              <a:rPr lang="pt-BR" dirty="0" smtClean="0"/>
              <a:t>Concepção: 10% de 8,5, ou seja, cerca de 0,85 meses.</a:t>
            </a:r>
          </a:p>
          <a:p>
            <a:pPr lvl="1"/>
            <a:r>
              <a:rPr lang="pt-BR" dirty="0" smtClean="0"/>
              <a:t>Elaboração: 30% de 8,5, ou seja, cerca de 2,55 meses.</a:t>
            </a:r>
          </a:p>
          <a:p>
            <a:pPr lvl="1"/>
            <a:r>
              <a:rPr lang="pt-BR" dirty="0" smtClean="0"/>
              <a:t>Construção: 50% de 8,5, ou seja, cerca de 4,25 meses.</a:t>
            </a:r>
          </a:p>
          <a:p>
            <a:pPr lvl="1"/>
            <a:r>
              <a:rPr lang="pt-BR" dirty="0" smtClean="0"/>
              <a:t>Transição: 10% de 8,5, ou seja, cerca de 0,85 meses.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Esforço total: 40 desenvolvedor-mês.</a:t>
            </a:r>
          </a:p>
          <a:p>
            <a:r>
              <a:rPr lang="pt-BR" dirty="0" smtClean="0"/>
              <a:t>Duração linear: 8,5 meses.</a:t>
            </a:r>
          </a:p>
          <a:p>
            <a:r>
              <a:rPr lang="pt-BR" dirty="0" smtClean="0"/>
              <a:t>Duração das fases:</a:t>
            </a:r>
          </a:p>
          <a:p>
            <a:pPr lvl="1"/>
            <a:r>
              <a:rPr lang="pt-BR" dirty="0" smtClean="0"/>
              <a:t>Concepção: 0,85 meses.</a:t>
            </a:r>
          </a:p>
          <a:p>
            <a:pPr lvl="1"/>
            <a:r>
              <a:rPr lang="pt-BR" dirty="0" smtClean="0"/>
              <a:t>Elaboração: 2,55 meses.</a:t>
            </a:r>
          </a:p>
          <a:p>
            <a:pPr lvl="1"/>
            <a:r>
              <a:rPr lang="pt-BR" dirty="0" smtClean="0"/>
              <a:t>Construção: 4,25 meses.</a:t>
            </a:r>
          </a:p>
          <a:p>
            <a:pPr lvl="1"/>
            <a:r>
              <a:rPr lang="pt-BR" dirty="0" smtClean="0"/>
              <a:t>Transição: 0,85 meses.</a:t>
            </a:r>
          </a:p>
          <a:p>
            <a:r>
              <a:rPr lang="pt-BR" dirty="0" smtClean="0"/>
              <a:t>Tamanho da equipe nas fases:</a:t>
            </a:r>
          </a:p>
          <a:p>
            <a:pPr lvl="1"/>
            <a:r>
              <a:rPr lang="pt-BR" dirty="0" smtClean="0"/>
              <a:t>Concepção: 5% de 40, ou seja, 2 desenvolvedor-mês, o que dividido por 0,85 meses dá cerca de 2,35 desenvolvedores em média na fase.</a:t>
            </a:r>
          </a:p>
          <a:p>
            <a:pPr lvl="1"/>
            <a:r>
              <a:rPr lang="pt-BR" dirty="0" smtClean="0"/>
              <a:t>Elaboração: 20% de 40, ou seja, 8 desenvolvedor-mês, o que dividido por 2,55 meses dá cerca de 3,13 desenvolvedores em média na fase.</a:t>
            </a:r>
          </a:p>
          <a:p>
            <a:pPr lvl="1"/>
            <a:r>
              <a:rPr lang="pt-BR" dirty="0" smtClean="0"/>
              <a:t>Construção: 65% de 40, ou seja, 26 desenvolvedor-mês, o que dividido por 4,25 meses dá cerca de 6,11 desenvolvedores em média na fase.</a:t>
            </a:r>
          </a:p>
          <a:p>
            <a:pPr lvl="1"/>
            <a:r>
              <a:rPr lang="pt-BR" dirty="0" smtClean="0"/>
              <a:t>Transição: 10% de 40, ou seja, 4 desenvolvedor-mês, o que dividido por 0,85 meses dá cerca de 4,7 desenvolvedores em média na fase.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Alterações do perfil típico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Se for necessário um tempo mais longo para estabelecer o projeto, achar financiadores, fazer pesquisa de mercado ou construir provas de conceito, a fase de concepção deve ser tornada mais longa.</a:t>
            </a:r>
          </a:p>
          <a:p>
            <a:pPr lvl="0"/>
            <a:r>
              <a:rPr lang="pt-BR" dirty="0" smtClean="0"/>
              <a:t>Se houver altos riscos técnicos ou de pessoal ou se houver restrições de desempenho importantes e nenhuma arquitetura prévia definida, então a fase de elaboração deve ser alongada, porque serão necessários mais ciclos de elaboração para definir a arquitetura e/ou mitigar os riscos conhecidos.</a:t>
            </a:r>
          </a:p>
          <a:p>
            <a:pPr lvl="0"/>
            <a:r>
              <a:rPr lang="pt-BR" dirty="0" smtClean="0"/>
              <a:t>Se essa não for a primeira geração do produto (pode ser um ciclo de evolução) e se não serão feitas maiores alterações na arquitetura então as fases de concepção e elaboração podem ser encolhidas.</a:t>
            </a:r>
          </a:p>
          <a:p>
            <a:pPr lvl="0"/>
            <a:r>
              <a:rPr lang="pt-BR" dirty="0" smtClean="0"/>
              <a:t>Se o objetivo for atingir o mercado rapidamente por causa de concorrentes ou porque se está criando o mercado, então a fase de construção pode ser encolhida e a fase de transição aumentada. Assim, versões executáveis serão liberadas mais cedo e gradativamente no mercado.</a:t>
            </a:r>
          </a:p>
          <a:p>
            <a:pPr lvl="0"/>
            <a:r>
              <a:rPr lang="pt-BR" dirty="0" smtClean="0"/>
              <a:t>Se houver necessidade de uma transição complicada, como por exemplo, substituir um sistema em funcionamento sem interromper os serviços, ou no caso de domínios que exigem certificações ou regulamentos a serem avaliados (medicina, aeronáutica, etc.), a fase de transição deve ser aumentada.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Estimação da Duração e Número dos Ciclos Iterativos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Equipes pequenas com até 5 pessoas poderão fazer o planejamento juntos numa manhã de segunda-feira, executar o trabalho ao longo da semana e gerar uma </a:t>
            </a:r>
            <a:r>
              <a:rPr lang="pt-BR" i="1" dirty="0" smtClean="0"/>
              <a:t>release</a:t>
            </a:r>
            <a:r>
              <a:rPr lang="pt-BR" dirty="0" smtClean="0"/>
              <a:t> na sexta. </a:t>
            </a:r>
          </a:p>
          <a:p>
            <a:r>
              <a:rPr lang="pt-BR" dirty="0" smtClean="0"/>
              <a:t>Equipes com mais de 20 pessoas precisarão de mais tempo para distribuir atividades e sincronizar as atividades, até porque a carga de trabalho naturalmente será bem maior. Além disso, a geração da </a:t>
            </a:r>
            <a:r>
              <a:rPr lang="pt-BR" i="1" dirty="0" smtClean="0"/>
              <a:t>release</a:t>
            </a:r>
            <a:r>
              <a:rPr lang="pt-BR" dirty="0" smtClean="0"/>
              <a:t> tomará mais tempo, pois haverá um volume maior de partes a serem integradas. Assim, neste caso, uma iteração de 3 a 4 semanas seria mais recomendável. </a:t>
            </a:r>
          </a:p>
          <a:p>
            <a:r>
              <a:rPr lang="pt-BR" dirty="0" smtClean="0"/>
              <a:t>Equipes com mais de 40 pessoas precisarão trabalhar em um ambiente muito mais formal e com mais documentação intermediária de forma que o fluxo de informação será naturalmente mais lento. Desta forma, um ciclo de 6 a 8 semanas seria recomendável neste caso.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fatores que afetam a duração de um ciclo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Quanto mais automatização no processo e geração de código e no ambiente de desenvolvimento em geral, mais curtos poderão ser os ciclos.</a:t>
            </a:r>
          </a:p>
          <a:p>
            <a:pPr lvl="0"/>
            <a:r>
              <a:rPr lang="pt-BR" dirty="0" smtClean="0"/>
              <a:t>Quanto mais familiaridade a equipe tiver com o Processo Unificado e com as técnicas de análise e </a:t>
            </a:r>
            <a:r>
              <a:rPr lang="pt-BR" i="1" dirty="0" smtClean="0"/>
              <a:t>design</a:t>
            </a:r>
            <a:r>
              <a:rPr lang="pt-BR" dirty="0" smtClean="0"/>
              <a:t>, mais curtos poderão ser os ciclos.</a:t>
            </a:r>
          </a:p>
          <a:p>
            <a:pPr lvl="0"/>
            <a:r>
              <a:rPr lang="pt-BR" dirty="0" smtClean="0"/>
              <a:t>Quanto mais crítico for o fator “qualidade” no desenvolvimento, quanto mais críticas as revisões e testes que precisam ser feitas, mais longos deverão ser os ciclos.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iterações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número de iterações de um projeto dependerá do tempo linear a ser despendido, especialmente nas fases de elaboração e construção, dividido pelo tamanho planejado para as iterações. </a:t>
            </a:r>
          </a:p>
          <a:p>
            <a:r>
              <a:rPr lang="pt-BR" dirty="0" smtClean="0"/>
              <a:t>Por exemplo, um projeto com iterações de duas semanas, cujas fases de elaboração e construção devem durar 6 meses no total (24 semanas) terá 12 ciclos de elaboração e construção.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 dos Marcos ou Entregas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vez definido o tamanho das iterações, tamanho da equipe em cada fase e a duração de cada fase (em número de ciclos), o planejador deverá retomar a declaração de escopo para definir os marcos de projeto e as datas de entregas. </a:t>
            </a:r>
          </a:p>
          <a:p>
            <a:r>
              <a:rPr lang="pt-BR" dirty="0" smtClean="0"/>
              <a:t>O Processo Unificado já estabelece marcos padrão ao final de cada fase, mas convém que no plano de projeto esses marcos, bem como outros momentos importantes do projeto sejam claramente identificados.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 o exemplo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18" y="2492896"/>
            <a:ext cx="8347503" cy="253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de projetos</a:t>
            </a:r>
          </a:p>
          <a:p>
            <a:r>
              <a:rPr lang="pt-BR" dirty="0" smtClean="0"/>
              <a:t>Termo de abertura</a:t>
            </a:r>
          </a:p>
          <a:p>
            <a:r>
              <a:rPr lang="pt-BR" dirty="0" smtClean="0"/>
              <a:t>Declaração de escopo</a:t>
            </a:r>
          </a:p>
          <a:p>
            <a:r>
              <a:rPr lang="pt-BR" dirty="0" smtClean="0"/>
              <a:t>Planejamento de projeto com ciclos iterativos</a:t>
            </a:r>
          </a:p>
          <a:p>
            <a:pPr lvl="1"/>
            <a:r>
              <a:rPr lang="pt-BR" dirty="0" smtClean="0"/>
              <a:t>Duração e esforço das fases</a:t>
            </a:r>
          </a:p>
          <a:p>
            <a:pPr lvl="1"/>
            <a:r>
              <a:rPr lang="pt-BR" dirty="0" smtClean="0"/>
              <a:t>Duração e número de ciclos iterativos</a:t>
            </a:r>
          </a:p>
          <a:p>
            <a:pPr lvl="1"/>
            <a:r>
              <a:rPr lang="pt-BR" dirty="0" smtClean="0"/>
              <a:t>Número de iterações</a:t>
            </a:r>
          </a:p>
          <a:p>
            <a:pPr lvl="1"/>
            <a:r>
              <a:rPr lang="pt-BR" dirty="0" smtClean="0"/>
              <a:t>Marcos ou entregas</a:t>
            </a:r>
          </a:p>
          <a:p>
            <a:r>
              <a:rPr lang="pt-BR" dirty="0" smtClean="0"/>
              <a:t>Planejamento de iteração</a:t>
            </a:r>
          </a:p>
          <a:p>
            <a:pPr lvl="1"/>
            <a:r>
              <a:rPr lang="pt-BR" dirty="0" smtClean="0"/>
              <a:t>WBS – estrutura analítica</a:t>
            </a:r>
          </a:p>
          <a:p>
            <a:pPr lvl="1"/>
            <a:r>
              <a:rPr lang="pt-BR" dirty="0" smtClean="0"/>
              <a:t>Responsáveis</a:t>
            </a:r>
          </a:p>
          <a:p>
            <a:pPr lvl="1"/>
            <a:r>
              <a:rPr lang="pt-BR" dirty="0" smtClean="0"/>
              <a:t>Recursos</a:t>
            </a:r>
          </a:p>
          <a:p>
            <a:pPr lvl="1"/>
            <a:r>
              <a:rPr lang="pt-BR" dirty="0" smtClean="0"/>
              <a:t>Dependências</a:t>
            </a:r>
          </a:p>
          <a:p>
            <a:pPr lvl="1"/>
            <a:r>
              <a:rPr lang="pt-BR" dirty="0" smtClean="0"/>
              <a:t>Cronograma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2" y="548679"/>
            <a:ext cx="8599212" cy="57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Planejamento de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Depende fortemente do processo escolhido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possíveis no 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Implementar total ou parcialmente um ou mais </a:t>
            </a:r>
            <a:r>
              <a:rPr lang="pt-BR" i="1" dirty="0" smtClean="0"/>
              <a:t>casos de uso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Mitigar um </a:t>
            </a:r>
            <a:r>
              <a:rPr lang="pt-BR" i="1" dirty="0" smtClean="0"/>
              <a:t>risco</a:t>
            </a:r>
            <a:r>
              <a:rPr lang="pt-BR" dirty="0" smtClean="0"/>
              <a:t> conhecido, gerando ou executando um plano de redução de probabilidade, redução de impacto ou ainda de recuperação de desastre.</a:t>
            </a:r>
          </a:p>
          <a:p>
            <a:pPr lvl="0"/>
            <a:r>
              <a:rPr lang="pt-BR" dirty="0" smtClean="0"/>
              <a:t>Implementar total ou parcialmente uma ou mais </a:t>
            </a:r>
            <a:r>
              <a:rPr lang="pt-BR" i="1" dirty="0" smtClean="0"/>
              <a:t>modificações</a:t>
            </a:r>
            <a:r>
              <a:rPr lang="pt-BR" dirty="0" smtClean="0"/>
              <a:t> solicitadas.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Priorizar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Casos de uso que representam os processos de negócio mais críticos para a organização, por exemplo, aqueles através dos quais a organização realiza seus objetivos, como por exemplo, obtenção de lucros.</a:t>
            </a:r>
          </a:p>
          <a:p>
            <a:pPr lvl="0"/>
            <a:r>
              <a:rPr lang="pt-BR" dirty="0" smtClean="0"/>
              <a:t>Riscos de alta importância, ou seja, com alto impacto e alta probabilidade de ocorrer.</a:t>
            </a:r>
          </a:p>
          <a:p>
            <a:pPr lvl="0"/>
            <a:r>
              <a:rPr lang="pt-BR" dirty="0" smtClean="0"/>
              <a:t>Modificações urgentes, como refatorações da arquitetura.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WBS - Estrutura Analítica da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estrutura analítica da iteração (WBS ou </a:t>
            </a:r>
            <a:r>
              <a:rPr lang="pt-BR" i="1" dirty="0" smtClean="0"/>
              <a:t>Work </a:t>
            </a:r>
            <a:r>
              <a:rPr lang="pt-BR" i="1" dirty="0" err="1" smtClean="0"/>
              <a:t>Breakdown</a:t>
            </a:r>
            <a:r>
              <a:rPr lang="pt-BR" i="1" dirty="0" smtClean="0"/>
              <a:t> </a:t>
            </a:r>
            <a:r>
              <a:rPr lang="pt-BR" i="1" dirty="0" err="1" smtClean="0"/>
              <a:t>Structure</a:t>
            </a:r>
            <a:r>
              <a:rPr lang="pt-BR" dirty="0" smtClean="0"/>
              <a:t>) é uma estrutura que apresenta as atividades que devem ser executadas para atingir os objetivos determinados.</a:t>
            </a:r>
          </a:p>
          <a:p>
            <a:r>
              <a:rPr lang="pt-BR" dirty="0" smtClean="0"/>
              <a:t>Se for usado um ciclo de vida prescritivo, os </a:t>
            </a:r>
            <a:r>
              <a:rPr lang="pt-BR" i="1" dirty="0" smtClean="0"/>
              <a:t>workflows</a:t>
            </a:r>
            <a:r>
              <a:rPr lang="pt-BR" dirty="0" smtClean="0"/>
              <a:t> vão indicar quais as atividades a serem executadas e quais as dependências entre elas. </a:t>
            </a:r>
          </a:p>
          <a:p>
            <a:pPr lvl="1"/>
            <a:r>
              <a:rPr lang="pt-BR" dirty="0" smtClean="0"/>
              <a:t>Dependendo do processo adotado o </a:t>
            </a:r>
            <a:r>
              <a:rPr lang="pt-BR" i="1" dirty="0" smtClean="0"/>
              <a:t>workflow</a:t>
            </a:r>
            <a:r>
              <a:rPr lang="pt-BR" dirty="0" smtClean="0"/>
              <a:t> poderá até indicar formas de estimação de esforço para cada atividade.</a:t>
            </a:r>
          </a:p>
          <a:p>
            <a:r>
              <a:rPr lang="pt-BR" dirty="0" smtClean="0"/>
              <a:t>Se for usado um método ágil, recomenda-se que a equipe decida sobre as atividades a serem desenvolvidas. </a:t>
            </a:r>
          </a:p>
          <a:p>
            <a:pPr lvl="1"/>
            <a:r>
              <a:rPr lang="pt-BR" dirty="0" smtClean="0"/>
              <a:t>Isso não impede que equipes usando métodos ágeis se baseiem em </a:t>
            </a:r>
            <a:r>
              <a:rPr lang="pt-BR" i="1" dirty="0" smtClean="0"/>
              <a:t>workflows</a:t>
            </a:r>
            <a:r>
              <a:rPr lang="pt-BR" dirty="0" smtClean="0"/>
              <a:t> existentes, se o grupo entender que isso poderá ser útil ao projeto.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773144"/>
          </a:xfrm>
        </p:spPr>
        <p:txBody>
          <a:bodyPr>
            <a:normAutofit/>
          </a:bodyPr>
          <a:lstStyle/>
          <a:p>
            <a:r>
              <a:rPr lang="pt-BR" dirty="0" smtClean="0"/>
              <a:t>A WBS é uma estrutura exaustiva, ou seja, ela deve incluir todas as atividades necessárias para a execução do projeto ou iteração. </a:t>
            </a:r>
          </a:p>
          <a:p>
            <a:r>
              <a:rPr lang="pt-BR" dirty="0" smtClean="0"/>
              <a:t>A WBS poderá ser estruturada com uma árvore, sendo que atividades podem ser aglutinadas ou detalhadas e estabelecendo uma árvore de decomposição entre elas. </a:t>
            </a:r>
          </a:p>
          <a:p>
            <a:r>
              <a:rPr lang="pt-BR" dirty="0" smtClean="0"/>
              <a:t>É muito importante que o planejador do projeto planeje artefatos de saída e não meramente ações. </a:t>
            </a:r>
          </a:p>
          <a:p>
            <a:r>
              <a:rPr lang="pt-BR" dirty="0" smtClean="0"/>
              <a:t>Estilos de WBS que preveem diferentes estágios de um artefato (por exemplo, versão inicial, versão intermediária e versão final), devem caracterizar exatamente o que esperam de cada uma destas versões.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8-80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Nenhuma atividade terminal deve durar mais de 80 horas (duas semanas, ou dez dias de trabalho ideais), nem menos de 8 horas (um dia de trabalho ideal).</a:t>
            </a:r>
          </a:p>
          <a:p>
            <a:r>
              <a:rPr lang="pt-BR" dirty="0" smtClean="0"/>
              <a:t>Métodos como XP são ainda mais restritivos em relação ao tamanho das atividades, pois exigem que sua duração seja de 1 a 3 dias ideais de trabalho, ou seja, 8 a 24 horas. </a:t>
            </a:r>
          </a:p>
          <a:p>
            <a:r>
              <a:rPr lang="pt-BR" dirty="0" smtClean="0"/>
              <a:t>A WBS deve ser organizada, precisa e pequena o suficiente para que ela possa servir de base para a gerência do projeto durante a iteração sem ser um estorvo.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níveis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estruturação de uma boa WBS não deve ter mais de 3 ou 4 níveis de decomposição de atividades. 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 número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Ainda mais, o número total de pacotes de trabalho em uma WBS não deve ultrapassar o limite de 200 elementos, embora 100 já seja considerado um número muito alto.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100%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regra dos 100% estabelece que uma WBS deve incluir 100% de todo o trabalho que deve ser feito na iteração. </a:t>
            </a:r>
          </a:p>
          <a:p>
            <a:pPr lvl="1"/>
            <a:r>
              <a:rPr lang="pt-BR" dirty="0" smtClean="0"/>
              <a:t>Nenhum artefato será produzido se não estiver definido como saída de alguma das atividades da WBS e nenhuma atividade deixará de produzir algum artefato de saída.</a:t>
            </a:r>
          </a:p>
          <a:p>
            <a:r>
              <a:rPr lang="pt-BR" dirty="0" smtClean="0"/>
              <a:t>A regra dos 100% vale em todos os níveis da hierarquia de decomposição da WBS. </a:t>
            </a:r>
          </a:p>
          <a:p>
            <a:pPr lvl="1"/>
            <a:r>
              <a:rPr lang="pt-BR" dirty="0" smtClean="0"/>
              <a:t>Além disso, quando uma atividade se decompõe em subatividades, o trabalho definido pela atividade será exatamente igual a 100% do trabalho definido nas subatividades (sempre em termos de artefatos de saída).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Seleção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Normalmente existe mais de uma possibilidade de projeto e nem sempre todos os projetos podem ser desenvolvidos. </a:t>
            </a:r>
          </a:p>
          <a:p>
            <a:r>
              <a:rPr lang="pt-BR" dirty="0" smtClean="0"/>
              <a:t>Questões:</a:t>
            </a:r>
          </a:p>
          <a:p>
            <a:pPr lvl="1"/>
            <a:r>
              <a:rPr lang="pt-BR" dirty="0" smtClean="0"/>
              <a:t>A empresa tem competência para desenvolver esse tipo de produto?</a:t>
            </a:r>
          </a:p>
          <a:p>
            <a:pPr lvl="1"/>
            <a:r>
              <a:rPr lang="pt-BR" dirty="0" smtClean="0"/>
              <a:t>A empresa está dando conta dos projetos atuais, ou seja, tem folga operacional para assumir um novo projeto?</a:t>
            </a:r>
          </a:p>
          <a:p>
            <a:pPr lvl="1"/>
            <a:r>
              <a:rPr lang="pt-BR" dirty="0" smtClean="0"/>
              <a:t>O cliente é conhecido e confiável?</a:t>
            </a:r>
          </a:p>
          <a:p>
            <a:pPr lvl="1"/>
            <a:r>
              <a:rPr lang="pt-BR" dirty="0" smtClean="0"/>
              <a:t>O produto dará um bom retorno financeiro?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10 mandamentos da </a:t>
            </a:r>
            <a:r>
              <a:rPr lang="pt-BR" dirty="0" err="1" smtClean="0"/>
              <a:t>wbs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Cobiçarás a WBS do próximo. </a:t>
            </a:r>
          </a:p>
          <a:p>
            <a:pPr lvl="0"/>
            <a:r>
              <a:rPr lang="pt-BR" dirty="0" smtClean="0"/>
              <a:t>Explicitarás todos os subprodutos, inclusive os necessários ao gerenciamento do projeto. </a:t>
            </a:r>
          </a:p>
          <a:p>
            <a:pPr lvl="0"/>
            <a:r>
              <a:rPr lang="pt-BR" dirty="0" smtClean="0"/>
              <a:t>Não usarás os nomes em vão. </a:t>
            </a:r>
          </a:p>
          <a:p>
            <a:pPr lvl="0"/>
            <a:r>
              <a:rPr lang="pt-BR" dirty="0" smtClean="0"/>
              <a:t>Guardarás a descrição dos pacotes de trabalho no dicionário da WBS. </a:t>
            </a:r>
          </a:p>
          <a:p>
            <a:pPr lvl="0"/>
            <a:r>
              <a:rPr lang="pt-BR" dirty="0" smtClean="0"/>
              <a:t>Decomporás as atividades até o nível de detalhe que permita o planejamento e controle do trabalho necessários para a entrega do produto. </a:t>
            </a:r>
          </a:p>
          <a:p>
            <a:pPr lvl="0"/>
            <a:r>
              <a:rPr lang="pt-BR" dirty="0" smtClean="0"/>
              <a:t>Não decomporás em demasia, de forma que o custo/tempo de planejamento e controle não traga o benefício correspondente. </a:t>
            </a:r>
          </a:p>
          <a:p>
            <a:pPr lvl="0"/>
            <a:r>
              <a:rPr lang="pt-BR" dirty="0" smtClean="0"/>
              <a:t>Honrarás o pai. </a:t>
            </a:r>
          </a:p>
          <a:p>
            <a:pPr lvl="0"/>
            <a:r>
              <a:rPr lang="pt-BR" dirty="0" smtClean="0"/>
              <a:t>Decomporás de forma que a soma dos subprodutos das atividades filho seja igual a 100% do subproduto da atividade pai. </a:t>
            </a:r>
          </a:p>
          <a:p>
            <a:pPr lvl="0"/>
            <a:r>
              <a:rPr lang="pt-BR" dirty="0" smtClean="0"/>
              <a:t>Não decomporás somente um subproduto. </a:t>
            </a:r>
          </a:p>
          <a:p>
            <a:pPr lvl="0"/>
            <a:r>
              <a:rPr lang="pt-BR" dirty="0" smtClean="0"/>
              <a:t>Não repetirás o mesmo elemento como componente de mais de um subproduto.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Identificação dos Responsáveis por cada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</a:t>
            </a:r>
            <a:r>
              <a:rPr lang="pt-BR" i="1" dirty="0" smtClean="0"/>
              <a:t>workflow</a:t>
            </a:r>
            <a:r>
              <a:rPr lang="pt-BR" dirty="0" smtClean="0"/>
              <a:t> usualmente define que o responsável por uma atividade é um papel, ou seja, uma pessoa com uma ou mais habilidades desejáveis. </a:t>
            </a:r>
          </a:p>
          <a:p>
            <a:pPr lvl="1"/>
            <a:r>
              <a:rPr lang="pt-BR" dirty="0" smtClean="0"/>
              <a:t>Quando uma iteração for planejada a partir deste </a:t>
            </a:r>
            <a:r>
              <a:rPr lang="pt-BR" i="1" dirty="0" smtClean="0"/>
              <a:t>workflow</a:t>
            </a:r>
            <a:r>
              <a:rPr lang="pt-BR" dirty="0" smtClean="0"/>
              <a:t> deve-se então atribuir as atividades a pessoas reais que atendam a este papel desejado sempre que possível.</a:t>
            </a:r>
          </a:p>
          <a:p>
            <a:r>
              <a:rPr lang="pt-BR" dirty="0" smtClean="0"/>
              <a:t>Cada atividade da WBS deverá ser atribuída a um ou mais responsáveis. </a:t>
            </a:r>
          </a:p>
          <a:p>
            <a:pPr lvl="1"/>
            <a:r>
              <a:rPr lang="pt-BR" dirty="0" smtClean="0"/>
              <a:t>Essas atribuições poderão ter efeito sobre o cronograma de projeto, pois embora certas atividades possam ser executadas em paralelo, não é possível fazê-lo assim caso estejam atribuídas ao mesmo responsável.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Identificação dos Recursos Necessários e Custo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possível que a maioria das atividades a serem executadas, além de recursos humanos (responsáveis e participantes) também tenham recursos físicos consumíveis ou não consumíveis a serem alocados.</a:t>
            </a:r>
          </a:p>
          <a:p>
            <a:r>
              <a:rPr lang="pt-BR" dirty="0" smtClean="0"/>
              <a:t>No momento do planejamento da iteração é necessário prever e alocar o uso destes recursos. </a:t>
            </a:r>
          </a:p>
          <a:p>
            <a:r>
              <a:rPr lang="pt-BR" dirty="0" smtClean="0"/>
              <a:t>O custo de uma atividade individual será então o custo das pessoas que se dedicam a ela somado ao custo dos recursos alocados.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Identificação das Dependências entre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São dadas em função do </a:t>
            </a:r>
            <a:r>
              <a:rPr lang="pt-BR" i="1" dirty="0" smtClean="0"/>
              <a:t>workflow</a:t>
            </a:r>
            <a:r>
              <a:rPr lang="pt-BR" dirty="0" smtClean="0"/>
              <a:t> ou identificadas caso a caso pela equipe de planejamento. </a:t>
            </a:r>
          </a:p>
          <a:p>
            <a:pPr lvl="1"/>
            <a:r>
              <a:rPr lang="pt-BR" dirty="0" smtClean="0"/>
              <a:t>Usualmente estas dependências existem porque as entradas de uma atividade são as saídas de outra atividade. </a:t>
            </a:r>
          </a:p>
          <a:p>
            <a:r>
              <a:rPr lang="pt-BR" dirty="0" smtClean="0"/>
              <a:t>A partir da estruturação das atividades o planejador do projeto deverá estimar os tempos necessários para a execução de cada atividade. </a:t>
            </a:r>
          </a:p>
          <a:p>
            <a:pPr lvl="1"/>
            <a:r>
              <a:rPr lang="pt-BR" dirty="0" smtClean="0"/>
              <a:t>Usualmente é difícil estimar tempos com grande precisão. </a:t>
            </a:r>
          </a:p>
          <a:p>
            <a:pPr lvl="1"/>
            <a:r>
              <a:rPr lang="pt-BR" dirty="0" smtClean="0"/>
              <a:t>Trabalha-se então com o </a:t>
            </a:r>
            <a:r>
              <a:rPr lang="pt-BR" i="1" dirty="0" smtClean="0"/>
              <a:t>timeboxing</a:t>
            </a:r>
            <a:r>
              <a:rPr lang="pt-BR" dirty="0" smtClean="0"/>
              <a:t> da iteração. </a:t>
            </a:r>
          </a:p>
          <a:p>
            <a:r>
              <a:rPr lang="pt-BR" dirty="0" smtClean="0"/>
              <a:t>Deve-se determinar as sequências de atividades mais difíceis primeiro, e alocar desenvolvedores a elas. </a:t>
            </a:r>
          </a:p>
          <a:p>
            <a:r>
              <a:rPr lang="pt-BR" dirty="0" smtClean="0"/>
              <a:t>Depois se distribui o tempo restante para as outras atividades. Eventuais erros para mais ou para menos nas estimativas podem compensar-se mutuamente.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Rede PERT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grafo de dependências entre atividades com a duração prevista para cada atividade constitui-se na </a:t>
            </a:r>
            <a:r>
              <a:rPr lang="pt-BR" i="1" dirty="0" smtClean="0"/>
              <a:t>rede PERT</a:t>
            </a:r>
            <a:r>
              <a:rPr lang="pt-BR" dirty="0" smtClean="0"/>
              <a:t> do projeto ou iteração.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WBS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424936" cy="341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</a:t>
            </a:r>
            <a:r>
              <a:rPr lang="pt-BR" dirty="0" err="1" smtClean="0"/>
              <a:t>Pert</a:t>
            </a:r>
            <a:endParaRPr lang="pt-BR" dirty="0"/>
          </a:p>
        </p:txBody>
      </p:sp>
      <p:pic>
        <p:nvPicPr>
          <p:cNvPr id="4" name="Espaço Reservado para Conteúdo 3" descr="C:\Documents and Settings\Raul\Meus documentos\!Publicacoes\!Livros\2011 Engenharia de Software\Figura 5-3.bmp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Caminho Crítico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 conceito importante no diagrama PERT é o </a:t>
            </a:r>
            <a:r>
              <a:rPr lang="pt-BR" b="1" dirty="0" smtClean="0"/>
              <a:t>caminho crítico</a:t>
            </a:r>
            <a:r>
              <a:rPr lang="pt-BR" dirty="0" smtClean="0"/>
              <a:t>, que consiste no mais longo caminho que leva do início ao fim do projeto ou iteração. </a:t>
            </a:r>
          </a:p>
          <a:p>
            <a:r>
              <a:rPr lang="pt-BR" dirty="0" smtClean="0"/>
              <a:t>Esse caminho crítico é importante porque se qualquer atividade prevista nele atrasar, por algum motivo, todo o projeto irá atrasar. </a:t>
            </a:r>
          </a:p>
          <a:p>
            <a:r>
              <a:rPr lang="pt-BR" dirty="0" smtClean="0"/>
              <a:t>Este é o caminho sem folga.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recuperar um atraso no caminho critico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Aumentar a jornada da equipe (o que não pode se transformar em rotina).</a:t>
            </a:r>
          </a:p>
          <a:p>
            <a:pPr lvl="0"/>
            <a:r>
              <a:rPr lang="pt-BR" dirty="0" smtClean="0"/>
              <a:t>Aumentar o tamanho da equipe (o que pode causar transtornos de gerência em função da colocação de pessoas novas no projeto, possivelmente com menos experiência).</a:t>
            </a:r>
          </a:p>
          <a:p>
            <a:pPr lvl="0"/>
            <a:r>
              <a:rPr lang="pt-BR" dirty="0" smtClean="0"/>
              <a:t>Eliminar alguns objetivos (artefatos) ou características de artefatos da iteração. </a:t>
            </a:r>
          </a:p>
          <a:p>
            <a:pPr lvl="1"/>
            <a:r>
              <a:rPr lang="pt-BR" dirty="0" smtClean="0"/>
              <a:t>Por exemplo, ao invés de implementar 3 casos de uso, caso haja atrasos, implementa-se apenas 2, deixando para outra iteração a implementação do terceiro).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Cronograma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cronograma do projeto usualmente é mostrado em um diagrama </a:t>
            </a:r>
            <a:r>
              <a:rPr lang="pt-BR" dirty="0" err="1" smtClean="0"/>
              <a:t>Gantt</a:t>
            </a:r>
            <a:r>
              <a:rPr lang="pt-BR" dirty="0" smtClean="0"/>
              <a:t>, que consiste em uma visualização do tempo linear transcorrido e a ocorrência das diferentes atividades ao longo deste tempo.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ponto de vista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Ponderações:</a:t>
            </a:r>
          </a:p>
          <a:p>
            <a:pPr lvl="1"/>
            <a:r>
              <a:rPr lang="pt-BR" dirty="0" smtClean="0"/>
              <a:t>Retorno financeiro em relação ao investimento.</a:t>
            </a:r>
          </a:p>
          <a:p>
            <a:pPr lvl="1"/>
            <a:r>
              <a:rPr lang="pt-BR" dirty="0" smtClean="0"/>
              <a:t>Grau de incremento da participação da empresa no mercado.</a:t>
            </a:r>
          </a:p>
          <a:p>
            <a:pPr lvl="1"/>
            <a:r>
              <a:rPr lang="pt-BR" dirty="0" smtClean="0"/>
              <a:t>Melhoria da imagem da empresa.</a:t>
            </a:r>
          </a:p>
          <a:p>
            <a:pPr lvl="1"/>
            <a:r>
              <a:rPr lang="pt-BR" dirty="0" smtClean="0"/>
              <a:t>Utilização de capacidade ociosa.</a:t>
            </a:r>
          </a:p>
          <a:p>
            <a:pPr lvl="1"/>
            <a:r>
              <a:rPr lang="pt-BR" dirty="0" smtClean="0"/>
              <a:t>Aquisição de novas tecnologias.</a:t>
            </a:r>
          </a:p>
          <a:p>
            <a:pPr lvl="1"/>
            <a:r>
              <a:rPr lang="pt-BR" dirty="0" smtClean="0"/>
              <a:t>Etc.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496944" cy="288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Termo de Abertura (</a:t>
            </a:r>
            <a:r>
              <a:rPr lang="pt-BR" b="1" i="1" dirty="0" err="1" smtClean="0"/>
              <a:t>project</a:t>
            </a:r>
            <a:r>
              <a:rPr lang="pt-BR" b="1" i="1" dirty="0" smtClean="0"/>
              <a:t> charter</a:t>
            </a:r>
            <a:r>
              <a:rPr lang="pt-BR" b="1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Objetivo e justificativa do projeto.</a:t>
            </a:r>
          </a:p>
          <a:p>
            <a:pPr lvl="0"/>
            <a:r>
              <a:rPr lang="pt-BR" dirty="0" smtClean="0"/>
              <a:t>Descrição em alto nível do projeto.</a:t>
            </a:r>
          </a:p>
          <a:p>
            <a:pPr lvl="0"/>
            <a:r>
              <a:rPr lang="pt-BR" dirty="0" smtClean="0"/>
              <a:t>Requisitos de alto nível que satisfazem os principais interessados.</a:t>
            </a:r>
          </a:p>
          <a:p>
            <a:pPr lvl="0"/>
            <a:r>
              <a:rPr lang="pt-BR" dirty="0" smtClean="0"/>
              <a:t>Nomeação do gerente de projeto e definição do nível de autoridade conferida. </a:t>
            </a:r>
          </a:p>
          <a:p>
            <a:pPr lvl="1"/>
            <a:r>
              <a:rPr lang="pt-BR" dirty="0" smtClean="0"/>
              <a:t>Pode usar os recursos sem aprovação superior? Pode contratar pessoal?.</a:t>
            </a:r>
          </a:p>
          <a:p>
            <a:pPr lvl="0"/>
            <a:r>
              <a:rPr lang="pt-BR" dirty="0" smtClean="0"/>
              <a:t>Cronograma de marcos (</a:t>
            </a:r>
            <a:r>
              <a:rPr lang="pt-BR" i="1" dirty="0" err="1" smtClean="0"/>
              <a:t>milestones</a:t>
            </a:r>
            <a:r>
              <a:rPr lang="pt-BR" dirty="0" smtClean="0"/>
              <a:t>) resumido.</a:t>
            </a:r>
          </a:p>
          <a:p>
            <a:pPr lvl="0"/>
            <a:r>
              <a:rPr lang="pt-BR" dirty="0" smtClean="0"/>
              <a:t>Definição dos papeis e responsabilidades das partes interessadas.</a:t>
            </a:r>
          </a:p>
          <a:p>
            <a:pPr lvl="0"/>
            <a:r>
              <a:rPr lang="pt-BR" dirty="0" smtClean="0"/>
              <a:t>Organização funcional do projeto.</a:t>
            </a:r>
          </a:p>
          <a:p>
            <a:pPr lvl="0"/>
            <a:r>
              <a:rPr lang="pt-BR" dirty="0" smtClean="0"/>
              <a:t>Premissas ou hipóteses.</a:t>
            </a:r>
          </a:p>
          <a:p>
            <a:pPr lvl="1"/>
            <a:r>
              <a:rPr lang="pt-BR" dirty="0" smtClean="0"/>
              <a:t>São perguntas para as quais ainda não se tem resposta, mas que são aceitas, a princípio, para iniciar o projeto. Por exemplo, haverá um especialista disponível na tecnologia X?.</a:t>
            </a:r>
          </a:p>
          <a:p>
            <a:pPr lvl="0"/>
            <a:r>
              <a:rPr lang="pt-BR" dirty="0" smtClean="0"/>
              <a:t>Restrições.</a:t>
            </a:r>
          </a:p>
          <a:p>
            <a:pPr lvl="0"/>
            <a:r>
              <a:rPr lang="pt-BR" dirty="0" smtClean="0"/>
              <a:t>Estudo de viabilidade (</a:t>
            </a:r>
            <a:r>
              <a:rPr lang="pt-BR" i="1" dirty="0" smtClean="0"/>
              <a:t>business case</a:t>
            </a:r>
            <a:r>
              <a:rPr lang="pt-BR" dirty="0" smtClean="0"/>
              <a:t>) indicando o retorno financeiro e não financeiro previsto.</a:t>
            </a:r>
          </a:p>
          <a:p>
            <a:pPr lvl="0"/>
            <a:r>
              <a:rPr lang="pt-BR" dirty="0" smtClean="0"/>
              <a:t>Orçamento previsto em linhas gerais.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Declaração de 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Inicialmente o planejador de um projeto deve estabelecer quais são os objetivos finais do projeto. </a:t>
            </a:r>
          </a:p>
          <a:p>
            <a:pPr lvl="1"/>
            <a:r>
              <a:rPr lang="pt-BR" dirty="0" smtClean="0"/>
              <a:t>O produto nem sempre é apenas o software funcionando. </a:t>
            </a:r>
          </a:p>
          <a:p>
            <a:pPr lvl="1"/>
            <a:r>
              <a:rPr lang="pt-BR" dirty="0" smtClean="0"/>
              <a:t>Outros elementos são usualmente necessários e desejáveis.</a:t>
            </a:r>
          </a:p>
          <a:p>
            <a:r>
              <a:rPr lang="pt-BR" dirty="0" smtClean="0"/>
              <a:t>Sem definir claramente onde o projeto vai chegar é muito difícil estabelecer um bom plano. </a:t>
            </a:r>
          </a:p>
          <a:p>
            <a:r>
              <a:rPr lang="pt-BR" dirty="0" smtClean="0"/>
              <a:t>O objetivo de um projeto (e também das iterações) deve ser sempre um conjunto de </a:t>
            </a:r>
            <a:r>
              <a:rPr lang="pt-BR" b="1" dirty="0" smtClean="0">
                <a:solidFill>
                  <a:srgbClr val="FF0000"/>
                </a:solidFill>
              </a:rPr>
              <a:t>artefatos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uma declaração de 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i="1" dirty="0" smtClean="0"/>
              <a:t>Descrição do produto do projeto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Embora o termo de abertura já contenha uma definição do produto em alto nível, a declaração de escopo deverá refinar esta descrição. </a:t>
            </a:r>
          </a:p>
          <a:p>
            <a:pPr lvl="0"/>
            <a:r>
              <a:rPr lang="pt-BR" i="1" dirty="0" smtClean="0"/>
              <a:t>Principais entregas do projeto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Devem ser definidas as principais entregas do projeto, ou seja, os momentos em que o cliente estará recebendo algum tipo de </a:t>
            </a:r>
            <a:r>
              <a:rPr lang="pt-BR" i="1" dirty="0" err="1" smtClean="0"/>
              <a:t>deliverable</a:t>
            </a:r>
            <a:r>
              <a:rPr lang="pt-BR" dirty="0" smtClean="0"/>
              <a:t> dos desenvolvedores. </a:t>
            </a:r>
          </a:p>
          <a:p>
            <a:pPr lvl="1"/>
            <a:r>
              <a:rPr lang="pt-BR" dirty="0" smtClean="0"/>
              <a:t>Normalmente trata-se de versões implementadas do sistema, mas essa lista poderá incluir também outros itens como projeto, manuais, discos de instalação, treinamento, etc.</a:t>
            </a:r>
          </a:p>
          <a:p>
            <a:pPr lvl="0"/>
            <a:r>
              <a:rPr lang="pt-BR" i="1" dirty="0" smtClean="0"/>
              <a:t>Objetivos do projeto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São os itens quantificáveis que serão usados para determinar se o projeto foi um sucesso ou não. </a:t>
            </a:r>
          </a:p>
          <a:p>
            <a:pPr lvl="1"/>
            <a:r>
              <a:rPr lang="pt-BR" dirty="0" smtClean="0"/>
              <a:t>Os objetivos do projeto devem incluir pelo menos métricas relacionadas ao prazo, custo e qualidade do produto. </a:t>
            </a:r>
          </a:p>
          <a:p>
            <a:pPr lvl="1"/>
            <a:r>
              <a:rPr lang="pt-BR" dirty="0" smtClean="0"/>
              <a:t>O estabelecimento de objetivos não quantificáveis (por exemplo, “cliente satisfeito”, ou “sistema fácil de usar”) representa um fator de alto risco para a determinação do sucesso do projeto. </a:t>
            </a:r>
          </a:p>
          <a:p>
            <a:pPr lvl="0"/>
            <a:r>
              <a:rPr lang="pt-BR" i="1" dirty="0" smtClean="0"/>
              <a:t>Critérios de aceitação do produto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Define-se o processo e critérios para que o produto, como um todo, seja aceito e o projeto finalizado.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Planejamento de Projeto com Ciclos Iterativos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objetivo do planejamento de projeto é criar um </a:t>
            </a:r>
            <a:r>
              <a:rPr lang="pt-BR" i="1" dirty="0" smtClean="0"/>
              <a:t>plano</a:t>
            </a:r>
            <a:r>
              <a:rPr lang="pt-BR" dirty="0" smtClean="0"/>
              <a:t> para o projeto como um todo. </a:t>
            </a:r>
          </a:p>
          <a:p>
            <a:r>
              <a:rPr lang="pt-BR" dirty="0" smtClean="0"/>
              <a:t>Entre outras coisas, é importante que o responsável por este planejamento utilize as melhores ferramentas possíveis para avaliar a quantidade de esforço a ser despendido no projeto. </a:t>
            </a:r>
          </a:p>
          <a:p>
            <a:r>
              <a:rPr lang="pt-BR" dirty="0" smtClean="0"/>
              <a:t>Tal estimativa poderá dar origem tanto ao cronograma geral do projeto quanto à estimativa de custo total do projeto.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do planejamento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Estimar o </a:t>
            </a:r>
            <a:r>
              <a:rPr lang="pt-BR" b="1" i="1" dirty="0" smtClean="0">
                <a:solidFill>
                  <a:srgbClr val="FF0000"/>
                </a:solidFill>
              </a:rPr>
              <a:t>esforço total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para realizar o projeto.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Em função do esforço total, calcular o </a:t>
            </a:r>
            <a:r>
              <a:rPr lang="pt-BR" b="1" i="1" dirty="0" smtClean="0">
                <a:solidFill>
                  <a:srgbClr val="0070C0"/>
                </a:solidFill>
              </a:rPr>
              <a:t>tempo linear</a:t>
            </a:r>
            <a:r>
              <a:rPr lang="pt-BR" b="1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necessário e </a:t>
            </a:r>
            <a:r>
              <a:rPr lang="pt-BR" b="1" i="1" dirty="0" smtClean="0">
                <a:solidFill>
                  <a:srgbClr val="00B050"/>
                </a:solidFill>
              </a:rPr>
              <a:t>tamanho médio da equipe</a:t>
            </a:r>
            <a:r>
              <a:rPr lang="pt-BR" dirty="0" smtClean="0"/>
              <a:t>.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Estimar a </a:t>
            </a:r>
            <a:r>
              <a:rPr lang="pt-BR" b="1" i="1" dirty="0" smtClean="0">
                <a:solidFill>
                  <a:srgbClr val="7030A0"/>
                </a:solidFill>
              </a:rPr>
              <a:t>duração e esforço nas diferentes fases do projeto</a:t>
            </a:r>
            <a:r>
              <a:rPr lang="pt-BR" dirty="0" smtClean="0"/>
              <a:t>.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Estimar a </a:t>
            </a:r>
            <a:r>
              <a:rPr lang="pt-BR" b="1" i="1" dirty="0" smtClean="0">
                <a:solidFill>
                  <a:srgbClr val="C00000"/>
                </a:solidFill>
              </a:rPr>
              <a:t>duração e número dos ciclos iterativos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1869</TotalTime>
  <Words>2890</Words>
  <Application>Microsoft Office PowerPoint</Application>
  <PresentationFormat>Apresentação na tela (4:3)</PresentationFormat>
  <Paragraphs>207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Balcão Envidraçado</vt:lpstr>
      <vt:lpstr>Planejamento de projeto</vt:lpstr>
      <vt:lpstr>Conteúdo</vt:lpstr>
      <vt:lpstr>Seleção de Projetos</vt:lpstr>
      <vt:lpstr>Do ponto de vista do cliente</vt:lpstr>
      <vt:lpstr>Termo de Abertura (project charter)</vt:lpstr>
      <vt:lpstr>Declaração de Escopo</vt:lpstr>
      <vt:lpstr>Elementos de uma declaração de escopo</vt:lpstr>
      <vt:lpstr>Planejamento de Projeto com Ciclos Iterativos</vt:lpstr>
      <vt:lpstr>Atividades do planejamento geral</vt:lpstr>
      <vt:lpstr>Estimação da Duração e Esforço nas Diferentes Fases do Projeto</vt:lpstr>
      <vt:lpstr>Duração e esforço no UP</vt:lpstr>
      <vt:lpstr>Exemplo</vt:lpstr>
      <vt:lpstr>Exemplo</vt:lpstr>
      <vt:lpstr>Alterações do perfil típico</vt:lpstr>
      <vt:lpstr>Estimação da Duração e Número dos Ciclos Iterativos</vt:lpstr>
      <vt:lpstr>Outros fatores que afetam a duração de um ciclo</vt:lpstr>
      <vt:lpstr>Número de iterações</vt:lpstr>
      <vt:lpstr>Definição dos Marcos ou Entregas</vt:lpstr>
      <vt:lpstr>Retomando o exemplo</vt:lpstr>
      <vt:lpstr>Slide 20</vt:lpstr>
      <vt:lpstr>Planejamento de Iteração</vt:lpstr>
      <vt:lpstr>Objetivos possíveis no UP</vt:lpstr>
      <vt:lpstr>Priorizar </vt:lpstr>
      <vt:lpstr>WBS - Estrutura Analítica da Iteração</vt:lpstr>
      <vt:lpstr>Slide 25</vt:lpstr>
      <vt:lpstr>Regra 8-80</vt:lpstr>
      <vt:lpstr>Regra dos níveis</vt:lpstr>
      <vt:lpstr>Regra do número de atividades</vt:lpstr>
      <vt:lpstr>Regra dos 100%</vt:lpstr>
      <vt:lpstr>Os 10 mandamentos da wbs</vt:lpstr>
      <vt:lpstr>Identificação dos Responsáveis por cada Atividade</vt:lpstr>
      <vt:lpstr>Identificação dos Recursos Necessários e Custo</vt:lpstr>
      <vt:lpstr>Identificação das Dependências entre Atividades</vt:lpstr>
      <vt:lpstr>Rede PERT</vt:lpstr>
      <vt:lpstr>Exemplo de WBS</vt:lpstr>
      <vt:lpstr>Rede Pert</vt:lpstr>
      <vt:lpstr>Caminho Crítico</vt:lpstr>
      <vt:lpstr>Como recuperar um atraso no caminho critico</vt:lpstr>
      <vt:lpstr>Cronograma </vt:lpstr>
      <vt:lpstr>Exemplo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aulas</dc:title>
  <dc:creator>Raul</dc:creator>
  <cp:lastModifiedBy>Raul</cp:lastModifiedBy>
  <cp:revision>143</cp:revision>
  <dcterms:created xsi:type="dcterms:W3CDTF">2009-02-27T18:09:02Z</dcterms:created>
  <dcterms:modified xsi:type="dcterms:W3CDTF">2014-09-25T17:45:06Z</dcterms:modified>
</cp:coreProperties>
</file>