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83" r:id="rId106"/>
    <p:sldId id="360" r:id="rId107"/>
    <p:sldId id="361" r:id="rId108"/>
    <p:sldId id="362" r:id="rId109"/>
    <p:sldId id="384" r:id="rId110"/>
    <p:sldId id="363" r:id="rId111"/>
    <p:sldId id="385"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9" r:id="rId127"/>
    <p:sldId id="381" r:id="rId128"/>
    <p:sldId id="382" r:id="rId129"/>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86333" autoAdjust="0"/>
  </p:normalViewPr>
  <p:slideViewPr>
    <p:cSldViewPr>
      <p:cViewPr varScale="1">
        <p:scale>
          <a:sx n="63" d="100"/>
          <a:sy n="63" d="100"/>
        </p:scale>
        <p:origin x="-1428" y="-96"/>
      </p:cViewPr>
      <p:guideLst>
        <p:guide orient="horz" pos="2160"/>
        <p:guide pos="2880"/>
      </p:guideLst>
    </p:cSldViewPr>
  </p:slideViewPr>
  <p:outlineViewPr>
    <p:cViewPr>
      <p:scale>
        <a:sx n="33" d="100"/>
        <a:sy n="33" d="100"/>
      </p:scale>
      <p:origin x="0" y="14730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93648DF-D2F7-47D0-BEF4-A0C213766FCD}" type="datetimeFigureOut">
              <a:rPr lang="pt-BR" smtClean="0"/>
              <a:pPr/>
              <a:t>03/10/2013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A1939D4-D8EE-408B-B7CD-C23C6B023EFC}"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0A1939D4-D8EE-408B-B7CD-C23C6B023EFC}"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03/10/2013</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03/10/2013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03/10/2013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03/10/2013</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03/10/2013</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03/10/2013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03/10/2013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03/10/2013</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03/10/2013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03/10/2013</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03/10/2013</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03/10/2013</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pt-BR" dirty="0" smtClean="0">
                <a:latin typeface="Calibri" pitchFamily="34" charset="0"/>
              </a:rPr>
              <a:t>Estimação de Esforço</a:t>
            </a:r>
            <a:endParaRPr lang="pt-BR" dirty="0">
              <a:latin typeface="Calibri" pitchFamily="34" charset="0"/>
            </a:endParaRPr>
          </a:p>
        </p:txBody>
      </p:sp>
      <p:sp>
        <p:nvSpPr>
          <p:cNvPr id="7" name="Subtítulo 6"/>
          <p:cNvSpPr>
            <a:spLocks noGrp="1"/>
          </p:cNvSpPr>
          <p:nvPr>
            <p:ph type="subTitle" idx="1"/>
          </p:nvPr>
        </p:nvSpPr>
        <p:spPr/>
        <p:txBody>
          <a:bodyPr>
            <a:normAutofit lnSpcReduction="10000"/>
          </a:bodyPr>
          <a:lstStyle/>
          <a:p>
            <a:r>
              <a:rPr lang="pt-BR" dirty="0" smtClean="0">
                <a:latin typeface="Calibri" pitchFamily="34" charset="0"/>
              </a:rPr>
              <a:t>INE 5419 – Engenharia de Software II</a:t>
            </a:r>
          </a:p>
          <a:p>
            <a:r>
              <a:rPr lang="pt-BR" dirty="0" smtClean="0">
                <a:latin typeface="Calibri" pitchFamily="34" charset="0"/>
              </a:rPr>
              <a:t>Prof. Raul Sidnei Wazlawick</a:t>
            </a:r>
          </a:p>
          <a:p>
            <a:r>
              <a:rPr lang="pt-BR" dirty="0" smtClean="0">
                <a:latin typeface="Calibri" pitchFamily="34" charset="0"/>
              </a:rPr>
              <a:t>UFSC-CTC-INE</a:t>
            </a:r>
          </a:p>
          <a:p>
            <a:r>
              <a:rPr lang="pt-BR" dirty="0" smtClean="0">
                <a:latin typeface="Calibri" pitchFamily="34" charset="0"/>
              </a:rPr>
              <a:t>2012.1</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457200" y="476672"/>
            <a:ext cx="7467600" cy="5997280"/>
          </a:xfrm>
        </p:spPr>
        <p:txBody>
          <a:bodyPr>
            <a:normAutofit fontScale="92500" lnSpcReduction="20000"/>
          </a:bodyPr>
          <a:lstStyle/>
          <a:p>
            <a:r>
              <a:rPr lang="pt-BR" dirty="0" smtClean="0"/>
              <a:t>Em relação aos comandos presentes na maioria das linguagens de programação, devem ser contados:</a:t>
            </a:r>
          </a:p>
          <a:p>
            <a:pPr lvl="1"/>
            <a:r>
              <a:rPr lang="pt-BR" dirty="0" smtClean="0"/>
              <a:t>Comandos </a:t>
            </a:r>
            <a:r>
              <a:rPr lang="pt-BR" i="1" dirty="0" err="1" smtClean="0"/>
              <a:t>null</a:t>
            </a:r>
            <a:r>
              <a:rPr lang="pt-BR" dirty="0" smtClean="0"/>
              <a:t>, </a:t>
            </a:r>
            <a:r>
              <a:rPr lang="pt-BR" i="1" dirty="0" smtClean="0"/>
              <a:t>continue</a:t>
            </a:r>
            <a:r>
              <a:rPr lang="pt-BR" dirty="0" smtClean="0"/>
              <a:t> e </a:t>
            </a:r>
            <a:r>
              <a:rPr lang="pt-BR" i="1" dirty="0" err="1" smtClean="0"/>
              <a:t>no-op</a:t>
            </a:r>
            <a:r>
              <a:rPr lang="pt-BR" dirty="0" smtClean="0"/>
              <a:t>.</a:t>
            </a:r>
          </a:p>
          <a:p>
            <a:pPr lvl="1"/>
            <a:r>
              <a:rPr lang="pt-BR" dirty="0" smtClean="0"/>
              <a:t>Comandos que instanciam </a:t>
            </a:r>
            <a:r>
              <a:rPr lang="pt-BR" dirty="0" err="1" smtClean="0"/>
              <a:t>elements</a:t>
            </a:r>
            <a:r>
              <a:rPr lang="pt-BR" dirty="0" smtClean="0"/>
              <a:t> genéricos.</a:t>
            </a:r>
          </a:p>
          <a:p>
            <a:pPr lvl="1"/>
            <a:r>
              <a:rPr lang="pt-BR" dirty="0" smtClean="0"/>
              <a:t>Pares </a:t>
            </a:r>
            <a:r>
              <a:rPr lang="pt-BR" i="1" dirty="0" smtClean="0"/>
              <a:t>begin-end</a:t>
            </a:r>
            <a:r>
              <a:rPr lang="pt-BR" dirty="0" smtClean="0"/>
              <a:t> ou {...} usados em comandos estruturados.</a:t>
            </a:r>
          </a:p>
          <a:p>
            <a:pPr lvl="1"/>
            <a:r>
              <a:rPr lang="pt-BR" dirty="0" smtClean="0"/>
              <a:t>Comandos </a:t>
            </a:r>
            <a:r>
              <a:rPr lang="pt-BR" i="1" dirty="0" err="1" smtClean="0"/>
              <a:t>elseif</a:t>
            </a:r>
            <a:r>
              <a:rPr lang="pt-BR" dirty="0" smtClean="0"/>
              <a:t>.</a:t>
            </a:r>
          </a:p>
          <a:p>
            <a:pPr lvl="1"/>
            <a:r>
              <a:rPr lang="pt-BR" dirty="0" smtClean="0"/>
              <a:t>Palavras chave como </a:t>
            </a:r>
            <a:r>
              <a:rPr lang="pt-BR" i="1" dirty="0" err="1" smtClean="0"/>
              <a:t>division</a:t>
            </a:r>
            <a:r>
              <a:rPr lang="pt-BR" dirty="0" smtClean="0"/>
              <a:t>, </a:t>
            </a:r>
            <a:r>
              <a:rPr lang="pt-BR" i="1" dirty="0" smtClean="0"/>
              <a:t>interface</a:t>
            </a:r>
            <a:r>
              <a:rPr lang="pt-BR" dirty="0" smtClean="0"/>
              <a:t> e </a:t>
            </a:r>
            <a:r>
              <a:rPr lang="pt-BR" i="1" dirty="0" err="1" smtClean="0"/>
              <a:t>implementation</a:t>
            </a:r>
            <a:r>
              <a:rPr lang="pt-BR" i="1" dirty="0" smtClean="0"/>
              <a:t>.</a:t>
            </a:r>
            <a:endParaRPr lang="pt-BR" dirty="0" smtClean="0"/>
          </a:p>
          <a:p>
            <a:r>
              <a:rPr lang="pt-BR" dirty="0" smtClean="0"/>
              <a:t>Não devem ser contados:</a:t>
            </a:r>
          </a:p>
          <a:p>
            <a:pPr lvl="1"/>
            <a:r>
              <a:rPr lang="pt-BR" dirty="0" smtClean="0"/>
              <a:t>Comandos vazios como “; ”, quando colocados sozinhos em uma linha.</a:t>
            </a:r>
          </a:p>
          <a:p>
            <a:pPr lvl="1"/>
            <a:r>
              <a:rPr lang="pt-BR" dirty="0" smtClean="0"/>
              <a:t>Pares </a:t>
            </a:r>
            <a:r>
              <a:rPr lang="pt-BR" i="1" dirty="0" smtClean="0"/>
              <a:t>begin-end</a:t>
            </a:r>
            <a:r>
              <a:rPr lang="pt-BR" dirty="0" smtClean="0"/>
              <a:t> ou {...} usados em para delimitar o bloco principal ou procedimentos e funções.</a:t>
            </a:r>
          </a:p>
          <a:p>
            <a:pPr lvl="1"/>
            <a:r>
              <a:rPr lang="pt-BR" dirty="0" smtClean="0"/>
              <a:t>Expressões passadas como argumentos para chamadas de procedimentos ou função (conta-se apenas a chamada).</a:t>
            </a:r>
          </a:p>
          <a:p>
            <a:pPr lvl="1"/>
            <a:r>
              <a:rPr lang="pt-BR" dirty="0" smtClean="0"/>
              <a:t>Expressões lógicas em comandos IF, WHILE ou REPEAT (conta-se apenas o comando que contém as expressões).</a:t>
            </a:r>
          </a:p>
          <a:p>
            <a:pPr lvl="1"/>
            <a:r>
              <a:rPr lang="pt-BR" dirty="0" smtClean="0"/>
              <a:t>Símbolos que servem como finalizadores de comandos executáveis, declarações ou subprogramas.</a:t>
            </a:r>
          </a:p>
          <a:p>
            <a:pPr lvl="1"/>
            <a:r>
              <a:rPr lang="pt-BR" dirty="0" smtClean="0"/>
              <a:t>Símbolos THEN, ELSE e OTHERWISE, quando aparecerem sozinhos em uma linha (mas conta-se o comando que os sucede).</a:t>
            </a:r>
          </a:p>
          <a:p>
            <a:endParaRPr lang="pt-B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facilidade de operação</a:t>
            </a:r>
            <a:r>
              <a:rPr lang="pt-BR" dirty="0" smtClean="0"/>
              <a:t> </a:t>
            </a:r>
            <a:endParaRPr lang="pt-BR" dirty="0"/>
          </a:p>
        </p:txBody>
      </p:sp>
      <p:sp>
        <p:nvSpPr>
          <p:cNvPr id="3" name="Espaço Reservado para Conteúdo 2"/>
          <p:cNvSpPr>
            <a:spLocks noGrp="1"/>
          </p:cNvSpPr>
          <p:nvPr>
            <p:ph sz="quarter" idx="1"/>
          </p:nvPr>
        </p:nvSpPr>
        <p:spPr/>
        <p:txBody>
          <a:bodyPr>
            <a:normAutofit fontScale="85000" lnSpcReduction="10000"/>
          </a:bodyPr>
          <a:lstStyle/>
          <a:p>
            <a:r>
              <a:rPr lang="pt-BR" dirty="0" smtClean="0"/>
              <a:t>Avalia em que grau a aplicação:</a:t>
            </a:r>
          </a:p>
          <a:p>
            <a:pPr lvl="1"/>
            <a:r>
              <a:rPr lang="pt-BR" dirty="0" smtClean="0"/>
              <a:t>0: nenhuma consideração operacional especial além dos procedimentos normais de </a:t>
            </a:r>
            <a:r>
              <a:rPr lang="pt-BR" i="1" dirty="0" smtClean="0"/>
              <a:t>backup</a:t>
            </a:r>
            <a:r>
              <a:rPr lang="pt-BR" dirty="0" smtClean="0"/>
              <a:t> foram estabelecidos pelo usuário. </a:t>
            </a:r>
          </a:p>
          <a:p>
            <a:pPr lvl="1"/>
            <a:r>
              <a:rPr lang="pt-BR" dirty="0" smtClean="0"/>
              <a:t>1-4: um, alguns ou todos os itens abaixo se aplicam ao sistema (Deve-se selecionar todos os que se aplicam. Cada item vale um ponto, exceto se for dito o contrário): </a:t>
            </a:r>
          </a:p>
          <a:p>
            <a:pPr lvl="2"/>
            <a:r>
              <a:rPr lang="pt-BR" dirty="0" smtClean="0"/>
              <a:t>Processos efetivos de inicialização, </a:t>
            </a:r>
            <a:r>
              <a:rPr lang="pt-BR" i="1" dirty="0" smtClean="0"/>
              <a:t>backup</a:t>
            </a:r>
            <a:r>
              <a:rPr lang="pt-BR" dirty="0" smtClean="0"/>
              <a:t> e recuperação devem ser fornecidos, mas a intervenção do operador é necessária. </a:t>
            </a:r>
          </a:p>
          <a:p>
            <a:pPr lvl="2"/>
            <a:r>
              <a:rPr lang="pt-BR" dirty="0" smtClean="0"/>
              <a:t>Processos efetivos de inicialização, </a:t>
            </a:r>
            <a:r>
              <a:rPr lang="pt-BR" i="1" dirty="0" smtClean="0"/>
              <a:t>backup</a:t>
            </a:r>
            <a:r>
              <a:rPr lang="pt-BR" dirty="0" smtClean="0"/>
              <a:t> e recuperação devem ser fornecidos, e nenhuma intervenção do operador é necessária (conta como dois itens). </a:t>
            </a:r>
          </a:p>
          <a:p>
            <a:pPr lvl="2"/>
            <a:r>
              <a:rPr lang="pt-BR" dirty="0" smtClean="0"/>
              <a:t>A aplicação deve minimizar a necessidade de armazenamento em fitas (ou qualquer outro meio de armazenamento </a:t>
            </a:r>
            <a:r>
              <a:rPr lang="pt-BR" i="1" dirty="0" err="1" smtClean="0"/>
              <a:t>offline</a:t>
            </a:r>
            <a:r>
              <a:rPr lang="pt-BR" dirty="0" smtClean="0"/>
              <a:t>). </a:t>
            </a:r>
          </a:p>
          <a:p>
            <a:pPr lvl="2"/>
            <a:r>
              <a:rPr lang="pt-BR" dirty="0" smtClean="0"/>
              <a:t>A aplicação deve minimizar a necessidade de manuseio de papel. </a:t>
            </a:r>
          </a:p>
          <a:p>
            <a:pPr lvl="1"/>
            <a:r>
              <a:rPr lang="pt-BR" dirty="0" smtClean="0"/>
              <a:t>5: a aplicação é projetada para operar de forma não supervisionada. Não supervisionada significa que não é necessária nenhuma intervenção do operador do sistema a não ser, talvez, na sua primeira inicialização ou desligamento final. Uma das características da aplicação é a recuperação automática de erros.</a:t>
            </a:r>
          </a:p>
          <a:p>
            <a:endParaRPr lang="pt-B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múltiplos locais</a:t>
            </a:r>
            <a:r>
              <a:rPr lang="pt-BR" dirty="0" smtClean="0"/>
              <a:t> </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Avalia o grau em que a aplicação é projetada para funcionar de forma distribuída. </a:t>
            </a:r>
          </a:p>
          <a:p>
            <a:pPr lvl="1"/>
            <a:r>
              <a:rPr lang="pt-BR" dirty="0" smtClean="0"/>
              <a:t>0: requisitos do usuário não exigem a consideração de necessidade de mais do que um usuário ou instalação.</a:t>
            </a:r>
          </a:p>
          <a:p>
            <a:pPr lvl="1"/>
            <a:r>
              <a:rPr lang="pt-BR" dirty="0" smtClean="0"/>
              <a:t>1: a necessidade de múltiplos locais deve ser considerada no projeto, e a aplicação deve ser projetada para operar apenas em ambientes idênticos de hardware e software. </a:t>
            </a:r>
          </a:p>
          <a:p>
            <a:pPr lvl="1"/>
            <a:r>
              <a:rPr lang="pt-BR" dirty="0" smtClean="0"/>
              <a:t>2: a necessidade de múltiplos locais deve ser considerada no projeto, e aplicação deve ser projetada para operar apenas em ambientes de hardware e software similares. </a:t>
            </a:r>
          </a:p>
          <a:p>
            <a:pPr lvl="1"/>
            <a:r>
              <a:rPr lang="pt-BR" dirty="0" smtClean="0"/>
              <a:t>3: a necessidade de múltiplos locais deve ser considerada no projeto e aplicação é projetada para operar em ambientes de hardware e software diferentes. </a:t>
            </a:r>
          </a:p>
          <a:p>
            <a:pPr lvl="1"/>
            <a:r>
              <a:rPr lang="pt-BR" dirty="0" smtClean="0"/>
              <a:t>4: o plano de documentação e suporte deve ser fornecido e testado para suportar a aplicação em múltiplos locais, e a aplicação é como descrita nas notas um ou dois. </a:t>
            </a:r>
          </a:p>
          <a:p>
            <a:pPr lvl="1"/>
            <a:r>
              <a:rPr lang="pt-BR" dirty="0" smtClean="0"/>
              <a:t>5: o plano de documentação e suporte deve ser fornecido e testado para suportar a aplicação em múltiplos locais, e a aplicação é como descrita na nota três.</a:t>
            </a:r>
          </a:p>
          <a:p>
            <a:endParaRPr lang="pt-B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2074"/>
          </a:xfrm>
        </p:spPr>
        <p:txBody>
          <a:bodyPr/>
          <a:lstStyle/>
          <a:p>
            <a:r>
              <a:rPr lang="pt-BR" i="1" dirty="0" smtClean="0"/>
              <a:t>facilidade para mudança</a:t>
            </a:r>
            <a:r>
              <a:rPr lang="pt-BR" dirty="0" smtClean="0"/>
              <a:t> </a:t>
            </a:r>
            <a:endParaRPr lang="pt-BR" dirty="0"/>
          </a:p>
        </p:txBody>
      </p:sp>
      <p:sp>
        <p:nvSpPr>
          <p:cNvPr id="3" name="Espaço Reservado para Conteúdo 2"/>
          <p:cNvSpPr>
            <a:spLocks noGrp="1"/>
          </p:cNvSpPr>
          <p:nvPr>
            <p:ph sz="quarter" idx="1"/>
          </p:nvPr>
        </p:nvSpPr>
        <p:spPr>
          <a:xfrm>
            <a:off x="457200" y="980728"/>
            <a:ext cx="8003232" cy="5493224"/>
          </a:xfrm>
        </p:spPr>
        <p:txBody>
          <a:bodyPr>
            <a:normAutofit fontScale="70000" lnSpcReduction="20000"/>
          </a:bodyPr>
          <a:lstStyle/>
          <a:p>
            <a:r>
              <a:rPr lang="pt-BR" dirty="0" smtClean="0"/>
              <a:t>Avalia o grau em que a aplicação é projetada para facilitar mudanças lógicas e estruturais. </a:t>
            </a:r>
          </a:p>
          <a:p>
            <a:pPr lvl="1"/>
            <a:r>
              <a:rPr lang="pt-BR" dirty="0" smtClean="0"/>
              <a:t>0: nenhum item abaixo.  </a:t>
            </a:r>
          </a:p>
          <a:p>
            <a:pPr lvl="1"/>
            <a:r>
              <a:rPr lang="pt-BR" dirty="0" smtClean="0"/>
              <a:t>1: um item. </a:t>
            </a:r>
          </a:p>
          <a:p>
            <a:pPr lvl="1"/>
            <a:r>
              <a:rPr lang="pt-BR" dirty="0" smtClean="0"/>
              <a:t>2: dois itens. </a:t>
            </a:r>
          </a:p>
          <a:p>
            <a:pPr lvl="1"/>
            <a:r>
              <a:rPr lang="pt-BR" dirty="0" smtClean="0"/>
              <a:t>3: três itens. </a:t>
            </a:r>
          </a:p>
          <a:p>
            <a:pPr lvl="1"/>
            <a:r>
              <a:rPr lang="pt-BR" dirty="0" smtClean="0"/>
              <a:t>4: quatro itens. </a:t>
            </a:r>
          </a:p>
          <a:p>
            <a:pPr lvl="1"/>
            <a:r>
              <a:rPr lang="pt-BR" dirty="0" smtClean="0"/>
              <a:t>5: cinco itens ou mais.</a:t>
            </a:r>
          </a:p>
          <a:p>
            <a:endParaRPr lang="pt-BR" dirty="0" smtClean="0"/>
          </a:p>
          <a:p>
            <a:pPr lvl="1"/>
            <a:r>
              <a:rPr lang="pt-BR" dirty="0" smtClean="0"/>
              <a:t>Facilidades de consulta e relatório flexíveis devem ser fornecidas para tratar consultas simples, por exemplo, operadores lógicos binários aplicados apenas a um arquivo lógico interno (conta como um item). </a:t>
            </a:r>
          </a:p>
          <a:p>
            <a:pPr lvl="1"/>
            <a:r>
              <a:rPr lang="pt-BR" dirty="0" smtClean="0"/>
              <a:t>Facilidades de consulta e relatório flexíveis devem ser fornecidas para tratar consultas de complexidade média, por exemplo, operadores lógicos binários aplicados a mais do que um arquivo lógico interno (conta como dois itens). </a:t>
            </a:r>
          </a:p>
          <a:p>
            <a:pPr lvl="1"/>
            <a:r>
              <a:rPr lang="pt-BR" dirty="0" smtClean="0"/>
              <a:t>Facilidades de consulta e relatório flexíveis devem ser fornecidas para tratar consultas de complexidade alta, por exemplo, combinações de operadores lógicos binários em um ou mais arquivos lógicos internos (conta como três itens). </a:t>
            </a:r>
          </a:p>
          <a:p>
            <a:pPr lvl="1"/>
            <a:r>
              <a:rPr lang="pt-BR" dirty="0" smtClean="0"/>
              <a:t>Dados de controle de negócio são mantidos em tabelas que são gerenciadas pelo usuário e com processos interativos </a:t>
            </a:r>
            <a:r>
              <a:rPr lang="pt-BR" i="1" dirty="0" smtClean="0"/>
              <a:t>online</a:t>
            </a:r>
            <a:r>
              <a:rPr lang="pt-BR" dirty="0" smtClean="0"/>
              <a:t>, mas as mudanças só têm efeito no dia seguinte (contra como um item). </a:t>
            </a:r>
          </a:p>
          <a:p>
            <a:pPr lvl="1"/>
            <a:r>
              <a:rPr lang="pt-BR" dirty="0" smtClean="0"/>
              <a:t>Dados de controle de negócio são mantidos em tabelas que são gerenciadas pelo usuário e com processos interativos </a:t>
            </a:r>
            <a:r>
              <a:rPr lang="pt-BR" i="1" dirty="0" smtClean="0"/>
              <a:t>online</a:t>
            </a:r>
            <a:r>
              <a:rPr lang="pt-BR" dirty="0" smtClean="0"/>
              <a:t>, e as mudanças têm feito imediatamente (conta como dois itens). </a:t>
            </a:r>
          </a:p>
          <a:p>
            <a:endParaRPr lang="pt-B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Pontos de Caso de Uso</a:t>
            </a:r>
            <a:endParaRPr lang="pt-BR" dirty="0"/>
          </a:p>
        </p:txBody>
      </p:sp>
      <p:sp>
        <p:nvSpPr>
          <p:cNvPr id="3" name="Espaço Reservado para Conteúdo 2"/>
          <p:cNvSpPr>
            <a:spLocks noGrp="1"/>
          </p:cNvSpPr>
          <p:nvPr>
            <p:ph sz="quarter" idx="1"/>
          </p:nvPr>
        </p:nvSpPr>
        <p:spPr/>
        <p:txBody>
          <a:bodyPr/>
          <a:lstStyle/>
          <a:p>
            <a:r>
              <a:rPr lang="pt-BR" dirty="0" smtClean="0"/>
              <a:t>A técnica de </a:t>
            </a:r>
            <a:r>
              <a:rPr lang="pt-BR" i="1" dirty="0" smtClean="0"/>
              <a:t>Pontos de Caso de Uso</a:t>
            </a:r>
            <a:r>
              <a:rPr lang="pt-BR" dirty="0" smtClean="0"/>
              <a:t> surgiu em 1993 a partir da Tese de </a:t>
            </a:r>
            <a:r>
              <a:rPr lang="pt-BR" dirty="0" err="1" smtClean="0"/>
              <a:t>Gustav</a:t>
            </a:r>
            <a:r>
              <a:rPr lang="pt-BR" dirty="0" smtClean="0"/>
              <a:t> </a:t>
            </a:r>
            <a:r>
              <a:rPr lang="pt-BR" dirty="0" err="1" smtClean="0"/>
              <a:t>Karner</a:t>
            </a:r>
            <a:r>
              <a:rPr lang="pt-BR" dirty="0" smtClean="0"/>
              <a:t> (1993). </a:t>
            </a:r>
          </a:p>
          <a:p>
            <a:r>
              <a:rPr lang="pt-BR" dirty="0" smtClean="0"/>
              <a:t>O método é baseado em Análise de Pontos de Função, especificamente MK II, que é um modelo relativamente mais simples que o do IFPUG.</a:t>
            </a:r>
          </a:p>
          <a:p>
            <a:r>
              <a:rPr lang="pt-BR" dirty="0" smtClean="0"/>
              <a:t>O método se baseia na análise da quantidade e complexidade dos atores e casos de uso, o que gera os UUCP, ou pontos de caso de uso não ajustados. Depois, a aplicação e fatores técnicos e ambientais leva aos UCP, ou pontos de caso de uso (ajustados).</a:t>
            </a:r>
          </a:p>
          <a:p>
            <a:endParaRPr lang="pt-BR" dirty="0" smtClean="0"/>
          </a:p>
          <a:p>
            <a:endParaRPr lang="pt-B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UAW - Complexidade de Atores</a:t>
            </a:r>
            <a:endParaRPr lang="pt-BR" dirty="0"/>
          </a:p>
        </p:txBody>
      </p:sp>
      <p:sp>
        <p:nvSpPr>
          <p:cNvPr id="3" name="Espaço Reservado para Conteúdo 2"/>
          <p:cNvSpPr>
            <a:spLocks noGrp="1"/>
          </p:cNvSpPr>
          <p:nvPr>
            <p:ph sz="quarter" idx="1"/>
          </p:nvPr>
        </p:nvSpPr>
        <p:spPr/>
        <p:txBody>
          <a:bodyPr>
            <a:normAutofit/>
          </a:bodyPr>
          <a:lstStyle/>
          <a:p>
            <a:r>
              <a:rPr lang="pt-BR" dirty="0" smtClean="0"/>
              <a:t>O valor de </a:t>
            </a:r>
            <a:r>
              <a:rPr lang="pt-BR" i="1" dirty="0" smtClean="0"/>
              <a:t>UAW</a:t>
            </a:r>
            <a:r>
              <a:rPr lang="pt-BR" dirty="0" smtClean="0"/>
              <a:t> (</a:t>
            </a:r>
            <a:r>
              <a:rPr lang="pt-BR" i="1" dirty="0" err="1" smtClean="0"/>
              <a:t>Unajusted</a:t>
            </a:r>
            <a:r>
              <a:rPr lang="pt-BR" i="1" dirty="0" smtClean="0"/>
              <a:t> </a:t>
            </a:r>
            <a:r>
              <a:rPr lang="pt-BR" i="1" dirty="0" err="1" smtClean="0"/>
              <a:t>Actor</a:t>
            </a:r>
            <a:r>
              <a:rPr lang="pt-BR" i="1" dirty="0" smtClean="0"/>
              <a:t> </a:t>
            </a:r>
            <a:r>
              <a:rPr lang="pt-BR" i="1" dirty="0" err="1" smtClean="0"/>
              <a:t>Weight</a:t>
            </a:r>
            <a:r>
              <a:rPr lang="pt-BR" dirty="0" smtClean="0"/>
              <a:t>)</a:t>
            </a:r>
            <a:r>
              <a:rPr lang="pt-BR" i="1" dirty="0" smtClean="0"/>
              <a:t> </a:t>
            </a:r>
            <a:r>
              <a:rPr lang="pt-BR" dirty="0" smtClean="0"/>
              <a:t>é a soma dos pontos atribuídos a todos os atores relacionados no sistema:</a:t>
            </a:r>
          </a:p>
          <a:p>
            <a:pPr lvl="1"/>
            <a:r>
              <a:rPr lang="pt-BR" i="1" dirty="0" smtClean="0"/>
              <a:t>Atores humanos</a:t>
            </a:r>
            <a:r>
              <a:rPr lang="pt-BR" dirty="0" smtClean="0"/>
              <a:t> </a:t>
            </a:r>
            <a:r>
              <a:rPr lang="pt-BR" i="1" dirty="0" smtClean="0"/>
              <a:t>que interagem com o sistema através de interface gráfica</a:t>
            </a:r>
            <a:r>
              <a:rPr lang="pt-BR" dirty="0" smtClean="0"/>
              <a:t> são considerados complexos e recebem 3 pontos de caso de uso.</a:t>
            </a:r>
          </a:p>
          <a:p>
            <a:pPr lvl="1"/>
            <a:r>
              <a:rPr lang="pt-BR" i="1" dirty="0" smtClean="0"/>
              <a:t>Sistemas que interagem por um protocolo como TCP/IP</a:t>
            </a:r>
            <a:r>
              <a:rPr lang="pt-BR" dirty="0" smtClean="0"/>
              <a:t> e </a:t>
            </a:r>
            <a:r>
              <a:rPr lang="pt-BR" i="1" dirty="0" smtClean="0"/>
              <a:t>atores humanos que interagem com o sistema apenas por linha de comando</a:t>
            </a:r>
            <a:r>
              <a:rPr lang="pt-BR" dirty="0" smtClean="0"/>
              <a:t> são considerados de média complexidade, e recebem 2 pontos de caso de uso.</a:t>
            </a:r>
          </a:p>
          <a:p>
            <a:pPr lvl="1"/>
            <a:r>
              <a:rPr lang="pt-BR" i="1" dirty="0" smtClean="0"/>
              <a:t>Sistemas que são acessados por interfaces de programação </a:t>
            </a:r>
            <a:r>
              <a:rPr lang="pt-BR" dirty="0" smtClean="0"/>
              <a:t>(</a:t>
            </a:r>
            <a:r>
              <a:rPr lang="pt-BR" i="1" dirty="0" smtClean="0"/>
              <a:t>API</a:t>
            </a:r>
            <a:r>
              <a:rPr lang="pt-BR" dirty="0" smtClean="0"/>
              <a:t>) são considerados de baixa complexidade, e recebem 1 ponto de caso de uso.</a:t>
            </a:r>
          </a:p>
          <a:p>
            <a:endParaRPr lang="pt-B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64704"/>
          </a:xfrm>
        </p:spPr>
        <p:txBody>
          <a:bodyPr/>
          <a:lstStyle/>
          <a:p>
            <a:r>
              <a:rPr lang="pt-BR" dirty="0" err="1" smtClean="0"/>
              <a:t>Example</a:t>
            </a:r>
            <a:endParaRPr lang="pt-BR" dirty="0"/>
          </a:p>
        </p:txBody>
      </p:sp>
      <p:pic>
        <p:nvPicPr>
          <p:cNvPr id="4" name="Espaço Reservado para Conteúdo 3" descr="Figure 3.11_Wazlawick.JPG"/>
          <p:cNvPicPr>
            <a:picLocks noGrp="1" noChangeAspect="1"/>
          </p:cNvPicPr>
          <p:nvPr>
            <p:ph idx="1"/>
          </p:nvPr>
        </p:nvPicPr>
        <p:blipFill>
          <a:blip r:embed="rId2" cstate="print"/>
          <a:stretch>
            <a:fillRect/>
          </a:stretch>
        </p:blipFill>
        <p:spPr>
          <a:xfrm>
            <a:off x="467544" y="764704"/>
            <a:ext cx="8246514" cy="5832648"/>
          </a:xfrm>
        </p:spPr>
      </p:pic>
      <p:sp>
        <p:nvSpPr>
          <p:cNvPr id="5" name="CaixaDeTexto 4"/>
          <p:cNvSpPr txBox="1"/>
          <p:nvPr/>
        </p:nvSpPr>
        <p:spPr>
          <a:xfrm>
            <a:off x="144016" y="2865130"/>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6" name="CaixaDeTexto 5"/>
          <p:cNvSpPr txBox="1"/>
          <p:nvPr/>
        </p:nvSpPr>
        <p:spPr>
          <a:xfrm>
            <a:off x="8028384" y="836712"/>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7" name="CaixaDeTexto 6"/>
          <p:cNvSpPr txBox="1"/>
          <p:nvPr/>
        </p:nvSpPr>
        <p:spPr>
          <a:xfrm>
            <a:off x="8136904" y="2204864"/>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8" name="CaixaDeTexto 7"/>
          <p:cNvSpPr txBox="1"/>
          <p:nvPr/>
        </p:nvSpPr>
        <p:spPr>
          <a:xfrm>
            <a:off x="8100392" y="3573016"/>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9" name="CaixaDeTexto 8"/>
          <p:cNvSpPr txBox="1"/>
          <p:nvPr/>
        </p:nvSpPr>
        <p:spPr>
          <a:xfrm>
            <a:off x="8208912" y="5301208"/>
            <a:ext cx="827584" cy="707886"/>
          </a:xfrm>
          <a:prstGeom prst="rect">
            <a:avLst/>
          </a:prstGeom>
          <a:noFill/>
        </p:spPr>
        <p:txBody>
          <a:bodyPr wrap="square" rtlCol="0">
            <a:spAutoFit/>
          </a:bodyPr>
          <a:lstStyle/>
          <a:p>
            <a:r>
              <a:rPr lang="pt-BR" sz="4000" dirty="0" smtClean="0">
                <a:solidFill>
                  <a:srgbClr val="FF0000"/>
                </a:solidFill>
              </a:rPr>
              <a:t>2</a:t>
            </a:r>
            <a:endParaRPr lang="pt-BR" sz="4000" dirty="0">
              <a:solidFill>
                <a:srgbClr val="FF0000"/>
              </a:solidFill>
            </a:endParaRPr>
          </a:p>
        </p:txBody>
      </p:sp>
      <p:sp>
        <p:nvSpPr>
          <p:cNvPr id="10" name="CaixaDeTexto 9"/>
          <p:cNvSpPr txBox="1"/>
          <p:nvPr/>
        </p:nvSpPr>
        <p:spPr>
          <a:xfrm>
            <a:off x="5868144" y="0"/>
            <a:ext cx="2376264" cy="707886"/>
          </a:xfrm>
          <a:prstGeom prst="rect">
            <a:avLst/>
          </a:prstGeom>
          <a:noFill/>
        </p:spPr>
        <p:txBody>
          <a:bodyPr wrap="square" rtlCol="0">
            <a:spAutoFit/>
          </a:bodyPr>
          <a:lstStyle/>
          <a:p>
            <a:r>
              <a:rPr lang="pt-BR" sz="4000" dirty="0" smtClean="0">
                <a:solidFill>
                  <a:srgbClr val="FF0000"/>
                </a:solidFill>
              </a:rPr>
              <a:t>UAW=14</a:t>
            </a:r>
            <a:endParaRPr lang="pt-BR" sz="4000" dirty="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UUCW – Complexidade dos Casos de Uso</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O valor de </a:t>
            </a:r>
            <a:r>
              <a:rPr lang="pt-BR" i="1" dirty="0" smtClean="0"/>
              <a:t>UUCW</a:t>
            </a:r>
            <a:r>
              <a:rPr lang="pt-BR" dirty="0" smtClean="0"/>
              <a:t> (</a:t>
            </a:r>
            <a:r>
              <a:rPr lang="pt-BR" i="1" dirty="0" err="1" smtClean="0"/>
              <a:t>Unajusted</a:t>
            </a:r>
            <a:r>
              <a:rPr lang="pt-BR" i="1" dirty="0" smtClean="0"/>
              <a:t> Use Case </a:t>
            </a:r>
            <a:r>
              <a:rPr lang="pt-BR" i="1" dirty="0" err="1" smtClean="0"/>
              <a:t>Weight</a:t>
            </a:r>
            <a:r>
              <a:rPr lang="pt-BR" dirty="0" smtClean="0"/>
              <a:t>) é dado pela soma dos valores atribuídos a cada um dos casos de uso da aplicação. </a:t>
            </a:r>
          </a:p>
          <a:p>
            <a:r>
              <a:rPr lang="pt-BR" dirty="0" smtClean="0"/>
              <a:t>Na proposta original de </a:t>
            </a:r>
            <a:r>
              <a:rPr lang="pt-BR" dirty="0" err="1" smtClean="0"/>
              <a:t>Karner</a:t>
            </a:r>
            <a:r>
              <a:rPr lang="pt-BR" dirty="0" smtClean="0"/>
              <a:t>, a complexidade de um caso de uso era definida em função do número estimado de transações (movimentos de informação para dentro ou para fora do sistema), incluindo as sequências alternativas do caso de uso:</a:t>
            </a:r>
          </a:p>
          <a:p>
            <a:pPr lvl="1"/>
            <a:r>
              <a:rPr lang="pt-BR" dirty="0" smtClean="0"/>
              <a:t>Casos de uso </a:t>
            </a:r>
            <a:r>
              <a:rPr lang="pt-BR" i="1" dirty="0" smtClean="0"/>
              <a:t>simples</a:t>
            </a:r>
            <a:r>
              <a:rPr lang="pt-BR" dirty="0" smtClean="0"/>
              <a:t> devem possuir no máximo 3 transações, e recebem 5 pontos de caso de uso.</a:t>
            </a:r>
          </a:p>
          <a:p>
            <a:pPr lvl="1"/>
            <a:r>
              <a:rPr lang="pt-BR" dirty="0" smtClean="0"/>
              <a:t>Casos de uso </a:t>
            </a:r>
            <a:r>
              <a:rPr lang="pt-BR" i="1" dirty="0" smtClean="0"/>
              <a:t>médios</a:t>
            </a:r>
            <a:r>
              <a:rPr lang="pt-BR" dirty="0" smtClean="0"/>
              <a:t> devem possuir de 4 a 7 transações, e recebem 10 pontos de caso de uso.</a:t>
            </a:r>
          </a:p>
          <a:p>
            <a:pPr lvl="1"/>
            <a:r>
              <a:rPr lang="pt-BR" dirty="0" smtClean="0"/>
              <a:t>Casos de uso </a:t>
            </a:r>
            <a:r>
              <a:rPr lang="pt-BR" i="1" dirty="0" smtClean="0"/>
              <a:t>complexos</a:t>
            </a:r>
            <a:r>
              <a:rPr lang="pt-BR" dirty="0" smtClean="0"/>
              <a:t> devem possuir mais de 7 transações, e recebem 15 pontos de caso de uso.</a:t>
            </a:r>
          </a:p>
          <a:p>
            <a:endParaRPr lang="pt-BR"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Uma forma alternativa de estimar a complexidade de um caso de uso é em função da quantidade de classes necessária para implementar as funções do caso de uso:</a:t>
            </a:r>
          </a:p>
          <a:p>
            <a:pPr lvl="1"/>
            <a:r>
              <a:rPr lang="pt-BR" dirty="0" smtClean="0"/>
              <a:t>Casos de uso simples devem ser implementados com 5 classes ou menos.</a:t>
            </a:r>
          </a:p>
          <a:p>
            <a:pPr lvl="1"/>
            <a:r>
              <a:rPr lang="pt-BR" dirty="0" smtClean="0"/>
              <a:t>Casos de uso médios devem ser implementados com 6 a 10 classes.</a:t>
            </a:r>
          </a:p>
          <a:p>
            <a:pPr lvl="1"/>
            <a:r>
              <a:rPr lang="pt-BR" dirty="0" smtClean="0"/>
              <a:t>Casos de uso complexos devem ser implementados com mais de 10 classes.</a:t>
            </a:r>
          </a:p>
          <a:p>
            <a:endParaRPr lang="pt-B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fontScale="92500"/>
          </a:bodyPr>
          <a:lstStyle/>
          <a:p>
            <a:r>
              <a:rPr lang="pt-BR" dirty="0" smtClean="0"/>
              <a:t>Outra forma ainda de estimar a complexidade de um caso de uso é pela análise de seu risco. Assim:</a:t>
            </a:r>
          </a:p>
          <a:p>
            <a:pPr lvl="1"/>
            <a:r>
              <a:rPr lang="pt-BR" dirty="0" smtClean="0"/>
              <a:t>Casos de uso como relatórios, têm apenas uma ou duas transações e baixo risco, pois não alteram dados, e podem ser considerados casos de uso simples.</a:t>
            </a:r>
          </a:p>
          <a:p>
            <a:pPr lvl="1"/>
            <a:r>
              <a:rPr lang="pt-BR" dirty="0" smtClean="0"/>
              <a:t>Casos de uso padronizados, como CRUD, têm um número conhecido e limitado de transações, têm médio risco (pois embora a lógica de funcionamento seja conhecida, regras de negócio obscuras podem existir), e podem ser considerados como casos de uso médios.</a:t>
            </a:r>
          </a:p>
          <a:p>
            <a:pPr lvl="1"/>
            <a:r>
              <a:rPr lang="pt-BR" dirty="0" smtClean="0"/>
              <a:t>Casos de uso não padronizados têm um número desconhecido de transações e alto risco, pois além das regras de negócio serem desconhecidas, ainda deve-se descobrir qual é o fluxo principal e quais as sequências alternativas. Assim, esse tipo de caso de uso deverá ser considerado como complexo.</a:t>
            </a:r>
          </a:p>
          <a:p>
            <a:endParaRPr lang="pt-B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64704"/>
          </a:xfrm>
        </p:spPr>
        <p:txBody>
          <a:bodyPr/>
          <a:lstStyle/>
          <a:p>
            <a:r>
              <a:rPr lang="pt-BR" dirty="0" err="1" smtClean="0"/>
              <a:t>Example</a:t>
            </a:r>
            <a:endParaRPr lang="pt-BR" dirty="0"/>
          </a:p>
        </p:txBody>
      </p:sp>
      <p:pic>
        <p:nvPicPr>
          <p:cNvPr id="4" name="Espaço Reservado para Conteúdo 3" descr="Figure 3.11_Wazlawick.JPG"/>
          <p:cNvPicPr>
            <a:picLocks noGrp="1" noChangeAspect="1"/>
          </p:cNvPicPr>
          <p:nvPr>
            <p:ph idx="1"/>
          </p:nvPr>
        </p:nvPicPr>
        <p:blipFill>
          <a:blip r:embed="rId2" cstate="print"/>
          <a:stretch>
            <a:fillRect/>
          </a:stretch>
        </p:blipFill>
        <p:spPr>
          <a:xfrm>
            <a:off x="467544" y="764704"/>
            <a:ext cx="8246514" cy="5832648"/>
          </a:xfrm>
        </p:spPr>
      </p:pic>
      <p:sp>
        <p:nvSpPr>
          <p:cNvPr id="5" name="CaixaDeTexto 4"/>
          <p:cNvSpPr txBox="1"/>
          <p:nvPr/>
        </p:nvSpPr>
        <p:spPr>
          <a:xfrm>
            <a:off x="3012624" y="578484"/>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6" name="CaixaDeTexto 5"/>
          <p:cNvSpPr txBox="1"/>
          <p:nvPr/>
        </p:nvSpPr>
        <p:spPr>
          <a:xfrm>
            <a:off x="6624736" y="776898"/>
            <a:ext cx="827584" cy="707886"/>
          </a:xfrm>
          <a:prstGeom prst="rect">
            <a:avLst/>
          </a:prstGeom>
          <a:noFill/>
        </p:spPr>
        <p:txBody>
          <a:bodyPr wrap="square" rtlCol="0">
            <a:spAutoFit/>
          </a:bodyPr>
          <a:lstStyle/>
          <a:p>
            <a:r>
              <a:rPr lang="pt-BR" sz="4000" dirty="0" smtClean="0">
                <a:solidFill>
                  <a:srgbClr val="00B050"/>
                </a:solidFill>
              </a:rPr>
              <a:t>10</a:t>
            </a:r>
            <a:endParaRPr lang="pt-BR" sz="4000" dirty="0">
              <a:solidFill>
                <a:srgbClr val="00B050"/>
              </a:solidFill>
            </a:endParaRPr>
          </a:p>
        </p:txBody>
      </p:sp>
      <p:sp>
        <p:nvSpPr>
          <p:cNvPr id="7" name="CaixaDeTexto 6"/>
          <p:cNvSpPr txBox="1"/>
          <p:nvPr/>
        </p:nvSpPr>
        <p:spPr>
          <a:xfrm>
            <a:off x="4932040" y="2636912"/>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10" name="CaixaDeTexto 9"/>
          <p:cNvSpPr txBox="1"/>
          <p:nvPr/>
        </p:nvSpPr>
        <p:spPr>
          <a:xfrm>
            <a:off x="5868144" y="0"/>
            <a:ext cx="2736304" cy="707886"/>
          </a:xfrm>
          <a:prstGeom prst="rect">
            <a:avLst/>
          </a:prstGeom>
          <a:noFill/>
        </p:spPr>
        <p:txBody>
          <a:bodyPr wrap="square" rtlCol="0">
            <a:spAutoFit/>
          </a:bodyPr>
          <a:lstStyle/>
          <a:p>
            <a:r>
              <a:rPr lang="pt-BR" sz="4000" dirty="0" smtClean="0">
                <a:solidFill>
                  <a:srgbClr val="00B050"/>
                </a:solidFill>
              </a:rPr>
              <a:t>UUCW=220</a:t>
            </a:r>
            <a:endParaRPr lang="pt-BR" sz="4000" dirty="0">
              <a:solidFill>
                <a:srgbClr val="00B050"/>
              </a:solidFill>
            </a:endParaRPr>
          </a:p>
        </p:txBody>
      </p:sp>
      <p:sp>
        <p:nvSpPr>
          <p:cNvPr id="11" name="CaixaDeTexto 10"/>
          <p:cNvSpPr txBox="1"/>
          <p:nvPr/>
        </p:nvSpPr>
        <p:spPr>
          <a:xfrm>
            <a:off x="4392488" y="105273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2" name="CaixaDeTexto 11"/>
          <p:cNvSpPr txBox="1"/>
          <p:nvPr/>
        </p:nvSpPr>
        <p:spPr>
          <a:xfrm>
            <a:off x="971600" y="141277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3" name="CaixaDeTexto 12"/>
          <p:cNvSpPr txBox="1"/>
          <p:nvPr/>
        </p:nvSpPr>
        <p:spPr>
          <a:xfrm>
            <a:off x="1259632" y="1916832"/>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4" name="CaixaDeTexto 13"/>
          <p:cNvSpPr txBox="1"/>
          <p:nvPr/>
        </p:nvSpPr>
        <p:spPr>
          <a:xfrm>
            <a:off x="4355976" y="1916832"/>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5" name="CaixaDeTexto 14"/>
          <p:cNvSpPr txBox="1"/>
          <p:nvPr/>
        </p:nvSpPr>
        <p:spPr>
          <a:xfrm>
            <a:off x="1259632" y="285293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6" name="CaixaDeTexto 15"/>
          <p:cNvSpPr txBox="1"/>
          <p:nvPr/>
        </p:nvSpPr>
        <p:spPr>
          <a:xfrm>
            <a:off x="3960440" y="2564904"/>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7" name="CaixaDeTexto 16"/>
          <p:cNvSpPr txBox="1"/>
          <p:nvPr/>
        </p:nvSpPr>
        <p:spPr>
          <a:xfrm>
            <a:off x="6372200" y="2060848"/>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8" name="CaixaDeTexto 17"/>
          <p:cNvSpPr txBox="1"/>
          <p:nvPr/>
        </p:nvSpPr>
        <p:spPr>
          <a:xfrm>
            <a:off x="6804248" y="3861048"/>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9" name="CaixaDeTexto 18"/>
          <p:cNvSpPr txBox="1"/>
          <p:nvPr/>
        </p:nvSpPr>
        <p:spPr>
          <a:xfrm>
            <a:off x="4788024" y="573325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20" name="CaixaDeTexto 19"/>
          <p:cNvSpPr txBox="1"/>
          <p:nvPr/>
        </p:nvSpPr>
        <p:spPr>
          <a:xfrm>
            <a:off x="6516216" y="1340768"/>
            <a:ext cx="827584" cy="707886"/>
          </a:xfrm>
          <a:prstGeom prst="rect">
            <a:avLst/>
          </a:prstGeom>
          <a:noFill/>
        </p:spPr>
        <p:txBody>
          <a:bodyPr wrap="square" rtlCol="0">
            <a:spAutoFit/>
          </a:bodyPr>
          <a:lstStyle/>
          <a:p>
            <a:r>
              <a:rPr lang="pt-BR" sz="4000" dirty="0" smtClean="0">
                <a:solidFill>
                  <a:srgbClr val="00B050"/>
                </a:solidFill>
              </a:rPr>
              <a:t>10</a:t>
            </a:r>
            <a:endParaRPr lang="pt-BR" sz="4000" dirty="0">
              <a:solidFill>
                <a:srgbClr val="00B050"/>
              </a:solidFill>
            </a:endParaRPr>
          </a:p>
        </p:txBody>
      </p:sp>
      <p:sp>
        <p:nvSpPr>
          <p:cNvPr id="21" name="CaixaDeTexto 20"/>
          <p:cNvSpPr txBox="1"/>
          <p:nvPr/>
        </p:nvSpPr>
        <p:spPr>
          <a:xfrm>
            <a:off x="4572000" y="3356992"/>
            <a:ext cx="827584" cy="707886"/>
          </a:xfrm>
          <a:prstGeom prst="rect">
            <a:avLst/>
          </a:prstGeom>
          <a:noFill/>
        </p:spPr>
        <p:txBody>
          <a:bodyPr wrap="square" rtlCol="0">
            <a:spAutoFit/>
          </a:bodyPr>
          <a:lstStyle/>
          <a:p>
            <a:r>
              <a:rPr lang="pt-BR" sz="4000" dirty="0" smtClean="0">
                <a:solidFill>
                  <a:srgbClr val="00B050"/>
                </a:solidFill>
              </a:rPr>
              <a:t>10</a:t>
            </a:r>
            <a:endParaRPr lang="pt-BR" sz="4000" dirty="0">
              <a:solidFill>
                <a:srgbClr val="00B050"/>
              </a:solidFill>
            </a:endParaRPr>
          </a:p>
        </p:txBody>
      </p:sp>
      <p:sp>
        <p:nvSpPr>
          <p:cNvPr id="22" name="CaixaDeTexto 21"/>
          <p:cNvSpPr txBox="1"/>
          <p:nvPr/>
        </p:nvSpPr>
        <p:spPr>
          <a:xfrm>
            <a:off x="4644008" y="4149080"/>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3" name="CaixaDeTexto 22"/>
          <p:cNvSpPr txBox="1"/>
          <p:nvPr/>
        </p:nvSpPr>
        <p:spPr>
          <a:xfrm>
            <a:off x="6372200" y="4797152"/>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4" name="CaixaDeTexto 23"/>
          <p:cNvSpPr txBox="1"/>
          <p:nvPr/>
        </p:nvSpPr>
        <p:spPr>
          <a:xfrm>
            <a:off x="3923928" y="3140968"/>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5" name="CaixaDeTexto 24"/>
          <p:cNvSpPr txBox="1"/>
          <p:nvPr/>
        </p:nvSpPr>
        <p:spPr>
          <a:xfrm>
            <a:off x="2915816" y="3933056"/>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6" name="CaixaDeTexto 25"/>
          <p:cNvSpPr txBox="1"/>
          <p:nvPr/>
        </p:nvSpPr>
        <p:spPr>
          <a:xfrm>
            <a:off x="3707904" y="4293096"/>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7" name="CaixaDeTexto 26"/>
          <p:cNvSpPr txBox="1"/>
          <p:nvPr/>
        </p:nvSpPr>
        <p:spPr>
          <a:xfrm>
            <a:off x="2411760" y="5013176"/>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8" name="CaixaDeTexto 27"/>
          <p:cNvSpPr txBox="1"/>
          <p:nvPr/>
        </p:nvSpPr>
        <p:spPr>
          <a:xfrm>
            <a:off x="3707904" y="5445224"/>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São entendidos como </a:t>
            </a:r>
            <a:r>
              <a:rPr lang="pt-BR" i="1" dirty="0" smtClean="0"/>
              <a:t>comandos executáveis</a:t>
            </a:r>
            <a:r>
              <a:rPr lang="pt-BR" dirty="0" smtClean="0"/>
              <a:t>, e devem ser contados, todos os comandos que sejam atribuições, </a:t>
            </a:r>
            <a:r>
              <a:rPr lang="pt-BR" i="1" dirty="0" smtClean="0"/>
              <a:t>GOTO</a:t>
            </a:r>
            <a:r>
              <a:rPr lang="pt-BR" dirty="0" smtClean="0"/>
              <a:t>, chamada de procedimento, chamada de macro, retorno, </a:t>
            </a:r>
            <a:r>
              <a:rPr lang="pt-BR" i="1" dirty="0" err="1" smtClean="0"/>
              <a:t>break</a:t>
            </a:r>
            <a:r>
              <a:rPr lang="pt-BR" dirty="0" smtClean="0"/>
              <a:t>, </a:t>
            </a:r>
            <a:r>
              <a:rPr lang="pt-BR" i="1" dirty="0" err="1" smtClean="0"/>
              <a:t>exit</a:t>
            </a:r>
            <a:r>
              <a:rPr lang="pt-BR" dirty="0" smtClean="0"/>
              <a:t>, </a:t>
            </a:r>
            <a:r>
              <a:rPr lang="pt-BR" i="1" dirty="0" err="1" smtClean="0"/>
              <a:t>stop</a:t>
            </a:r>
            <a:r>
              <a:rPr lang="pt-BR" dirty="0" smtClean="0"/>
              <a:t>, </a:t>
            </a:r>
            <a:r>
              <a:rPr lang="pt-BR" i="1" dirty="0" smtClean="0"/>
              <a:t>continue</a:t>
            </a:r>
            <a:r>
              <a:rPr lang="pt-BR" dirty="0" smtClean="0"/>
              <a:t>, </a:t>
            </a:r>
            <a:r>
              <a:rPr lang="pt-BR" i="1" dirty="0" err="1" smtClean="0"/>
              <a:t>null</a:t>
            </a:r>
            <a:r>
              <a:rPr lang="pt-BR" dirty="0" smtClean="0"/>
              <a:t>, </a:t>
            </a:r>
            <a:r>
              <a:rPr lang="pt-BR" i="1" dirty="0" err="1" smtClean="0"/>
              <a:t>noop</a:t>
            </a:r>
            <a:r>
              <a:rPr lang="pt-BR" dirty="0" smtClean="0"/>
              <a:t>, etc. Também devem ser contadas separadamente as estruturas de controle como estruturas de repetição e seleção, e inclusive seus blocos </a:t>
            </a:r>
            <a:r>
              <a:rPr lang="pt-BR" i="1" dirty="0" smtClean="0"/>
              <a:t>begin-end</a:t>
            </a:r>
            <a:r>
              <a:rPr lang="pt-BR" dirty="0" smtClean="0"/>
              <a:t> ou {...}, se </a:t>
            </a:r>
            <a:r>
              <a:rPr lang="pt-BR" dirty="0" err="1" smtClean="0"/>
              <a:t>exisitirem</a:t>
            </a:r>
            <a:r>
              <a:rPr lang="pt-BR" dirty="0" smtClean="0"/>
              <a:t>, contam separadamente. </a:t>
            </a:r>
            <a:endParaRPr lang="pt-B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UUCP – Pontos de Caso de Uso não Ajustados</a:t>
            </a:r>
            <a:endParaRPr lang="pt-BR" dirty="0"/>
          </a:p>
        </p:txBody>
      </p:sp>
      <p:sp>
        <p:nvSpPr>
          <p:cNvPr id="3" name="Espaço Reservado para Conteúdo 2"/>
          <p:cNvSpPr>
            <a:spLocks noGrp="1"/>
          </p:cNvSpPr>
          <p:nvPr>
            <p:ph sz="quarter" idx="1"/>
          </p:nvPr>
        </p:nvSpPr>
        <p:spPr/>
        <p:txBody>
          <a:bodyPr/>
          <a:lstStyle/>
          <a:p>
            <a:r>
              <a:rPr lang="pt-BR" dirty="0" smtClean="0"/>
              <a:t>O valor de pontos de caso de uso não ajustados, ou UUCP, é calculado simplesmente como:</a:t>
            </a:r>
          </a:p>
          <a:p>
            <a:r>
              <a:rPr lang="pt-BR" dirty="0" smtClean="0"/>
              <a:t>	</a:t>
            </a:r>
            <a:r>
              <a:rPr lang="pt-BR" i="1" dirty="0" smtClean="0"/>
              <a:t>UUCP</a:t>
            </a:r>
            <a:r>
              <a:rPr lang="pt-BR" dirty="0" smtClean="0"/>
              <a:t> = </a:t>
            </a:r>
            <a:r>
              <a:rPr lang="pt-BR" i="1" dirty="0" smtClean="0"/>
              <a:t>UAW</a:t>
            </a:r>
            <a:r>
              <a:rPr lang="pt-BR" dirty="0" smtClean="0"/>
              <a:t> + </a:t>
            </a:r>
            <a:r>
              <a:rPr lang="pt-BR" i="1" dirty="0" smtClean="0"/>
              <a:t>UUCW</a:t>
            </a:r>
            <a:endParaRPr lang="pt-BR" dirty="0" smtClean="0"/>
          </a:p>
          <a:p>
            <a:endParaRPr lang="pt-B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4860032" cy="764704"/>
          </a:xfrm>
        </p:spPr>
        <p:txBody>
          <a:bodyPr/>
          <a:lstStyle/>
          <a:p>
            <a:r>
              <a:rPr lang="pt-BR" dirty="0" err="1" smtClean="0"/>
              <a:t>Example</a:t>
            </a:r>
            <a:endParaRPr lang="pt-BR" dirty="0"/>
          </a:p>
        </p:txBody>
      </p:sp>
      <p:pic>
        <p:nvPicPr>
          <p:cNvPr id="4" name="Espaço Reservado para Conteúdo 3" descr="Figure 3.11_Wazlawick.JPG"/>
          <p:cNvPicPr>
            <a:picLocks noGrp="1" noChangeAspect="1"/>
          </p:cNvPicPr>
          <p:nvPr>
            <p:ph idx="1"/>
          </p:nvPr>
        </p:nvPicPr>
        <p:blipFill>
          <a:blip r:embed="rId2" cstate="print"/>
          <a:stretch>
            <a:fillRect/>
          </a:stretch>
        </p:blipFill>
        <p:spPr>
          <a:xfrm>
            <a:off x="467544" y="764704"/>
            <a:ext cx="8246514" cy="5832648"/>
          </a:xfrm>
        </p:spPr>
      </p:pic>
      <p:sp>
        <p:nvSpPr>
          <p:cNvPr id="5" name="CaixaDeTexto 4"/>
          <p:cNvSpPr txBox="1"/>
          <p:nvPr/>
        </p:nvSpPr>
        <p:spPr>
          <a:xfrm>
            <a:off x="3012624" y="578484"/>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6" name="CaixaDeTexto 5"/>
          <p:cNvSpPr txBox="1"/>
          <p:nvPr/>
        </p:nvSpPr>
        <p:spPr>
          <a:xfrm>
            <a:off x="6624736" y="776898"/>
            <a:ext cx="827584" cy="707886"/>
          </a:xfrm>
          <a:prstGeom prst="rect">
            <a:avLst/>
          </a:prstGeom>
          <a:noFill/>
        </p:spPr>
        <p:txBody>
          <a:bodyPr wrap="square" rtlCol="0">
            <a:spAutoFit/>
          </a:bodyPr>
          <a:lstStyle/>
          <a:p>
            <a:r>
              <a:rPr lang="pt-BR" sz="4000" dirty="0" smtClean="0">
                <a:solidFill>
                  <a:srgbClr val="00B050"/>
                </a:solidFill>
              </a:rPr>
              <a:t>10</a:t>
            </a:r>
            <a:endParaRPr lang="pt-BR" sz="4000" dirty="0">
              <a:solidFill>
                <a:srgbClr val="00B050"/>
              </a:solidFill>
            </a:endParaRPr>
          </a:p>
        </p:txBody>
      </p:sp>
      <p:sp>
        <p:nvSpPr>
          <p:cNvPr id="7" name="CaixaDeTexto 6"/>
          <p:cNvSpPr txBox="1"/>
          <p:nvPr/>
        </p:nvSpPr>
        <p:spPr>
          <a:xfrm>
            <a:off x="4932040" y="2636912"/>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10" name="CaixaDeTexto 9"/>
          <p:cNvSpPr txBox="1"/>
          <p:nvPr/>
        </p:nvSpPr>
        <p:spPr>
          <a:xfrm>
            <a:off x="3923928" y="0"/>
            <a:ext cx="4680520" cy="707886"/>
          </a:xfrm>
          <a:prstGeom prst="rect">
            <a:avLst/>
          </a:prstGeom>
          <a:noFill/>
        </p:spPr>
        <p:txBody>
          <a:bodyPr wrap="square" rtlCol="0">
            <a:spAutoFit/>
          </a:bodyPr>
          <a:lstStyle/>
          <a:p>
            <a:r>
              <a:rPr lang="pt-BR" sz="4000" dirty="0" smtClean="0">
                <a:solidFill>
                  <a:schemeClr val="accent6">
                    <a:lumMod val="50000"/>
                  </a:schemeClr>
                </a:solidFill>
              </a:rPr>
              <a:t>UUCP</a:t>
            </a:r>
            <a:r>
              <a:rPr lang="pt-BR" sz="4000" dirty="0" smtClean="0">
                <a:solidFill>
                  <a:srgbClr val="C00000"/>
                </a:solidFill>
              </a:rPr>
              <a:t>=</a:t>
            </a:r>
            <a:r>
              <a:rPr lang="pt-BR" sz="4000" dirty="0" smtClean="0">
                <a:solidFill>
                  <a:srgbClr val="00B050"/>
                </a:solidFill>
              </a:rPr>
              <a:t>220</a:t>
            </a:r>
            <a:r>
              <a:rPr lang="pt-BR" sz="4000" dirty="0" smtClean="0">
                <a:solidFill>
                  <a:srgbClr val="C00000"/>
                </a:solidFill>
              </a:rPr>
              <a:t>+</a:t>
            </a:r>
            <a:r>
              <a:rPr lang="pt-BR" sz="4000" dirty="0" smtClean="0">
                <a:solidFill>
                  <a:srgbClr val="FF0000"/>
                </a:solidFill>
              </a:rPr>
              <a:t>14</a:t>
            </a:r>
            <a:r>
              <a:rPr lang="pt-BR" sz="4000" dirty="0" smtClean="0">
                <a:solidFill>
                  <a:srgbClr val="00B050"/>
                </a:solidFill>
              </a:rPr>
              <a:t>=</a:t>
            </a:r>
            <a:r>
              <a:rPr lang="pt-BR" sz="4000" dirty="0" smtClean="0">
                <a:solidFill>
                  <a:srgbClr val="C00000"/>
                </a:solidFill>
              </a:rPr>
              <a:t>234</a:t>
            </a:r>
            <a:endParaRPr lang="pt-BR" sz="4000" dirty="0">
              <a:solidFill>
                <a:srgbClr val="C00000"/>
              </a:solidFill>
            </a:endParaRPr>
          </a:p>
        </p:txBody>
      </p:sp>
      <p:sp>
        <p:nvSpPr>
          <p:cNvPr id="11" name="CaixaDeTexto 10"/>
          <p:cNvSpPr txBox="1"/>
          <p:nvPr/>
        </p:nvSpPr>
        <p:spPr>
          <a:xfrm>
            <a:off x="4392488" y="105273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2" name="CaixaDeTexto 11"/>
          <p:cNvSpPr txBox="1"/>
          <p:nvPr/>
        </p:nvSpPr>
        <p:spPr>
          <a:xfrm>
            <a:off x="971600" y="141277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3" name="CaixaDeTexto 12"/>
          <p:cNvSpPr txBox="1"/>
          <p:nvPr/>
        </p:nvSpPr>
        <p:spPr>
          <a:xfrm>
            <a:off x="1259632" y="1916832"/>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4" name="CaixaDeTexto 13"/>
          <p:cNvSpPr txBox="1"/>
          <p:nvPr/>
        </p:nvSpPr>
        <p:spPr>
          <a:xfrm>
            <a:off x="4355976" y="1916832"/>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5" name="CaixaDeTexto 14"/>
          <p:cNvSpPr txBox="1"/>
          <p:nvPr/>
        </p:nvSpPr>
        <p:spPr>
          <a:xfrm>
            <a:off x="1259632" y="285293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6" name="CaixaDeTexto 15"/>
          <p:cNvSpPr txBox="1"/>
          <p:nvPr/>
        </p:nvSpPr>
        <p:spPr>
          <a:xfrm>
            <a:off x="3960440" y="2564904"/>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7" name="CaixaDeTexto 16"/>
          <p:cNvSpPr txBox="1"/>
          <p:nvPr/>
        </p:nvSpPr>
        <p:spPr>
          <a:xfrm>
            <a:off x="6372200" y="2060848"/>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8" name="CaixaDeTexto 17"/>
          <p:cNvSpPr txBox="1"/>
          <p:nvPr/>
        </p:nvSpPr>
        <p:spPr>
          <a:xfrm>
            <a:off x="6804248" y="3861048"/>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19" name="CaixaDeTexto 18"/>
          <p:cNvSpPr txBox="1"/>
          <p:nvPr/>
        </p:nvSpPr>
        <p:spPr>
          <a:xfrm>
            <a:off x="4788024" y="5733256"/>
            <a:ext cx="827584" cy="707886"/>
          </a:xfrm>
          <a:prstGeom prst="rect">
            <a:avLst/>
          </a:prstGeom>
          <a:noFill/>
        </p:spPr>
        <p:txBody>
          <a:bodyPr wrap="square" rtlCol="0">
            <a:spAutoFit/>
          </a:bodyPr>
          <a:lstStyle/>
          <a:p>
            <a:r>
              <a:rPr lang="pt-BR" sz="4000" dirty="0" smtClean="0">
                <a:solidFill>
                  <a:srgbClr val="00B050"/>
                </a:solidFill>
              </a:rPr>
              <a:t>15</a:t>
            </a:r>
            <a:endParaRPr lang="pt-BR" sz="4000" dirty="0">
              <a:solidFill>
                <a:srgbClr val="00B050"/>
              </a:solidFill>
            </a:endParaRPr>
          </a:p>
        </p:txBody>
      </p:sp>
      <p:sp>
        <p:nvSpPr>
          <p:cNvPr id="20" name="CaixaDeTexto 19"/>
          <p:cNvSpPr txBox="1"/>
          <p:nvPr/>
        </p:nvSpPr>
        <p:spPr>
          <a:xfrm>
            <a:off x="6516216" y="1340768"/>
            <a:ext cx="827584" cy="707886"/>
          </a:xfrm>
          <a:prstGeom prst="rect">
            <a:avLst/>
          </a:prstGeom>
          <a:noFill/>
        </p:spPr>
        <p:txBody>
          <a:bodyPr wrap="square" rtlCol="0">
            <a:spAutoFit/>
          </a:bodyPr>
          <a:lstStyle/>
          <a:p>
            <a:r>
              <a:rPr lang="pt-BR" sz="4000" dirty="0" smtClean="0">
                <a:solidFill>
                  <a:srgbClr val="00B050"/>
                </a:solidFill>
              </a:rPr>
              <a:t>10</a:t>
            </a:r>
            <a:endParaRPr lang="pt-BR" sz="4000" dirty="0">
              <a:solidFill>
                <a:srgbClr val="00B050"/>
              </a:solidFill>
            </a:endParaRPr>
          </a:p>
        </p:txBody>
      </p:sp>
      <p:sp>
        <p:nvSpPr>
          <p:cNvPr id="21" name="CaixaDeTexto 20"/>
          <p:cNvSpPr txBox="1"/>
          <p:nvPr/>
        </p:nvSpPr>
        <p:spPr>
          <a:xfrm>
            <a:off x="4572000" y="3356992"/>
            <a:ext cx="827584" cy="707886"/>
          </a:xfrm>
          <a:prstGeom prst="rect">
            <a:avLst/>
          </a:prstGeom>
          <a:noFill/>
        </p:spPr>
        <p:txBody>
          <a:bodyPr wrap="square" rtlCol="0">
            <a:spAutoFit/>
          </a:bodyPr>
          <a:lstStyle/>
          <a:p>
            <a:r>
              <a:rPr lang="pt-BR" sz="4000" dirty="0" smtClean="0">
                <a:solidFill>
                  <a:srgbClr val="00B050"/>
                </a:solidFill>
              </a:rPr>
              <a:t>10</a:t>
            </a:r>
            <a:endParaRPr lang="pt-BR" sz="4000" dirty="0">
              <a:solidFill>
                <a:srgbClr val="00B050"/>
              </a:solidFill>
            </a:endParaRPr>
          </a:p>
        </p:txBody>
      </p:sp>
      <p:sp>
        <p:nvSpPr>
          <p:cNvPr id="22" name="CaixaDeTexto 21"/>
          <p:cNvSpPr txBox="1"/>
          <p:nvPr/>
        </p:nvSpPr>
        <p:spPr>
          <a:xfrm>
            <a:off x="4644008" y="4149080"/>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3" name="CaixaDeTexto 22"/>
          <p:cNvSpPr txBox="1"/>
          <p:nvPr/>
        </p:nvSpPr>
        <p:spPr>
          <a:xfrm>
            <a:off x="6372200" y="4797152"/>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4" name="CaixaDeTexto 23"/>
          <p:cNvSpPr txBox="1"/>
          <p:nvPr/>
        </p:nvSpPr>
        <p:spPr>
          <a:xfrm>
            <a:off x="3923928" y="3140968"/>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5" name="CaixaDeTexto 24"/>
          <p:cNvSpPr txBox="1"/>
          <p:nvPr/>
        </p:nvSpPr>
        <p:spPr>
          <a:xfrm>
            <a:off x="2915816" y="3933056"/>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6" name="CaixaDeTexto 25"/>
          <p:cNvSpPr txBox="1"/>
          <p:nvPr/>
        </p:nvSpPr>
        <p:spPr>
          <a:xfrm>
            <a:off x="3707904" y="4293096"/>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7" name="CaixaDeTexto 26"/>
          <p:cNvSpPr txBox="1"/>
          <p:nvPr/>
        </p:nvSpPr>
        <p:spPr>
          <a:xfrm>
            <a:off x="2411760" y="5013176"/>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8" name="CaixaDeTexto 27"/>
          <p:cNvSpPr txBox="1"/>
          <p:nvPr/>
        </p:nvSpPr>
        <p:spPr>
          <a:xfrm>
            <a:off x="3707904" y="5445224"/>
            <a:ext cx="827584" cy="707886"/>
          </a:xfrm>
          <a:prstGeom prst="rect">
            <a:avLst/>
          </a:prstGeom>
          <a:noFill/>
        </p:spPr>
        <p:txBody>
          <a:bodyPr wrap="square" rtlCol="0">
            <a:spAutoFit/>
          </a:bodyPr>
          <a:lstStyle/>
          <a:p>
            <a:r>
              <a:rPr lang="pt-BR" sz="4000" dirty="0" smtClean="0">
                <a:solidFill>
                  <a:srgbClr val="00B050"/>
                </a:solidFill>
              </a:rPr>
              <a:t>5</a:t>
            </a:r>
            <a:endParaRPr lang="pt-BR" sz="4000" dirty="0">
              <a:solidFill>
                <a:srgbClr val="00B050"/>
              </a:solidFill>
            </a:endParaRPr>
          </a:p>
        </p:txBody>
      </p:sp>
      <p:sp>
        <p:nvSpPr>
          <p:cNvPr id="29" name="CaixaDeTexto 28"/>
          <p:cNvSpPr txBox="1"/>
          <p:nvPr/>
        </p:nvSpPr>
        <p:spPr>
          <a:xfrm>
            <a:off x="144016" y="2865130"/>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30" name="CaixaDeTexto 29"/>
          <p:cNvSpPr txBox="1"/>
          <p:nvPr/>
        </p:nvSpPr>
        <p:spPr>
          <a:xfrm>
            <a:off x="8028384" y="836712"/>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31" name="CaixaDeTexto 30"/>
          <p:cNvSpPr txBox="1"/>
          <p:nvPr/>
        </p:nvSpPr>
        <p:spPr>
          <a:xfrm>
            <a:off x="8136904" y="2204864"/>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
        <p:nvSpPr>
          <p:cNvPr id="32" name="CaixaDeTexto 31"/>
          <p:cNvSpPr txBox="1"/>
          <p:nvPr/>
        </p:nvSpPr>
        <p:spPr>
          <a:xfrm>
            <a:off x="8208912" y="5301208"/>
            <a:ext cx="827584" cy="707886"/>
          </a:xfrm>
          <a:prstGeom prst="rect">
            <a:avLst/>
          </a:prstGeom>
          <a:noFill/>
        </p:spPr>
        <p:txBody>
          <a:bodyPr wrap="square" rtlCol="0">
            <a:spAutoFit/>
          </a:bodyPr>
          <a:lstStyle/>
          <a:p>
            <a:r>
              <a:rPr lang="pt-BR" sz="4000" dirty="0" smtClean="0">
                <a:solidFill>
                  <a:srgbClr val="FF0000"/>
                </a:solidFill>
              </a:rPr>
              <a:t>2</a:t>
            </a:r>
            <a:endParaRPr lang="pt-BR" sz="4000" dirty="0">
              <a:solidFill>
                <a:srgbClr val="FF0000"/>
              </a:solidFill>
            </a:endParaRPr>
          </a:p>
        </p:txBody>
      </p:sp>
      <p:sp>
        <p:nvSpPr>
          <p:cNvPr id="33" name="CaixaDeTexto 32"/>
          <p:cNvSpPr txBox="1"/>
          <p:nvPr/>
        </p:nvSpPr>
        <p:spPr>
          <a:xfrm>
            <a:off x="8028384" y="3501008"/>
            <a:ext cx="827584" cy="707886"/>
          </a:xfrm>
          <a:prstGeom prst="rect">
            <a:avLst/>
          </a:prstGeom>
          <a:noFill/>
        </p:spPr>
        <p:txBody>
          <a:bodyPr wrap="square" rtlCol="0">
            <a:spAutoFit/>
          </a:bodyPr>
          <a:lstStyle/>
          <a:p>
            <a:r>
              <a:rPr lang="pt-BR" sz="4000" dirty="0" smtClean="0">
                <a:solidFill>
                  <a:srgbClr val="FF0000"/>
                </a:solidFill>
              </a:rPr>
              <a:t>3</a:t>
            </a:r>
            <a:endParaRPr lang="pt-BR" sz="4000" dirty="0">
              <a:solidFill>
                <a:srgbClr val="FF0000"/>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TCF - Fatores Técnicos</a:t>
            </a:r>
            <a:endParaRPr lang="pt-BR" dirty="0"/>
          </a:p>
        </p:txBody>
      </p:sp>
      <p:sp>
        <p:nvSpPr>
          <p:cNvPr id="3" name="Espaço Reservado para Conteúdo 2"/>
          <p:cNvSpPr>
            <a:spLocks noGrp="1"/>
          </p:cNvSpPr>
          <p:nvPr>
            <p:ph sz="quarter" idx="1"/>
          </p:nvPr>
        </p:nvSpPr>
        <p:spPr/>
        <p:txBody>
          <a:bodyPr/>
          <a:lstStyle/>
          <a:p>
            <a:r>
              <a:rPr lang="pt-BR" dirty="0" smtClean="0"/>
              <a:t>Pontos de caso de uso fazem o ajuste dos pontos em função de dois critérios: fatores técnicos (que pertencem ao projeto) e fatores ambientais (que pertencem à equipe).</a:t>
            </a:r>
          </a:p>
          <a:p>
            <a:r>
              <a:rPr lang="pt-BR" dirty="0" smtClean="0"/>
              <a:t>Cada fator recebe uma nota de 0 a 5, onde 0 indica nenhuma influência do projeto, 3 é a influência nominal e 5 máxima influência no projeto.	</a:t>
            </a:r>
          </a:p>
          <a:p>
            <a:endParaRPr lang="pt-B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1691680" y="548680"/>
            <a:ext cx="4824536" cy="408039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5157192"/>
            <a:ext cx="4608512" cy="487673"/>
          </a:xfrm>
          <a:prstGeom prst="rect">
            <a:avLst/>
          </a:prstGeo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EF – Fatores Ambientais</a:t>
            </a:r>
            <a:endParaRPr lang="pt-BR" dirty="0"/>
          </a:p>
        </p:txBody>
      </p:sp>
      <p:sp>
        <p:nvSpPr>
          <p:cNvPr id="3" name="Espaço Reservado para Conteúdo 2"/>
          <p:cNvSpPr>
            <a:spLocks noGrp="1"/>
          </p:cNvSpPr>
          <p:nvPr>
            <p:ph sz="quarter" idx="1"/>
          </p:nvPr>
        </p:nvSpPr>
        <p:spPr/>
        <p:txBody>
          <a:bodyPr/>
          <a:lstStyle/>
          <a:p>
            <a:r>
              <a:rPr lang="pt-BR" dirty="0" smtClean="0"/>
              <a:t>Um aspecto que distingue a técnica de pontos de caso de uso de pontos de função e CII é que ela tem um fator de ajuste específico para as características da equipe de desenvolvimento. </a:t>
            </a:r>
          </a:p>
          <a:p>
            <a:r>
              <a:rPr lang="pt-BR" dirty="0" smtClean="0"/>
              <a:t>Assim, pode-se tomar o mesmo projeto, com os mesmos fatores técnicos, e ele poderá ter pontos de caso de uso ajustados diferentes para equipes diferentes.</a:t>
            </a:r>
          </a:p>
          <a:p>
            <a:endParaRPr lang="pt-B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28002" name="Picture 2"/>
          <p:cNvPicPr>
            <a:picLocks noGrp="1" noChangeAspect="1" noChangeArrowheads="1"/>
          </p:cNvPicPr>
          <p:nvPr>
            <p:ph sz="quarter" idx="1"/>
          </p:nvPr>
        </p:nvPicPr>
        <p:blipFill>
          <a:blip r:embed="rId2" cstate="print"/>
          <a:srcRect/>
          <a:stretch>
            <a:fillRect/>
          </a:stretch>
        </p:blipFill>
        <p:spPr bwMode="auto">
          <a:xfrm>
            <a:off x="467544" y="1628800"/>
            <a:ext cx="6805563" cy="3168352"/>
          </a:xfrm>
          <a:prstGeom prst="rect">
            <a:avLst/>
          </a:prstGeom>
          <a:noFill/>
          <a:ln w="9525">
            <a:noFill/>
            <a:miter lim="800000"/>
            <a:headEnd/>
            <a:tailEnd/>
          </a:ln>
        </p:spPr>
      </p:pic>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12800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1" y="5301208"/>
            <a:ext cx="3931637" cy="432048"/>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UCP – Pontos de Caso de Uso Ajustados</a:t>
            </a:r>
            <a:endParaRPr lang="pt-BR" dirty="0"/>
          </a:p>
        </p:txBody>
      </p:sp>
      <p:sp>
        <p:nvSpPr>
          <p:cNvPr id="130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130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47664" y="2708920"/>
            <a:ext cx="3804329" cy="478532"/>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Esforço</a:t>
            </a:r>
            <a:endParaRPr lang="pt-BR" dirty="0"/>
          </a:p>
        </p:txBody>
      </p:sp>
      <p:sp>
        <p:nvSpPr>
          <p:cNvPr id="131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1310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2276872"/>
            <a:ext cx="2676956" cy="622548"/>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Pontos de História (</a:t>
            </a:r>
            <a:r>
              <a:rPr lang="pt-BR" i="1" dirty="0" smtClean="0"/>
              <a:t>PH</a:t>
            </a:r>
            <a:r>
              <a:rPr lang="pt-BR" dirty="0" smtClean="0"/>
              <a:t>) </a:t>
            </a:r>
            <a:endParaRPr lang="pt-BR" dirty="0"/>
          </a:p>
        </p:txBody>
      </p:sp>
      <p:sp>
        <p:nvSpPr>
          <p:cNvPr id="3" name="Espaço Reservado para Conteúdo 2"/>
          <p:cNvSpPr>
            <a:spLocks noGrp="1"/>
          </p:cNvSpPr>
          <p:nvPr>
            <p:ph idx="1"/>
          </p:nvPr>
        </p:nvSpPr>
        <p:spPr/>
        <p:txBody>
          <a:bodyPr/>
          <a:lstStyle/>
          <a:p>
            <a:r>
              <a:rPr lang="pt-BR" dirty="0" smtClean="0"/>
              <a:t>É a estimativa de esforço preferida (embora não exclusiva) de métodos ágeis como </a:t>
            </a:r>
            <a:r>
              <a:rPr lang="pt-BR" i="1" dirty="0" smtClean="0"/>
              <a:t>Scrum</a:t>
            </a:r>
            <a:r>
              <a:rPr lang="pt-BR" dirty="0" smtClean="0"/>
              <a:t> e XP. </a:t>
            </a:r>
          </a:p>
          <a:p>
            <a:r>
              <a:rPr lang="pt-BR" dirty="0" smtClean="0"/>
              <a:t>Um ponto de história, não é uma medida de complexidade funcional como pontos de função ou pontos de caso de uso, mas uma medida de esforço relativa à equipe de desenvolvimento.</a:t>
            </a:r>
          </a:p>
          <a:p>
            <a:endParaRPr lang="pt-B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Segundo </a:t>
            </a:r>
            <a:r>
              <a:rPr lang="pt-BR" dirty="0" err="1" smtClean="0"/>
              <a:t>Kniberg</a:t>
            </a:r>
            <a:r>
              <a:rPr lang="pt-BR" dirty="0" smtClean="0"/>
              <a:t> (2007) uma estimativa baseada em pontos de histórias deve ser feita pela equipe. </a:t>
            </a:r>
          </a:p>
          <a:p>
            <a:r>
              <a:rPr lang="pt-BR" dirty="0" smtClean="0"/>
              <a:t>Inicialmente pergunta-se à equipe quanto tempo tantas pessoas que se dedicassem unicamente a uma história de usuário levariam para terminá-la, gerando uma versão executável funcional. </a:t>
            </a:r>
          </a:p>
          <a:p>
            <a:r>
              <a:rPr lang="pt-BR" dirty="0" smtClean="0"/>
              <a:t>Se a resposta for, por exemplo, “3 pessoas levariam 4 dias”, então atribua à história 3x4 = 12 pontos de história.</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95536" y="1772816"/>
            <a:ext cx="7164796"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Assim, um ponto de história pode ser definido como o esforço de desenvolvimento de uma pessoa durante um dia ideal de trabalho, lembrando que o </a:t>
            </a:r>
            <a:r>
              <a:rPr lang="pt-BR" i="1" dirty="0" smtClean="0"/>
              <a:t>dia ideal</a:t>
            </a:r>
            <a:r>
              <a:rPr lang="pt-BR" dirty="0" smtClean="0"/>
              <a:t> de trabalho consiste em uma pessoa dedicada durante 6 a 8 horas a um projeto, sem interrupções nem atividades paralelas.</a:t>
            </a:r>
          </a:p>
          <a:p>
            <a:endParaRPr lang="pt-BR"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Atribuição de Pontos de História</a:t>
            </a:r>
            <a:endParaRPr lang="pt-BR" dirty="0"/>
          </a:p>
        </p:txBody>
      </p:sp>
      <p:sp>
        <p:nvSpPr>
          <p:cNvPr id="3" name="Espaço Reservado para Conteúdo 2"/>
          <p:cNvSpPr>
            <a:spLocks noGrp="1"/>
          </p:cNvSpPr>
          <p:nvPr>
            <p:ph idx="1"/>
          </p:nvPr>
        </p:nvSpPr>
        <p:spPr/>
        <p:txBody>
          <a:bodyPr>
            <a:normAutofit/>
          </a:bodyPr>
          <a:lstStyle/>
          <a:p>
            <a:r>
              <a:rPr lang="pt-BR" dirty="0" smtClean="0"/>
              <a:t>Nos métodos ágeis, a importância da estimativa normalmente está na comparação entre histórias, ou seja, mais importante do que saber quantos dias uma história efetivamente levaria para ser implementada é saber que uma história levaria duas vezes mais tempo do que outra para ser implementada. </a:t>
            </a:r>
          </a:p>
          <a:p>
            <a:endParaRPr lang="pt-B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8229600" cy="504056"/>
          </a:xfrm>
        </p:spPr>
        <p:txBody>
          <a:bodyPr>
            <a:normAutofit fontScale="90000"/>
          </a:bodyPr>
          <a:lstStyle/>
          <a:p>
            <a:r>
              <a:rPr lang="pt-BR" dirty="0" smtClean="0"/>
              <a:t>Fibonacci</a:t>
            </a:r>
            <a:endParaRPr lang="pt-BR" dirty="0"/>
          </a:p>
        </p:txBody>
      </p:sp>
      <p:sp>
        <p:nvSpPr>
          <p:cNvPr id="3" name="Espaço Reservado para Conteúdo 2"/>
          <p:cNvSpPr>
            <a:spLocks noGrp="1"/>
          </p:cNvSpPr>
          <p:nvPr>
            <p:ph idx="1"/>
          </p:nvPr>
        </p:nvSpPr>
        <p:spPr>
          <a:xfrm>
            <a:off x="457200" y="1484784"/>
            <a:ext cx="8229600" cy="5089752"/>
          </a:xfrm>
        </p:spPr>
        <p:txBody>
          <a:bodyPr>
            <a:normAutofit fontScale="92500" lnSpcReduction="10000"/>
          </a:bodyPr>
          <a:lstStyle/>
          <a:p>
            <a:r>
              <a:rPr lang="pt-BR" dirty="0" smtClean="0"/>
              <a:t>Os pontos de história são atribuídos normalmente não como valores da série dos números naturais, mas como valores da série aproximada de números de Fibonacci. </a:t>
            </a:r>
          </a:p>
          <a:p>
            <a:r>
              <a:rPr lang="pt-BR" dirty="0" smtClean="0"/>
              <a:t>Um número de Fibonacci é definido como a soma dos dois números de Fibonacci anteriores na série (com exceção dos dois primeiros, que por definição são 1 e 1). </a:t>
            </a:r>
          </a:p>
          <a:p>
            <a:r>
              <a:rPr lang="pt-BR" dirty="0" smtClean="0"/>
              <a:t>Assim, o início da série de Fibonacci é constituído pelos números: 1, 1, 2, 3, 5, 8, 13, 21, 34, 55, 89, 144, etc. </a:t>
            </a:r>
          </a:p>
          <a:p>
            <a:r>
              <a:rPr lang="pt-BR" dirty="0" smtClean="0"/>
              <a:t>Porém, pode ser estranho mensurar pontos de história em 89 ou 34 pontos. </a:t>
            </a:r>
          </a:p>
          <a:p>
            <a:r>
              <a:rPr lang="pt-BR" dirty="0" smtClean="0"/>
              <a:t>Então na prática acaba-se fazendo uma aproximação desses valores para uma série como</a:t>
            </a:r>
            <a:r>
              <a:rPr lang="pt-BR" smtClean="0"/>
              <a:t>: </a:t>
            </a:r>
            <a:r>
              <a:rPr lang="pt-BR" smtClean="0"/>
              <a:t>0.5, 1</a:t>
            </a:r>
            <a:r>
              <a:rPr lang="pt-BR" dirty="0" smtClean="0"/>
              <a:t>, 2, 3, 5, 8, 15, 25, 40, 60, 100, etc. </a:t>
            </a:r>
          </a:p>
          <a:p>
            <a:r>
              <a:rPr lang="pt-BR" dirty="0" smtClean="0"/>
              <a:t>A ideia é que os pontos de história apresentem uma ordem de grandeza natural para o esforço e não uma medida exata.</a:t>
            </a:r>
            <a:endParaRPr lang="pt-BR"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Camiseta</a:t>
            </a:r>
            <a:endParaRPr lang="pt-BR" dirty="0"/>
          </a:p>
        </p:txBody>
      </p:sp>
      <p:sp>
        <p:nvSpPr>
          <p:cNvPr id="3" name="Espaço Reservado para Conteúdo 2"/>
          <p:cNvSpPr>
            <a:spLocks noGrp="1"/>
          </p:cNvSpPr>
          <p:nvPr>
            <p:ph idx="1"/>
          </p:nvPr>
        </p:nvSpPr>
        <p:spPr/>
        <p:txBody>
          <a:bodyPr/>
          <a:lstStyle/>
          <a:p>
            <a:r>
              <a:rPr lang="pt-BR" dirty="0" smtClean="0"/>
              <a:t>Outra opção para estimar pontos de história é usar o sistema “camiseta”, com valores “pequeno”, “médio” e “grande”.</a:t>
            </a:r>
          </a:p>
          <a:p>
            <a:endParaRPr lang="pt-B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procedimento de atribuição de pontos funciona assim: </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Toma-se da lista de histórias de usuário previamente preparada aquelas consideradas mais simples, e atribui-se a elas 1 ou 2 pontos. </a:t>
            </a:r>
          </a:p>
          <a:p>
            <a:r>
              <a:rPr lang="pt-BR" dirty="0" smtClean="0"/>
              <a:t>Depois, sequencialmente, vai-se pegando outras mais complexas, inicialmente de 3, depois de 5 pontos e assim por diante. </a:t>
            </a:r>
          </a:p>
          <a:p>
            <a:r>
              <a:rPr lang="pt-BR" dirty="0" smtClean="0"/>
              <a:t>Segundo Toledo (2009), o motivo é que, para o ser humano é muito mais fácil fazer medidas relativas do que absolutas. </a:t>
            </a:r>
          </a:p>
          <a:p>
            <a:r>
              <a:rPr lang="pt-BR" dirty="0" smtClean="0"/>
              <a:t>É difícil uma pessoa estimar o peso de um cavalo, sem ter uma balança ou conhecimento prévio do valor. </a:t>
            </a:r>
          </a:p>
          <a:p>
            <a:r>
              <a:rPr lang="pt-BR" dirty="0" smtClean="0"/>
              <a:t>Mas uma pessoa consegue estimar facilmente que um cavalo pesa menos do que um elefante e mais do que um cachorro.</a:t>
            </a:r>
          </a:p>
          <a:p>
            <a:endParaRPr lang="pt-B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980728"/>
            <a:ext cx="8229600" cy="5593808"/>
          </a:xfrm>
        </p:spPr>
        <p:txBody>
          <a:bodyPr>
            <a:normAutofit/>
          </a:bodyPr>
          <a:lstStyle/>
          <a:p>
            <a:r>
              <a:rPr lang="pt-BR" dirty="0" smtClean="0"/>
              <a:t>Felix (2009) comenta que a atribuição de pontos de história usualmente segue critérios subjetivos de complexidade, esforço e risco, sendo caracterizada por frases como, por exemplo:</a:t>
            </a:r>
          </a:p>
          <a:p>
            <a:pPr lvl="1"/>
            <a:r>
              <a:rPr lang="pt-BR" i="1" dirty="0" smtClean="0"/>
              <a:t>Complexidade</a:t>
            </a:r>
            <a:r>
              <a:rPr lang="pt-BR" dirty="0" smtClean="0"/>
              <a:t>: “Essa regra de negócio tem muitos cenários possíveis”.</a:t>
            </a:r>
          </a:p>
          <a:p>
            <a:pPr lvl="1"/>
            <a:r>
              <a:rPr lang="pt-BR" i="1" dirty="0" smtClean="0"/>
              <a:t>Esforço</a:t>
            </a:r>
            <a:r>
              <a:rPr lang="pt-BR" dirty="0" smtClean="0"/>
              <a:t>: “Essa alteração é simples, mas precisa ser realizada em muitas telas”.</a:t>
            </a:r>
          </a:p>
          <a:p>
            <a:pPr lvl="1"/>
            <a:r>
              <a:rPr lang="pt-BR" i="1" dirty="0" smtClean="0"/>
              <a:t>Risco</a:t>
            </a:r>
            <a:r>
              <a:rPr lang="pt-BR" dirty="0" smtClean="0"/>
              <a:t>: “Precisamos utilizar o </a:t>
            </a:r>
            <a:r>
              <a:rPr lang="pt-BR" i="1" dirty="0" smtClean="0"/>
              <a:t>framework</a:t>
            </a:r>
            <a:r>
              <a:rPr lang="pt-BR" dirty="0" smtClean="0"/>
              <a:t> X, mas ninguém na equipe tem experiência”.</a:t>
            </a:r>
          </a:p>
          <a:p>
            <a:endParaRPr lang="pt-B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Medição de Velocidade </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Pontos de histórias são usados por equipes ágeis para medir sua velocidade de projeto. </a:t>
            </a:r>
          </a:p>
          <a:p>
            <a:r>
              <a:rPr lang="pt-BR" dirty="0" smtClean="0"/>
              <a:t>Pode-se fazer um gráfico e deixar a vista de todos onde a cada ciclo são medidos os pontos de história efetivamente desenvolvidos. </a:t>
            </a:r>
          </a:p>
          <a:p>
            <a:r>
              <a:rPr lang="pt-BR" dirty="0" smtClean="0"/>
              <a:t>Se esta velocidade começar a cair, a equipe deve verificar o motivo. </a:t>
            </a:r>
          </a:p>
          <a:p>
            <a:r>
              <a:rPr lang="pt-BR" dirty="0" smtClean="0"/>
              <a:t>Vários motivos podem ser listados: </a:t>
            </a:r>
          </a:p>
          <a:p>
            <a:pPr lvl="1"/>
            <a:r>
              <a:rPr lang="pt-BR" dirty="0" smtClean="0"/>
              <a:t>desmotivação, </a:t>
            </a:r>
          </a:p>
          <a:p>
            <a:pPr lvl="1"/>
            <a:r>
              <a:rPr lang="pt-BR" dirty="0" smtClean="0"/>
              <a:t>erros de estimação, </a:t>
            </a:r>
          </a:p>
          <a:p>
            <a:pPr lvl="1"/>
            <a:r>
              <a:rPr lang="pt-BR" dirty="0" smtClean="0"/>
              <a:t>erros de priorização (a equipe começou a tratar histórias de usuário mais simples e deixou as mais complexas e arriscadas para depois), etc.</a:t>
            </a:r>
          </a:p>
          <a:p>
            <a:endParaRPr lang="pt-BR"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5377784"/>
          </a:xfrm>
        </p:spPr>
        <p:txBody>
          <a:bodyPr/>
          <a:lstStyle/>
          <a:p>
            <a:r>
              <a:rPr lang="pt-BR" dirty="0" smtClean="0"/>
              <a:t>Exemplo de gráfico de velocidade de projeto onde após a aquisição de novos membros para a equipe há uma redução na velocidade em PH que é compensada após 3 ciclos, quando então os novos membros da equipe passam a ser efetivamente produtivos.</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971600" y="3356992"/>
            <a:ext cx="6307338" cy="3200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Normalmente um gráfico de velocidade é relativamente estável, embora os valores possam variar de um ciclo para outro, sua derivada se mantém constante. </a:t>
            </a:r>
          </a:p>
          <a:p>
            <a:r>
              <a:rPr lang="pt-BR" dirty="0" smtClean="0"/>
              <a:t>Se houver medidas de melhoria de produtividade pode-se esperar aumentos na velocidade, ou seja, uma derivada positiva. </a:t>
            </a:r>
          </a:p>
          <a:p>
            <a:r>
              <a:rPr lang="pt-BR" dirty="0" smtClean="0"/>
              <a:t>Então, a principal utilidade do gráfico de velocidade consiste em ajudar a diagnosticar possíveis problemas de ambiente, caso a derivada se torne negativa.</a:t>
            </a:r>
          </a:p>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As declarações são comandos não executáveis que também devem ser contados. </a:t>
            </a:r>
          </a:p>
          <a:p>
            <a:r>
              <a:rPr lang="pt-BR" dirty="0" smtClean="0"/>
              <a:t>Por exemplo, declarações de nomes, números, constantes, objetos, tipos, subtipos, programas, subprogramas, tarefas, exceções, pacotes, genéricos e macros. </a:t>
            </a:r>
          </a:p>
          <a:p>
            <a:r>
              <a:rPr lang="pt-BR" dirty="0" smtClean="0"/>
              <a:t>Blocos </a:t>
            </a:r>
            <a:r>
              <a:rPr lang="pt-BR" i="1" dirty="0" smtClean="0"/>
              <a:t>begin-end</a:t>
            </a:r>
            <a:r>
              <a:rPr lang="pt-BR" dirty="0" smtClean="0"/>
              <a:t> ou {...} quando são parte obrigatória da declaração de subprogramas, não devem ser contados separadamente (apenas a declaração do subprograma conta). </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411760" y="548680"/>
            <a:ext cx="6336704" cy="6063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COCOMO</a:t>
            </a:r>
            <a:endParaRPr lang="pt-BR" dirty="0"/>
          </a:p>
        </p:txBody>
      </p:sp>
      <p:sp>
        <p:nvSpPr>
          <p:cNvPr id="3" name="Espaço Reservado para Conteúdo 2"/>
          <p:cNvSpPr>
            <a:spLocks noGrp="1"/>
          </p:cNvSpPr>
          <p:nvPr>
            <p:ph sz="quarter" idx="1"/>
          </p:nvPr>
        </p:nvSpPr>
        <p:spPr/>
        <p:txBody>
          <a:bodyPr/>
          <a:lstStyle/>
          <a:p>
            <a:r>
              <a:rPr lang="pt-BR" i="1" dirty="0" err="1" smtClean="0"/>
              <a:t>Constructive</a:t>
            </a:r>
            <a:r>
              <a:rPr lang="pt-BR" i="1" dirty="0" smtClean="0"/>
              <a:t> </a:t>
            </a:r>
            <a:r>
              <a:rPr lang="pt-BR" i="1" dirty="0" err="1" smtClean="0"/>
              <a:t>Cost</a:t>
            </a:r>
            <a:r>
              <a:rPr lang="pt-BR" i="1" dirty="0" smtClean="0"/>
              <a:t> </a:t>
            </a:r>
            <a:r>
              <a:rPr lang="pt-BR" i="1" dirty="0" err="1" smtClean="0"/>
              <a:t>Model</a:t>
            </a:r>
            <a:r>
              <a:rPr lang="pt-BR" dirty="0" smtClean="0"/>
              <a:t> (também conhecido como COCOMO 81).</a:t>
            </a:r>
          </a:p>
          <a:p>
            <a:r>
              <a:rPr lang="pt-BR" dirty="0" smtClean="0"/>
              <a:t>Este modelo já é obsoleto, e foi substituído por COCOMO II em aplicações reais.</a:t>
            </a:r>
          </a:p>
          <a:p>
            <a:r>
              <a:rPr lang="pt-BR" dirty="0" smtClean="0"/>
              <a:t>O modelo COCOMO foi criado por </a:t>
            </a:r>
            <a:r>
              <a:rPr lang="pt-BR" dirty="0" err="1" smtClean="0"/>
              <a:t>Boehm</a:t>
            </a:r>
            <a:r>
              <a:rPr lang="pt-BR" dirty="0" smtClean="0"/>
              <a:t> (1981) a partir de um estudo empírico sobre sessenta e três projetos na empresa TRW </a:t>
            </a:r>
            <a:r>
              <a:rPr lang="pt-BR" dirty="0" err="1" smtClean="0"/>
              <a:t>Aerospace</a:t>
            </a:r>
            <a:r>
              <a:rPr lang="pt-BR" dirty="0" smtClean="0"/>
              <a:t>. </a:t>
            </a:r>
          </a:p>
          <a:p>
            <a:pPr lvl="1"/>
            <a:r>
              <a:rPr lang="pt-BR" dirty="0" smtClean="0"/>
              <a:t>Os programas examinados tinham de 2 a 100 KSLOC e eram escritos em linguagens tão diversas quanto Assembly e PL/I.</a:t>
            </a:r>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Implementações</a:t>
            </a:r>
            <a:endParaRPr lang="pt-BR" dirty="0"/>
          </a:p>
        </p:txBody>
      </p:sp>
      <p:sp>
        <p:nvSpPr>
          <p:cNvPr id="3" name="Espaço Reservado para Conteúdo 2"/>
          <p:cNvSpPr>
            <a:spLocks noGrp="1"/>
          </p:cNvSpPr>
          <p:nvPr>
            <p:ph sz="quarter" idx="1"/>
          </p:nvPr>
        </p:nvSpPr>
        <p:spPr/>
        <p:txBody>
          <a:bodyPr/>
          <a:lstStyle/>
          <a:p>
            <a:pPr lvl="0"/>
            <a:r>
              <a:rPr lang="pt-BR" i="1" dirty="0" smtClean="0"/>
              <a:t>Implementação básica</a:t>
            </a:r>
            <a:r>
              <a:rPr lang="pt-BR" dirty="0" smtClean="0"/>
              <a:t>, </a:t>
            </a:r>
          </a:p>
          <a:p>
            <a:pPr lvl="1"/>
            <a:r>
              <a:rPr lang="pt-BR" dirty="0" smtClean="0"/>
              <a:t>quando a única informação sobre o sistema efetivamente disponível é o número estimado de linhas de código.</a:t>
            </a:r>
          </a:p>
          <a:p>
            <a:pPr lvl="0"/>
            <a:r>
              <a:rPr lang="pt-BR" i="1" dirty="0" smtClean="0"/>
              <a:t>Implementação intermediária</a:t>
            </a:r>
            <a:r>
              <a:rPr lang="pt-BR" dirty="0" smtClean="0"/>
              <a:t>, </a:t>
            </a:r>
          </a:p>
          <a:p>
            <a:pPr lvl="1"/>
            <a:r>
              <a:rPr lang="pt-BR" dirty="0" smtClean="0"/>
              <a:t>quando certos fatores relativos ao produto, suporte computacional, pessoal e processo são conhecidos e podem ser avaliados para o sistema a ser produzido.</a:t>
            </a:r>
          </a:p>
          <a:p>
            <a:r>
              <a:rPr lang="pt-BR" i="1" dirty="0" smtClean="0"/>
              <a:t>Implementação avançada</a:t>
            </a:r>
            <a:r>
              <a:rPr lang="pt-BR" dirty="0" smtClean="0"/>
              <a:t>, </a:t>
            </a:r>
          </a:p>
          <a:p>
            <a:pPr lvl="1"/>
            <a:r>
              <a:rPr lang="pt-BR" dirty="0" smtClean="0"/>
              <a:t>quando for necessário subdividir o sistema em subsistemas e distribuir as estimativas de esforço por fase e atividade.</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projeto</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i="1" dirty="0" smtClean="0"/>
              <a:t>Modo orgânico</a:t>
            </a:r>
            <a:r>
              <a:rPr lang="pt-BR" dirty="0" smtClean="0"/>
              <a:t>, </a:t>
            </a:r>
          </a:p>
          <a:p>
            <a:pPr lvl="1"/>
            <a:r>
              <a:rPr lang="pt-BR" dirty="0" smtClean="0"/>
              <a:t>que se aplica quando o sistema a ser desenvolvido não envolver dispositivos de hardware e a equipe estiver acostumada a desenvolver este tipo de aplicação, ou seja, sistemas de baixo risco tecnológico e baixo risco de pessoal.</a:t>
            </a:r>
          </a:p>
          <a:p>
            <a:pPr lvl="0"/>
            <a:r>
              <a:rPr lang="pt-BR" i="1" dirty="0" smtClean="0"/>
              <a:t>Modo semidestacado</a:t>
            </a:r>
            <a:r>
              <a:rPr lang="pt-BR" dirty="0" smtClean="0"/>
              <a:t>, </a:t>
            </a:r>
          </a:p>
          <a:p>
            <a:pPr lvl="1"/>
            <a:r>
              <a:rPr lang="pt-BR" dirty="0" smtClean="0"/>
              <a:t>que se aplica a sistemas com maior grau de novidade para a equipe e que envolvem interações significativas com hardware, mas para os quais a equipe ainda tem algum conhecimento, ou seja, sistemas onde a combinação do risco tecnológico e de pessoal seja médio.</a:t>
            </a:r>
          </a:p>
          <a:p>
            <a:r>
              <a:rPr lang="pt-BR" i="1" dirty="0" smtClean="0"/>
              <a:t>Modo embutido</a:t>
            </a:r>
            <a:r>
              <a:rPr lang="pt-BR" dirty="0" smtClean="0"/>
              <a:t>, </a:t>
            </a:r>
          </a:p>
          <a:p>
            <a:pPr lvl="1"/>
            <a:r>
              <a:rPr lang="pt-BR" dirty="0" smtClean="0"/>
              <a:t>que se aplica a sistemas com alto grau de interação com diferentes dispositivos de hardware, ou que sejam embarcados, e para os quais a equipe tenha considerável dificuldade de abordagem. São os sistemas com alto risco tecnológico e/ou de pessoal.</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As três implementações do modelo COCOMO permitem determinar 3 informações básicas:</a:t>
            </a:r>
            <a:endParaRPr lang="pt-BR" dirty="0"/>
          </a:p>
        </p:txBody>
      </p:sp>
      <p:sp>
        <p:nvSpPr>
          <p:cNvPr id="3" name="Espaço Reservado para Conteúdo 2"/>
          <p:cNvSpPr>
            <a:spLocks noGrp="1"/>
          </p:cNvSpPr>
          <p:nvPr>
            <p:ph sz="quarter" idx="1"/>
          </p:nvPr>
        </p:nvSpPr>
        <p:spPr/>
        <p:txBody>
          <a:bodyPr/>
          <a:lstStyle/>
          <a:p>
            <a:pPr lvl="0"/>
            <a:r>
              <a:rPr lang="pt-BR" dirty="0" smtClean="0"/>
              <a:t>O esforço estimado em desenvolvedor-mês: </a:t>
            </a:r>
            <a:r>
              <a:rPr lang="pt-BR" i="1" dirty="0" smtClean="0"/>
              <a:t>E</a:t>
            </a:r>
            <a:r>
              <a:rPr lang="pt-BR" dirty="0" smtClean="0"/>
              <a:t>.</a:t>
            </a:r>
          </a:p>
          <a:p>
            <a:pPr lvl="0"/>
            <a:r>
              <a:rPr lang="pt-BR" dirty="0" smtClean="0"/>
              <a:t>O tempo linear de desenvolvimento sugerido em meses corridos: </a:t>
            </a:r>
            <a:r>
              <a:rPr lang="pt-BR" i="1" dirty="0" smtClean="0"/>
              <a:t>T</a:t>
            </a:r>
            <a:r>
              <a:rPr lang="pt-BR" dirty="0" smtClean="0"/>
              <a:t>.</a:t>
            </a:r>
          </a:p>
          <a:p>
            <a:pPr lvl="0"/>
            <a:r>
              <a:rPr lang="pt-BR" dirty="0" smtClean="0"/>
              <a:t>O número médio de pessoas recomendado para a equipe: </a:t>
            </a:r>
            <a:r>
              <a:rPr lang="pt-BR" i="1" dirty="0" smtClean="0"/>
              <a:t>P</a:t>
            </a:r>
            <a:r>
              <a:rPr lang="pt-BR" dirty="0" smtClean="0"/>
              <a:t>.</a:t>
            </a:r>
          </a:p>
          <a:p>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Esforço, Tempo linear e Tamanho de equipe</a:t>
            </a:r>
            <a:endParaRPr lang="pt-BR" dirty="0"/>
          </a:p>
        </p:txBody>
      </p:sp>
      <p:sp>
        <p:nvSpPr>
          <p:cNvPr id="3" name="Espaço Reservado para Conteúdo 2"/>
          <p:cNvSpPr>
            <a:spLocks noGrp="1"/>
          </p:cNvSpPr>
          <p:nvPr>
            <p:ph sz="quarter" idx="1"/>
          </p:nvPr>
        </p:nvSpPr>
        <p:spPr/>
        <p:txBody>
          <a:bodyPr/>
          <a:lstStyle/>
          <a:p>
            <a:r>
              <a:rPr lang="pt-BR" i="1" dirty="0" smtClean="0"/>
              <a:t>E</a:t>
            </a:r>
            <a:r>
              <a:rPr lang="pt-BR" dirty="0" smtClean="0"/>
              <a:t> = </a:t>
            </a:r>
            <a:r>
              <a:rPr lang="pt-BR" i="1" dirty="0" smtClean="0"/>
              <a:t>ab</a:t>
            </a:r>
            <a:r>
              <a:rPr lang="pt-BR" dirty="0" smtClean="0"/>
              <a:t> * </a:t>
            </a:r>
            <a:r>
              <a:rPr lang="pt-BR" i="1" dirty="0" err="1" smtClean="0"/>
              <a:t>KSLOC</a:t>
            </a:r>
            <a:r>
              <a:rPr lang="pt-BR" i="1" baseline="30000" dirty="0" err="1" smtClean="0"/>
              <a:t>bb</a:t>
            </a:r>
            <a:endParaRPr lang="pt-BR" dirty="0" smtClean="0"/>
          </a:p>
          <a:p>
            <a:r>
              <a:rPr lang="pt-BR" dirty="0" smtClean="0">
                <a:solidFill>
                  <a:srgbClr val="FF0000"/>
                </a:solidFill>
              </a:rPr>
              <a:t>T=</a:t>
            </a:r>
            <a:r>
              <a:rPr lang="pt-BR" dirty="0" smtClean="0"/>
              <a:t> </a:t>
            </a:r>
            <a:r>
              <a:rPr lang="pt-BR" i="1" dirty="0" err="1" smtClean="0"/>
              <a:t>cb</a:t>
            </a:r>
            <a:r>
              <a:rPr lang="pt-BR" dirty="0" smtClean="0"/>
              <a:t> * </a:t>
            </a:r>
            <a:r>
              <a:rPr lang="pt-BR" i="1" dirty="0" err="1" smtClean="0"/>
              <a:t>E</a:t>
            </a:r>
            <a:r>
              <a:rPr lang="pt-BR" i="1" baseline="30000" dirty="0" err="1" smtClean="0"/>
              <a:t>db</a:t>
            </a:r>
            <a:endParaRPr lang="pt-BR" i="1" baseline="30000" dirty="0" smtClean="0"/>
          </a:p>
          <a:p>
            <a:r>
              <a:rPr lang="pt-BR" i="1" dirty="0" smtClean="0"/>
              <a:t>P</a:t>
            </a:r>
            <a:r>
              <a:rPr lang="pt-BR" dirty="0" smtClean="0"/>
              <a:t> = </a:t>
            </a:r>
            <a:r>
              <a:rPr lang="pt-BR" i="1" dirty="0" smtClean="0"/>
              <a:t>E</a:t>
            </a:r>
            <a:r>
              <a:rPr lang="pt-BR" dirty="0" smtClean="0"/>
              <a:t>/</a:t>
            </a:r>
            <a:r>
              <a:rPr lang="pt-BR" i="1" dirty="0" smtClean="0"/>
              <a:t>T</a:t>
            </a:r>
          </a:p>
          <a:p>
            <a:endParaRPr lang="pt-BR" i="1" dirty="0" smtClean="0"/>
          </a:p>
          <a:p>
            <a:endParaRPr lang="pt-BR" dirty="0"/>
          </a:p>
        </p:txBody>
      </p:sp>
      <p:pic>
        <p:nvPicPr>
          <p:cNvPr id="1027" name="Picture 3"/>
          <p:cNvPicPr>
            <a:picLocks noChangeAspect="1" noChangeArrowheads="1"/>
          </p:cNvPicPr>
          <p:nvPr/>
        </p:nvPicPr>
        <p:blipFill>
          <a:blip r:embed="rId2" cstate="print"/>
          <a:srcRect/>
          <a:stretch>
            <a:fillRect/>
          </a:stretch>
        </p:blipFill>
        <p:spPr bwMode="auto">
          <a:xfrm>
            <a:off x="2483768" y="3212976"/>
            <a:ext cx="5057362"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sz="quarter" idx="1"/>
          </p:nvPr>
        </p:nvSpPr>
        <p:spPr/>
        <p:txBody>
          <a:bodyPr>
            <a:normAutofit/>
          </a:bodyPr>
          <a:lstStyle/>
          <a:p>
            <a:r>
              <a:rPr lang="pt-BR" dirty="0" smtClean="0"/>
              <a:t>SLOC e KSLOC</a:t>
            </a:r>
          </a:p>
          <a:p>
            <a:r>
              <a:rPr lang="pt-BR" dirty="0" smtClean="0"/>
              <a:t>COCOMO</a:t>
            </a:r>
          </a:p>
          <a:p>
            <a:r>
              <a:rPr lang="pt-BR" dirty="0" smtClean="0"/>
              <a:t>COCOMO II</a:t>
            </a:r>
          </a:p>
          <a:p>
            <a:r>
              <a:rPr lang="pt-BR" dirty="0" smtClean="0"/>
              <a:t>Pontos de Função</a:t>
            </a:r>
          </a:p>
          <a:p>
            <a:r>
              <a:rPr lang="pt-BR" dirty="0" smtClean="0"/>
              <a:t>Pontos de Caso de Uso</a:t>
            </a:r>
          </a:p>
          <a:p>
            <a:r>
              <a:rPr lang="pt-BR" dirty="0" smtClean="0"/>
              <a:t>Pontos de História</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COCOMO Intermediário</a:t>
            </a:r>
            <a:endParaRPr lang="pt-BR"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13712" y="1916832"/>
            <a:ext cx="8736556"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Equações</a:t>
            </a:r>
            <a:endParaRPr lang="pt-BR" dirty="0"/>
          </a:p>
        </p:txBody>
      </p:sp>
      <p:sp>
        <p:nvSpPr>
          <p:cNvPr id="3" name="Espaço Reservado para Conteúdo 2"/>
          <p:cNvSpPr>
            <a:spLocks noGrp="1"/>
          </p:cNvSpPr>
          <p:nvPr>
            <p:ph sz="quarter" idx="1"/>
          </p:nvPr>
        </p:nvSpPr>
        <p:spPr/>
        <p:txBody>
          <a:bodyPr/>
          <a:lstStyle/>
          <a:p>
            <a:r>
              <a:rPr lang="en-US" i="1" dirty="0" smtClean="0"/>
              <a:t>EAF</a:t>
            </a:r>
            <a:r>
              <a:rPr lang="en-US" dirty="0" smtClean="0"/>
              <a:t> = </a:t>
            </a:r>
            <a:r>
              <a:rPr lang="en-US" i="1" dirty="0" smtClean="0"/>
              <a:t>RELY</a:t>
            </a:r>
            <a:r>
              <a:rPr lang="en-US" dirty="0" smtClean="0"/>
              <a:t> * </a:t>
            </a:r>
            <a:r>
              <a:rPr lang="en-US" i="1" dirty="0" smtClean="0"/>
              <a:t>DATA</a:t>
            </a:r>
            <a:r>
              <a:rPr lang="en-US" dirty="0" smtClean="0"/>
              <a:t> * </a:t>
            </a:r>
            <a:r>
              <a:rPr lang="en-US" i="1" dirty="0" smtClean="0"/>
              <a:t>CPLX</a:t>
            </a:r>
            <a:r>
              <a:rPr lang="en-US" dirty="0" smtClean="0"/>
              <a:t> * </a:t>
            </a:r>
            <a:r>
              <a:rPr lang="en-US" i="1" dirty="0" smtClean="0"/>
              <a:t>TIME</a:t>
            </a:r>
            <a:r>
              <a:rPr lang="en-US" dirty="0" smtClean="0"/>
              <a:t> * ... </a:t>
            </a:r>
            <a:r>
              <a:rPr lang="pt-BR" dirty="0" smtClean="0"/>
              <a:t>* </a:t>
            </a:r>
            <a:r>
              <a:rPr lang="pt-BR" i="1" dirty="0" smtClean="0"/>
              <a:t>SCED</a:t>
            </a:r>
          </a:p>
          <a:p>
            <a:r>
              <a:rPr lang="pt-BR" i="1" dirty="0" smtClean="0"/>
              <a:t>E</a:t>
            </a:r>
            <a:r>
              <a:rPr lang="pt-BR" dirty="0" smtClean="0"/>
              <a:t> = </a:t>
            </a:r>
            <a:r>
              <a:rPr lang="pt-BR" i="1" dirty="0" smtClean="0"/>
              <a:t>ai</a:t>
            </a:r>
            <a:r>
              <a:rPr lang="pt-BR" dirty="0" smtClean="0"/>
              <a:t> * </a:t>
            </a:r>
            <a:r>
              <a:rPr lang="pt-BR" i="1" dirty="0" smtClean="0"/>
              <a:t>KSLOC</a:t>
            </a:r>
            <a:r>
              <a:rPr lang="pt-BR" i="1" baseline="30000" dirty="0" smtClean="0"/>
              <a:t>bi</a:t>
            </a:r>
            <a:r>
              <a:rPr lang="pt-BR" dirty="0" smtClean="0"/>
              <a:t> * </a:t>
            </a:r>
            <a:r>
              <a:rPr lang="pt-BR" i="1" dirty="0" smtClean="0"/>
              <a:t>EAF</a:t>
            </a:r>
            <a:endParaRPr lang="pt-BR" dirty="0" smtClean="0"/>
          </a:p>
          <a:p>
            <a:endParaRPr lang="pt-BR" dirty="0" smtClean="0"/>
          </a:p>
          <a:p>
            <a:endParaRPr lang="pt-BR" dirty="0"/>
          </a:p>
        </p:txBody>
      </p:sp>
      <p:pic>
        <p:nvPicPr>
          <p:cNvPr id="3074" name="Picture 2"/>
          <p:cNvPicPr>
            <a:picLocks noChangeAspect="1" noChangeArrowheads="1"/>
          </p:cNvPicPr>
          <p:nvPr/>
        </p:nvPicPr>
        <p:blipFill>
          <a:blip r:embed="rId2" cstate="print"/>
          <a:srcRect/>
          <a:stretch>
            <a:fillRect/>
          </a:stretch>
        </p:blipFill>
        <p:spPr bwMode="auto">
          <a:xfrm>
            <a:off x="611560" y="3356992"/>
            <a:ext cx="5720431" cy="20110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COCOMO Avançado</a:t>
            </a:r>
            <a:endParaRPr lang="pt-BR" dirty="0"/>
          </a:p>
        </p:txBody>
      </p:sp>
      <p:sp>
        <p:nvSpPr>
          <p:cNvPr id="3" name="Espaço Reservado para Conteúdo 2"/>
          <p:cNvSpPr>
            <a:spLocks noGrp="1"/>
          </p:cNvSpPr>
          <p:nvPr>
            <p:ph sz="quarter" idx="1"/>
          </p:nvPr>
        </p:nvSpPr>
        <p:spPr/>
        <p:txBody>
          <a:bodyPr/>
          <a:lstStyle/>
          <a:p>
            <a:r>
              <a:rPr lang="pt-BR" dirty="0" smtClean="0"/>
              <a:t>A implementação avançada ou completa do modelo COCOMO introduz facetas como a decomposição do projeto em subprojetos, bem como estimativas individualizadas para as fases do projeto.</a:t>
            </a:r>
          </a:p>
          <a:p>
            <a:r>
              <a:rPr lang="pt-BR" dirty="0" smtClean="0"/>
              <a:t>Porém, como o modelo é complexo e desatualizado, sua apresentação será omitida, em função da apresentação de seu sucessor COCOMO II.</a:t>
            </a:r>
          </a:p>
          <a:p>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COCOMO II</a:t>
            </a:r>
            <a:endParaRPr lang="pt-BR" dirty="0"/>
          </a:p>
        </p:txBody>
      </p:sp>
      <p:sp>
        <p:nvSpPr>
          <p:cNvPr id="3" name="Espaço Reservado para Conteúdo 2"/>
          <p:cNvSpPr>
            <a:spLocks noGrp="1"/>
          </p:cNvSpPr>
          <p:nvPr>
            <p:ph sz="quarter" idx="1"/>
          </p:nvPr>
        </p:nvSpPr>
        <p:spPr/>
        <p:txBody>
          <a:bodyPr/>
          <a:lstStyle/>
          <a:p>
            <a:r>
              <a:rPr lang="pt-BR" i="1" dirty="0" smtClean="0"/>
              <a:t>COCOMO II</a:t>
            </a:r>
            <a:r>
              <a:rPr lang="pt-BR" dirty="0" smtClean="0"/>
              <a:t>, ou </a:t>
            </a:r>
            <a:r>
              <a:rPr lang="pt-BR" i="1" dirty="0" smtClean="0"/>
              <a:t>CII</a:t>
            </a:r>
            <a:r>
              <a:rPr lang="pt-BR" dirty="0" smtClean="0"/>
              <a:t> é uma evolução do antigo modelo COCOMO 81 e ao contrário de seu antecessor, funciona bem com ciclos de vida iterativos e é fortemente adaptado para uso com o Processo Unificado, embora também seja definido para os modelos Cascata e Espiral.</a:t>
            </a:r>
          </a:p>
          <a:p>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1043608" y="4149080"/>
            <a:ext cx="6680406"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Equação geral CII</a:t>
            </a:r>
            <a:endParaRPr lang="pt-BR" dirty="0"/>
          </a:p>
        </p:txBody>
      </p:sp>
      <p:sp>
        <p:nvSpPr>
          <p:cNvPr id="3" name="Espaço Reservado para Conteúdo 2"/>
          <p:cNvSpPr>
            <a:spLocks noGrp="1"/>
          </p:cNvSpPr>
          <p:nvPr>
            <p:ph sz="quarter" idx="1"/>
          </p:nvPr>
        </p:nvSpPr>
        <p:spPr>
          <a:xfrm>
            <a:off x="457200" y="2780928"/>
            <a:ext cx="7467600" cy="3693024"/>
          </a:xfrm>
        </p:spPr>
        <p:txBody>
          <a:bodyPr>
            <a:normAutofit/>
          </a:bodyPr>
          <a:lstStyle/>
          <a:p>
            <a:pPr lvl="0"/>
            <a:r>
              <a:rPr lang="pt-BR" i="1" dirty="0" smtClean="0"/>
              <a:t>E</a:t>
            </a:r>
            <a:r>
              <a:rPr lang="pt-BR" dirty="0" smtClean="0"/>
              <a:t> é o esforço total nominal que se deseja calcular para o projeto (fases de elaboração e construção).</a:t>
            </a:r>
          </a:p>
          <a:p>
            <a:pPr lvl="0"/>
            <a:r>
              <a:rPr lang="pt-BR" i="1" dirty="0" smtClean="0"/>
              <a:t>A</a:t>
            </a:r>
            <a:r>
              <a:rPr lang="pt-BR" dirty="0" smtClean="0"/>
              <a:t> é uma constante que deve ser calibrada a partir de dados históricos. CII sugere um valor inicial de 2,94.</a:t>
            </a:r>
          </a:p>
          <a:p>
            <a:pPr lvl="0"/>
            <a:r>
              <a:rPr lang="pt-BR" i="1" dirty="0" smtClean="0"/>
              <a:t>KSLOC</a:t>
            </a:r>
            <a:r>
              <a:rPr lang="pt-BR" dirty="0" smtClean="0"/>
              <a:t> é o número estimado de milhares de linhas de código que deverão ser desenvolvidas.</a:t>
            </a:r>
          </a:p>
          <a:p>
            <a:pPr lvl="0"/>
            <a:r>
              <a:rPr lang="pt-BR" i="1" dirty="0" smtClean="0"/>
              <a:t>S</a:t>
            </a:r>
            <a:r>
              <a:rPr lang="pt-BR" dirty="0" smtClean="0"/>
              <a:t> é o </a:t>
            </a:r>
            <a:r>
              <a:rPr lang="pt-BR" b="1" dirty="0" smtClean="0"/>
              <a:t>coeficiente de esforço</a:t>
            </a:r>
            <a:r>
              <a:rPr lang="pt-BR" dirty="0" smtClean="0"/>
              <a:t>, cujo cálculo é mostrado abaixo.</a:t>
            </a:r>
          </a:p>
          <a:p>
            <a:pPr lvl="0"/>
            <a:r>
              <a:rPr lang="pt-BR" dirty="0" smtClean="0"/>
              <a:t> M</a:t>
            </a:r>
            <a:r>
              <a:rPr lang="pt-BR" baseline="-25000" dirty="0" smtClean="0"/>
              <a:t>i</a:t>
            </a:r>
            <a:r>
              <a:rPr lang="pt-BR" dirty="0" smtClean="0"/>
              <a:t> são os </a:t>
            </a:r>
            <a:r>
              <a:rPr lang="pt-BR" b="1" dirty="0" smtClean="0"/>
              <a:t>multiplicadores de esforço</a:t>
            </a:r>
            <a:r>
              <a:rPr lang="pt-BR" dirty="0" smtClean="0"/>
              <a:t>.</a:t>
            </a:r>
            <a:endParaRPr lang="pt-BR" dirty="0"/>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51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1412776"/>
            <a:ext cx="3367433" cy="108012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Coeficiente de Esforço</a:t>
            </a:r>
            <a:endParaRPr lang="pt-BR" dirty="0"/>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51520" y="1844824"/>
            <a:ext cx="8370860"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p:txBody>
          <a:bodyPr/>
          <a:lstStyle/>
          <a:p>
            <a:r>
              <a:rPr lang="pt-BR" dirty="0" smtClean="0"/>
              <a:t>Durante as fases de Concepção e início da Elaboração usa-se o </a:t>
            </a:r>
            <a:r>
              <a:rPr lang="pt-BR" i="1" dirty="0" err="1" smtClean="0"/>
              <a:t>Early</a:t>
            </a:r>
            <a:r>
              <a:rPr lang="pt-BR" i="1" dirty="0" smtClean="0"/>
              <a:t> Design </a:t>
            </a:r>
            <a:r>
              <a:rPr lang="pt-BR" i="1" dirty="0" err="1" smtClean="0"/>
              <a:t>Model</a:t>
            </a:r>
            <a:r>
              <a:rPr lang="pt-BR" i="1" dirty="0" smtClean="0"/>
              <a:t> </a:t>
            </a:r>
            <a:r>
              <a:rPr lang="pt-BR" dirty="0" smtClean="0"/>
              <a:t>(Seção </a:t>
            </a:r>
            <a:r>
              <a:rPr lang="ar-SA" i="1" dirty="0" smtClean="0"/>
              <a:t>‎</a:t>
            </a:r>
            <a:r>
              <a:rPr lang="pt-BR" dirty="0" smtClean="0"/>
              <a:t>0), com 6 multiplicadores (</a:t>
            </a:r>
            <a:r>
              <a:rPr lang="pt-BR" i="1" dirty="0" smtClean="0"/>
              <a:t>n</a:t>
            </a:r>
            <a:r>
              <a:rPr lang="pt-BR" dirty="0" smtClean="0"/>
              <a:t>=6). </a:t>
            </a:r>
          </a:p>
          <a:p>
            <a:r>
              <a:rPr lang="pt-BR" dirty="0" smtClean="0"/>
              <a:t>Mais tarde pode-se usar o </a:t>
            </a:r>
            <a:r>
              <a:rPr lang="pt-BR" i="1" dirty="0" err="1" smtClean="0"/>
              <a:t>Post-Architecture</a:t>
            </a:r>
            <a:r>
              <a:rPr lang="pt-BR" i="1" dirty="0" smtClean="0"/>
              <a:t> </a:t>
            </a:r>
            <a:r>
              <a:rPr lang="pt-BR" i="1" dirty="0" err="1" smtClean="0"/>
              <a:t>Model</a:t>
            </a:r>
            <a:r>
              <a:rPr lang="pt-BR" dirty="0" smtClean="0"/>
              <a:t>, com 16 multiplicadores (</a:t>
            </a:r>
            <a:r>
              <a:rPr lang="pt-BR" i="1" dirty="0" smtClean="0"/>
              <a:t>n</a:t>
            </a:r>
            <a:r>
              <a:rPr lang="pt-BR" dirty="0" smtClean="0"/>
              <a:t>=16). </a:t>
            </a:r>
            <a:endParaRPr lang="pt-BR"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568" y="332656"/>
            <a:ext cx="3367433" cy="1080120"/>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827584" y="3933056"/>
            <a:ext cx="6898718"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Relação entre tamanho de equipe, esforço e tempo linear</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107504" y="2060848"/>
            <a:ext cx="8780175"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 linear</a:t>
            </a:r>
            <a:endParaRPr lang="pt-BR"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251520" y="1916832"/>
            <a:ext cx="8519315" cy="2592288"/>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1331640" y="4869160"/>
            <a:ext cx="1440160" cy="14124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Fatores de escala</a:t>
            </a:r>
            <a:endParaRPr lang="pt-BR" dirty="0"/>
          </a:p>
        </p:txBody>
      </p:sp>
      <p:sp>
        <p:nvSpPr>
          <p:cNvPr id="3" name="Espaço Reservado para Conteúdo 2"/>
          <p:cNvSpPr>
            <a:spLocks noGrp="1"/>
          </p:cNvSpPr>
          <p:nvPr>
            <p:ph sz="quarter" idx="1"/>
          </p:nvPr>
        </p:nvSpPr>
        <p:spPr>
          <a:xfrm>
            <a:off x="457200" y="4437112"/>
            <a:ext cx="7467600" cy="2036840"/>
          </a:xfrm>
        </p:spPr>
        <p:txBody>
          <a:bodyPr>
            <a:normAutofit/>
          </a:bodyPr>
          <a:lstStyle/>
          <a:p>
            <a:r>
              <a:rPr lang="pt-BR" dirty="0" smtClean="0"/>
              <a:t>Os cinco fatores de escala receberão cada um uma nota que varia de “muito baixo” até “extremamente alto”. </a:t>
            </a:r>
          </a:p>
          <a:p>
            <a:r>
              <a:rPr lang="pt-BR" dirty="0" smtClean="0"/>
              <a:t>Os fatores de escala terão impacto exponencial no tempo de desenvolvimento. </a:t>
            </a:r>
          </a:p>
          <a:p>
            <a:endParaRPr lang="pt-BR"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01807" y="1772816"/>
            <a:ext cx="3346257" cy="1073327"/>
          </a:xfrm>
          <a:prstGeom prst="rect">
            <a:avLst/>
          </a:prstGeom>
          <a:noFill/>
        </p:spPr>
      </p:pic>
      <p:pic>
        <p:nvPicPr>
          <p:cNvPr id="5122" name="Picture 2"/>
          <p:cNvPicPr>
            <a:picLocks noChangeAspect="1" noChangeArrowheads="1"/>
          </p:cNvPicPr>
          <p:nvPr/>
        </p:nvPicPr>
        <p:blipFill>
          <a:blip r:embed="rId3" cstate="print"/>
          <a:srcRect/>
          <a:stretch>
            <a:fillRect/>
          </a:stretch>
        </p:blipFill>
        <p:spPr bwMode="auto">
          <a:xfrm>
            <a:off x="1547664" y="2564904"/>
            <a:ext cx="3766236" cy="1224491"/>
          </a:xfrm>
          <a:prstGeom prst="rect">
            <a:avLst/>
          </a:prstGeom>
          <a:noFill/>
          <a:ln w="9525">
            <a:noFill/>
            <a:miter lim="800000"/>
            <a:headEnd/>
            <a:tailEnd/>
          </a:ln>
        </p:spPr>
      </p:pic>
      <p:sp>
        <p:nvSpPr>
          <p:cNvPr id="7" name="Seta para a esquerda 6"/>
          <p:cNvSpPr/>
          <p:nvPr/>
        </p:nvSpPr>
        <p:spPr>
          <a:xfrm>
            <a:off x="5292080" y="2996952"/>
            <a:ext cx="792088"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Estimação de Esforço</a:t>
            </a:r>
            <a:endParaRPr lang="pt-BR" dirty="0"/>
          </a:p>
        </p:txBody>
      </p:sp>
      <p:sp>
        <p:nvSpPr>
          <p:cNvPr id="3" name="Espaço Reservado para Conteúdo 2"/>
          <p:cNvSpPr>
            <a:spLocks noGrp="1"/>
          </p:cNvSpPr>
          <p:nvPr>
            <p:ph sz="quarter" idx="1"/>
          </p:nvPr>
        </p:nvSpPr>
        <p:spPr/>
        <p:txBody>
          <a:bodyPr/>
          <a:lstStyle/>
          <a:p>
            <a:r>
              <a:rPr lang="pt-BR" dirty="0" smtClean="0"/>
              <a:t>Uma das questões fundamentais em um projeto de software é saber, antes de executá-lo, quanto esforço, em horas de trabalho, será necessário para levá-lo a termo. </a:t>
            </a:r>
          </a:p>
          <a:p>
            <a:r>
              <a:rPr lang="pt-BR" dirty="0" smtClean="0"/>
              <a:t>Essa área, chamada de </a:t>
            </a:r>
            <a:r>
              <a:rPr lang="pt-BR" i="1" dirty="0" smtClean="0"/>
              <a:t>estimativa de esforço</a:t>
            </a:r>
            <a:r>
              <a:rPr lang="pt-BR" dirty="0" smtClean="0"/>
              <a:t> conta com algumas técnicas que têm apresentado resultados interessantes ao longo dos últimos anos.</a:t>
            </a:r>
          </a:p>
          <a:p>
            <a:r>
              <a:rPr lang="pt-BR" dirty="0" smtClean="0"/>
              <a:t>A maioria das técnicas de estimação de esforço utilizam pelo menos um parâmetro como base, por isso são chamadas de </a:t>
            </a:r>
            <a:r>
              <a:rPr lang="pt-BR" i="1" dirty="0" smtClean="0"/>
              <a:t>técnicas paramétricas</a:t>
            </a:r>
            <a:r>
              <a:rPr lang="pt-BR" dirty="0" smtClean="0"/>
              <a:t>. </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Fatores de escala</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t>Precedentes</a:t>
            </a:r>
            <a:r>
              <a:rPr lang="pt-BR" dirty="0" smtClean="0"/>
              <a:t> (</a:t>
            </a:r>
            <a:r>
              <a:rPr lang="pt-BR" i="1" dirty="0" smtClean="0"/>
              <a:t>PREC</a:t>
            </a:r>
            <a:r>
              <a:rPr lang="pt-BR" dirty="0" smtClean="0"/>
              <a:t>): </a:t>
            </a:r>
          </a:p>
          <a:p>
            <a:pPr lvl="1"/>
            <a:r>
              <a:rPr lang="pt-BR" dirty="0" smtClean="0"/>
              <a:t>Se o produto é similar a vários projetos desenvolvidos anteriormente, então PREC é alto.</a:t>
            </a:r>
          </a:p>
          <a:p>
            <a:pPr lvl="0"/>
            <a:r>
              <a:rPr lang="pt-BR" i="1" dirty="0" smtClean="0"/>
              <a:t>Flexibilidade no Desenvolvimento</a:t>
            </a:r>
            <a:r>
              <a:rPr lang="pt-BR" dirty="0" smtClean="0"/>
              <a:t> (</a:t>
            </a:r>
            <a:r>
              <a:rPr lang="pt-BR" i="1" dirty="0" smtClean="0"/>
              <a:t>FLEX</a:t>
            </a:r>
            <a:r>
              <a:rPr lang="pt-BR" dirty="0" smtClean="0"/>
              <a:t>): </a:t>
            </a:r>
          </a:p>
          <a:p>
            <a:pPr lvl="1"/>
            <a:r>
              <a:rPr lang="pt-BR" dirty="0" smtClean="0"/>
              <a:t>Se o produto deve ser desenvolvido estritamente dentro dos requisitos, é preso a definições de interfaces externas, então FLEX é baixo.</a:t>
            </a:r>
          </a:p>
          <a:p>
            <a:pPr lvl="0"/>
            <a:r>
              <a:rPr lang="pt-BR" i="1" dirty="0" smtClean="0"/>
              <a:t>Arquitetura/Resolução de Riscos</a:t>
            </a:r>
            <a:r>
              <a:rPr lang="pt-BR" dirty="0" smtClean="0"/>
              <a:t> (</a:t>
            </a:r>
            <a:r>
              <a:rPr lang="pt-BR" i="1" dirty="0" smtClean="0"/>
              <a:t>RESL</a:t>
            </a:r>
            <a:r>
              <a:rPr lang="pt-BR" dirty="0" smtClean="0"/>
              <a:t>): </a:t>
            </a:r>
          </a:p>
          <a:p>
            <a:pPr lvl="1"/>
            <a:r>
              <a:rPr lang="pt-BR" dirty="0" smtClean="0"/>
              <a:t>Se existe bom suporte para resolver riscos e para definir a arquitetura então RESL é alto.</a:t>
            </a:r>
          </a:p>
          <a:p>
            <a:pPr lvl="0"/>
            <a:r>
              <a:rPr lang="pt-BR" i="1" dirty="0" smtClean="0"/>
              <a:t>Coesão da Equipe</a:t>
            </a:r>
            <a:r>
              <a:rPr lang="pt-BR" dirty="0" smtClean="0"/>
              <a:t> (</a:t>
            </a:r>
            <a:r>
              <a:rPr lang="pt-BR" i="1" dirty="0" smtClean="0"/>
              <a:t>TEAM</a:t>
            </a:r>
            <a:r>
              <a:rPr lang="pt-BR" dirty="0" smtClean="0"/>
              <a:t>): </a:t>
            </a:r>
          </a:p>
          <a:p>
            <a:pPr lvl="1"/>
            <a:r>
              <a:rPr lang="pt-BR" dirty="0" smtClean="0"/>
              <a:t>Se a equipe é bem formada e coesa, então TEAM é alto.</a:t>
            </a:r>
          </a:p>
          <a:p>
            <a:r>
              <a:rPr lang="pt-BR" i="1" dirty="0" smtClean="0"/>
              <a:t>Maturidade de Processo</a:t>
            </a:r>
            <a:r>
              <a:rPr lang="pt-BR" dirty="0" smtClean="0"/>
              <a:t> (</a:t>
            </a:r>
            <a:r>
              <a:rPr lang="pt-BR" i="1" dirty="0" smtClean="0"/>
              <a:t>PMAT</a:t>
            </a:r>
            <a:r>
              <a:rPr lang="pt-BR" dirty="0" smtClean="0"/>
              <a:t>): </a:t>
            </a:r>
          </a:p>
          <a:p>
            <a:pPr lvl="1"/>
            <a:r>
              <a:rPr lang="pt-BR" dirty="0" smtClean="0"/>
              <a:t>Este fator pode estar diretamente associado com o nível de maturidade CMMI. Quanto mais alto o nível de maturidade, maior será PMAT.</a:t>
            </a:r>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Precedentes</a:t>
            </a:r>
            <a:endParaRPr lang="pt-BR"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196806" y="1772816"/>
            <a:ext cx="8479650" cy="3731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Flexibilidade no desenvolvimento</a:t>
            </a:r>
            <a:endParaRPr lang="pt-BR" dirty="0"/>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125015" y="1700808"/>
            <a:ext cx="8695457" cy="37554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1450504" cy="2938338"/>
          </a:xfrm>
        </p:spPr>
        <p:txBody>
          <a:bodyPr>
            <a:normAutofit/>
          </a:bodyPr>
          <a:lstStyle/>
          <a:p>
            <a:r>
              <a:rPr lang="pt-BR" sz="2400" dirty="0" smtClean="0"/>
              <a:t>Resolução de riscos</a:t>
            </a:r>
            <a:endParaRPr lang="pt-BR" sz="2400" dirty="0"/>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2051720" y="386437"/>
            <a:ext cx="6624736" cy="6471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dirty="0" smtClean="0"/>
              <a:t>Resolução de riscos</a:t>
            </a:r>
            <a:endParaRPr lang="pt-BR" dirty="0"/>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346219" y="3212976"/>
            <a:ext cx="8282628" cy="13098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Coesão da equipe de desenvolvimento</a:t>
            </a:r>
            <a:endParaRPr lang="pt-BR"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323528" y="1772816"/>
            <a:ext cx="8382948"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Maturidade do processo</a:t>
            </a:r>
            <a:endParaRPr lang="pt-BR"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251520" y="2132856"/>
            <a:ext cx="8673818"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Multiplicadores de esforço</a:t>
            </a:r>
            <a:endParaRPr lang="pt-BR" dirty="0"/>
          </a:p>
        </p:txBody>
      </p:sp>
      <p:sp>
        <p:nvSpPr>
          <p:cNvPr id="3" name="Espaço Reservado para Conteúdo 2"/>
          <p:cNvSpPr>
            <a:spLocks noGrp="1"/>
          </p:cNvSpPr>
          <p:nvPr>
            <p:ph sz="quarter" idx="1"/>
          </p:nvPr>
        </p:nvSpPr>
        <p:spPr>
          <a:xfrm>
            <a:off x="457200" y="4149080"/>
            <a:ext cx="7467600" cy="2324872"/>
          </a:xfrm>
        </p:spPr>
        <p:txBody>
          <a:bodyPr/>
          <a:lstStyle/>
          <a:p>
            <a:r>
              <a:rPr lang="pt-BR" dirty="0" smtClean="0"/>
              <a:t>Os multiplicadores de esforço  são usados para ajustar a estimativa de esforço para o desenvolvimento de um sistema baseando-se em características próprias do projeto e da equipe que podem onerar este tempo. </a:t>
            </a:r>
          </a:p>
          <a:p>
            <a:endParaRPr lang="pt-BR"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01807" y="1772816"/>
            <a:ext cx="3346257" cy="1073327"/>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1547664" y="2564904"/>
            <a:ext cx="3766236" cy="1224491"/>
          </a:xfrm>
          <a:prstGeom prst="rect">
            <a:avLst/>
          </a:prstGeom>
          <a:noFill/>
          <a:ln w="9525">
            <a:noFill/>
            <a:miter lim="800000"/>
            <a:headEnd/>
            <a:tailEnd/>
          </a:ln>
        </p:spPr>
      </p:pic>
      <p:sp>
        <p:nvSpPr>
          <p:cNvPr id="6" name="Seta para a esquerda 5"/>
          <p:cNvSpPr/>
          <p:nvPr/>
        </p:nvSpPr>
        <p:spPr>
          <a:xfrm>
            <a:off x="5148064" y="2132856"/>
            <a:ext cx="792088"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i="1" dirty="0" smtClean="0"/>
              <a:t>Multiplicadores de Esforço do </a:t>
            </a:r>
            <a:r>
              <a:rPr lang="pt-BR" b="1" i="1" dirty="0" err="1" smtClean="0"/>
              <a:t>Post-Architecture</a:t>
            </a:r>
            <a:r>
              <a:rPr lang="pt-BR" b="1" i="1" dirty="0" smtClean="0"/>
              <a:t> </a:t>
            </a:r>
            <a:r>
              <a:rPr lang="pt-BR" b="1" i="1" dirty="0" err="1" smtClean="0"/>
              <a:t>Model</a:t>
            </a:r>
            <a:endParaRPr lang="pt-BR" dirty="0"/>
          </a:p>
        </p:txBody>
      </p:sp>
      <p:sp>
        <p:nvSpPr>
          <p:cNvPr id="3" name="Espaço Reservado para Conteúdo 2"/>
          <p:cNvSpPr>
            <a:spLocks noGrp="1"/>
          </p:cNvSpPr>
          <p:nvPr>
            <p:ph sz="quarter" idx="1"/>
          </p:nvPr>
        </p:nvSpPr>
        <p:spPr/>
        <p:txBody>
          <a:bodyPr/>
          <a:lstStyle/>
          <a:p>
            <a:pPr lvl="0"/>
            <a:r>
              <a:rPr lang="pt-BR" dirty="0" smtClean="0"/>
              <a:t>Fatores do Produto.</a:t>
            </a:r>
          </a:p>
          <a:p>
            <a:pPr lvl="0"/>
            <a:r>
              <a:rPr lang="pt-BR" dirty="0" smtClean="0"/>
              <a:t>Fatores da Plataforma.</a:t>
            </a:r>
          </a:p>
          <a:p>
            <a:pPr lvl="0"/>
            <a:r>
              <a:rPr lang="pt-BR" dirty="0" smtClean="0"/>
              <a:t>Fatores Humanos.</a:t>
            </a:r>
          </a:p>
          <a:p>
            <a:pPr lvl="0"/>
            <a:r>
              <a:rPr lang="pt-BR" dirty="0" smtClean="0"/>
              <a:t>Fatores de Projeto.</a:t>
            </a:r>
          </a:p>
          <a:p>
            <a:endParaRPr lang="pt-B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Fatores do produto</a:t>
            </a:r>
            <a:endParaRPr lang="pt-BR" dirty="0"/>
          </a:p>
        </p:txBody>
      </p:sp>
      <p:sp>
        <p:nvSpPr>
          <p:cNvPr id="3" name="Espaço Reservado para Conteúdo 2"/>
          <p:cNvSpPr>
            <a:spLocks noGrp="1"/>
          </p:cNvSpPr>
          <p:nvPr>
            <p:ph sz="quarter" idx="1"/>
          </p:nvPr>
        </p:nvSpPr>
        <p:spPr/>
        <p:txBody>
          <a:bodyPr/>
          <a:lstStyle/>
          <a:p>
            <a:pPr lvl="0"/>
            <a:r>
              <a:rPr lang="pt-BR" i="1" dirty="0" smtClean="0"/>
              <a:t>Software com Confiabilidade Requerida</a:t>
            </a:r>
            <a:r>
              <a:rPr lang="pt-BR" dirty="0" smtClean="0"/>
              <a:t> (RELY). </a:t>
            </a:r>
          </a:p>
          <a:p>
            <a:pPr lvl="0"/>
            <a:r>
              <a:rPr lang="pt-BR" i="1" dirty="0" smtClean="0"/>
              <a:t>Tamanho da Base de Dados</a:t>
            </a:r>
            <a:r>
              <a:rPr lang="pt-BR" dirty="0" smtClean="0"/>
              <a:t> (DATA). </a:t>
            </a:r>
          </a:p>
          <a:p>
            <a:pPr lvl="0"/>
            <a:r>
              <a:rPr lang="pt-BR" i="1" dirty="0" smtClean="0"/>
              <a:t>Complexidade do Produto </a:t>
            </a:r>
            <a:r>
              <a:rPr lang="pt-BR" dirty="0" smtClean="0"/>
              <a:t>(CPLX)</a:t>
            </a:r>
            <a:r>
              <a:rPr lang="pt-BR" i="1" dirty="0" smtClean="0"/>
              <a:t>. </a:t>
            </a:r>
            <a:endParaRPr lang="pt-BR" dirty="0" smtClean="0"/>
          </a:p>
          <a:p>
            <a:pPr lvl="0"/>
            <a:r>
              <a:rPr lang="pt-BR" i="1" dirty="0" smtClean="0"/>
              <a:t>Desenvolvimento Visando Reusabilidade </a:t>
            </a:r>
            <a:r>
              <a:rPr lang="pt-BR" dirty="0" smtClean="0"/>
              <a:t>(RUSE)</a:t>
            </a:r>
            <a:r>
              <a:rPr lang="pt-BR" i="1" dirty="0" smtClean="0"/>
              <a:t>.</a:t>
            </a:r>
            <a:r>
              <a:rPr lang="pt-BR" dirty="0" smtClean="0"/>
              <a:t> </a:t>
            </a:r>
          </a:p>
          <a:p>
            <a:pPr lvl="0"/>
            <a:r>
              <a:rPr lang="pt-BR" i="1" dirty="0" smtClean="0"/>
              <a:t>Documentação Necessária para o Ciclo de Desenvolvimento </a:t>
            </a:r>
            <a:r>
              <a:rPr lang="pt-BR" dirty="0" smtClean="0"/>
              <a:t>(DOCU). </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SLOC e KSLOC</a:t>
            </a:r>
            <a:endParaRPr lang="pt-BR" dirty="0"/>
          </a:p>
        </p:txBody>
      </p:sp>
      <p:sp>
        <p:nvSpPr>
          <p:cNvPr id="3" name="Espaço Reservado para Conteúdo 2"/>
          <p:cNvSpPr>
            <a:spLocks noGrp="1"/>
          </p:cNvSpPr>
          <p:nvPr>
            <p:ph sz="quarter" idx="1"/>
          </p:nvPr>
        </p:nvSpPr>
        <p:spPr/>
        <p:txBody>
          <a:bodyPr/>
          <a:lstStyle/>
          <a:p>
            <a:r>
              <a:rPr lang="pt-BR" dirty="0" smtClean="0"/>
              <a:t>A técnica conhecida como </a:t>
            </a:r>
            <a:r>
              <a:rPr lang="pt-BR" i="1" dirty="0" smtClean="0"/>
              <a:t>LOC</a:t>
            </a:r>
            <a:r>
              <a:rPr lang="pt-BR" dirty="0" smtClean="0"/>
              <a:t> (</a:t>
            </a:r>
            <a:r>
              <a:rPr lang="pt-BR" i="1" dirty="0" err="1" smtClean="0"/>
              <a:t>Lines</a:t>
            </a:r>
            <a:r>
              <a:rPr lang="pt-BR" i="1" dirty="0" smtClean="0"/>
              <a:t> </a:t>
            </a:r>
            <a:r>
              <a:rPr lang="pt-BR" i="1" dirty="0" err="1" smtClean="0"/>
              <a:t>of</a:t>
            </a:r>
            <a:r>
              <a:rPr lang="pt-BR" i="1" dirty="0" smtClean="0"/>
              <a:t> Code</a:t>
            </a:r>
            <a:r>
              <a:rPr lang="pt-BR" dirty="0" smtClean="0"/>
              <a:t>) ou </a:t>
            </a:r>
            <a:r>
              <a:rPr lang="pt-BR" i="1" dirty="0" smtClean="0"/>
              <a:t>SLOC</a:t>
            </a:r>
            <a:r>
              <a:rPr lang="pt-BR" dirty="0" smtClean="0"/>
              <a:t> (</a:t>
            </a:r>
            <a:r>
              <a:rPr lang="pt-BR" i="1" dirty="0" smtClean="0"/>
              <a:t>Source </a:t>
            </a:r>
            <a:r>
              <a:rPr lang="pt-BR" i="1" dirty="0" err="1" smtClean="0"/>
              <a:t>Lines</a:t>
            </a:r>
            <a:r>
              <a:rPr lang="pt-BR" i="1" dirty="0" smtClean="0"/>
              <a:t> </a:t>
            </a:r>
            <a:r>
              <a:rPr lang="pt-BR" i="1" dirty="0" err="1" smtClean="0"/>
              <a:t>of</a:t>
            </a:r>
            <a:r>
              <a:rPr lang="pt-BR" i="1" dirty="0" smtClean="0"/>
              <a:t> Code</a:t>
            </a:r>
            <a:r>
              <a:rPr lang="pt-BR" dirty="0" smtClean="0"/>
              <a:t>) foi possivelmente a primeira a surgir e consiste em estimar o número de linhas que um programa deverá ter, normalmente a partir da opinião de especialistas e histórico de projetos passados. </a:t>
            </a:r>
          </a:p>
          <a:p>
            <a:r>
              <a:rPr lang="pt-BR" dirty="0" smtClean="0"/>
              <a:t>Rapidamente a técnica evoluiu para a forma conhecida como </a:t>
            </a:r>
            <a:r>
              <a:rPr lang="pt-BR" i="1" dirty="0" smtClean="0"/>
              <a:t>KSLOC</a:t>
            </a:r>
            <a:r>
              <a:rPr lang="pt-BR" dirty="0" smtClean="0"/>
              <a:t> (</a:t>
            </a:r>
            <a:r>
              <a:rPr lang="pt-BR" i="1" dirty="0" err="1" smtClean="0"/>
              <a:t>Kilo</a:t>
            </a:r>
            <a:r>
              <a:rPr lang="pt-BR" i="1" dirty="0" smtClean="0"/>
              <a:t> Source </a:t>
            </a:r>
            <a:r>
              <a:rPr lang="pt-BR" i="1" dirty="0" err="1" smtClean="0"/>
              <a:t>Lines</a:t>
            </a:r>
            <a:r>
              <a:rPr lang="pt-BR" i="1" dirty="0" smtClean="0"/>
              <a:t> </a:t>
            </a:r>
            <a:r>
              <a:rPr lang="pt-BR" i="1" dirty="0" err="1" smtClean="0"/>
              <a:t>of</a:t>
            </a:r>
            <a:r>
              <a:rPr lang="pt-BR" i="1" dirty="0" smtClean="0"/>
              <a:t> Code</a:t>
            </a:r>
            <a:r>
              <a:rPr lang="pt-BR" dirty="0" smtClean="0"/>
              <a:t>), tendo em vista que o tamanho da maioria dos programas passou a ser medido em milhares de linhas. </a:t>
            </a:r>
            <a:endParaRPr lang="pt-B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Confiabilidade requerida</a:t>
            </a:r>
            <a:endParaRPr lang="pt-BR" dirty="0"/>
          </a:p>
        </p:txBody>
      </p:sp>
      <p:pic>
        <p:nvPicPr>
          <p:cNvPr id="12290" name="Picture 2"/>
          <p:cNvPicPr>
            <a:picLocks noGrp="1" noChangeAspect="1" noChangeArrowheads="1"/>
          </p:cNvPicPr>
          <p:nvPr>
            <p:ph sz="quarter" idx="1"/>
          </p:nvPr>
        </p:nvPicPr>
        <p:blipFill>
          <a:blip r:embed="rId2" cstate="print"/>
          <a:srcRect/>
          <a:stretch>
            <a:fillRect/>
          </a:stretch>
        </p:blipFill>
        <p:spPr bwMode="auto">
          <a:xfrm>
            <a:off x="251520" y="3068960"/>
            <a:ext cx="8536222"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Tamanho da base de dados</a:t>
            </a:r>
            <a:endParaRPr lang="pt-BR" dirty="0"/>
          </a:p>
        </p:txBody>
      </p:sp>
      <p:pic>
        <p:nvPicPr>
          <p:cNvPr id="13314" name="Picture 2"/>
          <p:cNvPicPr>
            <a:picLocks noGrp="1" noChangeAspect="1" noChangeArrowheads="1"/>
          </p:cNvPicPr>
          <p:nvPr>
            <p:ph sz="quarter" idx="1"/>
          </p:nvPr>
        </p:nvPicPr>
        <p:blipFill>
          <a:blip r:embed="rId2" cstate="print"/>
          <a:srcRect/>
          <a:stretch>
            <a:fillRect/>
          </a:stretch>
        </p:blipFill>
        <p:spPr bwMode="auto">
          <a:xfrm>
            <a:off x="467544" y="1988840"/>
            <a:ext cx="7467600" cy="307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 do produto 1/2</a:t>
            </a:r>
            <a:endParaRPr lang="pt-BR" dirty="0"/>
          </a:p>
        </p:txBody>
      </p:sp>
      <p:pic>
        <p:nvPicPr>
          <p:cNvPr id="14338" name="Picture 2"/>
          <p:cNvPicPr>
            <a:picLocks noGrp="1" noChangeAspect="1" noChangeArrowheads="1"/>
          </p:cNvPicPr>
          <p:nvPr>
            <p:ph sz="quarter" idx="1"/>
          </p:nvPr>
        </p:nvPicPr>
        <p:blipFill>
          <a:blip r:embed="rId2" cstate="print"/>
          <a:srcRect/>
          <a:stretch>
            <a:fillRect/>
          </a:stretch>
        </p:blipFill>
        <p:spPr bwMode="auto">
          <a:xfrm>
            <a:off x="467544" y="1556792"/>
            <a:ext cx="7711722"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 do produto 2/2</a:t>
            </a:r>
            <a:endParaRPr lang="pt-BR" dirty="0"/>
          </a:p>
        </p:txBody>
      </p:sp>
      <p:pic>
        <p:nvPicPr>
          <p:cNvPr id="15362" name="Picture 2"/>
          <p:cNvPicPr>
            <a:picLocks noGrp="1" noChangeAspect="1" noChangeArrowheads="1"/>
          </p:cNvPicPr>
          <p:nvPr>
            <p:ph sz="quarter" idx="1"/>
          </p:nvPr>
        </p:nvPicPr>
        <p:blipFill>
          <a:blip r:embed="rId2" cstate="print"/>
          <a:srcRect/>
          <a:stretch>
            <a:fillRect/>
          </a:stretch>
        </p:blipFill>
        <p:spPr bwMode="auto">
          <a:xfrm>
            <a:off x="611560" y="1556792"/>
            <a:ext cx="7006378"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visando reusabilidade</a:t>
            </a:r>
            <a:endParaRPr lang="pt-BR"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323528" y="2276872"/>
            <a:ext cx="8359929"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necessária para o ciclo de desenvolvimento</a:t>
            </a:r>
            <a:endParaRPr lang="pt-BR" dirty="0"/>
          </a:p>
        </p:txBody>
      </p:sp>
      <p:pic>
        <p:nvPicPr>
          <p:cNvPr id="17410" name="Picture 2"/>
          <p:cNvPicPr>
            <a:picLocks noGrp="1" noChangeAspect="1" noChangeArrowheads="1"/>
          </p:cNvPicPr>
          <p:nvPr>
            <p:ph sz="quarter" idx="1"/>
          </p:nvPr>
        </p:nvPicPr>
        <p:blipFill>
          <a:blip r:embed="rId2" cstate="print"/>
          <a:srcRect/>
          <a:stretch>
            <a:fillRect/>
          </a:stretch>
        </p:blipFill>
        <p:spPr bwMode="auto">
          <a:xfrm>
            <a:off x="179512" y="2060848"/>
            <a:ext cx="856571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Multiplicadores de esforço referentes à plataforma</a:t>
            </a:r>
            <a:endParaRPr lang="pt-BR" dirty="0"/>
          </a:p>
        </p:txBody>
      </p:sp>
      <p:sp>
        <p:nvSpPr>
          <p:cNvPr id="3" name="Espaço Reservado para Conteúdo 2"/>
          <p:cNvSpPr>
            <a:spLocks noGrp="1"/>
          </p:cNvSpPr>
          <p:nvPr>
            <p:ph sz="quarter" idx="1"/>
          </p:nvPr>
        </p:nvSpPr>
        <p:spPr/>
        <p:txBody>
          <a:bodyPr/>
          <a:lstStyle/>
          <a:p>
            <a:pPr lvl="0"/>
            <a:r>
              <a:rPr lang="pt-BR" i="1" dirty="0" smtClean="0"/>
              <a:t>Restrição de Tempo de Execução</a:t>
            </a:r>
            <a:r>
              <a:rPr lang="pt-BR" dirty="0" smtClean="0"/>
              <a:t> (TIME). </a:t>
            </a:r>
          </a:p>
          <a:p>
            <a:pPr lvl="0"/>
            <a:r>
              <a:rPr lang="pt-BR" i="1" dirty="0" smtClean="0"/>
              <a:t>Restrição de Memória Principal </a:t>
            </a:r>
            <a:r>
              <a:rPr lang="pt-BR" dirty="0" smtClean="0"/>
              <a:t>(STOR). </a:t>
            </a:r>
          </a:p>
          <a:p>
            <a:pPr lvl="0"/>
            <a:r>
              <a:rPr lang="pt-BR" i="1" dirty="0" smtClean="0"/>
              <a:t>Volatilidade da Plataforma</a:t>
            </a:r>
            <a:r>
              <a:rPr lang="pt-BR" dirty="0" smtClean="0"/>
              <a:t> (PVOL). </a:t>
            </a:r>
          </a:p>
          <a:p>
            <a:endParaRPr lang="pt-B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Restrição de tempo de execução</a:t>
            </a:r>
            <a:endParaRPr lang="pt-BR" dirty="0"/>
          </a:p>
        </p:txBody>
      </p:sp>
      <p:pic>
        <p:nvPicPr>
          <p:cNvPr id="18434" name="Picture 2"/>
          <p:cNvPicPr>
            <a:picLocks noGrp="1" noChangeAspect="1" noChangeArrowheads="1"/>
          </p:cNvPicPr>
          <p:nvPr>
            <p:ph sz="quarter" idx="1"/>
          </p:nvPr>
        </p:nvPicPr>
        <p:blipFill>
          <a:blip r:embed="rId2" cstate="print"/>
          <a:srcRect/>
          <a:stretch>
            <a:fillRect/>
          </a:stretch>
        </p:blipFill>
        <p:spPr bwMode="auto">
          <a:xfrm>
            <a:off x="251520" y="1916832"/>
            <a:ext cx="8508804"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Restrição de memória principal</a:t>
            </a:r>
            <a:endParaRPr lang="pt-BR" dirty="0"/>
          </a:p>
        </p:txBody>
      </p:sp>
      <p:pic>
        <p:nvPicPr>
          <p:cNvPr id="19458" name="Picture 2"/>
          <p:cNvPicPr>
            <a:picLocks noGrp="1" noChangeAspect="1" noChangeArrowheads="1"/>
          </p:cNvPicPr>
          <p:nvPr>
            <p:ph sz="quarter" idx="1"/>
          </p:nvPr>
        </p:nvPicPr>
        <p:blipFill>
          <a:blip r:embed="rId2" cstate="print"/>
          <a:srcRect/>
          <a:stretch>
            <a:fillRect/>
          </a:stretch>
        </p:blipFill>
        <p:spPr bwMode="auto">
          <a:xfrm>
            <a:off x="179512" y="2132856"/>
            <a:ext cx="8568952" cy="20364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Volatilidade da plataforma</a:t>
            </a:r>
            <a:endParaRPr lang="pt-BR" dirty="0"/>
          </a:p>
        </p:txBody>
      </p:sp>
      <p:pic>
        <p:nvPicPr>
          <p:cNvPr id="20482" name="Picture 2"/>
          <p:cNvPicPr>
            <a:picLocks noGrp="1" noChangeAspect="1" noChangeArrowheads="1"/>
          </p:cNvPicPr>
          <p:nvPr>
            <p:ph sz="quarter" idx="1"/>
          </p:nvPr>
        </p:nvPicPr>
        <p:blipFill>
          <a:blip r:embed="rId2" cstate="print"/>
          <a:srcRect/>
          <a:stretch>
            <a:fillRect/>
          </a:stretch>
        </p:blipFill>
        <p:spPr bwMode="auto">
          <a:xfrm>
            <a:off x="179512" y="2060848"/>
            <a:ext cx="8541356"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Estimação de KSLOC</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Reunir a equipe para discutir o sistema a ser desenvolvido. </a:t>
            </a:r>
          </a:p>
          <a:p>
            <a:r>
              <a:rPr lang="pt-BR" dirty="0" smtClean="0"/>
              <a:t>Cada participante dará a sua opinião sobre a quantidade de KSLOC que serão necessárias para desenvolver o sistema. </a:t>
            </a:r>
          </a:p>
          <a:p>
            <a:r>
              <a:rPr lang="pt-BR" dirty="0" smtClean="0"/>
              <a:t>Usualmente a reunião não chegará a um valor único. </a:t>
            </a:r>
          </a:p>
          <a:p>
            <a:r>
              <a:rPr lang="pt-BR" dirty="0" smtClean="0"/>
              <a:t>Deverão então ser considerados pelo menos 3 valores:</a:t>
            </a:r>
          </a:p>
          <a:p>
            <a:pPr lvl="1"/>
            <a:r>
              <a:rPr lang="pt-BR" dirty="0" smtClean="0"/>
              <a:t>O KSLOC </a:t>
            </a:r>
            <a:r>
              <a:rPr lang="pt-BR" b="1" i="1" dirty="0" smtClean="0"/>
              <a:t>otimista</a:t>
            </a:r>
            <a:r>
              <a:rPr lang="pt-BR" dirty="0" smtClean="0"/>
              <a:t>, ou seja, o número mínimo de linhas que se espera desenvolver se todas as condições forem favoráveis.</a:t>
            </a:r>
          </a:p>
          <a:p>
            <a:pPr lvl="1"/>
            <a:r>
              <a:rPr lang="pt-BR" dirty="0" smtClean="0"/>
              <a:t>O KSLOC </a:t>
            </a:r>
            <a:r>
              <a:rPr lang="pt-BR" b="1" i="1" dirty="0" smtClean="0"/>
              <a:t>pessimista</a:t>
            </a:r>
            <a:r>
              <a:rPr lang="pt-BR" dirty="0" smtClean="0"/>
              <a:t>, ou seja, o número máximo de linhas que se espera desenvolver ante condições desfavoráveis.</a:t>
            </a:r>
          </a:p>
          <a:p>
            <a:pPr lvl="1"/>
            <a:r>
              <a:rPr lang="pt-BR" dirty="0" smtClean="0"/>
              <a:t>O KSLOC </a:t>
            </a:r>
            <a:r>
              <a:rPr lang="pt-BR" b="1" dirty="0" smtClean="0"/>
              <a:t>esperado</a:t>
            </a:r>
            <a:r>
              <a:rPr lang="pt-BR" dirty="0" smtClean="0"/>
              <a:t>, ou seja, o número de linhas que efetivamente se espera desenvolver em uma situação de normalidade.</a:t>
            </a:r>
          </a:p>
          <a:p>
            <a:endParaRPr lang="pt-B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Fatores humanos</a:t>
            </a:r>
            <a:endParaRPr lang="pt-BR" dirty="0"/>
          </a:p>
        </p:txBody>
      </p:sp>
      <p:sp>
        <p:nvSpPr>
          <p:cNvPr id="3" name="Espaço Reservado para Conteúdo 2"/>
          <p:cNvSpPr>
            <a:spLocks noGrp="1"/>
          </p:cNvSpPr>
          <p:nvPr>
            <p:ph sz="quarter" idx="1"/>
          </p:nvPr>
        </p:nvSpPr>
        <p:spPr/>
        <p:txBody>
          <a:bodyPr/>
          <a:lstStyle/>
          <a:p>
            <a:pPr lvl="0"/>
            <a:r>
              <a:rPr lang="pt-BR" i="1" dirty="0" smtClean="0"/>
              <a:t>Capacidade dos Analistas</a:t>
            </a:r>
            <a:r>
              <a:rPr lang="pt-BR" dirty="0" smtClean="0"/>
              <a:t> (ACAP). </a:t>
            </a:r>
          </a:p>
          <a:p>
            <a:pPr lvl="0"/>
            <a:r>
              <a:rPr lang="pt-BR" i="1" dirty="0" smtClean="0"/>
              <a:t>Capacidade dos Programadores </a:t>
            </a:r>
            <a:r>
              <a:rPr lang="pt-BR" dirty="0" smtClean="0"/>
              <a:t>(PCAP). </a:t>
            </a:r>
          </a:p>
          <a:p>
            <a:pPr lvl="0"/>
            <a:r>
              <a:rPr lang="pt-BR" i="1" dirty="0" smtClean="0"/>
              <a:t>Continuidade de Pessoal </a:t>
            </a:r>
            <a:r>
              <a:rPr lang="pt-BR" dirty="0" smtClean="0"/>
              <a:t>(PCON). </a:t>
            </a:r>
          </a:p>
          <a:p>
            <a:pPr lvl="0"/>
            <a:r>
              <a:rPr lang="pt-BR" i="1" dirty="0" smtClean="0"/>
              <a:t>Experiência em Aplicações Semelhantes </a:t>
            </a:r>
            <a:r>
              <a:rPr lang="pt-BR" dirty="0" smtClean="0"/>
              <a:t>(APEX). </a:t>
            </a:r>
          </a:p>
          <a:p>
            <a:pPr lvl="0"/>
            <a:r>
              <a:rPr lang="pt-BR" i="1" dirty="0" smtClean="0"/>
              <a:t>Experiência na Plataforma </a:t>
            </a:r>
            <a:r>
              <a:rPr lang="pt-BR" dirty="0" smtClean="0"/>
              <a:t>(PLEX). </a:t>
            </a:r>
          </a:p>
          <a:p>
            <a:pPr lvl="0"/>
            <a:r>
              <a:rPr lang="pt-BR" i="1" dirty="0" smtClean="0"/>
              <a:t>Experiência na Linguagem e Ferramentas </a:t>
            </a:r>
            <a:r>
              <a:rPr lang="pt-BR" dirty="0" smtClean="0"/>
              <a:t>(LTEX). </a:t>
            </a:r>
          </a:p>
          <a:p>
            <a:endParaRPr lang="pt-B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Capacidade dos analistas</a:t>
            </a:r>
            <a:endParaRPr lang="pt-BR" dirty="0"/>
          </a:p>
        </p:txBody>
      </p:sp>
      <p:pic>
        <p:nvPicPr>
          <p:cNvPr id="21506" name="Picture 2"/>
          <p:cNvPicPr>
            <a:picLocks noGrp="1" noChangeAspect="1" noChangeArrowheads="1"/>
          </p:cNvPicPr>
          <p:nvPr>
            <p:ph sz="quarter" idx="1"/>
          </p:nvPr>
        </p:nvPicPr>
        <p:blipFill>
          <a:blip r:embed="rId2" cstate="print"/>
          <a:srcRect/>
          <a:stretch>
            <a:fillRect/>
          </a:stretch>
        </p:blipFill>
        <p:spPr bwMode="auto">
          <a:xfrm>
            <a:off x="251520" y="2204864"/>
            <a:ext cx="8579564"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Capacidade dos programadores</a:t>
            </a:r>
            <a:endParaRPr lang="pt-BR" dirty="0"/>
          </a:p>
        </p:txBody>
      </p:sp>
      <p:pic>
        <p:nvPicPr>
          <p:cNvPr id="22530" name="Picture 2"/>
          <p:cNvPicPr>
            <a:picLocks noGrp="1" noChangeAspect="1" noChangeArrowheads="1"/>
          </p:cNvPicPr>
          <p:nvPr>
            <p:ph sz="quarter" idx="1"/>
          </p:nvPr>
        </p:nvPicPr>
        <p:blipFill>
          <a:blip r:embed="rId2" cstate="print"/>
          <a:srcRect/>
          <a:stretch>
            <a:fillRect/>
          </a:stretch>
        </p:blipFill>
        <p:spPr bwMode="auto">
          <a:xfrm>
            <a:off x="323527" y="2708920"/>
            <a:ext cx="8280921" cy="14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Continuidade de pessoal</a:t>
            </a:r>
            <a:endParaRPr lang="pt-BR" dirty="0"/>
          </a:p>
        </p:txBody>
      </p:sp>
      <p:pic>
        <p:nvPicPr>
          <p:cNvPr id="23554" name="Picture 2"/>
          <p:cNvPicPr>
            <a:picLocks noGrp="1" noChangeAspect="1" noChangeArrowheads="1"/>
          </p:cNvPicPr>
          <p:nvPr>
            <p:ph sz="quarter" idx="1"/>
          </p:nvPr>
        </p:nvPicPr>
        <p:blipFill>
          <a:blip r:embed="rId2" cstate="print"/>
          <a:srcRect/>
          <a:stretch>
            <a:fillRect/>
          </a:stretch>
        </p:blipFill>
        <p:spPr bwMode="auto">
          <a:xfrm>
            <a:off x="251520" y="2636912"/>
            <a:ext cx="8266518"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Experiência em aplicações semelhantes</a:t>
            </a:r>
            <a:endParaRPr lang="pt-BR" dirty="0"/>
          </a:p>
        </p:txBody>
      </p:sp>
      <p:pic>
        <p:nvPicPr>
          <p:cNvPr id="24578" name="Picture 2"/>
          <p:cNvPicPr>
            <a:picLocks noGrp="1" noChangeAspect="1" noChangeArrowheads="1"/>
          </p:cNvPicPr>
          <p:nvPr>
            <p:ph sz="quarter" idx="1"/>
          </p:nvPr>
        </p:nvPicPr>
        <p:blipFill>
          <a:blip r:embed="rId2" cstate="print"/>
          <a:srcRect/>
          <a:stretch>
            <a:fillRect/>
          </a:stretch>
        </p:blipFill>
        <p:spPr bwMode="auto">
          <a:xfrm>
            <a:off x="179512" y="2132856"/>
            <a:ext cx="8655362" cy="1368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Experiência na plataforma</a:t>
            </a:r>
            <a:endParaRPr lang="pt-BR" dirty="0"/>
          </a:p>
        </p:txBody>
      </p:sp>
      <p:pic>
        <p:nvPicPr>
          <p:cNvPr id="25602" name="Picture 2"/>
          <p:cNvPicPr>
            <a:picLocks noGrp="1" noChangeAspect="1" noChangeArrowheads="1"/>
          </p:cNvPicPr>
          <p:nvPr>
            <p:ph sz="quarter" idx="1"/>
          </p:nvPr>
        </p:nvPicPr>
        <p:blipFill>
          <a:blip r:embed="rId2" cstate="print"/>
          <a:srcRect/>
          <a:stretch>
            <a:fillRect/>
          </a:stretch>
        </p:blipFill>
        <p:spPr bwMode="auto">
          <a:xfrm>
            <a:off x="179511" y="2636912"/>
            <a:ext cx="8496944"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Experiência na linguagem e ferramentas</a:t>
            </a:r>
            <a:endParaRPr lang="pt-BR" dirty="0"/>
          </a:p>
        </p:txBody>
      </p:sp>
      <p:pic>
        <p:nvPicPr>
          <p:cNvPr id="26626" name="Picture 2"/>
          <p:cNvPicPr>
            <a:picLocks noGrp="1" noChangeAspect="1" noChangeArrowheads="1"/>
          </p:cNvPicPr>
          <p:nvPr>
            <p:ph sz="quarter" idx="1"/>
          </p:nvPr>
        </p:nvPicPr>
        <p:blipFill>
          <a:blip r:embed="rId2" cstate="print"/>
          <a:srcRect/>
          <a:stretch>
            <a:fillRect/>
          </a:stretch>
        </p:blipFill>
        <p:spPr bwMode="auto">
          <a:xfrm>
            <a:off x="179512" y="2564904"/>
            <a:ext cx="8540149"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Fatores de projeto</a:t>
            </a:r>
            <a:endParaRPr lang="pt-BR" dirty="0"/>
          </a:p>
        </p:txBody>
      </p:sp>
      <p:sp>
        <p:nvSpPr>
          <p:cNvPr id="3" name="Espaço Reservado para Conteúdo 2"/>
          <p:cNvSpPr>
            <a:spLocks noGrp="1"/>
          </p:cNvSpPr>
          <p:nvPr>
            <p:ph sz="quarter" idx="1"/>
          </p:nvPr>
        </p:nvSpPr>
        <p:spPr/>
        <p:txBody>
          <a:bodyPr/>
          <a:lstStyle/>
          <a:p>
            <a:pPr lvl="0"/>
            <a:r>
              <a:rPr lang="pt-BR" i="1" dirty="0" smtClean="0"/>
              <a:t>Uso de Ferramentas de Software</a:t>
            </a:r>
            <a:r>
              <a:rPr lang="pt-BR" dirty="0" smtClean="0"/>
              <a:t> (TOOL). </a:t>
            </a:r>
          </a:p>
          <a:p>
            <a:pPr lvl="0"/>
            <a:r>
              <a:rPr lang="pt-BR" i="1" dirty="0" smtClean="0"/>
              <a:t>Equipe de Desenvolvimento Distribuída</a:t>
            </a:r>
            <a:r>
              <a:rPr lang="pt-BR" dirty="0" smtClean="0"/>
              <a:t> (SITE).</a:t>
            </a:r>
          </a:p>
          <a:p>
            <a:pPr lvl="0"/>
            <a:r>
              <a:rPr lang="pt-BR" i="1" dirty="0" smtClean="0"/>
              <a:t>Cronograma de Desenvolvimento Requerido </a:t>
            </a:r>
            <a:r>
              <a:rPr lang="pt-BR" dirty="0" smtClean="0"/>
              <a:t>(SCED). </a:t>
            </a:r>
            <a:endParaRPr lang="pt-B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Uso de ferramentas de software</a:t>
            </a:r>
            <a:endParaRPr lang="pt-BR" dirty="0"/>
          </a:p>
        </p:txBody>
      </p:sp>
      <p:pic>
        <p:nvPicPr>
          <p:cNvPr id="27650" name="Picture 2"/>
          <p:cNvPicPr>
            <a:picLocks noGrp="1" noChangeAspect="1" noChangeArrowheads="1"/>
          </p:cNvPicPr>
          <p:nvPr>
            <p:ph sz="quarter" idx="1"/>
          </p:nvPr>
        </p:nvPicPr>
        <p:blipFill>
          <a:blip r:embed="rId2" cstate="print"/>
          <a:srcRect/>
          <a:stretch>
            <a:fillRect/>
          </a:stretch>
        </p:blipFill>
        <p:spPr bwMode="auto">
          <a:xfrm>
            <a:off x="395535" y="1916832"/>
            <a:ext cx="8150329"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Equipe de desenvolvimento distribuída</a:t>
            </a:r>
            <a:endParaRPr lang="pt-BR" dirty="0"/>
          </a:p>
        </p:txBody>
      </p:sp>
      <p:pic>
        <p:nvPicPr>
          <p:cNvPr id="28674" name="Picture 2"/>
          <p:cNvPicPr>
            <a:picLocks noGrp="1" noChangeAspect="1" noChangeArrowheads="1"/>
          </p:cNvPicPr>
          <p:nvPr>
            <p:ph sz="quarter" idx="1"/>
          </p:nvPr>
        </p:nvPicPr>
        <p:blipFill>
          <a:blip r:embed="rId2" cstate="print"/>
          <a:srcRect/>
          <a:stretch>
            <a:fillRect/>
          </a:stretch>
        </p:blipFill>
        <p:spPr bwMode="auto">
          <a:xfrm>
            <a:off x="251519" y="2276872"/>
            <a:ext cx="8419397"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KSLOC usado nas estimativas</a:t>
            </a:r>
            <a:endParaRPr lang="pt-BR" dirty="0"/>
          </a:p>
        </p:txBody>
      </p:sp>
      <p:sp>
        <p:nvSpPr>
          <p:cNvPr id="3" name="Espaço Reservado para Conteúdo 2"/>
          <p:cNvSpPr>
            <a:spLocks noGrp="1"/>
          </p:cNvSpPr>
          <p:nvPr>
            <p:ph sz="quarter" idx="1"/>
          </p:nvPr>
        </p:nvSpPr>
        <p:spPr>
          <a:xfrm>
            <a:off x="457200" y="1600200"/>
            <a:ext cx="7859216" cy="4873752"/>
          </a:xfrm>
        </p:spPr>
        <p:txBody>
          <a:bodyPr/>
          <a:lstStyle/>
          <a:p>
            <a:r>
              <a:rPr lang="pt-BR" dirty="0" smtClean="0"/>
              <a:t>KSLOC = (4*</a:t>
            </a:r>
            <a:r>
              <a:rPr lang="pt-BR" dirty="0" err="1" smtClean="0"/>
              <a:t>KSLOC</a:t>
            </a:r>
            <a:r>
              <a:rPr lang="pt-BR" baseline="-25000" dirty="0" err="1" smtClean="0"/>
              <a:t>esperado</a:t>
            </a:r>
            <a:r>
              <a:rPr lang="pt-BR" dirty="0" smtClean="0"/>
              <a:t> + </a:t>
            </a:r>
            <a:r>
              <a:rPr lang="pt-BR" dirty="0" err="1" smtClean="0"/>
              <a:t>KSLOC</a:t>
            </a:r>
            <a:r>
              <a:rPr lang="pt-BR" baseline="-25000" dirty="0" err="1" smtClean="0"/>
              <a:t>otimista</a:t>
            </a:r>
            <a:r>
              <a:rPr lang="pt-BR" dirty="0" smtClean="0"/>
              <a:t> + </a:t>
            </a:r>
            <a:r>
              <a:rPr lang="pt-BR" dirty="0" err="1" smtClean="0"/>
              <a:t>KSLOC</a:t>
            </a:r>
            <a:r>
              <a:rPr lang="pt-BR" baseline="-25000" dirty="0" err="1" smtClean="0"/>
              <a:t>pessimista</a:t>
            </a:r>
            <a:r>
              <a:rPr lang="pt-BR" dirty="0" smtClean="0"/>
              <a:t>) / 6</a:t>
            </a:r>
            <a:endParaRPr lang="pt-B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Cronograma de desenvolvimento requerido</a:t>
            </a:r>
            <a:endParaRPr lang="pt-BR" dirty="0"/>
          </a:p>
        </p:txBody>
      </p:sp>
      <p:pic>
        <p:nvPicPr>
          <p:cNvPr id="29698" name="Picture 2"/>
          <p:cNvPicPr>
            <a:picLocks noGrp="1" noChangeAspect="1" noChangeArrowheads="1"/>
          </p:cNvPicPr>
          <p:nvPr>
            <p:ph sz="quarter" idx="1"/>
          </p:nvPr>
        </p:nvPicPr>
        <p:blipFill>
          <a:blip r:embed="rId2" cstate="print"/>
          <a:srcRect/>
          <a:stretch>
            <a:fillRect/>
          </a:stretch>
        </p:blipFill>
        <p:spPr bwMode="auto">
          <a:xfrm>
            <a:off x="251519" y="2276872"/>
            <a:ext cx="8612157"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Fatores do </a:t>
            </a:r>
            <a:r>
              <a:rPr lang="pt-BR" dirty="0" err="1" smtClean="0"/>
              <a:t>Early</a:t>
            </a:r>
            <a:r>
              <a:rPr lang="pt-BR" dirty="0" smtClean="0"/>
              <a:t> design </a:t>
            </a:r>
            <a:r>
              <a:rPr lang="pt-BR" dirty="0" err="1" smtClean="0"/>
              <a:t>model</a:t>
            </a:r>
            <a:endParaRPr lang="pt-BR" dirty="0"/>
          </a:p>
        </p:txBody>
      </p:sp>
      <p:sp>
        <p:nvSpPr>
          <p:cNvPr id="3" name="Espaço Reservado para Conteúdo 2"/>
          <p:cNvSpPr>
            <a:spLocks noGrp="1"/>
          </p:cNvSpPr>
          <p:nvPr>
            <p:ph sz="quarter" idx="1"/>
          </p:nvPr>
        </p:nvSpPr>
        <p:spPr/>
        <p:txBody>
          <a:bodyPr/>
          <a:lstStyle/>
          <a:p>
            <a:pPr lvl="0"/>
            <a:r>
              <a:rPr lang="pt-BR" i="1" dirty="0" smtClean="0"/>
              <a:t>Capacidade de Pessoal</a:t>
            </a:r>
            <a:r>
              <a:rPr lang="pt-BR" dirty="0" smtClean="0"/>
              <a:t> (PERS). </a:t>
            </a:r>
          </a:p>
          <a:p>
            <a:pPr lvl="0"/>
            <a:r>
              <a:rPr lang="pt-BR" i="1" dirty="0" smtClean="0"/>
              <a:t>Confiabilidade e Complexidade do Produto </a:t>
            </a:r>
            <a:r>
              <a:rPr lang="pt-BR" dirty="0" smtClean="0"/>
              <a:t>(RCPX). </a:t>
            </a:r>
          </a:p>
          <a:p>
            <a:pPr lvl="0"/>
            <a:r>
              <a:rPr lang="pt-BR" i="1" dirty="0" smtClean="0"/>
              <a:t>Desenvolvimento para Reuso </a:t>
            </a:r>
            <a:r>
              <a:rPr lang="pt-BR" dirty="0" smtClean="0"/>
              <a:t>(RUSE). </a:t>
            </a:r>
          </a:p>
          <a:p>
            <a:pPr lvl="0"/>
            <a:r>
              <a:rPr lang="pt-BR" i="1" dirty="0" smtClean="0"/>
              <a:t>Dificuldade com a Plataforma</a:t>
            </a:r>
            <a:r>
              <a:rPr lang="pt-BR" dirty="0" smtClean="0"/>
              <a:t> (PDIF). </a:t>
            </a:r>
          </a:p>
          <a:p>
            <a:pPr lvl="0"/>
            <a:r>
              <a:rPr lang="pt-BR" i="1" dirty="0" smtClean="0"/>
              <a:t>Experiência do Pessoal</a:t>
            </a:r>
            <a:r>
              <a:rPr lang="pt-BR" dirty="0" smtClean="0"/>
              <a:t> (PREX). </a:t>
            </a:r>
          </a:p>
          <a:p>
            <a:pPr lvl="0"/>
            <a:r>
              <a:rPr lang="pt-BR" i="1" dirty="0" smtClean="0"/>
              <a:t>Instalações </a:t>
            </a:r>
            <a:r>
              <a:rPr lang="pt-BR" dirty="0" smtClean="0"/>
              <a:t>(FCIL). </a:t>
            </a:r>
          </a:p>
          <a:p>
            <a:pPr lvl="0"/>
            <a:r>
              <a:rPr lang="pt-BR" dirty="0" smtClean="0"/>
              <a:t>Cronograma de Desenvolvimento Requerido (SCED). </a:t>
            </a:r>
          </a:p>
          <a:p>
            <a:endParaRPr lang="pt-B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Esforço e tempo por fase RUP</a:t>
            </a:r>
            <a:endParaRPr lang="pt-BR" dirty="0"/>
          </a:p>
        </p:txBody>
      </p:sp>
      <p:pic>
        <p:nvPicPr>
          <p:cNvPr id="30722" name="Picture 2"/>
          <p:cNvPicPr>
            <a:picLocks noGrp="1" noChangeAspect="1" noChangeArrowheads="1"/>
          </p:cNvPicPr>
          <p:nvPr>
            <p:ph sz="quarter" idx="1"/>
          </p:nvPr>
        </p:nvPicPr>
        <p:blipFill>
          <a:blip r:embed="rId2" cstate="print"/>
          <a:srcRect/>
          <a:stretch>
            <a:fillRect/>
          </a:stretch>
        </p:blipFill>
        <p:spPr bwMode="auto">
          <a:xfrm>
            <a:off x="251520" y="2276872"/>
            <a:ext cx="8151306"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31746" name="Picture 2"/>
          <p:cNvPicPr>
            <a:picLocks noGrp="1" noChangeAspect="1" noChangeArrowheads="1"/>
          </p:cNvPicPr>
          <p:nvPr>
            <p:ph sz="quarter" idx="1"/>
          </p:nvPr>
        </p:nvPicPr>
        <p:blipFill>
          <a:blip r:embed="rId2" cstate="print"/>
          <a:srcRect/>
          <a:stretch>
            <a:fillRect/>
          </a:stretch>
        </p:blipFill>
        <p:spPr bwMode="auto">
          <a:xfrm>
            <a:off x="179512" y="1916832"/>
            <a:ext cx="8424936"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Esforço por disciplina</a:t>
            </a:r>
            <a:endParaRPr lang="pt-BR" dirty="0"/>
          </a:p>
        </p:txBody>
      </p:sp>
      <p:pic>
        <p:nvPicPr>
          <p:cNvPr id="32770" name="Picture 2"/>
          <p:cNvPicPr>
            <a:picLocks noGrp="1" noChangeAspect="1" noChangeArrowheads="1"/>
          </p:cNvPicPr>
          <p:nvPr>
            <p:ph sz="quarter" idx="1"/>
          </p:nvPr>
        </p:nvPicPr>
        <p:blipFill>
          <a:blip r:embed="rId2" cstate="print"/>
          <a:srcRect/>
          <a:stretch>
            <a:fillRect/>
          </a:stretch>
        </p:blipFill>
        <p:spPr bwMode="auto">
          <a:xfrm>
            <a:off x="323528" y="2132856"/>
            <a:ext cx="8425892"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Calibragem do modelo</a:t>
            </a:r>
            <a:endParaRPr lang="pt-BR" dirty="0"/>
          </a:p>
        </p:txBody>
      </p:sp>
      <p:pic>
        <p:nvPicPr>
          <p:cNvPr id="33794" name="Picture 2"/>
          <p:cNvPicPr>
            <a:picLocks noGrp="1" noChangeAspect="1" noChangeArrowheads="1"/>
          </p:cNvPicPr>
          <p:nvPr>
            <p:ph sz="quarter" idx="1"/>
          </p:nvPr>
        </p:nvPicPr>
        <p:blipFill>
          <a:blip r:embed="rId2" cstate="print"/>
          <a:srcRect/>
          <a:stretch>
            <a:fillRect/>
          </a:stretch>
        </p:blipFill>
        <p:spPr bwMode="auto">
          <a:xfrm>
            <a:off x="1691680" y="2276872"/>
            <a:ext cx="4047546" cy="1224136"/>
          </a:xfrm>
          <a:prstGeom prst="rect">
            <a:avLst/>
          </a:prstGeom>
          <a:noFill/>
          <a:ln w="9525">
            <a:noFill/>
            <a:miter lim="800000"/>
            <a:headEnd/>
            <a:tailEnd/>
          </a:ln>
        </p:spPr>
      </p:pic>
      <p:sp>
        <p:nvSpPr>
          <p:cNvPr id="5" name="Seta para cima 4"/>
          <p:cNvSpPr/>
          <p:nvPr/>
        </p:nvSpPr>
        <p:spPr>
          <a:xfrm>
            <a:off x="2483768" y="3140968"/>
            <a:ext cx="288032" cy="10801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Tendo realizado pelo menos 5 projetos...</a:t>
            </a:r>
            <a:endParaRPr lang="pt-BR" dirty="0"/>
          </a:p>
        </p:txBody>
      </p:sp>
      <p:pic>
        <p:nvPicPr>
          <p:cNvPr id="34818" name="Picture 2"/>
          <p:cNvPicPr>
            <a:picLocks noGrp="1" noChangeAspect="1" noChangeArrowheads="1"/>
          </p:cNvPicPr>
          <p:nvPr>
            <p:ph sz="quarter" idx="1"/>
          </p:nvPr>
        </p:nvPicPr>
        <p:blipFill>
          <a:blip r:embed="rId2" cstate="print"/>
          <a:srcRect/>
          <a:stretch>
            <a:fillRect/>
          </a:stretch>
        </p:blipFill>
        <p:spPr bwMode="auto">
          <a:xfrm>
            <a:off x="323528" y="1916832"/>
            <a:ext cx="8231887" cy="3744416"/>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6660232" y="5733256"/>
            <a:ext cx="1008112" cy="504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Análise de Pontos de Função</a:t>
            </a:r>
            <a:endParaRPr lang="pt-BR" dirty="0"/>
          </a:p>
        </p:txBody>
      </p:sp>
      <p:sp>
        <p:nvSpPr>
          <p:cNvPr id="3" name="Espaço Reservado para Conteúdo 2"/>
          <p:cNvSpPr>
            <a:spLocks noGrp="1"/>
          </p:cNvSpPr>
          <p:nvPr>
            <p:ph sz="quarter" idx="1"/>
          </p:nvPr>
        </p:nvSpPr>
        <p:spPr/>
        <p:txBody>
          <a:bodyPr/>
          <a:lstStyle/>
          <a:p>
            <a:r>
              <a:rPr lang="pt-BR" dirty="0" smtClean="0"/>
              <a:t>A técnica de </a:t>
            </a:r>
            <a:r>
              <a:rPr lang="pt-BR" i="1" dirty="0" smtClean="0"/>
              <a:t>Análise Pontos de Função</a:t>
            </a:r>
            <a:r>
              <a:rPr lang="pt-BR" dirty="0" smtClean="0"/>
              <a:t> (</a:t>
            </a:r>
            <a:r>
              <a:rPr lang="pt-BR" i="1" dirty="0" smtClean="0"/>
              <a:t>APF</a:t>
            </a:r>
            <a:r>
              <a:rPr lang="pt-BR" dirty="0" smtClean="0"/>
              <a:t>), ou </a:t>
            </a:r>
            <a:r>
              <a:rPr lang="pt-BR" i="1" dirty="0" err="1" smtClean="0"/>
              <a:t>Function</a:t>
            </a:r>
            <a:r>
              <a:rPr lang="pt-BR" i="1" dirty="0" smtClean="0"/>
              <a:t> </a:t>
            </a:r>
            <a:r>
              <a:rPr lang="pt-BR" i="1" dirty="0" err="1" smtClean="0"/>
              <a:t>Point</a:t>
            </a:r>
            <a:r>
              <a:rPr lang="pt-BR" i="1" dirty="0" smtClean="0"/>
              <a:t> </a:t>
            </a:r>
            <a:r>
              <a:rPr lang="pt-BR" i="1" dirty="0" err="1" smtClean="0"/>
              <a:t>Analysis</a:t>
            </a:r>
            <a:r>
              <a:rPr lang="pt-BR" dirty="0" smtClean="0"/>
              <a:t> (Albrecht &amp; </a:t>
            </a:r>
            <a:r>
              <a:rPr lang="pt-BR" dirty="0" err="1" smtClean="0"/>
              <a:t>Gaffney</a:t>
            </a:r>
            <a:r>
              <a:rPr lang="pt-BR" dirty="0" smtClean="0"/>
              <a:t> Jr., 1983) é também uma técnica paramétrica para estimação de esforço para desenvolvimento de software. </a:t>
            </a:r>
          </a:p>
          <a:p>
            <a:r>
              <a:rPr lang="pt-BR" dirty="0" smtClean="0"/>
              <a:t>Porém, ao contrário de COCOMO, ela não se baseia em linhas de código, mas em requisitos.</a:t>
            </a:r>
          </a:p>
          <a:p>
            <a:endParaRPr lang="pt-B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A análise de pontos de função é aplicável, portanto, a partir do momento em que os requisitos funcionais do software tenham sido definidos. </a:t>
            </a:r>
          </a:p>
          <a:p>
            <a:r>
              <a:rPr lang="pt-BR" dirty="0" smtClean="0"/>
              <a:t>Esses requisitos serão convertidos em valores numéricos, que depois de ajustados à capacidade da empresa desenvolvedora, representarão o esforço necessário para desenvolver o sistema. </a:t>
            </a:r>
          </a:p>
          <a:p>
            <a:r>
              <a:rPr lang="pt-BR" dirty="0" smtClean="0"/>
              <a:t>Assim, a medida obtida pela técnica é, a princípio, independente de linguagem de programação e de tecnologia empregada.</a:t>
            </a:r>
          </a:p>
          <a:p>
            <a:endParaRPr lang="pt-B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Três possíveis objetivos de contagem</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t>Contagem para desenvolvimento de projeto</a:t>
            </a:r>
            <a:r>
              <a:rPr lang="pt-BR" dirty="0" smtClean="0"/>
              <a:t>. </a:t>
            </a:r>
          </a:p>
          <a:p>
            <a:pPr lvl="1"/>
            <a:r>
              <a:rPr lang="pt-BR" dirty="0" smtClean="0"/>
              <a:t>Esta técnica é usada para estimar o esforço para o desenvolvimento de um novo projeto.</a:t>
            </a:r>
          </a:p>
          <a:p>
            <a:pPr lvl="0"/>
            <a:r>
              <a:rPr lang="pt-BR" i="1" dirty="0" smtClean="0"/>
              <a:t>Contagem para melhoria de projeto</a:t>
            </a:r>
            <a:r>
              <a:rPr lang="pt-BR" dirty="0" smtClean="0"/>
              <a:t>. </a:t>
            </a:r>
          </a:p>
          <a:p>
            <a:pPr lvl="1"/>
            <a:r>
              <a:rPr lang="pt-BR" dirty="0" smtClean="0"/>
              <a:t>Esta técnica é usada para evolução de software, onde se conta as funcionalidades adicionadas, alteradas e removidas. </a:t>
            </a:r>
          </a:p>
          <a:p>
            <a:pPr lvl="1"/>
            <a:r>
              <a:rPr lang="pt-BR" dirty="0" smtClean="0"/>
              <a:t>A técnica é aplicável apenas para a manutenção adaptativa, já que a manutenção corretiva e perfectiva são muito imprevisíveis.</a:t>
            </a:r>
          </a:p>
          <a:p>
            <a:pPr lvl="0"/>
            <a:r>
              <a:rPr lang="pt-BR" i="1" dirty="0" smtClean="0"/>
              <a:t>Contagem de aplicação</a:t>
            </a:r>
            <a:r>
              <a:rPr lang="pt-BR" dirty="0" smtClean="0"/>
              <a:t>. </a:t>
            </a:r>
          </a:p>
          <a:p>
            <a:pPr lvl="1"/>
            <a:r>
              <a:rPr lang="pt-BR" dirty="0" smtClean="0"/>
              <a:t>Esta técnica é usada para contar pontos de função de aplicações existentes. </a:t>
            </a:r>
          </a:p>
          <a:p>
            <a:pPr lvl="1"/>
            <a:r>
              <a:rPr lang="pt-BR" dirty="0" smtClean="0"/>
              <a:t>Essa contagem pode ter vários objetivos, entre os principais, estimar o tamanho funcional da aplicação, de forma a relativizar outras métricas. </a:t>
            </a:r>
          </a:p>
          <a:p>
            <a:pPr lvl="1"/>
            <a:r>
              <a:rPr lang="pt-BR" dirty="0" smtClean="0"/>
              <a:t>Por exemplo, pode ser mais realista conhecer o número de defeitos por ponto de função do que simplesmente o número de defeitos do software.</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Backfire</a:t>
            </a:r>
            <a:r>
              <a:rPr lang="pt-BR" dirty="0" smtClean="0"/>
              <a:t> </a:t>
            </a:r>
            <a:r>
              <a:rPr lang="pt-BR" dirty="0" err="1" smtClean="0"/>
              <a:t>Tables</a:t>
            </a:r>
            <a:r>
              <a:rPr lang="pt-BR" dirty="0" smtClean="0"/>
              <a:t> (transformando pontos de função em KSLOC)</a:t>
            </a:r>
            <a:endParaRPr lang="pt-BR"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08615" y="1772816"/>
            <a:ext cx="8439849"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Padrões</a:t>
            </a:r>
            <a:endParaRPr lang="pt-BR" dirty="0"/>
          </a:p>
        </p:txBody>
      </p:sp>
      <p:sp>
        <p:nvSpPr>
          <p:cNvPr id="3" name="Espaço Reservado para Conteúdo 2"/>
          <p:cNvSpPr>
            <a:spLocks noGrp="1"/>
          </p:cNvSpPr>
          <p:nvPr>
            <p:ph sz="quarter" idx="1"/>
          </p:nvPr>
        </p:nvSpPr>
        <p:spPr/>
        <p:txBody>
          <a:bodyPr>
            <a:normAutofit/>
          </a:bodyPr>
          <a:lstStyle/>
          <a:p>
            <a:r>
              <a:rPr lang="pt-BR" i="1" dirty="0" smtClean="0"/>
              <a:t>IFPUG</a:t>
            </a:r>
            <a:r>
              <a:rPr lang="pt-BR" dirty="0" smtClean="0"/>
              <a:t> (</a:t>
            </a:r>
            <a:r>
              <a:rPr lang="pt-BR" i="1" dirty="0" err="1" smtClean="0"/>
              <a:t>International</a:t>
            </a:r>
            <a:r>
              <a:rPr lang="pt-BR" i="1" dirty="0" smtClean="0"/>
              <a:t> </a:t>
            </a:r>
            <a:r>
              <a:rPr lang="pt-BR" i="1" dirty="0" err="1" smtClean="0"/>
              <a:t>Function</a:t>
            </a:r>
            <a:r>
              <a:rPr lang="pt-BR" i="1" dirty="0" smtClean="0"/>
              <a:t> </a:t>
            </a:r>
            <a:r>
              <a:rPr lang="pt-BR" i="1" dirty="0" err="1" smtClean="0"/>
              <a:t>Point</a:t>
            </a:r>
            <a:r>
              <a:rPr lang="pt-BR" i="1" dirty="0" smtClean="0"/>
              <a:t> </a:t>
            </a:r>
            <a:r>
              <a:rPr lang="pt-BR" i="1" dirty="0" err="1" smtClean="0"/>
              <a:t>Users</a:t>
            </a:r>
            <a:r>
              <a:rPr lang="pt-BR" i="1" dirty="0" smtClean="0"/>
              <a:t> </a:t>
            </a:r>
            <a:r>
              <a:rPr lang="pt-BR" i="1" dirty="0" err="1" smtClean="0"/>
              <a:t>Group</a:t>
            </a:r>
            <a:r>
              <a:rPr lang="pt-BR" dirty="0" smtClean="0"/>
              <a:t>) </a:t>
            </a:r>
          </a:p>
          <a:p>
            <a:pPr lvl="1"/>
            <a:r>
              <a:rPr lang="pt-BR" dirty="0" smtClean="0"/>
              <a:t>No Brasil: </a:t>
            </a:r>
            <a:r>
              <a:rPr lang="pt-BR" i="1" dirty="0" smtClean="0"/>
              <a:t>BFPUG</a:t>
            </a:r>
            <a:r>
              <a:rPr lang="pt-BR" dirty="0" smtClean="0"/>
              <a:t> (</a:t>
            </a:r>
            <a:r>
              <a:rPr lang="pt-BR" i="1" dirty="0" err="1" smtClean="0"/>
              <a:t>Brazilian</a:t>
            </a:r>
            <a:r>
              <a:rPr lang="pt-BR" i="1" dirty="0" smtClean="0"/>
              <a:t> </a:t>
            </a:r>
            <a:r>
              <a:rPr lang="pt-BR" i="1" dirty="0" err="1" smtClean="0"/>
              <a:t>Function</a:t>
            </a:r>
            <a:r>
              <a:rPr lang="pt-BR" i="1" dirty="0" smtClean="0"/>
              <a:t> </a:t>
            </a:r>
            <a:r>
              <a:rPr lang="pt-BR" i="1" dirty="0" err="1" smtClean="0"/>
              <a:t>Point</a:t>
            </a:r>
            <a:r>
              <a:rPr lang="pt-BR" i="1" dirty="0" smtClean="0"/>
              <a:t> </a:t>
            </a:r>
            <a:r>
              <a:rPr lang="pt-BR" i="1" dirty="0" err="1" smtClean="0"/>
              <a:t>Users</a:t>
            </a:r>
            <a:r>
              <a:rPr lang="pt-BR" i="1" dirty="0" smtClean="0"/>
              <a:t> </a:t>
            </a:r>
            <a:r>
              <a:rPr lang="pt-BR" i="1" dirty="0" err="1" smtClean="0"/>
              <a:t>Group</a:t>
            </a:r>
            <a:r>
              <a:rPr lang="pt-BR" dirty="0" smtClean="0"/>
              <a:t>). </a:t>
            </a:r>
          </a:p>
          <a:p>
            <a:pPr lvl="1"/>
            <a:r>
              <a:rPr lang="pt-BR" dirty="0" smtClean="0"/>
              <a:t>A técnica é reconhecida como métrica de software pela ISO na norma ISO/IEC 20926 – </a:t>
            </a:r>
            <a:r>
              <a:rPr lang="pt-BR" i="1" dirty="0" smtClean="0"/>
              <a:t>Software Engineering – </a:t>
            </a:r>
            <a:r>
              <a:rPr lang="pt-BR" i="1" dirty="0" err="1" smtClean="0"/>
              <a:t>Funcion</a:t>
            </a:r>
            <a:r>
              <a:rPr lang="pt-BR" i="1" dirty="0" smtClean="0"/>
              <a:t> </a:t>
            </a:r>
            <a:r>
              <a:rPr lang="pt-BR" i="1" dirty="0" err="1" smtClean="0"/>
              <a:t>Point</a:t>
            </a:r>
            <a:r>
              <a:rPr lang="pt-BR" i="1" dirty="0" smtClean="0"/>
              <a:t> </a:t>
            </a:r>
            <a:r>
              <a:rPr lang="pt-BR" i="1" dirty="0" err="1" smtClean="0"/>
              <a:t>Counting</a:t>
            </a:r>
            <a:r>
              <a:rPr lang="pt-BR" i="1" dirty="0" smtClean="0"/>
              <a:t> </a:t>
            </a:r>
            <a:r>
              <a:rPr lang="pt-BR" i="1" dirty="0" err="1" smtClean="0"/>
              <a:t>Practices</a:t>
            </a:r>
            <a:r>
              <a:rPr lang="pt-BR" i="1" dirty="0" smtClean="0"/>
              <a:t> Manual</a:t>
            </a:r>
            <a:r>
              <a:rPr lang="pt-BR" dirty="0" smtClean="0"/>
              <a:t>.</a:t>
            </a:r>
          </a:p>
          <a:p>
            <a:r>
              <a:rPr lang="pt-BR" dirty="0" smtClean="0"/>
              <a:t>NESMA, da associação holandesa de  métricas.</a:t>
            </a:r>
          </a:p>
          <a:p>
            <a:r>
              <a:rPr lang="pt-BR" dirty="0" smtClean="0"/>
              <a:t>Mark II (</a:t>
            </a:r>
            <a:r>
              <a:rPr lang="pt-BR" dirty="0" err="1" smtClean="0"/>
              <a:t>Symons</a:t>
            </a:r>
            <a:r>
              <a:rPr lang="pt-BR" dirty="0" smtClean="0"/>
              <a:t>, 1988), ou MK II, mantido pela associação inglesa de métricas. </a:t>
            </a:r>
          </a:p>
          <a:p>
            <a:pPr lvl="1"/>
            <a:r>
              <a:rPr lang="pt-BR" dirty="0" smtClean="0"/>
              <a:t>Ao contrário do manual de contagem do IFPUG, que deve ser adquirido, os manuais NESMA e MK II podem ser obtidos gratuitamente em seus </a:t>
            </a:r>
            <a:r>
              <a:rPr lang="pt-BR" i="1" dirty="0" smtClean="0"/>
              <a:t>sites</a:t>
            </a:r>
            <a:r>
              <a:rPr lang="pt-BR" dirty="0" smtClean="0"/>
              <a:t>, bastando fazer registro gratuito na respectiva associação.</a:t>
            </a:r>
          </a:p>
          <a:p>
            <a:endParaRPr lang="pt-B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Passos</a:t>
            </a:r>
            <a:endParaRPr lang="pt-BR" dirty="0"/>
          </a:p>
        </p:txBody>
      </p:sp>
      <p:sp>
        <p:nvSpPr>
          <p:cNvPr id="3" name="Espaço Reservado para Conteúdo 2"/>
          <p:cNvSpPr>
            <a:spLocks noGrp="1"/>
          </p:cNvSpPr>
          <p:nvPr>
            <p:ph sz="quarter" idx="1"/>
          </p:nvPr>
        </p:nvSpPr>
        <p:spPr/>
        <p:txBody>
          <a:bodyPr/>
          <a:lstStyle/>
          <a:p>
            <a:pPr lvl="0"/>
            <a:r>
              <a:rPr lang="pt-BR" dirty="0" smtClean="0"/>
              <a:t>Determinar o tipo de contagem (desenvolvimento, melhoria ou aplicação existente).</a:t>
            </a:r>
          </a:p>
          <a:p>
            <a:pPr lvl="0"/>
            <a:r>
              <a:rPr lang="pt-BR" dirty="0" smtClean="0"/>
              <a:t>Determinar os limites da aplicação (escopo do sistema).</a:t>
            </a:r>
          </a:p>
          <a:p>
            <a:pPr lvl="0"/>
            <a:r>
              <a:rPr lang="pt-BR" dirty="0" smtClean="0"/>
              <a:t>Identificar e atribuir valor em pontos de função não ajustados para as transações sobre dados (entradas, consultas e saídas externas).</a:t>
            </a:r>
          </a:p>
          <a:p>
            <a:pPr lvl="0"/>
            <a:r>
              <a:rPr lang="pt-BR" dirty="0" smtClean="0"/>
              <a:t>Identificar e atribuir valor em pontos de função não ajustados (UFP) para os dados estáticos (arquivos internos e externos).</a:t>
            </a:r>
          </a:p>
          <a:p>
            <a:pPr lvl="0"/>
            <a:r>
              <a:rPr lang="pt-BR" dirty="0" smtClean="0"/>
              <a:t>Determinar o fator de ajuste técnico (VAF).</a:t>
            </a:r>
          </a:p>
          <a:p>
            <a:pPr lvl="0"/>
            <a:r>
              <a:rPr lang="pt-BR" dirty="0" smtClean="0"/>
              <a:t>Calcular o número de pontos de função ajustados (AFP).</a:t>
            </a:r>
          </a:p>
          <a:p>
            <a:endParaRPr lang="pt-B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Interpretação e Classificação dos Requisitos como Funções</a:t>
            </a:r>
            <a:endParaRPr lang="pt-BR" dirty="0"/>
          </a:p>
        </p:txBody>
      </p:sp>
      <p:sp>
        <p:nvSpPr>
          <p:cNvPr id="3" name="Espaço Reservado para Conteúdo 2"/>
          <p:cNvSpPr>
            <a:spLocks noGrp="1"/>
          </p:cNvSpPr>
          <p:nvPr>
            <p:ph sz="quarter" idx="1"/>
          </p:nvPr>
        </p:nvSpPr>
        <p:spPr/>
        <p:txBody>
          <a:bodyPr/>
          <a:lstStyle/>
          <a:p>
            <a:r>
              <a:rPr lang="pt-BR" dirty="0" smtClean="0"/>
              <a:t>Apenas funcionalidades </a:t>
            </a:r>
            <a:r>
              <a:rPr lang="pt-BR" b="1" dirty="0" smtClean="0"/>
              <a:t>visíveis para o usuário </a:t>
            </a:r>
            <a:r>
              <a:rPr lang="pt-BR" dirty="0" smtClean="0"/>
              <a:t>devem ser contadas.</a:t>
            </a:r>
          </a:p>
          <a:p>
            <a:r>
              <a:rPr lang="pt-BR" dirty="0" smtClean="0"/>
              <a:t>Apenas transferências de informação para dentro e para fora do escopo do sistema (e arquivos de dados mantidos no sistema e acessíveis pelo usuário) são considerados funções.</a:t>
            </a:r>
            <a:endParaRPr lang="pt-B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técnica APF avalia as duas naturezas dos dados:</a:t>
            </a:r>
            <a:endParaRPr lang="pt-BR" dirty="0"/>
          </a:p>
        </p:txBody>
      </p:sp>
      <p:sp>
        <p:nvSpPr>
          <p:cNvPr id="3" name="Espaço Reservado para Conteúdo 2"/>
          <p:cNvSpPr>
            <a:spLocks noGrp="1"/>
          </p:cNvSpPr>
          <p:nvPr>
            <p:ph sz="quarter" idx="1"/>
          </p:nvPr>
        </p:nvSpPr>
        <p:spPr/>
        <p:txBody>
          <a:bodyPr/>
          <a:lstStyle/>
          <a:p>
            <a:pPr lvl="0"/>
            <a:r>
              <a:rPr lang="pt-BR" i="1" dirty="0" smtClean="0"/>
              <a:t>Dados estáticos</a:t>
            </a:r>
            <a:r>
              <a:rPr lang="pt-BR" dirty="0" smtClean="0"/>
              <a:t>, </a:t>
            </a:r>
          </a:p>
          <a:p>
            <a:pPr lvl="1"/>
            <a:r>
              <a:rPr lang="pt-BR" dirty="0" smtClean="0"/>
              <a:t>ou seja, a representação estrutural dos dados, na forma de arquivos internos ou externos.</a:t>
            </a:r>
          </a:p>
          <a:p>
            <a:pPr lvl="0"/>
            <a:r>
              <a:rPr lang="pt-BR" i="1" dirty="0" smtClean="0"/>
              <a:t>Dados dinâmicos</a:t>
            </a:r>
            <a:r>
              <a:rPr lang="pt-BR" dirty="0" smtClean="0"/>
              <a:t>, </a:t>
            </a:r>
          </a:p>
          <a:p>
            <a:pPr lvl="1"/>
            <a:r>
              <a:rPr lang="pt-BR" dirty="0" smtClean="0"/>
              <a:t>ou seja, a representação das transações sobre os dados, na forma em entradas, saídas e consultas externas.</a:t>
            </a:r>
          </a:p>
          <a:p>
            <a:endParaRPr lang="pt-B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funções</a:t>
            </a:r>
            <a:endParaRPr lang="pt-BR" dirty="0"/>
          </a:p>
        </p:txBody>
      </p:sp>
      <p:sp>
        <p:nvSpPr>
          <p:cNvPr id="3" name="Espaço Reservado para Conteúdo 2"/>
          <p:cNvSpPr>
            <a:spLocks noGrp="1"/>
          </p:cNvSpPr>
          <p:nvPr>
            <p:ph sz="quarter" idx="1"/>
          </p:nvPr>
        </p:nvSpPr>
        <p:spPr>
          <a:xfrm>
            <a:off x="457200" y="1600200"/>
            <a:ext cx="7715200" cy="4997152"/>
          </a:xfrm>
        </p:spPr>
        <p:txBody>
          <a:bodyPr>
            <a:normAutofit fontScale="85000" lnSpcReduction="20000"/>
          </a:bodyPr>
          <a:lstStyle/>
          <a:p>
            <a:pPr lvl="0"/>
            <a:r>
              <a:rPr lang="pt-BR" i="1" dirty="0" smtClean="0"/>
              <a:t>Entradas externas</a:t>
            </a:r>
            <a:r>
              <a:rPr lang="pt-BR" dirty="0" smtClean="0"/>
              <a:t>. </a:t>
            </a:r>
          </a:p>
          <a:p>
            <a:pPr lvl="1"/>
            <a:r>
              <a:rPr lang="pt-BR" dirty="0" smtClean="0"/>
              <a:t>São entradas de dados ou controle, que tem como consequência a alteração do estado interno das informações do sistema.</a:t>
            </a:r>
          </a:p>
          <a:p>
            <a:pPr lvl="0"/>
            <a:r>
              <a:rPr lang="pt-BR" i="1" dirty="0" smtClean="0"/>
              <a:t>Saídas externas</a:t>
            </a:r>
            <a:r>
              <a:rPr lang="pt-BR" dirty="0" smtClean="0"/>
              <a:t>. </a:t>
            </a:r>
          </a:p>
          <a:p>
            <a:pPr lvl="1"/>
            <a:r>
              <a:rPr lang="pt-BR" dirty="0" smtClean="0"/>
              <a:t>São saídas de dados que podem ser precedidas ou não da entrada de parâmetros. </a:t>
            </a:r>
          </a:p>
          <a:p>
            <a:pPr lvl="1"/>
            <a:r>
              <a:rPr lang="pt-BR" dirty="0" smtClean="0"/>
              <a:t>Pelo menos um dos dados de saída deve ser derivado, ou seja, calculado.</a:t>
            </a:r>
          </a:p>
          <a:p>
            <a:pPr lvl="0"/>
            <a:r>
              <a:rPr lang="pt-BR" i="1" dirty="0" smtClean="0"/>
              <a:t>Consultas externas</a:t>
            </a:r>
            <a:r>
              <a:rPr lang="pt-BR" dirty="0" smtClean="0"/>
              <a:t>. </a:t>
            </a:r>
          </a:p>
          <a:p>
            <a:pPr lvl="1"/>
            <a:r>
              <a:rPr lang="pt-BR" dirty="0" smtClean="0"/>
              <a:t>São saídas de dados que podem ser precedidas ou não da entrada de parâmetros. </a:t>
            </a:r>
          </a:p>
          <a:p>
            <a:pPr lvl="1"/>
            <a:r>
              <a:rPr lang="pt-BR" dirty="0" smtClean="0"/>
              <a:t>Os dados devem sair da mesma forma como estavam armazenados, sem transformações ou cálculos.</a:t>
            </a:r>
          </a:p>
          <a:p>
            <a:pPr lvl="0"/>
            <a:r>
              <a:rPr lang="pt-BR" i="1" dirty="0" smtClean="0"/>
              <a:t>Arquivo interno</a:t>
            </a:r>
            <a:r>
              <a:rPr lang="pt-BR" dirty="0" smtClean="0"/>
              <a:t>. </a:t>
            </a:r>
          </a:p>
          <a:p>
            <a:pPr lvl="1"/>
            <a:r>
              <a:rPr lang="pt-BR" dirty="0" smtClean="0"/>
              <a:t>É um elemento do modelo conceitual percebido pelo usuário e mantido internamente pelo sistema.</a:t>
            </a:r>
          </a:p>
          <a:p>
            <a:pPr lvl="0"/>
            <a:r>
              <a:rPr lang="pt-BR" i="1" dirty="0" smtClean="0"/>
              <a:t>Arquivo externo</a:t>
            </a:r>
            <a:r>
              <a:rPr lang="pt-BR" dirty="0" smtClean="0"/>
              <a:t>. </a:t>
            </a:r>
          </a:p>
          <a:p>
            <a:pPr lvl="1"/>
            <a:r>
              <a:rPr lang="pt-BR" dirty="0" smtClean="0"/>
              <a:t>É um elemento do modelo conceitual percebido pelo usuário e mantido externamente por outras aplicações.</a:t>
            </a:r>
          </a:p>
          <a:p>
            <a:endParaRPr lang="pt-B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Parâmetros para estimar complexidade de funções</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Registro </a:t>
            </a:r>
            <a:r>
              <a:rPr lang="pt-BR" dirty="0" smtClean="0"/>
              <a:t>(</a:t>
            </a:r>
            <a:r>
              <a:rPr lang="pt-BR" i="1" dirty="0" smtClean="0"/>
              <a:t>RET - Record </a:t>
            </a:r>
            <a:r>
              <a:rPr lang="pt-BR" i="1" dirty="0" err="1" smtClean="0"/>
              <a:t>Element</a:t>
            </a:r>
            <a:r>
              <a:rPr lang="pt-BR" i="1" dirty="0" smtClean="0"/>
              <a:t> </a:t>
            </a:r>
            <a:r>
              <a:rPr lang="pt-BR" i="1" dirty="0" err="1" smtClean="0"/>
              <a:t>Type</a:t>
            </a:r>
            <a:r>
              <a:rPr lang="pt-BR" dirty="0" smtClean="0"/>
              <a:t>), </a:t>
            </a:r>
          </a:p>
          <a:p>
            <a:pPr lvl="1"/>
            <a:r>
              <a:rPr lang="pt-BR" dirty="0" smtClean="0"/>
              <a:t>que corresponde a um subconjunto de dados reconhecível pelo usuário dentro de um arquivo interno ou externo (uma classe qualquer).</a:t>
            </a:r>
          </a:p>
          <a:p>
            <a:pPr lvl="0"/>
            <a:r>
              <a:rPr lang="pt-BR" i="1" dirty="0" smtClean="0"/>
              <a:t>Arquivo </a:t>
            </a:r>
            <a:r>
              <a:rPr lang="pt-BR" dirty="0" smtClean="0"/>
              <a:t>(</a:t>
            </a:r>
            <a:r>
              <a:rPr lang="pt-BR" i="1" dirty="0" smtClean="0"/>
              <a:t>FTR - File </a:t>
            </a:r>
            <a:r>
              <a:rPr lang="pt-BR" i="1" dirty="0" err="1" smtClean="0"/>
              <a:t>Types</a:t>
            </a:r>
            <a:r>
              <a:rPr lang="pt-BR" i="1" dirty="0" smtClean="0"/>
              <a:t> </a:t>
            </a:r>
            <a:r>
              <a:rPr lang="pt-BR" i="1" dirty="0" err="1" smtClean="0"/>
              <a:t>Referenced</a:t>
            </a:r>
            <a:r>
              <a:rPr lang="pt-BR" dirty="0" smtClean="0"/>
              <a:t>), </a:t>
            </a:r>
          </a:p>
          <a:p>
            <a:pPr lvl="1"/>
            <a:r>
              <a:rPr lang="pt-BR" dirty="0" smtClean="0"/>
              <a:t>que corresponde a um arquivo interno ou externo, usado em uma transação (uma classe </a:t>
            </a:r>
            <a:r>
              <a:rPr lang="pt-BR" b="1" dirty="0" smtClean="0"/>
              <a:t>que não seja componente de outra)</a:t>
            </a:r>
            <a:r>
              <a:rPr lang="pt-BR" dirty="0" smtClean="0"/>
              <a:t>.</a:t>
            </a:r>
          </a:p>
          <a:p>
            <a:pPr lvl="0"/>
            <a:r>
              <a:rPr lang="pt-BR" i="1" dirty="0" smtClean="0"/>
              <a:t>Argumento </a:t>
            </a:r>
            <a:r>
              <a:rPr lang="pt-BR" dirty="0" smtClean="0"/>
              <a:t>(</a:t>
            </a:r>
            <a:r>
              <a:rPr lang="pt-BR" i="1" dirty="0" smtClean="0"/>
              <a:t>DET - Data </a:t>
            </a:r>
            <a:r>
              <a:rPr lang="pt-BR" i="1" dirty="0" err="1" smtClean="0"/>
              <a:t>Element</a:t>
            </a:r>
            <a:r>
              <a:rPr lang="pt-BR" i="1" dirty="0" smtClean="0"/>
              <a:t> </a:t>
            </a:r>
            <a:r>
              <a:rPr lang="pt-BR" i="1" dirty="0" err="1" smtClean="0"/>
              <a:t>Type</a:t>
            </a:r>
            <a:r>
              <a:rPr lang="pt-BR" dirty="0" smtClean="0"/>
              <a:t>), </a:t>
            </a:r>
          </a:p>
          <a:p>
            <a:pPr lvl="1"/>
            <a:r>
              <a:rPr lang="pt-BR" dirty="0" smtClean="0"/>
              <a:t>que corresponde a uma unidade de informação (um campo), a princípio indivisível e reconhecível pelo usuário, normalmente seria um campo de uma tabela, um atributo de uma classe ou um parâmetro de uma função.</a:t>
            </a:r>
          </a:p>
          <a:p>
            <a:endParaRPr lang="pt-B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683568" y="908720"/>
            <a:ext cx="5534115" cy="22322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27583" y="4077072"/>
            <a:ext cx="5443611" cy="2304256"/>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srcRect/>
          <a:stretch>
            <a:fillRect/>
          </a:stretch>
        </p:blipFill>
        <p:spPr bwMode="auto">
          <a:xfrm>
            <a:off x="827584" y="2348880"/>
            <a:ext cx="6988114" cy="2448272"/>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Pontos de função não ajustados (UPF)</a:t>
            </a:r>
            <a:endParaRPr lang="pt-BR"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467543" y="2060848"/>
            <a:ext cx="8245879" cy="3096344"/>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dirty="0" smtClean="0"/>
              <a:t>Requisitos:</a:t>
            </a:r>
          </a:p>
          <a:p>
            <a:pPr marL="822960" lvl="1" indent="-457200">
              <a:buFont typeface="+mj-lt"/>
              <a:buAutoNum type="arabicPeriod"/>
            </a:pPr>
            <a:r>
              <a:rPr lang="pt-BR" dirty="0" smtClean="0"/>
              <a:t>O sistema deve permitir o gerenciamento (CRUDL) de informações sobre livros e usuários. Dos livros inclui-se: título, ISBN, autor, número de páginas, editora e ano de publicação. Dos usuários inclui-se: nome, documento, endereço, telefone e email. </a:t>
            </a:r>
          </a:p>
          <a:p>
            <a:pPr marL="822960" lvl="1" indent="-457200">
              <a:buFont typeface="+mj-lt"/>
              <a:buAutoNum type="arabicPeriod"/>
            </a:pPr>
            <a:r>
              <a:rPr lang="pt-BR" dirty="0" smtClean="0"/>
              <a:t>O sistema deve permitir o registro de empréstimos onde são informados o documento do usuário e o ISBN de cada um dos livros.</a:t>
            </a:r>
          </a:p>
          <a:p>
            <a:pPr marL="822960" lvl="1" indent="-457200">
              <a:buFont typeface="+mj-lt"/>
              <a:buAutoNum type="arabicPeriod"/>
            </a:pPr>
            <a:r>
              <a:rPr lang="pt-BR" dirty="0" smtClean="0"/>
              <a:t>Quando um empréstimo for executado, o sistema deve armazenar as informações em uma tabela relacional usando chaves estrangeiras para identificar o usuário e os livros. </a:t>
            </a:r>
          </a:p>
          <a:p>
            <a:pPr marL="822960" lvl="1" indent="-457200">
              <a:buFont typeface="+mj-lt"/>
              <a:buAutoNum type="arabicPeriod"/>
            </a:pPr>
            <a:r>
              <a:rPr lang="pt-BR" dirty="0" smtClean="0"/>
              <a:t>Após o registro de um empréstimo deve ser impresso um recibo com o nome do usuário, e título e data de devolução prevista para cada livro que deve ser calculada como a data atual somada ao prazo do livro.</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Como contar KSLOC</a:t>
            </a:r>
            <a:endParaRPr lang="pt-BR" dirty="0"/>
          </a:p>
        </p:txBody>
      </p:sp>
      <p:sp>
        <p:nvSpPr>
          <p:cNvPr id="3" name="Espaço Reservado para Conteúdo 2"/>
          <p:cNvSpPr>
            <a:spLocks noGrp="1"/>
          </p:cNvSpPr>
          <p:nvPr>
            <p:ph sz="quarter" idx="1"/>
          </p:nvPr>
        </p:nvSpPr>
        <p:spPr/>
        <p:txBody>
          <a:bodyPr/>
          <a:lstStyle/>
          <a:p>
            <a:r>
              <a:rPr lang="pt-BR" dirty="0" smtClean="0"/>
              <a:t>Em relação ao tipo de comando devem ser contados:</a:t>
            </a:r>
          </a:p>
          <a:p>
            <a:pPr lvl="1"/>
            <a:r>
              <a:rPr lang="pt-BR" dirty="0" smtClean="0"/>
              <a:t>Comandos executáveis.</a:t>
            </a:r>
          </a:p>
          <a:p>
            <a:pPr lvl="1"/>
            <a:r>
              <a:rPr lang="pt-BR" dirty="0" smtClean="0"/>
              <a:t>Declarações.</a:t>
            </a:r>
          </a:p>
          <a:p>
            <a:pPr lvl="1"/>
            <a:r>
              <a:rPr lang="pt-BR" dirty="0" smtClean="0"/>
              <a:t>Diretivas de compilação.</a:t>
            </a:r>
          </a:p>
          <a:p>
            <a:r>
              <a:rPr lang="pt-BR" dirty="0" smtClean="0"/>
              <a:t>Por outro lado, não devem ser contados:</a:t>
            </a:r>
          </a:p>
          <a:p>
            <a:pPr lvl="1"/>
            <a:r>
              <a:rPr lang="pt-BR" dirty="0" smtClean="0"/>
              <a:t>Comentários.</a:t>
            </a:r>
          </a:p>
          <a:p>
            <a:pPr lvl="1"/>
            <a:r>
              <a:rPr lang="pt-BR" dirty="0" smtClean="0"/>
              <a:t>Linhas em branco.</a:t>
            </a:r>
          </a:p>
          <a:p>
            <a:endParaRPr lang="pt-B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0" y="288032"/>
            <a:ext cx="9108910" cy="630932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0" y="260648"/>
            <a:ext cx="9120905" cy="6192688"/>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smtClean="0"/>
              <a:t>AFP – Pontos de Função Ajustados</a:t>
            </a:r>
            <a:endParaRPr lang="pt-BR"/>
          </a:p>
        </p:txBody>
      </p:sp>
      <p:sp>
        <p:nvSpPr>
          <p:cNvPr id="3" name="Espaço Reservado para Conteúdo 2"/>
          <p:cNvSpPr>
            <a:spLocks noGrp="1"/>
          </p:cNvSpPr>
          <p:nvPr>
            <p:ph sz="quarter" idx="1"/>
          </p:nvPr>
        </p:nvSpPr>
        <p:spPr/>
        <p:txBody>
          <a:bodyPr>
            <a:normAutofit/>
          </a:bodyPr>
          <a:lstStyle/>
          <a:p>
            <a:r>
              <a:rPr lang="pt-BR" dirty="0" smtClean="0"/>
              <a:t>O método de pontos de função não tem fatores de escala como COCOMO. </a:t>
            </a:r>
          </a:p>
          <a:p>
            <a:r>
              <a:rPr lang="pt-BR" dirty="0" smtClean="0"/>
              <a:t>Então ele presume que o esforço será linear em relação à quantidade de funcionalidades implementadas. </a:t>
            </a:r>
          </a:p>
          <a:p>
            <a:r>
              <a:rPr lang="pt-BR" dirty="0" smtClean="0"/>
              <a:t>Porém, o método possui um conjunto de fatores de ajuste técnico já que diferentes projetos e diferentes equipes poderão produzir funcionalidades em ritmos diferentes. </a:t>
            </a:r>
            <a:endParaRPr lang="pt-B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 técnica de pontos de função sugere 14 fatores de ajuste técnico, conhecidos como GSC (</a:t>
            </a:r>
            <a:r>
              <a:rPr lang="pt-BR" i="1" dirty="0" smtClean="0"/>
              <a:t>General Systems </a:t>
            </a:r>
            <a:r>
              <a:rPr lang="pt-BR" i="1" dirty="0" err="1" smtClean="0"/>
              <a:t>Characteristics</a:t>
            </a:r>
            <a:r>
              <a:rPr lang="pt-BR" dirty="0" smtClean="0"/>
              <a:t>). </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dirty="0" smtClean="0"/>
              <a:t>Comunicação de dados.</a:t>
            </a:r>
          </a:p>
          <a:p>
            <a:pPr lvl="0"/>
            <a:r>
              <a:rPr lang="pt-BR" dirty="0" smtClean="0"/>
              <a:t>Processamento de dados distribuído.</a:t>
            </a:r>
          </a:p>
          <a:p>
            <a:pPr lvl="0"/>
            <a:r>
              <a:rPr lang="pt-BR" dirty="0" smtClean="0"/>
              <a:t>Performance.</a:t>
            </a:r>
          </a:p>
          <a:p>
            <a:pPr lvl="0"/>
            <a:r>
              <a:rPr lang="pt-BR" dirty="0" smtClean="0"/>
              <a:t>Uso do sistema.</a:t>
            </a:r>
          </a:p>
          <a:p>
            <a:pPr lvl="0"/>
            <a:r>
              <a:rPr lang="pt-BR" dirty="0" smtClean="0"/>
              <a:t>Taxa de transações.</a:t>
            </a:r>
          </a:p>
          <a:p>
            <a:pPr lvl="0"/>
            <a:r>
              <a:rPr lang="pt-BR" dirty="0" smtClean="0"/>
              <a:t>Entrada de dados </a:t>
            </a:r>
            <a:r>
              <a:rPr lang="pt-BR" i="1" dirty="0" smtClean="0"/>
              <a:t>online</a:t>
            </a:r>
            <a:r>
              <a:rPr lang="pt-BR" dirty="0" smtClean="0"/>
              <a:t>.</a:t>
            </a:r>
          </a:p>
          <a:p>
            <a:pPr lvl="0"/>
            <a:r>
              <a:rPr lang="pt-BR" dirty="0" smtClean="0"/>
              <a:t>Eficiência do usuário final.</a:t>
            </a:r>
          </a:p>
          <a:p>
            <a:pPr lvl="0"/>
            <a:r>
              <a:rPr lang="pt-BR" dirty="0" smtClean="0"/>
              <a:t>Atualização </a:t>
            </a:r>
            <a:r>
              <a:rPr lang="pt-BR" i="1" dirty="0" smtClean="0"/>
              <a:t>online</a:t>
            </a:r>
            <a:r>
              <a:rPr lang="pt-BR" dirty="0" smtClean="0"/>
              <a:t>.</a:t>
            </a:r>
          </a:p>
          <a:p>
            <a:pPr lvl="0"/>
            <a:r>
              <a:rPr lang="pt-BR" dirty="0" smtClean="0"/>
              <a:t>Processamento complexo.</a:t>
            </a:r>
          </a:p>
          <a:p>
            <a:pPr lvl="0"/>
            <a:r>
              <a:rPr lang="pt-BR" dirty="0" smtClean="0"/>
              <a:t>Reusabilidade.</a:t>
            </a:r>
          </a:p>
          <a:p>
            <a:pPr lvl="0"/>
            <a:r>
              <a:rPr lang="pt-BR" dirty="0" smtClean="0"/>
              <a:t>Facilidade de instalação.</a:t>
            </a:r>
          </a:p>
          <a:p>
            <a:pPr lvl="0"/>
            <a:r>
              <a:rPr lang="pt-BR" dirty="0" smtClean="0"/>
              <a:t>Facilidade de operação.</a:t>
            </a:r>
          </a:p>
          <a:p>
            <a:pPr lvl="0"/>
            <a:r>
              <a:rPr lang="pt-BR" dirty="0" smtClean="0"/>
              <a:t>Múltiplos locais.</a:t>
            </a:r>
          </a:p>
          <a:p>
            <a:pPr lvl="0"/>
            <a:r>
              <a:rPr lang="pt-BR" dirty="0" smtClean="0"/>
              <a:t>Facilidade para mudança.</a:t>
            </a:r>
          </a:p>
          <a:p>
            <a:endParaRPr lang="pt-B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51520" y="260648"/>
            <a:ext cx="8392205" cy="273630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51520" y="3933055"/>
            <a:ext cx="8522927" cy="258428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Esforço de um Projeto</a:t>
            </a:r>
            <a:endParaRPr lang="pt-BR" dirty="0"/>
          </a:p>
        </p:txBody>
      </p:sp>
      <p:sp>
        <p:nvSpPr>
          <p:cNvPr id="3" name="Espaço Reservado para Conteúdo 2"/>
          <p:cNvSpPr>
            <a:spLocks noGrp="1"/>
          </p:cNvSpPr>
          <p:nvPr>
            <p:ph sz="quarter" idx="1"/>
          </p:nvPr>
        </p:nvSpPr>
        <p:spPr/>
        <p:txBody>
          <a:bodyPr/>
          <a:lstStyle/>
          <a:p>
            <a:r>
              <a:rPr lang="pt-BR" dirty="0" smtClean="0"/>
              <a:t>Uma vez que o </a:t>
            </a:r>
            <a:r>
              <a:rPr lang="pt-BR" i="1" dirty="0" smtClean="0"/>
              <a:t>AFP</a:t>
            </a:r>
            <a:r>
              <a:rPr lang="pt-BR" dirty="0" smtClean="0"/>
              <a:t> do projeto tenha sido calculado, o esforço total será calculado multiplicando-se o </a:t>
            </a:r>
            <a:r>
              <a:rPr lang="pt-BR" i="1" dirty="0" smtClean="0"/>
              <a:t>AFP</a:t>
            </a:r>
            <a:r>
              <a:rPr lang="pt-BR" dirty="0" smtClean="0"/>
              <a:t> pelo índice de produtividade (</a:t>
            </a:r>
            <a:r>
              <a:rPr lang="pt-BR" i="1" dirty="0" smtClean="0"/>
              <a:t>IP</a:t>
            </a:r>
            <a:r>
              <a:rPr lang="pt-BR" dirty="0" smtClean="0"/>
              <a:t>) da equipe. </a:t>
            </a:r>
          </a:p>
          <a:p>
            <a:r>
              <a:rPr lang="pt-BR" dirty="0" smtClean="0"/>
              <a:t>Esse índice deve ser calculado para o ambiente local, e pode variar muito em função do ambiente de trabalho, experiência da equipe e outros fatores.</a:t>
            </a:r>
          </a:p>
          <a:p>
            <a:r>
              <a:rPr lang="pt-BR" dirty="0" smtClean="0"/>
              <a:t>Assim, o esforço total do projeto é calculado como:</a:t>
            </a:r>
          </a:p>
          <a:p>
            <a:pPr lvl="1"/>
            <a:r>
              <a:rPr lang="pt-BR" i="1" dirty="0" smtClean="0"/>
              <a:t>E</a:t>
            </a:r>
            <a:r>
              <a:rPr lang="pt-BR" dirty="0" smtClean="0"/>
              <a:t>  = </a:t>
            </a:r>
            <a:r>
              <a:rPr lang="pt-BR" i="1" dirty="0" smtClean="0"/>
              <a:t>AFP</a:t>
            </a:r>
            <a:r>
              <a:rPr lang="pt-BR" dirty="0" smtClean="0"/>
              <a:t> * </a:t>
            </a:r>
            <a:r>
              <a:rPr lang="pt-BR" i="1" dirty="0" smtClean="0"/>
              <a:t>IP</a:t>
            </a:r>
            <a:endParaRPr lang="pt-BR" dirty="0" smtClean="0"/>
          </a:p>
          <a:p>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Custo do projeto</a:t>
            </a:r>
            <a:endParaRPr lang="pt-BR" dirty="0"/>
          </a:p>
        </p:txBody>
      </p:sp>
      <p:sp>
        <p:nvSpPr>
          <p:cNvPr id="3" name="Espaço Reservado para Conteúdo 2"/>
          <p:cNvSpPr>
            <a:spLocks noGrp="1"/>
          </p:cNvSpPr>
          <p:nvPr>
            <p:ph sz="quarter" idx="1"/>
          </p:nvPr>
        </p:nvSpPr>
        <p:spPr/>
        <p:txBody>
          <a:bodyPr/>
          <a:lstStyle/>
          <a:p>
            <a:r>
              <a:rPr lang="pt-BR" i="1" dirty="0" smtClean="0"/>
              <a:t>Custo</a:t>
            </a:r>
            <a:r>
              <a:rPr lang="pt-BR" dirty="0" smtClean="0"/>
              <a:t> = </a:t>
            </a:r>
            <a:r>
              <a:rPr lang="pt-BR" i="1" dirty="0" smtClean="0"/>
              <a:t>E</a:t>
            </a:r>
            <a:r>
              <a:rPr lang="pt-BR" dirty="0" smtClean="0"/>
              <a:t> * </a:t>
            </a:r>
            <a:r>
              <a:rPr lang="pt-BR" i="1" dirty="0" err="1" smtClean="0"/>
              <a:t>Custo</a:t>
            </a:r>
            <a:r>
              <a:rPr lang="pt-BR" i="1" baseline="-25000" dirty="0" err="1" smtClean="0"/>
              <a:t>hora</a:t>
            </a:r>
            <a:endParaRPr lang="pt-BR" dirty="0" smtClean="0"/>
          </a:p>
          <a:p>
            <a:endParaRPr lang="pt-BR" dirty="0" smtClean="0"/>
          </a:p>
          <a:p>
            <a:pPr marL="274320" lvl="1">
              <a:spcBef>
                <a:spcPts val="600"/>
              </a:spcBef>
              <a:buSzPct val="70000"/>
              <a:buFont typeface="Wingdings"/>
              <a:buChar char=""/>
            </a:pPr>
            <a:r>
              <a:rPr lang="en-US" sz="2400" dirty="0" smtClean="0"/>
              <a:t>www.fattocs.com.br/editais.asp </a:t>
            </a:r>
          </a:p>
          <a:p>
            <a:pPr marL="548640" lvl="2">
              <a:spcBef>
                <a:spcPts val="600"/>
              </a:spcBef>
              <a:buSzPct val="70000"/>
            </a:pPr>
            <a:r>
              <a:rPr lang="pt-BR" sz="2000" dirty="0" smtClean="0"/>
              <a:t>armazena editais brasileiros de contratação de software onde a medida de custo é o ponto de função. </a:t>
            </a:r>
          </a:p>
          <a:p>
            <a:pPr marL="548640" lvl="2">
              <a:spcBef>
                <a:spcPts val="600"/>
              </a:spcBef>
              <a:buSzPct val="70000"/>
            </a:pPr>
            <a:r>
              <a:rPr lang="pt-BR" sz="2000" dirty="0" smtClean="0"/>
              <a:t>No site, o preço por ponto de função varia de 100 a 1000 reais, a maioria ficando entre 400 e 600 reais, o que pode ser explicado pelo tipo de sistema que se está contratando.</a:t>
            </a:r>
          </a:p>
          <a:p>
            <a:endParaRPr lang="pt-B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 linear</a:t>
            </a:r>
            <a:endParaRPr lang="pt-BR" dirty="0"/>
          </a:p>
        </p:txBody>
      </p:sp>
      <p:sp>
        <p:nvSpPr>
          <p:cNvPr id="3" name="Espaço Reservado para Conteúdo 2"/>
          <p:cNvSpPr>
            <a:spLocks noGrp="1"/>
          </p:cNvSpPr>
          <p:nvPr>
            <p:ph sz="quarter" idx="1"/>
          </p:nvPr>
        </p:nvSpPr>
        <p:spPr/>
        <p:txBody>
          <a:bodyPr/>
          <a:lstStyle/>
          <a:p>
            <a:r>
              <a:rPr lang="pt-BR" dirty="0" smtClean="0"/>
              <a:t>Pode-se usar a fórmula de COCOMO II ou:</a:t>
            </a:r>
          </a:p>
          <a:p>
            <a:endParaRPr lang="pt-BR" dirty="0" smtClean="0"/>
          </a:p>
          <a:p>
            <a:endParaRPr lang="pt-BR" dirty="0" smtClean="0"/>
          </a:p>
          <a:p>
            <a:endParaRPr lang="pt-BR" dirty="0" smtClean="0"/>
          </a:p>
          <a:p>
            <a:endParaRPr lang="pt-BR" dirty="0" smtClean="0"/>
          </a:p>
          <a:p>
            <a:endParaRPr lang="pt-BR" dirty="0" smtClean="0"/>
          </a:p>
          <a:p>
            <a:r>
              <a:rPr lang="pt-BR" dirty="0" smtClean="0"/>
              <a:t>Tempo mínimo (o esforço será maior que </a:t>
            </a:r>
            <a:r>
              <a:rPr lang="pt-BR" i="1" dirty="0" smtClean="0"/>
              <a:t>E</a:t>
            </a:r>
            <a:r>
              <a:rPr lang="pt-BR" dirty="0" smtClean="0"/>
              <a:t>):</a:t>
            </a:r>
          </a:p>
          <a:p>
            <a:endParaRPr lang="pt-BR"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2051" name="Picture 3"/>
          <p:cNvPicPr>
            <a:picLocks noChangeAspect="1" noChangeArrowheads="1"/>
          </p:cNvPicPr>
          <p:nvPr/>
        </p:nvPicPr>
        <p:blipFill>
          <a:blip r:embed="rId2" cstate="print"/>
          <a:srcRect/>
          <a:stretch>
            <a:fillRect/>
          </a:stretch>
        </p:blipFill>
        <p:spPr bwMode="auto">
          <a:xfrm>
            <a:off x="5364088" y="2564904"/>
            <a:ext cx="2398266" cy="79208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572000" y="5157192"/>
            <a:ext cx="3240360" cy="1026874"/>
          </a:xfrm>
          <a:prstGeom prst="rect">
            <a:avLst/>
          </a:prstGeom>
          <a:noFill/>
          <a:ln w="9525">
            <a:noFill/>
            <a:miter lim="800000"/>
            <a:headEnd/>
            <a:tailEnd/>
          </a:ln>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pic>
        <p:nvPicPr>
          <p:cNvPr id="20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508104" y="3356992"/>
            <a:ext cx="1224136" cy="445141"/>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Detalhamento dos fatores técnicos</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dirty="0" smtClean="0"/>
              <a:t>Comunicação de dados.</a:t>
            </a:r>
          </a:p>
          <a:p>
            <a:pPr lvl="0"/>
            <a:r>
              <a:rPr lang="pt-BR" dirty="0" smtClean="0"/>
              <a:t>Processamento de dados distribuído.</a:t>
            </a:r>
          </a:p>
          <a:p>
            <a:pPr lvl="0"/>
            <a:r>
              <a:rPr lang="pt-BR" dirty="0" smtClean="0"/>
              <a:t>Performance.</a:t>
            </a:r>
          </a:p>
          <a:p>
            <a:pPr lvl="0"/>
            <a:r>
              <a:rPr lang="pt-BR" dirty="0" smtClean="0"/>
              <a:t>Uso do sistema.</a:t>
            </a:r>
          </a:p>
          <a:p>
            <a:pPr lvl="0"/>
            <a:r>
              <a:rPr lang="pt-BR" dirty="0" smtClean="0"/>
              <a:t>Taxa de transações.</a:t>
            </a:r>
          </a:p>
          <a:p>
            <a:pPr lvl="0"/>
            <a:r>
              <a:rPr lang="pt-BR" dirty="0" smtClean="0"/>
              <a:t>Entrada de dados </a:t>
            </a:r>
            <a:r>
              <a:rPr lang="pt-BR" i="1" dirty="0" smtClean="0"/>
              <a:t>online</a:t>
            </a:r>
            <a:r>
              <a:rPr lang="pt-BR" dirty="0" smtClean="0"/>
              <a:t>.</a:t>
            </a:r>
          </a:p>
          <a:p>
            <a:pPr lvl="0"/>
            <a:r>
              <a:rPr lang="pt-BR" dirty="0" smtClean="0"/>
              <a:t>Eficiência do usuário final.</a:t>
            </a:r>
          </a:p>
          <a:p>
            <a:pPr lvl="0"/>
            <a:r>
              <a:rPr lang="pt-BR" dirty="0" smtClean="0"/>
              <a:t>Atualização </a:t>
            </a:r>
            <a:r>
              <a:rPr lang="pt-BR" i="1" dirty="0" smtClean="0"/>
              <a:t>online</a:t>
            </a:r>
            <a:r>
              <a:rPr lang="pt-BR" dirty="0" smtClean="0"/>
              <a:t>.</a:t>
            </a:r>
          </a:p>
          <a:p>
            <a:pPr lvl="0"/>
            <a:r>
              <a:rPr lang="pt-BR" dirty="0" smtClean="0"/>
              <a:t>Processamento complexo.</a:t>
            </a:r>
          </a:p>
          <a:p>
            <a:pPr lvl="0"/>
            <a:r>
              <a:rPr lang="pt-BR" dirty="0" smtClean="0"/>
              <a:t>Reusabilidade.</a:t>
            </a:r>
          </a:p>
          <a:p>
            <a:pPr lvl="0"/>
            <a:r>
              <a:rPr lang="pt-BR" dirty="0" smtClean="0"/>
              <a:t>Facilidade de instalação.</a:t>
            </a:r>
          </a:p>
          <a:p>
            <a:pPr lvl="0"/>
            <a:r>
              <a:rPr lang="pt-BR" dirty="0" smtClean="0"/>
              <a:t>Facilidade de operação.</a:t>
            </a:r>
          </a:p>
          <a:p>
            <a:pPr lvl="0"/>
            <a:r>
              <a:rPr lang="pt-BR" dirty="0" smtClean="0"/>
              <a:t>Múltiplos locais.</a:t>
            </a:r>
          </a:p>
          <a:p>
            <a:pPr lvl="0"/>
            <a:r>
              <a:rPr lang="pt-BR" dirty="0" smtClean="0"/>
              <a:t>Facilidade para mudança.</a:t>
            </a:r>
          </a:p>
          <a:p>
            <a:endParaRPr lang="pt-B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comunicação de dados</a:t>
            </a:r>
            <a:r>
              <a:rPr lang="pt-BR" dirty="0" smtClean="0"/>
              <a:t> </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Avalia o grau em que necessidades especiais de comunicação afetam o sistema:</a:t>
            </a:r>
          </a:p>
          <a:p>
            <a:pPr lvl="1"/>
            <a:r>
              <a:rPr lang="pt-BR" dirty="0" smtClean="0"/>
              <a:t>0: para aplicações que são somente processamento em </a:t>
            </a:r>
            <a:r>
              <a:rPr lang="pt-BR" i="1" dirty="0" smtClean="0"/>
              <a:t>batch</a:t>
            </a:r>
            <a:r>
              <a:rPr lang="pt-BR" dirty="0" smtClean="0"/>
              <a:t> ou que rodam isoladas em um PC.</a:t>
            </a:r>
          </a:p>
          <a:p>
            <a:pPr lvl="1"/>
            <a:r>
              <a:rPr lang="pt-BR" dirty="0" smtClean="0"/>
              <a:t>1: para aplicações em </a:t>
            </a:r>
            <a:r>
              <a:rPr lang="pt-BR" i="1" dirty="0" smtClean="0"/>
              <a:t>batch</a:t>
            </a:r>
            <a:r>
              <a:rPr lang="pt-BR" dirty="0" smtClean="0"/>
              <a:t> mas com entrada de dados remota </a:t>
            </a:r>
            <a:r>
              <a:rPr lang="pt-BR" i="1" dirty="0" smtClean="0"/>
              <a:t>ou</a:t>
            </a:r>
            <a:r>
              <a:rPr lang="pt-BR" dirty="0" smtClean="0"/>
              <a:t> saída remota.</a:t>
            </a:r>
          </a:p>
          <a:p>
            <a:pPr lvl="1"/>
            <a:r>
              <a:rPr lang="pt-BR" dirty="0" smtClean="0"/>
              <a:t>2: para aplicações em </a:t>
            </a:r>
            <a:r>
              <a:rPr lang="pt-BR" i="1" dirty="0" smtClean="0"/>
              <a:t>batch</a:t>
            </a:r>
            <a:r>
              <a:rPr lang="pt-BR" dirty="0" smtClean="0"/>
              <a:t> com entrada de dados remota </a:t>
            </a:r>
            <a:r>
              <a:rPr lang="pt-BR" i="1" dirty="0" smtClean="0"/>
              <a:t>e</a:t>
            </a:r>
            <a:r>
              <a:rPr lang="pt-BR" dirty="0" smtClean="0"/>
              <a:t> saída remota.</a:t>
            </a:r>
          </a:p>
          <a:p>
            <a:pPr lvl="1"/>
            <a:r>
              <a:rPr lang="pt-BR" dirty="0" smtClean="0"/>
              <a:t>3: para aplicações que incluem coleta de dados </a:t>
            </a:r>
            <a:r>
              <a:rPr lang="pt-BR" i="1" dirty="0" smtClean="0"/>
              <a:t>online</a:t>
            </a:r>
            <a:r>
              <a:rPr lang="pt-BR" dirty="0" smtClean="0"/>
              <a:t> ou </a:t>
            </a:r>
            <a:r>
              <a:rPr lang="pt-BR" i="1" dirty="0" err="1" smtClean="0"/>
              <a:t>front-end</a:t>
            </a:r>
            <a:r>
              <a:rPr lang="pt-BR" dirty="0" smtClean="0"/>
              <a:t> de teleprocessamento para um sistema em </a:t>
            </a:r>
            <a:r>
              <a:rPr lang="pt-BR" i="1" dirty="0" smtClean="0"/>
              <a:t>batch</a:t>
            </a:r>
            <a:r>
              <a:rPr lang="pt-BR" dirty="0" smtClean="0"/>
              <a:t> ou sistema de consultas.</a:t>
            </a:r>
          </a:p>
          <a:p>
            <a:pPr lvl="1"/>
            <a:r>
              <a:rPr lang="pt-BR" dirty="0" smtClean="0"/>
              <a:t>4: para aplicações que são mais do que um </a:t>
            </a:r>
            <a:r>
              <a:rPr lang="pt-BR" i="1" dirty="0" err="1" smtClean="0"/>
              <a:t>front-end</a:t>
            </a:r>
            <a:r>
              <a:rPr lang="pt-BR" dirty="0" smtClean="0"/>
              <a:t>, mas suportam um único tipo de protocolo de comunicação.</a:t>
            </a:r>
          </a:p>
          <a:p>
            <a:pPr lvl="1"/>
            <a:r>
              <a:rPr lang="pt-BR" dirty="0" smtClean="0"/>
              <a:t>5: para aplicações que são mais do que um </a:t>
            </a:r>
            <a:r>
              <a:rPr lang="pt-BR" i="1" dirty="0" err="1" smtClean="0"/>
              <a:t>front-ent</a:t>
            </a:r>
            <a:r>
              <a:rPr lang="pt-BR" dirty="0" smtClean="0"/>
              <a:t> e suportam vários tipos de protocolos de comunicação.</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Em relação à forma como o código é produzido, devem ser contadas as linhas:</a:t>
            </a:r>
          </a:p>
          <a:p>
            <a:pPr lvl="1"/>
            <a:r>
              <a:rPr lang="pt-BR" dirty="0" smtClean="0"/>
              <a:t>Programadas.</a:t>
            </a:r>
          </a:p>
          <a:p>
            <a:pPr lvl="1"/>
            <a:r>
              <a:rPr lang="pt-BR" dirty="0" smtClean="0"/>
              <a:t>Copiadas ou reusadas.</a:t>
            </a:r>
          </a:p>
          <a:p>
            <a:pPr lvl="1"/>
            <a:r>
              <a:rPr lang="pt-BR" dirty="0" smtClean="0"/>
              <a:t>Modificadas.</a:t>
            </a:r>
          </a:p>
          <a:p>
            <a:r>
              <a:rPr lang="pt-BR" dirty="0" smtClean="0"/>
              <a:t>Não devem ser contadas linhas:</a:t>
            </a:r>
          </a:p>
          <a:p>
            <a:pPr lvl="1"/>
            <a:r>
              <a:rPr lang="pt-BR" dirty="0" smtClean="0"/>
              <a:t>Geradas por geradores automáticos de código.</a:t>
            </a:r>
          </a:p>
          <a:p>
            <a:pPr lvl="1"/>
            <a:r>
              <a:rPr lang="pt-BR" dirty="0" smtClean="0"/>
              <a:t>Removidas.</a:t>
            </a:r>
          </a:p>
          <a:p>
            <a:endParaRPr lang="pt-B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processamento de dados distribuído</a:t>
            </a:r>
            <a:r>
              <a:rPr lang="pt-BR" dirty="0" smtClean="0"/>
              <a:t> </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Avalia o grau em que dados distribuídos são usados pela aplicação:</a:t>
            </a:r>
          </a:p>
          <a:p>
            <a:pPr lvl="1"/>
            <a:r>
              <a:rPr lang="pt-BR" dirty="0" smtClean="0"/>
              <a:t>0: para aplicações que não ajudam na transferência de dados ou funções de processamento entre os componentes do sistema. </a:t>
            </a:r>
          </a:p>
          <a:p>
            <a:pPr lvl="1"/>
            <a:r>
              <a:rPr lang="pt-BR" dirty="0" smtClean="0"/>
              <a:t>1: para aplicações que preparam os dados para o processamento do usuário final em outro componente do sistema, tal como sistemas que geram dados para serem lidos em uma planilha ou arquivo de processador de texto. </a:t>
            </a:r>
          </a:p>
          <a:p>
            <a:pPr lvl="1"/>
            <a:r>
              <a:rPr lang="pt-BR" dirty="0" smtClean="0"/>
              <a:t>2: para aplicações que preparam dados para transferência e então transferem e processam os dados em outro componente do sistema (não para processamento do usuário final). </a:t>
            </a:r>
          </a:p>
          <a:p>
            <a:pPr lvl="1"/>
            <a:r>
              <a:rPr lang="pt-BR" dirty="0" smtClean="0"/>
              <a:t>3: para aplicações onde o processamento distribuído e transferência de dados ocorrem </a:t>
            </a:r>
            <a:r>
              <a:rPr lang="pt-BR" i="1" dirty="0" smtClean="0"/>
              <a:t>online</a:t>
            </a:r>
            <a:r>
              <a:rPr lang="pt-BR" dirty="0" smtClean="0"/>
              <a:t> e em uma direção apenas. </a:t>
            </a:r>
          </a:p>
          <a:p>
            <a:pPr lvl="1"/>
            <a:r>
              <a:rPr lang="pt-BR" dirty="0" smtClean="0"/>
              <a:t>4: para aplicações onde o processamento distribuído e transferência de dados ocorrem </a:t>
            </a:r>
            <a:r>
              <a:rPr lang="pt-BR" i="1" dirty="0" smtClean="0"/>
              <a:t>online</a:t>
            </a:r>
            <a:r>
              <a:rPr lang="pt-BR" dirty="0" smtClean="0"/>
              <a:t> e nas duas direções. </a:t>
            </a:r>
          </a:p>
          <a:p>
            <a:pPr lvl="1"/>
            <a:r>
              <a:rPr lang="pt-BR" dirty="0" smtClean="0"/>
              <a:t>5: para aplicações onde as funções são executadas dinamicamente no componente mais apropriado do sistema. </a:t>
            </a:r>
          </a:p>
          <a:p>
            <a:endParaRPr lang="pt-B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performance</a:t>
            </a:r>
            <a:endParaRPr lang="pt-BR" dirty="0"/>
          </a:p>
        </p:txBody>
      </p:sp>
      <p:sp>
        <p:nvSpPr>
          <p:cNvPr id="3" name="Espaço Reservado para Conteúdo 2"/>
          <p:cNvSpPr>
            <a:spLocks noGrp="1"/>
          </p:cNvSpPr>
          <p:nvPr>
            <p:ph sz="quarter" idx="1"/>
          </p:nvPr>
        </p:nvSpPr>
        <p:spPr/>
        <p:txBody>
          <a:bodyPr>
            <a:normAutofit fontScale="77500" lnSpcReduction="20000"/>
          </a:bodyPr>
          <a:lstStyle/>
          <a:p>
            <a:r>
              <a:rPr lang="pt-BR" dirty="0" smtClean="0"/>
              <a:t>Avalia o grau em que a eficiência do sistema precisa ser considerada em sua construção. Sistemas eficientes sempre são desejáveis, mas este fator avalia o quanto a eficiência é critica para o sistema, de forma que se invistam recursos de tempo e dinheiro para melhorar esse aspecto. </a:t>
            </a:r>
          </a:p>
          <a:p>
            <a:pPr lvl="1"/>
            <a:r>
              <a:rPr lang="pt-BR" dirty="0" smtClean="0"/>
              <a:t>0: nenhum requisito de performance especial foi definido pelo cliente.</a:t>
            </a:r>
          </a:p>
          <a:p>
            <a:pPr lvl="1"/>
            <a:r>
              <a:rPr lang="pt-BR" dirty="0" smtClean="0"/>
              <a:t>1: requisitos de performance foram estabelecidos e revisados, mas nenhuma ação especial precisa ser tomada.</a:t>
            </a:r>
          </a:p>
          <a:p>
            <a:pPr lvl="1"/>
            <a:r>
              <a:rPr lang="pt-BR" dirty="0" smtClean="0"/>
              <a:t>2: tempo de resposta e taxa de transferência são críticos durante as horas de pico. Nenhum </a:t>
            </a:r>
            <a:r>
              <a:rPr lang="pt-BR" i="1" dirty="0" smtClean="0"/>
              <a:t>design</a:t>
            </a:r>
            <a:r>
              <a:rPr lang="pt-BR" dirty="0" smtClean="0"/>
              <a:t> especial para utilização de CPU é necessário. O prazo para a maioria dos processamentos é o dia seguinte.</a:t>
            </a:r>
          </a:p>
          <a:p>
            <a:pPr lvl="1"/>
            <a:r>
              <a:rPr lang="pt-BR" dirty="0" smtClean="0"/>
              <a:t>3: o tempo de resposta e taxa de transferência são críticos durante o horário comercial. Nenhum </a:t>
            </a:r>
            <a:r>
              <a:rPr lang="pt-BR" i="1" dirty="0" smtClean="0"/>
              <a:t>design</a:t>
            </a:r>
            <a:r>
              <a:rPr lang="pt-BR" dirty="0" smtClean="0"/>
              <a:t> especial para utilização de CPU é necessário. Os requisitos de prazo de processamento com sistemas interfaceados são restritivos.</a:t>
            </a:r>
          </a:p>
          <a:p>
            <a:pPr lvl="1"/>
            <a:r>
              <a:rPr lang="pt-BR" dirty="0" smtClean="0"/>
              <a:t>4: em adição, os requisitos de performance são suficientemente restritivos para que se necessite estabelecer tarefas de análise de performance durante a fase de </a:t>
            </a:r>
            <a:r>
              <a:rPr lang="pt-BR" i="1" dirty="0" smtClean="0"/>
              <a:t>design</a:t>
            </a:r>
            <a:r>
              <a:rPr lang="pt-BR" dirty="0" smtClean="0"/>
              <a:t>.</a:t>
            </a:r>
          </a:p>
          <a:p>
            <a:pPr lvl="1"/>
            <a:r>
              <a:rPr lang="pt-BR" dirty="0" smtClean="0"/>
              <a:t>5: em adição, ferramentas de análise de performance devem ser usadas nas fases de  </a:t>
            </a:r>
            <a:r>
              <a:rPr lang="pt-BR" i="1" dirty="0" smtClean="0"/>
              <a:t>design</a:t>
            </a:r>
            <a:r>
              <a:rPr lang="pt-BR" dirty="0" smtClean="0"/>
              <a:t>, desenvolvimento e/ou implementação para atender os requisitos de performance do cliente.</a:t>
            </a:r>
          </a:p>
          <a:p>
            <a:endParaRPr lang="pt-B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uso do sistema</a:t>
            </a:r>
            <a:r>
              <a:rPr lang="pt-BR" dirty="0" smtClean="0"/>
              <a:t> </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Avalia o grau em que o sistema necessita ser projetado para compartilhar recursos de processamento:</a:t>
            </a:r>
          </a:p>
          <a:p>
            <a:pPr lvl="1"/>
            <a:r>
              <a:rPr lang="pt-BR" dirty="0" smtClean="0"/>
              <a:t>0: nenhuma restrição operacional implícita ou explícita é incluída. </a:t>
            </a:r>
          </a:p>
          <a:p>
            <a:pPr lvl="1"/>
            <a:r>
              <a:rPr lang="pt-BR" dirty="0" smtClean="0"/>
              <a:t>1: restrições operacionais existem mas são menos restritivas do que em uma aplicação típica. Nenhum esforço especial é necessário para satisfazer as restrições. </a:t>
            </a:r>
          </a:p>
          <a:p>
            <a:pPr lvl="1"/>
            <a:r>
              <a:rPr lang="pt-BR" dirty="0" smtClean="0"/>
              <a:t>2: são incluídas algumas considerações sobre tempo e segurança. </a:t>
            </a:r>
          </a:p>
          <a:p>
            <a:pPr lvl="1"/>
            <a:r>
              <a:rPr lang="pt-BR" dirty="0" smtClean="0"/>
              <a:t>3: requisitos específicos de processador para uma parte específica da aplicação são incluídos. </a:t>
            </a:r>
          </a:p>
          <a:p>
            <a:pPr lvl="1"/>
            <a:r>
              <a:rPr lang="pt-BR" dirty="0" smtClean="0"/>
              <a:t>4: restrições sobre operações estabelecidas requerem que a aplicação tenha um processador dedicado ou prioridade de tempo no processador central. </a:t>
            </a:r>
          </a:p>
          <a:p>
            <a:pPr lvl="1"/>
            <a:r>
              <a:rPr lang="pt-BR" dirty="0" smtClean="0"/>
              <a:t>5: em adição, existem restrições especiais na aplicação em relação aos componentes distribuídos do sistema.</a:t>
            </a:r>
          </a:p>
          <a:p>
            <a:endParaRPr lang="pt-B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taxa de transações</a:t>
            </a:r>
            <a:r>
              <a:rPr lang="pt-BR" dirty="0" smtClean="0"/>
              <a:t> </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Avalia a quantidade de transações simultâneas esperada:</a:t>
            </a:r>
          </a:p>
          <a:p>
            <a:pPr lvl="1"/>
            <a:r>
              <a:rPr lang="pt-BR" dirty="0" smtClean="0"/>
              <a:t>0: não são antecipados períodos de picos de transações. </a:t>
            </a:r>
          </a:p>
          <a:p>
            <a:pPr lvl="1"/>
            <a:r>
              <a:rPr lang="pt-BR" dirty="0" smtClean="0"/>
              <a:t>1: períodos de picos de transações (por exemplo, mensalmente, semestralmente, anualmente) são antecipados. </a:t>
            </a:r>
          </a:p>
          <a:p>
            <a:pPr lvl="1"/>
            <a:r>
              <a:rPr lang="pt-BR" dirty="0" smtClean="0"/>
              <a:t>2: picos de transação semanais são antecipados. </a:t>
            </a:r>
          </a:p>
          <a:p>
            <a:pPr lvl="1"/>
            <a:r>
              <a:rPr lang="pt-BR" dirty="0" smtClean="0"/>
              <a:t>3: picos de transação diários são antecipados. </a:t>
            </a:r>
          </a:p>
          <a:p>
            <a:pPr lvl="1"/>
            <a:r>
              <a:rPr lang="pt-BR" dirty="0" smtClean="0"/>
              <a:t>4: altas taxas de transação são estabelecidas pelo cliente nos requisitos da aplicação ou nos acordos de nível de serviço, as quais são suficientemente altas para necessitar de atividades de análise de performance na fase de </a:t>
            </a:r>
            <a:r>
              <a:rPr lang="pt-BR" i="1" dirty="0" smtClean="0"/>
              <a:t>design</a:t>
            </a:r>
            <a:r>
              <a:rPr lang="pt-BR" dirty="0" smtClean="0"/>
              <a:t>. </a:t>
            </a:r>
          </a:p>
          <a:p>
            <a:pPr lvl="1"/>
            <a:r>
              <a:rPr lang="pt-BR" dirty="0" smtClean="0"/>
              <a:t>5: em adição, se requer o uso de ferramentas de análise de performance nas fases de </a:t>
            </a:r>
            <a:r>
              <a:rPr lang="pt-BR" i="1" dirty="0" smtClean="0"/>
              <a:t>design</a:t>
            </a:r>
            <a:r>
              <a:rPr lang="pt-BR" dirty="0" smtClean="0"/>
              <a:t>, desenvolvimento e/ou instalação.</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entrada de dados online</a:t>
            </a:r>
            <a:r>
              <a:rPr lang="pt-BR" dirty="0" smtClean="0"/>
              <a:t> </a:t>
            </a:r>
            <a:endParaRPr lang="pt-BR" dirty="0"/>
          </a:p>
        </p:txBody>
      </p:sp>
      <p:sp>
        <p:nvSpPr>
          <p:cNvPr id="3" name="Espaço Reservado para Conteúdo 2"/>
          <p:cNvSpPr>
            <a:spLocks noGrp="1"/>
          </p:cNvSpPr>
          <p:nvPr>
            <p:ph sz="quarter" idx="1"/>
          </p:nvPr>
        </p:nvSpPr>
        <p:spPr/>
        <p:txBody>
          <a:bodyPr>
            <a:normAutofit/>
          </a:bodyPr>
          <a:lstStyle/>
          <a:p>
            <a:r>
              <a:rPr lang="pt-BR" dirty="0" smtClean="0"/>
              <a:t>Avalia a percentagem de informação que o sistema deve obter </a:t>
            </a:r>
            <a:r>
              <a:rPr lang="pt-BR" i="1" dirty="0" smtClean="0"/>
              <a:t>online</a:t>
            </a:r>
            <a:r>
              <a:rPr lang="pt-BR" dirty="0" smtClean="0"/>
              <a:t>, ou seja, dos usuários em tempo real:</a:t>
            </a:r>
          </a:p>
          <a:p>
            <a:pPr lvl="1"/>
            <a:r>
              <a:rPr lang="pt-BR" dirty="0" smtClean="0"/>
              <a:t>0: todas as transações são processadas em modo </a:t>
            </a:r>
            <a:r>
              <a:rPr lang="pt-BR" i="1" dirty="0" smtClean="0"/>
              <a:t>batch</a:t>
            </a:r>
            <a:r>
              <a:rPr lang="pt-BR" dirty="0" smtClean="0"/>
              <a:t>. </a:t>
            </a:r>
          </a:p>
          <a:p>
            <a:pPr lvl="1"/>
            <a:r>
              <a:rPr lang="pt-BR" dirty="0" smtClean="0"/>
              <a:t>1: 1% a 7% das transações são entradas de dados interativas. </a:t>
            </a:r>
          </a:p>
          <a:p>
            <a:pPr lvl="1"/>
            <a:r>
              <a:rPr lang="pt-BR" dirty="0" smtClean="0"/>
              <a:t>2: 8% a 15% das transações são entradas de dados interativas. </a:t>
            </a:r>
          </a:p>
          <a:p>
            <a:pPr lvl="1"/>
            <a:r>
              <a:rPr lang="pt-BR" dirty="0" smtClean="0"/>
              <a:t>3: 16% a 23% das transações são entradas de dados interativas. </a:t>
            </a:r>
          </a:p>
          <a:p>
            <a:pPr lvl="1"/>
            <a:r>
              <a:rPr lang="pt-BR" dirty="0" smtClean="0"/>
              <a:t>4: 24% a 30% das transações são entradas de dados interativas. </a:t>
            </a:r>
          </a:p>
          <a:p>
            <a:pPr lvl="1"/>
            <a:r>
              <a:rPr lang="pt-BR" dirty="0" smtClean="0"/>
              <a:t>5: mais de 30% das transações são entradas de dados interativas.</a:t>
            </a:r>
            <a:endParaRPr lang="pt-B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7467600" cy="418058"/>
          </a:xfrm>
        </p:spPr>
        <p:txBody>
          <a:bodyPr>
            <a:normAutofit fontScale="90000"/>
          </a:bodyPr>
          <a:lstStyle/>
          <a:p>
            <a:r>
              <a:rPr lang="pt-BR" i="1" dirty="0" smtClean="0"/>
              <a:t>eficiência do usuário final</a:t>
            </a:r>
            <a:r>
              <a:rPr lang="pt-BR" dirty="0" smtClean="0"/>
              <a:t> </a:t>
            </a:r>
            <a:endParaRPr lang="pt-BR" dirty="0"/>
          </a:p>
        </p:txBody>
      </p:sp>
      <p:sp>
        <p:nvSpPr>
          <p:cNvPr id="3" name="Espaço Reservado para Conteúdo 2"/>
          <p:cNvSpPr>
            <a:spLocks noGrp="1"/>
          </p:cNvSpPr>
          <p:nvPr>
            <p:ph sz="quarter" idx="1"/>
          </p:nvPr>
        </p:nvSpPr>
        <p:spPr>
          <a:xfrm>
            <a:off x="251520" y="332656"/>
            <a:ext cx="8496944" cy="6525344"/>
          </a:xfrm>
        </p:spPr>
        <p:txBody>
          <a:bodyPr>
            <a:normAutofit fontScale="70000" lnSpcReduction="20000"/>
          </a:bodyPr>
          <a:lstStyle/>
          <a:p>
            <a:r>
              <a:rPr lang="pt-BR" dirty="0" smtClean="0"/>
              <a:t>Avalia o grau em que a aplicação será projetada para melhorar a eficiência do usuário final. </a:t>
            </a:r>
          </a:p>
          <a:p>
            <a:pPr lvl="1"/>
            <a:r>
              <a:rPr lang="pt-BR" dirty="0" smtClean="0"/>
              <a:t>0: nenhuma das opções abaixo. </a:t>
            </a:r>
          </a:p>
          <a:p>
            <a:pPr lvl="1"/>
            <a:r>
              <a:rPr lang="pt-BR" dirty="0" smtClean="0"/>
              <a:t>1: de uma a três das opções abaixo. </a:t>
            </a:r>
          </a:p>
          <a:p>
            <a:pPr lvl="1"/>
            <a:r>
              <a:rPr lang="pt-BR" dirty="0" smtClean="0"/>
              <a:t>2: de quatro a cinco das opções abaixo.</a:t>
            </a:r>
          </a:p>
          <a:p>
            <a:pPr lvl="1"/>
            <a:r>
              <a:rPr lang="pt-BR" dirty="0" smtClean="0"/>
              <a:t>3: seis ou mais das opções abaixo, mas não há requisitos específicos relacionados a eficiência de usuário final. </a:t>
            </a:r>
          </a:p>
          <a:p>
            <a:pPr lvl="1"/>
            <a:r>
              <a:rPr lang="pt-BR" dirty="0" smtClean="0"/>
              <a:t>4: seis ou mais das opções abaixo, e requisitos estabelecidos para a eficiência de usuário final são suficientemente fortes para requerer a inclusão de  atividades de </a:t>
            </a:r>
            <a:r>
              <a:rPr lang="pt-BR" i="1" dirty="0" smtClean="0"/>
              <a:t>design</a:t>
            </a:r>
            <a:r>
              <a:rPr lang="pt-BR" dirty="0" smtClean="0"/>
              <a:t> para fatores humanos (por exemplo minimizar a quantidade de </a:t>
            </a:r>
            <a:r>
              <a:rPr lang="pt-BR" i="1" dirty="0" smtClean="0"/>
              <a:t>clicks</a:t>
            </a:r>
            <a:r>
              <a:rPr lang="pt-BR" dirty="0" smtClean="0"/>
              <a:t> e movimentos de mouse, maximização de </a:t>
            </a:r>
            <a:r>
              <a:rPr lang="pt-BR" i="1" dirty="0" smtClean="0"/>
              <a:t>defaults</a:t>
            </a:r>
            <a:r>
              <a:rPr lang="pt-BR" dirty="0" smtClean="0"/>
              <a:t> e uso de </a:t>
            </a:r>
            <a:r>
              <a:rPr lang="pt-BR" i="1" dirty="0" err="1" smtClean="0"/>
              <a:t>templates</a:t>
            </a:r>
            <a:r>
              <a:rPr lang="pt-BR" dirty="0" smtClean="0"/>
              <a:t>). </a:t>
            </a:r>
          </a:p>
          <a:p>
            <a:pPr lvl="1"/>
            <a:r>
              <a:rPr lang="pt-BR" dirty="0" smtClean="0"/>
              <a:t>5: seis ou mais das opções abaixo, e os requisitos estabelecidos para a eficiência de usuário são suficientemente fortes para requerer o uso de ferramentas e processos especiais para demonstrar que os objetivos foram atingidos.</a:t>
            </a:r>
          </a:p>
          <a:p>
            <a:pPr lvl="1"/>
            <a:endParaRPr lang="pt-BR" dirty="0" smtClean="0"/>
          </a:p>
          <a:p>
            <a:pPr lvl="2"/>
            <a:r>
              <a:rPr lang="pt-BR" dirty="0" smtClean="0"/>
              <a:t>Ajuda navegacional (por exemplo, teclas de função, menus gerados dinamicamente, etc.).</a:t>
            </a:r>
          </a:p>
          <a:p>
            <a:pPr lvl="2"/>
            <a:r>
              <a:rPr lang="pt-BR" dirty="0" smtClean="0"/>
              <a:t>Menus.</a:t>
            </a:r>
          </a:p>
          <a:p>
            <a:pPr lvl="2"/>
            <a:r>
              <a:rPr lang="pt-BR" dirty="0" smtClean="0"/>
              <a:t>Ajuda e documentação </a:t>
            </a:r>
            <a:r>
              <a:rPr lang="pt-BR" i="1" dirty="0" smtClean="0"/>
              <a:t>online</a:t>
            </a:r>
            <a:r>
              <a:rPr lang="pt-BR" dirty="0" smtClean="0"/>
              <a:t>.</a:t>
            </a:r>
          </a:p>
          <a:p>
            <a:pPr lvl="2"/>
            <a:r>
              <a:rPr lang="pt-BR" dirty="0" smtClean="0"/>
              <a:t>Movimentação de cursor automatizada.</a:t>
            </a:r>
          </a:p>
          <a:p>
            <a:pPr lvl="2"/>
            <a:r>
              <a:rPr lang="pt-BR" i="1" dirty="0" err="1" smtClean="0"/>
              <a:t>Scrolling</a:t>
            </a:r>
            <a:r>
              <a:rPr lang="pt-BR" dirty="0" smtClean="0"/>
              <a:t>.</a:t>
            </a:r>
          </a:p>
          <a:p>
            <a:pPr lvl="2"/>
            <a:r>
              <a:rPr lang="pt-BR" dirty="0" smtClean="0"/>
              <a:t>Impressão remota (a partir de transações </a:t>
            </a:r>
            <a:r>
              <a:rPr lang="pt-BR" i="1" dirty="0" smtClean="0"/>
              <a:t>online</a:t>
            </a:r>
            <a:r>
              <a:rPr lang="pt-BR" dirty="0" smtClean="0"/>
              <a:t>). </a:t>
            </a:r>
          </a:p>
          <a:p>
            <a:pPr lvl="2"/>
            <a:r>
              <a:rPr lang="pt-BR" dirty="0" smtClean="0"/>
              <a:t>Teclas de função pré-definidas.</a:t>
            </a:r>
          </a:p>
          <a:p>
            <a:pPr lvl="2"/>
            <a:r>
              <a:rPr lang="pt-BR" dirty="0" smtClean="0"/>
              <a:t>Tarefas em </a:t>
            </a:r>
            <a:r>
              <a:rPr lang="pt-BR" i="1" dirty="0" smtClean="0"/>
              <a:t>batch</a:t>
            </a:r>
            <a:r>
              <a:rPr lang="pt-BR" dirty="0" smtClean="0"/>
              <a:t> submetidas a partir de transações </a:t>
            </a:r>
            <a:r>
              <a:rPr lang="pt-BR" i="1" dirty="0" smtClean="0"/>
              <a:t>online</a:t>
            </a:r>
            <a:r>
              <a:rPr lang="pt-BR" dirty="0" smtClean="0"/>
              <a:t>.</a:t>
            </a:r>
          </a:p>
          <a:p>
            <a:pPr lvl="2"/>
            <a:r>
              <a:rPr lang="pt-BR" dirty="0" smtClean="0"/>
              <a:t>Seleção por cursor na tela de dados.</a:t>
            </a:r>
          </a:p>
          <a:p>
            <a:pPr lvl="2"/>
            <a:r>
              <a:rPr lang="pt-BR" dirty="0" smtClean="0"/>
              <a:t>Alto uso de cores e destaque visual em tela.</a:t>
            </a:r>
          </a:p>
          <a:p>
            <a:pPr lvl="2"/>
            <a:r>
              <a:rPr lang="pt-BR" dirty="0" smtClean="0"/>
              <a:t>Copias impressas de documentação de usuário de transações </a:t>
            </a:r>
            <a:r>
              <a:rPr lang="pt-BR" i="1" dirty="0" smtClean="0"/>
              <a:t>online</a:t>
            </a:r>
            <a:r>
              <a:rPr lang="pt-BR" dirty="0" smtClean="0"/>
              <a:t>.</a:t>
            </a:r>
          </a:p>
          <a:p>
            <a:pPr lvl="2"/>
            <a:r>
              <a:rPr lang="pt-BR" dirty="0" smtClean="0"/>
              <a:t>Interface por mouse.</a:t>
            </a:r>
          </a:p>
          <a:p>
            <a:pPr lvl="2"/>
            <a:r>
              <a:rPr lang="pt-BR" dirty="0" smtClean="0"/>
              <a:t>Janelas </a:t>
            </a:r>
            <a:r>
              <a:rPr lang="pt-BR" i="1" dirty="0" err="1" smtClean="0"/>
              <a:t>pop-up</a:t>
            </a:r>
            <a:r>
              <a:rPr lang="pt-BR" dirty="0" smtClean="0"/>
              <a:t>.</a:t>
            </a:r>
          </a:p>
          <a:p>
            <a:pPr lvl="2"/>
            <a:r>
              <a:rPr lang="pt-BR" dirty="0" smtClean="0"/>
              <a:t>Minimização do número de janelas para realizar objetivos de negócio.</a:t>
            </a:r>
          </a:p>
          <a:p>
            <a:pPr lvl="2"/>
            <a:r>
              <a:rPr lang="pt-BR" dirty="0" smtClean="0"/>
              <a:t>Suporte bilíngue (conta como quatro itens).</a:t>
            </a:r>
          </a:p>
          <a:p>
            <a:pPr lvl="2"/>
            <a:r>
              <a:rPr lang="pt-BR" dirty="0" smtClean="0"/>
              <a:t>Suporte multilíngue (conta como seis itens).</a:t>
            </a:r>
          </a:p>
          <a:p>
            <a:endParaRPr lang="pt-B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atualização online</a:t>
            </a:r>
            <a:r>
              <a:rPr lang="pt-BR" dirty="0" smtClean="0"/>
              <a:t> </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Avalia o percentual de arquivos internos que podem ser atualizados de forma </a:t>
            </a:r>
            <a:r>
              <a:rPr lang="pt-BR" i="1" dirty="0" smtClean="0"/>
              <a:t>online</a:t>
            </a:r>
            <a:r>
              <a:rPr lang="pt-BR" dirty="0" smtClean="0"/>
              <a:t>:</a:t>
            </a:r>
          </a:p>
          <a:p>
            <a:pPr lvl="1"/>
            <a:r>
              <a:rPr lang="pt-BR" dirty="0" smtClean="0"/>
              <a:t>0: nenhuma atualização </a:t>
            </a:r>
            <a:r>
              <a:rPr lang="pt-BR" i="1" dirty="0" smtClean="0"/>
              <a:t>online</a:t>
            </a:r>
            <a:r>
              <a:rPr lang="pt-BR" dirty="0" smtClean="0"/>
              <a:t>. </a:t>
            </a:r>
          </a:p>
          <a:p>
            <a:pPr lvl="1"/>
            <a:r>
              <a:rPr lang="pt-BR" dirty="0" smtClean="0"/>
              <a:t>1: é incluída a atualização </a:t>
            </a:r>
            <a:r>
              <a:rPr lang="pt-BR" i="1" dirty="0" smtClean="0"/>
              <a:t>online</a:t>
            </a:r>
            <a:r>
              <a:rPr lang="pt-BR" dirty="0" smtClean="0"/>
              <a:t> para um a três arquivos. O volume de atualização é baixo e a recuperação é simples. </a:t>
            </a:r>
          </a:p>
          <a:p>
            <a:pPr lvl="1"/>
            <a:r>
              <a:rPr lang="pt-BR" dirty="0" smtClean="0"/>
              <a:t>2: a atualização </a:t>
            </a:r>
            <a:r>
              <a:rPr lang="pt-BR" i="1" dirty="0" smtClean="0"/>
              <a:t>online</a:t>
            </a:r>
            <a:r>
              <a:rPr lang="pt-BR" dirty="0" smtClean="0"/>
              <a:t> de quatro ou mais arquivos é incluída. O volume de atualização é baixo e a recuperação é simples. </a:t>
            </a:r>
          </a:p>
          <a:p>
            <a:pPr lvl="1"/>
            <a:r>
              <a:rPr lang="pt-BR" dirty="0" smtClean="0"/>
              <a:t>3: a atualização </a:t>
            </a:r>
            <a:r>
              <a:rPr lang="pt-BR" i="1" dirty="0" smtClean="0"/>
              <a:t>online</a:t>
            </a:r>
            <a:r>
              <a:rPr lang="pt-BR" dirty="0" smtClean="0"/>
              <a:t> dos principais arquivos lógicos internos é incluída. </a:t>
            </a:r>
          </a:p>
          <a:p>
            <a:pPr lvl="1"/>
            <a:r>
              <a:rPr lang="pt-BR" dirty="0" smtClean="0"/>
              <a:t>4: em adição, proteção contra a perda de dados é essencial, e o sistema deve ser especialmente projetado contra perda de dados. </a:t>
            </a:r>
          </a:p>
          <a:p>
            <a:pPr lvl="1"/>
            <a:r>
              <a:rPr lang="pt-BR" dirty="0" smtClean="0"/>
              <a:t>5: em adição, altos volumes de atualização trazem considerações de custo para o processo de recuperação. Procedimentos de recuperação altamente automatizados com intervenção mínima do operador são incluídos.</a:t>
            </a:r>
          </a:p>
          <a:p>
            <a:endParaRPr lang="pt-B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processamento complexo</a:t>
            </a:r>
            <a:r>
              <a:rPr lang="pt-BR" dirty="0" smtClean="0"/>
              <a:t> </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Avalia o grau em que a aplicação utiliza processamento lógico ou matemático complexo. </a:t>
            </a:r>
          </a:p>
          <a:p>
            <a:pPr lvl="1"/>
            <a:r>
              <a:rPr lang="pt-BR" dirty="0" smtClean="0"/>
              <a:t>0: nenhuma das opções abaixo. </a:t>
            </a:r>
          </a:p>
          <a:p>
            <a:pPr lvl="1"/>
            <a:r>
              <a:rPr lang="pt-BR" dirty="0" smtClean="0"/>
              <a:t>1: qualquer uma das opções abaixo. </a:t>
            </a:r>
          </a:p>
          <a:p>
            <a:pPr lvl="1"/>
            <a:r>
              <a:rPr lang="pt-BR" dirty="0" smtClean="0"/>
              <a:t>2: quaisquer duas das opções abaixo. </a:t>
            </a:r>
          </a:p>
          <a:p>
            <a:pPr lvl="1"/>
            <a:r>
              <a:rPr lang="pt-BR" dirty="0" smtClean="0"/>
              <a:t>3: quaisquer três das opções abaixo. </a:t>
            </a:r>
          </a:p>
          <a:p>
            <a:pPr lvl="1"/>
            <a:r>
              <a:rPr lang="pt-BR" dirty="0" smtClean="0"/>
              <a:t>4: quaisquer quatro das opções baixo. </a:t>
            </a:r>
          </a:p>
          <a:p>
            <a:pPr lvl="1"/>
            <a:r>
              <a:rPr lang="pt-BR" dirty="0" smtClean="0"/>
              <a:t>5: todas as cinco opções abaixo.</a:t>
            </a:r>
          </a:p>
          <a:p>
            <a:endParaRPr lang="pt-BR" dirty="0" smtClean="0"/>
          </a:p>
          <a:p>
            <a:pPr lvl="2"/>
            <a:r>
              <a:rPr lang="pt-BR" smtClean="0"/>
              <a:t>Controle </a:t>
            </a:r>
            <a:r>
              <a:rPr lang="pt-BR" dirty="0" smtClean="0"/>
              <a:t>cuidadoso (por exemplo, processamento especial de auditoria) e/ou processamento seguro específico da aplicação. </a:t>
            </a:r>
          </a:p>
          <a:p>
            <a:pPr lvl="2"/>
            <a:r>
              <a:rPr lang="pt-BR" dirty="0" smtClean="0"/>
              <a:t>Processamento lógico extensivo. </a:t>
            </a:r>
          </a:p>
          <a:p>
            <a:pPr lvl="2"/>
            <a:r>
              <a:rPr lang="pt-BR" dirty="0" smtClean="0"/>
              <a:t>Processamento matemático extensivo. </a:t>
            </a:r>
          </a:p>
          <a:p>
            <a:pPr lvl="2"/>
            <a:r>
              <a:rPr lang="pt-BR" dirty="0" smtClean="0"/>
              <a:t>Muito processamento de exceções resultante de transações incompletas que precisam ser processadas novamente, como, por exemplo, transações de caixa-automático incompletas causadas por interrupção de teleprocessamento, valores de dados que faltam ou edições que falharam. </a:t>
            </a:r>
          </a:p>
          <a:p>
            <a:pPr lvl="2"/>
            <a:r>
              <a:rPr lang="pt-BR" dirty="0" smtClean="0"/>
              <a:t>Processamento complexo para gerenciar múltiplas possibilidades de entrada e saída, como, por exemplo, multimídia ou independência de dispositivos. </a:t>
            </a:r>
          </a:p>
          <a:p>
            <a:pPr>
              <a:buNone/>
            </a:pPr>
            <a:endParaRPr lang="pt-B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reusabilidade</a:t>
            </a:r>
            <a:r>
              <a:rPr lang="pt-BR" dirty="0" smtClean="0"/>
              <a:t> </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Avalia em que grau a aplicação é projetada para ser reusável:</a:t>
            </a:r>
          </a:p>
          <a:p>
            <a:pPr lvl="1"/>
            <a:r>
              <a:rPr lang="pt-BR" dirty="0" smtClean="0"/>
              <a:t>0: não há nenhuma preocupação para produzir código reusável.  </a:t>
            </a:r>
          </a:p>
          <a:p>
            <a:pPr lvl="1"/>
            <a:r>
              <a:rPr lang="pt-BR" dirty="0" smtClean="0"/>
              <a:t>1: código reusável é gerado para uso dentro da própria aplicação. </a:t>
            </a:r>
          </a:p>
          <a:p>
            <a:pPr lvl="1"/>
            <a:r>
              <a:rPr lang="pt-BR" dirty="0" smtClean="0"/>
              <a:t>2: menos de 10% da aplicação deve considerar mais do que simplesmente as necessidades do usuário. </a:t>
            </a:r>
          </a:p>
          <a:p>
            <a:pPr lvl="1"/>
            <a:r>
              <a:rPr lang="pt-BR" dirty="0" smtClean="0"/>
              <a:t>3: 10% ou mais da aplicação deve considerar mais do que as necessidades do usuário. </a:t>
            </a:r>
          </a:p>
          <a:p>
            <a:pPr lvl="1"/>
            <a:r>
              <a:rPr lang="pt-BR" dirty="0" smtClean="0"/>
              <a:t>4: a aplicação deve ser especificamente empacotada e/ou documentada para facilitar o reuso, e a aplicação deve ser personalizável pelo usuário em nível de código fonte. </a:t>
            </a:r>
          </a:p>
          <a:p>
            <a:pPr lvl="1"/>
            <a:r>
              <a:rPr lang="pt-BR" dirty="0" smtClean="0"/>
              <a:t>5: a aplicação deve ser especificamente empacotada e/ou documentada para facilitar o reuso, e a aplicação deve ser personalizável por meio de manutenção de usuário baseada em parâmetros.</a:t>
            </a:r>
          </a:p>
          <a:p>
            <a:endParaRPr lang="pt-B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facilidade de instalação</a:t>
            </a:r>
            <a:r>
              <a:rPr lang="pt-BR" dirty="0" smtClean="0"/>
              <a:t> </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Avalia em que grau haverá preocupação em tornar fácil a instalação do sistema e a conversão dos dados. </a:t>
            </a:r>
          </a:p>
          <a:p>
            <a:pPr lvl="1"/>
            <a:r>
              <a:rPr lang="pt-BR" dirty="0" smtClean="0"/>
              <a:t>0: nenhuma consideração especial foi estabelecida pelo usuário, e nenhum </a:t>
            </a:r>
            <a:r>
              <a:rPr lang="pt-BR" i="1" dirty="0" smtClean="0"/>
              <a:t>setup</a:t>
            </a:r>
            <a:r>
              <a:rPr lang="pt-BR" dirty="0" smtClean="0"/>
              <a:t> especial é necessário para a instalação. </a:t>
            </a:r>
          </a:p>
          <a:p>
            <a:pPr lvl="1"/>
            <a:r>
              <a:rPr lang="pt-BR" dirty="0" smtClean="0"/>
              <a:t>1: nenhuma consideração especial foi estabelecida pelo usuário, mas um </a:t>
            </a:r>
            <a:r>
              <a:rPr lang="pt-BR" i="1" dirty="0" smtClean="0"/>
              <a:t>setup</a:t>
            </a:r>
            <a:r>
              <a:rPr lang="pt-BR" dirty="0" smtClean="0"/>
              <a:t> especial é requerido para instalação. </a:t>
            </a:r>
          </a:p>
          <a:p>
            <a:pPr lvl="1"/>
            <a:r>
              <a:rPr lang="pt-BR" dirty="0" smtClean="0"/>
              <a:t>2: requisitos de conversão e instalação foram estabelecidos pelo usuário, e guias de conversão e instalação devem ser fornecidas e testadas. O impacto da conversão no projeto não é considerado importante. </a:t>
            </a:r>
          </a:p>
          <a:p>
            <a:pPr lvl="1"/>
            <a:r>
              <a:rPr lang="pt-BR" dirty="0" smtClean="0"/>
              <a:t>3: requisitos de conversão e instalação de foram estabelecidos pelo usuário, e guias de conversão e instalação devem ser fornecidas e testadas. O impacto da conversão no projeto é considerado importante.</a:t>
            </a:r>
          </a:p>
          <a:p>
            <a:pPr lvl="1"/>
            <a:r>
              <a:rPr lang="pt-BR" dirty="0" smtClean="0"/>
              <a:t>4: em adição à nota 2 acima, ferramentas de conversão e instalação automática devem ser fornecidas e testadas. </a:t>
            </a:r>
          </a:p>
          <a:p>
            <a:pPr lvl="1"/>
            <a:r>
              <a:rPr lang="pt-BR" dirty="0" smtClean="0"/>
              <a:t>5: em adição à nota 3 acima, ferramentas de conversão e instalação automática devem ser fornecidas e testadas.  </a:t>
            </a:r>
          </a:p>
          <a:p>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2575</TotalTime>
  <Words>7171</Words>
  <Application>Microsoft Office PowerPoint</Application>
  <PresentationFormat>Apresentação na tela (4:3)</PresentationFormat>
  <Paragraphs>583</Paragraphs>
  <Slides>128</Slides>
  <Notes>1</Notes>
  <HiddenSlides>0</HiddenSlides>
  <MMClips>0</MMClips>
  <ScaleCrop>false</ScaleCrop>
  <HeadingPairs>
    <vt:vector size="4" baseType="variant">
      <vt:variant>
        <vt:lpstr>Tema</vt:lpstr>
      </vt:variant>
      <vt:variant>
        <vt:i4>1</vt:i4>
      </vt:variant>
      <vt:variant>
        <vt:lpstr>Títulos de slides</vt:lpstr>
      </vt:variant>
      <vt:variant>
        <vt:i4>128</vt:i4>
      </vt:variant>
    </vt:vector>
  </HeadingPairs>
  <TitlesOfParts>
    <vt:vector size="129" baseType="lpstr">
      <vt:lpstr>Balcão Envidraçado</vt:lpstr>
      <vt:lpstr>Estimação de Esforço</vt:lpstr>
      <vt:lpstr>Conteúdo</vt:lpstr>
      <vt:lpstr>Estimação de Esforço</vt:lpstr>
      <vt:lpstr>SLOC e KSLOC</vt:lpstr>
      <vt:lpstr>Estimação de KSLOC</vt:lpstr>
      <vt:lpstr>KSLOC usado nas estimativas</vt:lpstr>
      <vt:lpstr>Backfire Tables (transformando pontos de função em KSLOC)</vt:lpstr>
      <vt:lpstr>Como contar KSLOC</vt:lpstr>
      <vt:lpstr>Slide 9</vt:lpstr>
      <vt:lpstr>Slide 10</vt:lpstr>
      <vt:lpstr>Slide 11</vt:lpstr>
      <vt:lpstr>Exemplo</vt:lpstr>
      <vt:lpstr>Slide 13</vt:lpstr>
      <vt:lpstr>Exemplo</vt:lpstr>
      <vt:lpstr>COCOMO</vt:lpstr>
      <vt:lpstr>Implementações</vt:lpstr>
      <vt:lpstr>Tipos de projeto</vt:lpstr>
      <vt:lpstr>As três implementações do modelo COCOMO permitem determinar 3 informações básicas:</vt:lpstr>
      <vt:lpstr>Esforço, Tempo linear e Tamanho de equipe</vt:lpstr>
      <vt:lpstr>COCOMO Intermediário</vt:lpstr>
      <vt:lpstr>Equações</vt:lpstr>
      <vt:lpstr>COCOMO Avançado</vt:lpstr>
      <vt:lpstr>COCOMO II</vt:lpstr>
      <vt:lpstr>Equação geral CII</vt:lpstr>
      <vt:lpstr>Coeficiente de Esforço</vt:lpstr>
      <vt:lpstr>Slide 26</vt:lpstr>
      <vt:lpstr>Relação entre tamanho de equipe, esforço e tempo linear</vt:lpstr>
      <vt:lpstr>Tempo linear</vt:lpstr>
      <vt:lpstr>Fatores de escala</vt:lpstr>
      <vt:lpstr>Fatores de escala</vt:lpstr>
      <vt:lpstr>Precedentes</vt:lpstr>
      <vt:lpstr>Flexibilidade no desenvolvimento</vt:lpstr>
      <vt:lpstr>Resolução de riscos</vt:lpstr>
      <vt:lpstr>Resolução de riscos</vt:lpstr>
      <vt:lpstr>Coesão da equipe de desenvolvimento</vt:lpstr>
      <vt:lpstr>Maturidade do processo</vt:lpstr>
      <vt:lpstr>Multiplicadores de esforço</vt:lpstr>
      <vt:lpstr>Multiplicadores de Esforço do Post-Architecture Model</vt:lpstr>
      <vt:lpstr>Fatores do produto</vt:lpstr>
      <vt:lpstr>Confiabilidade requerida</vt:lpstr>
      <vt:lpstr>Tamanho da base de dados</vt:lpstr>
      <vt:lpstr>Complexidade do produto 1/2</vt:lpstr>
      <vt:lpstr>Complexidade do produto 2/2</vt:lpstr>
      <vt:lpstr>Desenvolvimento visando reusabilidade</vt:lpstr>
      <vt:lpstr>Documentação necessária para o ciclo de desenvolvimento</vt:lpstr>
      <vt:lpstr>Multiplicadores de esforço referentes à plataforma</vt:lpstr>
      <vt:lpstr>Restrição de tempo de execução</vt:lpstr>
      <vt:lpstr>Restrição de memória principal</vt:lpstr>
      <vt:lpstr>Volatilidade da plataforma</vt:lpstr>
      <vt:lpstr>Fatores humanos</vt:lpstr>
      <vt:lpstr>Capacidade dos analistas</vt:lpstr>
      <vt:lpstr>Capacidade dos programadores</vt:lpstr>
      <vt:lpstr>Continuidade de pessoal</vt:lpstr>
      <vt:lpstr>Experiência em aplicações semelhantes</vt:lpstr>
      <vt:lpstr>Experiência na plataforma</vt:lpstr>
      <vt:lpstr>Experiência na linguagem e ferramentas</vt:lpstr>
      <vt:lpstr>Fatores de projeto</vt:lpstr>
      <vt:lpstr>Uso de ferramentas de software</vt:lpstr>
      <vt:lpstr>Equipe de desenvolvimento distribuída</vt:lpstr>
      <vt:lpstr>Cronograma de desenvolvimento requerido</vt:lpstr>
      <vt:lpstr>Fatores do Early design model</vt:lpstr>
      <vt:lpstr>Esforço e tempo por fase RUP</vt:lpstr>
      <vt:lpstr>Exemplo</vt:lpstr>
      <vt:lpstr>Esforço por disciplina</vt:lpstr>
      <vt:lpstr>Calibragem do modelo</vt:lpstr>
      <vt:lpstr>Tendo realizado pelo menos 5 projetos...</vt:lpstr>
      <vt:lpstr>Análise de Pontos de Função</vt:lpstr>
      <vt:lpstr>Slide 68</vt:lpstr>
      <vt:lpstr>Três possíveis objetivos de contagem</vt:lpstr>
      <vt:lpstr>Padrões</vt:lpstr>
      <vt:lpstr>Passos</vt:lpstr>
      <vt:lpstr>Interpretação e Classificação dos Requisitos como Funções</vt:lpstr>
      <vt:lpstr>A técnica APF avalia as duas naturezas dos dados:</vt:lpstr>
      <vt:lpstr>Tipos de funções</vt:lpstr>
      <vt:lpstr>Parâmetros para estimar complexidade de funções</vt:lpstr>
      <vt:lpstr>Slide 76</vt:lpstr>
      <vt:lpstr>Slide 77</vt:lpstr>
      <vt:lpstr>Pontos de função não ajustados (UPF)</vt:lpstr>
      <vt:lpstr>Exemplo</vt:lpstr>
      <vt:lpstr>Slide 80</vt:lpstr>
      <vt:lpstr>Slide 81</vt:lpstr>
      <vt:lpstr>AFP – Pontos de Função Ajustados</vt:lpstr>
      <vt:lpstr>A técnica de pontos de função sugere 14 fatores de ajuste técnico, conhecidos como GSC (General Systems Characteristics). </vt:lpstr>
      <vt:lpstr>Slide 84</vt:lpstr>
      <vt:lpstr>Esforço de um Projeto</vt:lpstr>
      <vt:lpstr>Custo do projeto</vt:lpstr>
      <vt:lpstr>Tempo linear</vt:lpstr>
      <vt:lpstr>Detalhamento dos fatores técnicos</vt:lpstr>
      <vt:lpstr>comunicação de dados </vt:lpstr>
      <vt:lpstr>processamento de dados distribuído </vt:lpstr>
      <vt:lpstr>performance</vt:lpstr>
      <vt:lpstr>uso do sistema </vt:lpstr>
      <vt:lpstr>taxa de transações </vt:lpstr>
      <vt:lpstr>entrada de dados online </vt:lpstr>
      <vt:lpstr>eficiência do usuário final </vt:lpstr>
      <vt:lpstr>atualização online </vt:lpstr>
      <vt:lpstr>processamento complexo </vt:lpstr>
      <vt:lpstr>reusabilidade </vt:lpstr>
      <vt:lpstr>facilidade de instalação </vt:lpstr>
      <vt:lpstr>facilidade de operação </vt:lpstr>
      <vt:lpstr>múltiplos locais </vt:lpstr>
      <vt:lpstr>facilidade para mudança </vt:lpstr>
      <vt:lpstr>Pontos de Caso de Uso</vt:lpstr>
      <vt:lpstr>UAW - Complexidade de Atores</vt:lpstr>
      <vt:lpstr>Example</vt:lpstr>
      <vt:lpstr>UUCW – Complexidade dos Casos de Uso</vt:lpstr>
      <vt:lpstr>Slide 107</vt:lpstr>
      <vt:lpstr>Slide 108</vt:lpstr>
      <vt:lpstr>Example</vt:lpstr>
      <vt:lpstr>UUCP – Pontos de Caso de Uso não Ajustados</vt:lpstr>
      <vt:lpstr>Example</vt:lpstr>
      <vt:lpstr>TCF - Fatores Técnicos</vt:lpstr>
      <vt:lpstr>Slide 113</vt:lpstr>
      <vt:lpstr>EF – Fatores Ambientais</vt:lpstr>
      <vt:lpstr>Slide 115</vt:lpstr>
      <vt:lpstr>UCP – Pontos de Caso de Uso Ajustados</vt:lpstr>
      <vt:lpstr>Esforço</vt:lpstr>
      <vt:lpstr>Pontos de História (PH) </vt:lpstr>
      <vt:lpstr>Slide 119</vt:lpstr>
      <vt:lpstr>Slide 120</vt:lpstr>
      <vt:lpstr>Atribuição de Pontos de História</vt:lpstr>
      <vt:lpstr>Fibonacci</vt:lpstr>
      <vt:lpstr>Camiseta</vt:lpstr>
      <vt:lpstr>O procedimento de atribuição de pontos funciona assim: </vt:lpstr>
      <vt:lpstr>Slide 125</vt:lpstr>
      <vt:lpstr>Medição de Velocidade </vt:lpstr>
      <vt:lpstr>Slide 127</vt:lpstr>
      <vt:lpstr>Slide 128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aulas</dc:title>
  <dc:creator>Raul</dc:creator>
  <cp:lastModifiedBy>Raul</cp:lastModifiedBy>
  <cp:revision>175</cp:revision>
  <dcterms:created xsi:type="dcterms:W3CDTF">2009-02-27T18:09:02Z</dcterms:created>
  <dcterms:modified xsi:type="dcterms:W3CDTF">2013-10-03T19:26:12Z</dcterms:modified>
</cp:coreProperties>
</file>