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6333" autoAdjust="0"/>
  </p:normalViewPr>
  <p:slideViewPr>
    <p:cSldViewPr>
      <p:cViewPr varScale="1">
        <p:scale>
          <a:sx n="63" d="100"/>
          <a:sy n="63" d="100"/>
        </p:scale>
        <p:origin x="-6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5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2/5/2012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Gerenciamento de riscos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Calibri" pitchFamily="34" charset="0"/>
              </a:rPr>
              <a:t>INE 5419 – Engenharia de Software II</a:t>
            </a:r>
          </a:p>
          <a:p>
            <a:r>
              <a:rPr lang="pt-BR" dirty="0" smtClean="0">
                <a:latin typeface="Calibri" pitchFamily="34" charset="0"/>
              </a:rPr>
              <a:t>Prof. Raul Sidnei Wazlawick</a:t>
            </a:r>
          </a:p>
          <a:p>
            <a:r>
              <a:rPr lang="pt-BR" dirty="0" smtClean="0">
                <a:latin typeface="Calibri" pitchFamily="34" charset="0"/>
              </a:rPr>
              <a:t>UFSC-CTC-INE</a:t>
            </a:r>
          </a:p>
          <a:p>
            <a:r>
              <a:rPr lang="pt-BR" dirty="0" smtClean="0">
                <a:latin typeface="Calibri" pitchFamily="34" charset="0"/>
              </a:rPr>
              <a:t>2012.1</a:t>
            </a: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Tecnologia (hardware e software).</a:t>
            </a:r>
          </a:p>
          <a:p>
            <a:pPr lvl="0"/>
            <a:r>
              <a:rPr lang="pt-BR" dirty="0" smtClean="0"/>
              <a:t>Pessoas (cliente, equipe, mercado, etc.).</a:t>
            </a:r>
          </a:p>
          <a:p>
            <a:pPr lvl="0"/>
            <a:r>
              <a:rPr lang="pt-BR" dirty="0" smtClean="0"/>
              <a:t>Projeto (atrasos, custos exagerados, etc.).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 tecnológicos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Estão </a:t>
            </a:r>
            <a:r>
              <a:rPr lang="pt-BR" dirty="0" smtClean="0"/>
              <a:t>relacionados a todas as incertezas referentes a como a equipe será capaz de lidar com a tecnologia necessária para realizar o projeto. </a:t>
            </a:r>
            <a:endParaRPr lang="pt-BR" dirty="0" smtClean="0"/>
          </a:p>
          <a:p>
            <a:pPr lvl="1"/>
            <a:r>
              <a:rPr lang="pt-BR" dirty="0" smtClean="0"/>
              <a:t>Quanto </a:t>
            </a:r>
            <a:r>
              <a:rPr lang="pt-BR" dirty="0" smtClean="0"/>
              <a:t>menos experiência nessas tecnologias, maiores serão os riscos.</a:t>
            </a:r>
          </a:p>
          <a:p>
            <a:r>
              <a:rPr lang="pt-BR" dirty="0" smtClean="0"/>
              <a:t>Projetos que envolvam diferentes sistemas de software e hardware também frequentemente enfrentarão problemas de compatibilidade. </a:t>
            </a:r>
          </a:p>
          <a:p>
            <a:r>
              <a:rPr lang="pt-BR" dirty="0" smtClean="0"/>
              <a:t>Outro ponto que pode oferecer risco tecnológico a um projeto é a questão da obsolescência. </a:t>
            </a:r>
            <a:endParaRPr lang="pt-BR" dirty="0" smtClean="0"/>
          </a:p>
          <a:p>
            <a:pPr lvl="1"/>
            <a:r>
              <a:rPr lang="pt-BR" dirty="0" smtClean="0"/>
              <a:t>Quão </a:t>
            </a:r>
            <a:r>
              <a:rPr lang="pt-BR" dirty="0" smtClean="0"/>
              <a:t>rápido as tecnologias usadas ou produzidas serão suplantadas por outras mais eficientes?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 de pessoas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i="1" dirty="0" smtClean="0"/>
              <a:t>Riscos de pessoal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Perder </a:t>
            </a:r>
            <a:r>
              <a:rPr lang="pt-BR" dirty="0" smtClean="0"/>
              <a:t>uma pessoa da equipe de forma permanente ou temporária pode ter um impacto grande na medida em que essa pessoa for insubstituível.</a:t>
            </a:r>
          </a:p>
          <a:p>
            <a:pPr lvl="0"/>
            <a:r>
              <a:rPr lang="pt-BR" i="1" dirty="0" smtClean="0"/>
              <a:t>Riscos de cliente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Até </a:t>
            </a:r>
            <a:r>
              <a:rPr lang="pt-BR" dirty="0" smtClean="0"/>
              <a:t>que ponto o cliente se manterá interessado no projeto?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cliente estará disponível para esclarecer requisitos e realizar testes?</a:t>
            </a:r>
          </a:p>
          <a:p>
            <a:pPr lvl="0"/>
            <a:r>
              <a:rPr lang="pt-BR" i="1" dirty="0" smtClean="0"/>
              <a:t>Riscos de negócio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empresa poderá não ter a habilidade necessária para vender o produto, ou ainda, ter essa habilidade, mas o produto não ter efetivamente apelo comercial.</a:t>
            </a:r>
          </a:p>
          <a:p>
            <a:pPr lvl="0"/>
            <a:r>
              <a:rPr lang="pt-BR" i="1" dirty="0" smtClean="0"/>
              <a:t>Riscos </a:t>
            </a:r>
            <a:r>
              <a:rPr lang="pt-BR" dirty="0" smtClean="0"/>
              <a:t>legais. </a:t>
            </a:r>
            <a:endParaRPr lang="pt-BR" dirty="0" smtClean="0"/>
          </a:p>
          <a:p>
            <a:pPr lvl="1"/>
            <a:r>
              <a:rPr lang="pt-BR" dirty="0" smtClean="0"/>
              <a:t>Existem </a:t>
            </a:r>
            <a:r>
              <a:rPr lang="pt-BR" dirty="0" smtClean="0"/>
              <a:t>problemas ou possibilidade de litígio? </a:t>
            </a:r>
            <a:endParaRPr lang="pt-BR" dirty="0" smtClean="0"/>
          </a:p>
          <a:p>
            <a:pPr lvl="1"/>
            <a:r>
              <a:rPr lang="pt-BR" dirty="0" smtClean="0"/>
              <a:t>Uso </a:t>
            </a:r>
            <a:r>
              <a:rPr lang="pt-BR" dirty="0" smtClean="0"/>
              <a:t>de material protegido por direitos autorais? </a:t>
            </a:r>
            <a:endParaRPr lang="pt-BR" dirty="0" smtClean="0"/>
          </a:p>
          <a:p>
            <a:pPr lvl="1"/>
            <a:r>
              <a:rPr lang="pt-BR" dirty="0" smtClean="0"/>
              <a:t>Necessidade </a:t>
            </a:r>
            <a:r>
              <a:rPr lang="pt-BR" dirty="0" smtClean="0"/>
              <a:t>de celebração de contrato com terceiros? </a:t>
            </a:r>
            <a:endParaRPr lang="pt-BR" dirty="0" smtClean="0"/>
          </a:p>
          <a:p>
            <a:pPr lvl="1"/>
            <a:r>
              <a:rPr lang="pt-BR" dirty="0" smtClean="0"/>
              <a:t>Normas </a:t>
            </a:r>
            <a:r>
              <a:rPr lang="pt-BR" dirty="0" smtClean="0"/>
              <a:t>e leis específicas em outros estados ou países?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i="1" dirty="0" smtClean="0"/>
              <a:t>Riscos de requisitos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equipe, por ser inexperiente, pode não ter sido capaz de identificar corretamente os requisitos do projeto, o que causará problemas no decorrer do mesmo. </a:t>
            </a:r>
            <a:endParaRPr lang="pt-BR" dirty="0" smtClean="0"/>
          </a:p>
          <a:p>
            <a:pPr lvl="1"/>
            <a:r>
              <a:rPr lang="pt-BR" dirty="0" smtClean="0"/>
              <a:t>Requisitos </a:t>
            </a:r>
            <a:r>
              <a:rPr lang="pt-BR" dirty="0" smtClean="0"/>
              <a:t>poderão ser insuficientes, excessivos ou incorretos. </a:t>
            </a:r>
            <a:endParaRPr lang="pt-BR" dirty="0" smtClean="0"/>
          </a:p>
          <a:p>
            <a:pPr lvl="1"/>
            <a:r>
              <a:rPr lang="pt-BR" dirty="0" smtClean="0"/>
              <a:t>Requisitos </a:t>
            </a:r>
            <a:r>
              <a:rPr lang="pt-BR" dirty="0" smtClean="0"/>
              <a:t>podem ser naturalmente instáveis devido a características do próprio projeto. </a:t>
            </a:r>
          </a:p>
          <a:p>
            <a:pPr lvl="0"/>
            <a:r>
              <a:rPr lang="pt-BR" i="1" dirty="0" smtClean="0"/>
              <a:t>Riscos de processo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modelo de processo escolhido é adequado às características do projeto?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equipe tem experiência com o processo?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gerente tem experiência em projetos anteriores?</a:t>
            </a:r>
          </a:p>
          <a:p>
            <a:pPr lvl="0"/>
            <a:r>
              <a:rPr lang="pt-BR" i="1" dirty="0" smtClean="0"/>
              <a:t>Riscos de orçamento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verba necessária para o projeto está garantida até que ponto?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 smtClean="0"/>
              <a:t>custos foram corretamente previstos em projetos passados?</a:t>
            </a:r>
          </a:p>
          <a:p>
            <a:pPr lvl="0"/>
            <a:r>
              <a:rPr lang="pt-BR" i="1" dirty="0" smtClean="0"/>
              <a:t>Riscos de cronograma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É </a:t>
            </a:r>
            <a:r>
              <a:rPr lang="pt-BR" dirty="0" smtClean="0"/>
              <a:t>possível que prazos sejam alterados? </a:t>
            </a:r>
            <a:endParaRPr lang="pt-BR" dirty="0" smtClean="0"/>
          </a:p>
          <a:p>
            <a:pPr lvl="1"/>
            <a:r>
              <a:rPr lang="pt-BR" dirty="0" smtClean="0"/>
              <a:t>É </a:t>
            </a:r>
            <a:r>
              <a:rPr lang="pt-BR" dirty="0" smtClean="0"/>
              <a:t>possível que a ordem em que as funcionalidades são entregues possa mudar?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planejador também deve saber em que grau a equipe mostrou-se capaz de ater-se ao cronograma em projetos passados.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Checklist</a:t>
            </a:r>
            <a:r>
              <a:rPr lang="en-US" b="1" dirty="0" smtClean="0"/>
              <a:t> de </a:t>
            </a:r>
            <a:r>
              <a:rPr lang="en-US" b="1" dirty="0" err="1" smtClean="0"/>
              <a:t>Riscos</a:t>
            </a:r>
            <a:r>
              <a:rPr lang="pt-BR" b="1" dirty="0" smtClean="0"/>
              <a:t> (SEI)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São definidas três grandes classes de risco:</a:t>
            </a:r>
          </a:p>
          <a:p>
            <a:pPr lvl="1"/>
            <a:r>
              <a:rPr lang="pt-BR" dirty="0" smtClean="0"/>
              <a:t>Engenharia do produto.</a:t>
            </a:r>
          </a:p>
          <a:p>
            <a:pPr lvl="1"/>
            <a:r>
              <a:rPr lang="pt-BR" dirty="0" smtClean="0"/>
              <a:t>Ambiente de desenvolvimento </a:t>
            </a:r>
          </a:p>
          <a:p>
            <a:pPr lvl="1"/>
            <a:r>
              <a:rPr lang="pt-BR" dirty="0" smtClean="0"/>
              <a:t>Restrições externas.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 smtClean="0"/>
              <a:t>Exemplo (da engenharia do produto)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5"/>
            <a:ext cx="8000443" cy="573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Análise de </a:t>
            </a:r>
            <a:r>
              <a:rPr lang="pt-BR" b="1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vez identificados riscos potenciais a análise dos riscos vai determinar quais são verdadeiramente relevantes para que se deva gastar tempo e dinheiro com sua prevenção. </a:t>
            </a:r>
          </a:p>
          <a:p>
            <a:r>
              <a:rPr lang="pt-BR" dirty="0" smtClean="0"/>
              <a:t>Via de regra a análise de riscos vai tentar determinar a probabilidade de ocorrência e o impacto de cada risco potencial.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dos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i="1" dirty="0" smtClean="0">
                <a:solidFill>
                  <a:srgbClr val="00B050"/>
                </a:solidFill>
              </a:rPr>
              <a:t>Probabilidade</a:t>
            </a:r>
            <a:r>
              <a:rPr lang="pt-BR" b="1" dirty="0" smtClean="0">
                <a:solidFill>
                  <a:srgbClr val="00B050"/>
                </a:solidFill>
              </a:rPr>
              <a:t>. </a:t>
            </a:r>
            <a:endParaRPr lang="pt-BR" b="1" dirty="0" smtClean="0">
              <a:solidFill>
                <a:srgbClr val="00B050"/>
              </a:solidFill>
            </a:endParaRPr>
          </a:p>
          <a:p>
            <a:pPr lvl="1"/>
            <a:r>
              <a:rPr lang="pt-BR" b="1" dirty="0" smtClean="0">
                <a:solidFill>
                  <a:srgbClr val="00B050"/>
                </a:solidFill>
              </a:rPr>
              <a:t>É </a:t>
            </a:r>
            <a:r>
              <a:rPr lang="pt-BR" b="1" dirty="0" smtClean="0">
                <a:solidFill>
                  <a:srgbClr val="00B050"/>
                </a:solidFill>
              </a:rPr>
              <a:t>a chance de que o risco realmente se torne um problema. </a:t>
            </a:r>
          </a:p>
          <a:p>
            <a:pPr lvl="0"/>
            <a:r>
              <a:rPr lang="pt-BR" b="1" i="1" dirty="0" smtClean="0">
                <a:solidFill>
                  <a:srgbClr val="00B050"/>
                </a:solidFill>
              </a:rPr>
              <a:t>Impacto</a:t>
            </a:r>
            <a:r>
              <a:rPr lang="pt-BR" b="1" dirty="0" smtClean="0">
                <a:solidFill>
                  <a:srgbClr val="00B050"/>
                </a:solidFill>
              </a:rPr>
              <a:t>. </a:t>
            </a:r>
            <a:endParaRPr lang="pt-BR" b="1" dirty="0" smtClean="0">
              <a:solidFill>
                <a:srgbClr val="00B050"/>
              </a:solidFill>
            </a:endParaRPr>
          </a:p>
          <a:p>
            <a:pPr lvl="1"/>
            <a:r>
              <a:rPr lang="pt-BR" b="1" dirty="0" smtClean="0">
                <a:solidFill>
                  <a:srgbClr val="00B050"/>
                </a:solidFill>
              </a:rPr>
              <a:t>É a </a:t>
            </a:r>
            <a:r>
              <a:rPr lang="pt-BR" b="1" dirty="0" smtClean="0">
                <a:solidFill>
                  <a:srgbClr val="00B050"/>
                </a:solidFill>
              </a:rPr>
              <a:t>medida do prejuízo que um risco pode trazer ao projeto. </a:t>
            </a:r>
          </a:p>
          <a:p>
            <a:pPr lvl="0"/>
            <a:r>
              <a:rPr lang="pt-BR" i="1" dirty="0" smtClean="0">
                <a:solidFill>
                  <a:schemeClr val="accent5">
                    <a:lumMod val="75000"/>
                  </a:schemeClr>
                </a:solidFill>
              </a:rPr>
              <a:t>Proximidade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pt-B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Alguns 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riscos podem ser de alta probabilidade, mas baixa proximidade, ou seja, podem ocorrer só um futuro 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distante.</a:t>
            </a:r>
            <a:endParaRPr lang="pt-B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pt-BR" i="1" dirty="0" smtClean="0">
                <a:solidFill>
                  <a:schemeClr val="accent5">
                    <a:lumMod val="75000"/>
                  </a:schemeClr>
                </a:solidFill>
              </a:rPr>
              <a:t>Acoplagem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pt-B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Define 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 quanto um risco pode afetar outros riscos.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ou Exposição de um 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produto da probabilidade pelo impacto consiste na </a:t>
            </a:r>
            <a:r>
              <a:rPr lang="pt-BR" i="1" dirty="0" smtClean="0"/>
              <a:t>importância</a:t>
            </a:r>
            <a:r>
              <a:rPr lang="pt-BR" dirty="0" smtClean="0"/>
              <a:t> do risco (ou </a:t>
            </a:r>
            <a:r>
              <a:rPr lang="pt-BR" i="1" dirty="0" smtClean="0"/>
              <a:t>exposição</a:t>
            </a:r>
            <a:r>
              <a:rPr lang="pt-BR" dirty="0" smtClean="0"/>
              <a:t>). </a:t>
            </a:r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riscos de maior importância (alta probabilidade e alto impacto) precisarão ter uma abordagem detalhada no projeto para que sejam tratados. </a:t>
            </a:r>
            <a:endParaRPr lang="pt-BR" dirty="0" smtClean="0"/>
          </a:p>
          <a:p>
            <a:r>
              <a:rPr lang="pt-BR" dirty="0" smtClean="0"/>
              <a:t>Já </a:t>
            </a:r>
            <a:r>
              <a:rPr lang="pt-BR" dirty="0" smtClean="0"/>
              <a:t>os riscos de baixa importância não necessitam tanto investimento. </a:t>
            </a:r>
            <a:endParaRPr lang="pt-BR" dirty="0" smtClean="0"/>
          </a:p>
          <a:p>
            <a:r>
              <a:rPr lang="pt-BR" dirty="0" smtClean="0"/>
              <a:t>Eventualmente</a:t>
            </a:r>
            <a:r>
              <a:rPr lang="pt-BR" dirty="0" smtClean="0"/>
              <a:t>, será suficiente apenas manter o gerente ciente de sua existência para tomar providências, caso a importância do risco se altere.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  de cálculo da importância de um risco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060848"/>
            <a:ext cx="787010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Plano de Gerência de Riscos</a:t>
            </a:r>
          </a:p>
          <a:p>
            <a:r>
              <a:rPr lang="pt-BR" b="1" dirty="0" smtClean="0"/>
              <a:t>Identificação de Riscos</a:t>
            </a:r>
          </a:p>
          <a:p>
            <a:pPr lvl="1"/>
            <a:r>
              <a:rPr lang="pt-BR" b="1" dirty="0" smtClean="0"/>
              <a:t>Riscos Tecnológicos</a:t>
            </a:r>
          </a:p>
          <a:p>
            <a:pPr lvl="1"/>
            <a:r>
              <a:rPr lang="pt-BR" b="1" dirty="0" smtClean="0"/>
              <a:t>Riscos Relacionados a Pessoas</a:t>
            </a:r>
          </a:p>
          <a:p>
            <a:pPr lvl="1"/>
            <a:r>
              <a:rPr lang="pt-BR" b="1" dirty="0" smtClean="0"/>
              <a:t>Riscos de Projeto</a:t>
            </a:r>
          </a:p>
          <a:p>
            <a:r>
              <a:rPr lang="en-US" b="1" i="1" dirty="0" smtClean="0"/>
              <a:t>Checklist</a:t>
            </a:r>
            <a:r>
              <a:rPr lang="en-US" b="1" dirty="0" smtClean="0"/>
              <a:t> de </a:t>
            </a:r>
            <a:r>
              <a:rPr lang="en-US" b="1" dirty="0" err="1" smtClean="0"/>
              <a:t>Riscos</a:t>
            </a:r>
            <a:endParaRPr lang="pt-BR" b="1" dirty="0" smtClean="0"/>
          </a:p>
          <a:p>
            <a:r>
              <a:rPr lang="pt-BR" b="1" dirty="0" smtClean="0"/>
              <a:t>Análise de Riscos</a:t>
            </a:r>
          </a:p>
          <a:p>
            <a:r>
              <a:rPr lang="pt-BR" b="1" dirty="0" smtClean="0"/>
              <a:t>Planos de Mitigação de Riscos</a:t>
            </a:r>
          </a:p>
          <a:p>
            <a:pPr lvl="1"/>
            <a:r>
              <a:rPr lang="pt-BR" b="1" dirty="0" smtClean="0"/>
              <a:t>Plano de Redução de Probabilidade de Risco</a:t>
            </a:r>
          </a:p>
          <a:p>
            <a:pPr lvl="1"/>
            <a:r>
              <a:rPr lang="pt-BR" b="1" dirty="0" smtClean="0"/>
              <a:t>Plano de Redução de Impacto de Risco</a:t>
            </a:r>
          </a:p>
          <a:p>
            <a:r>
              <a:rPr lang="pt-BR" b="1" dirty="0" smtClean="0"/>
              <a:t>Plano de Contingência</a:t>
            </a:r>
          </a:p>
          <a:p>
            <a:r>
              <a:rPr lang="pt-BR" b="1" dirty="0" smtClean="0"/>
              <a:t>Monitoramento de Riscos</a:t>
            </a:r>
          </a:p>
          <a:p>
            <a:r>
              <a:rPr lang="pt-BR" b="1" dirty="0" smtClean="0"/>
              <a:t>Controle de Risco</a:t>
            </a:r>
          </a:p>
          <a:p>
            <a:r>
              <a:rPr lang="pt-BR" b="1" dirty="0" smtClean="0"/>
              <a:t>Comunicação de Riscos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Planos de Mitigação de </a:t>
            </a:r>
            <a:r>
              <a:rPr lang="pt-BR" b="1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Planos de mitigação de riscos são executados antes que o risco ocorra.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os riscos de alta importância, os planos de mitigação são definidos ainda na fase de planejamento do projeto. 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riscos de média importância, os planos são definidos e guardados para serem aplicados caso a importância do risco aumente ao longo do projeto. </a:t>
            </a:r>
            <a:endParaRPr lang="pt-BR" dirty="0" smtClean="0"/>
          </a:p>
          <a:p>
            <a:r>
              <a:rPr lang="pt-BR" dirty="0" smtClean="0"/>
              <a:t>Há dois tipos de planos de mitigação: </a:t>
            </a:r>
            <a:endParaRPr lang="pt-BR" dirty="0" smtClean="0"/>
          </a:p>
          <a:p>
            <a:pPr lvl="1"/>
            <a:r>
              <a:rPr lang="pt-BR" dirty="0" smtClean="0"/>
              <a:t>plano </a:t>
            </a:r>
            <a:r>
              <a:rPr lang="pt-BR" dirty="0" smtClean="0"/>
              <a:t>de redução de probabilidade e </a:t>
            </a:r>
            <a:endParaRPr lang="pt-BR" dirty="0" smtClean="0"/>
          </a:p>
          <a:p>
            <a:pPr lvl="1"/>
            <a:r>
              <a:rPr lang="pt-BR" dirty="0" smtClean="0"/>
              <a:t>plano </a:t>
            </a:r>
            <a:r>
              <a:rPr lang="pt-BR" dirty="0" smtClean="0"/>
              <a:t>de redução de impacto.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67600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(continua)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400" y="591490"/>
            <a:ext cx="7451748" cy="626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(continuação)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30593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Plano de Redução de Probabilidade de </a:t>
            </a:r>
            <a:r>
              <a:rPr lang="pt-BR" b="1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plano de redução de probabilidade consiste nas ações identificadas como necessárias para diminuir a probabilidade de que um risco ocorra. </a:t>
            </a:r>
            <a:endParaRPr lang="pt-BR" dirty="0" smtClean="0"/>
          </a:p>
          <a:p>
            <a:r>
              <a:rPr lang="pt-BR" dirty="0" smtClean="0"/>
              <a:t>Este </a:t>
            </a:r>
            <a:r>
              <a:rPr lang="pt-BR" dirty="0" smtClean="0"/>
              <a:t>tipo de plano deve agir nas </a:t>
            </a:r>
            <a:r>
              <a:rPr lang="pt-BR" b="1" i="1" dirty="0" smtClean="0">
                <a:solidFill>
                  <a:srgbClr val="00B050"/>
                </a:solidFill>
              </a:rPr>
              <a:t>causas</a:t>
            </a:r>
            <a:r>
              <a:rPr lang="pt-BR" dirty="0" smtClean="0"/>
              <a:t> do risco, ou seja, na segunda coluna da </a:t>
            </a:r>
            <a:r>
              <a:rPr lang="pt-BR" dirty="0" smtClean="0"/>
              <a:t>Tabela.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764" y="0"/>
            <a:ext cx="8234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Plano de Redução de Impacto de </a:t>
            </a:r>
            <a:r>
              <a:rPr lang="pt-BR" b="1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plano de redução de impacto do risco é definido e aplicado de forma semelhante ao plano de redução de probabilidade, exceto pelo fato de que neste caso, as ações devem procurar diminuir o impacto do risco. </a:t>
            </a:r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estes planos vão procurar diminuir os </a:t>
            </a:r>
            <a:r>
              <a:rPr lang="pt-BR" b="1" i="1" dirty="0" smtClean="0">
                <a:solidFill>
                  <a:srgbClr val="FF0000"/>
                </a:solidFill>
              </a:rPr>
              <a:t>efeitos</a:t>
            </a:r>
            <a:r>
              <a:rPr lang="pt-BR" i="1" dirty="0" smtClean="0"/>
              <a:t> </a:t>
            </a:r>
            <a:r>
              <a:rPr lang="pt-BR" dirty="0" smtClean="0"/>
              <a:t>do risco, e não suas causas.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7472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Plano de </a:t>
            </a:r>
            <a:r>
              <a:rPr lang="pt-BR" b="1" dirty="0" smtClean="0"/>
              <a:t>Contingência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i="1" dirty="0" smtClean="0"/>
              <a:t>plano de contingência</a:t>
            </a:r>
            <a:r>
              <a:rPr lang="pt-BR" dirty="0" smtClean="0"/>
              <a:t> ou </a:t>
            </a:r>
            <a:r>
              <a:rPr lang="pt-BR" i="1" dirty="0" smtClean="0"/>
              <a:t>plano de resposta ao risco</a:t>
            </a:r>
            <a:r>
              <a:rPr lang="pt-BR" dirty="0" smtClean="0"/>
              <a:t> consiste em um conjunto de ações a serem efetuadas </a:t>
            </a:r>
            <a:r>
              <a:rPr lang="pt-BR" b="1" dirty="0" smtClean="0"/>
              <a:t>caso o risco efetivamente ocorra</a:t>
            </a:r>
            <a:r>
              <a:rPr lang="pt-BR" dirty="0" smtClean="0"/>
              <a:t>.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resposta ao 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i="1" dirty="0" smtClean="0"/>
              <a:t>Eliminação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Procura-se </a:t>
            </a:r>
            <a:r>
              <a:rPr lang="pt-BR" dirty="0" smtClean="0"/>
              <a:t>eliminar o problema e o risco alterando, por exemplo, o escopo do projeto, renegociando contratos, reestruturando a equipe, repensando tecnologias, etc.</a:t>
            </a:r>
          </a:p>
          <a:p>
            <a:pPr lvl="0"/>
            <a:r>
              <a:rPr lang="pt-BR" i="1" dirty="0" smtClean="0"/>
              <a:t>Transferência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Procura-se </a:t>
            </a:r>
            <a:r>
              <a:rPr lang="pt-BR" dirty="0" smtClean="0"/>
              <a:t>transferir o problema e o risco a outra parte, por exemplo, subcontratando outra empresa para desenvolver a parte do sistema que apresenta o risco. </a:t>
            </a:r>
            <a:endParaRPr lang="pt-BR" dirty="0" smtClean="0"/>
          </a:p>
          <a:p>
            <a:pPr lvl="1"/>
            <a:r>
              <a:rPr lang="pt-BR" dirty="0" smtClean="0"/>
              <a:t>Isso </a:t>
            </a:r>
            <a:r>
              <a:rPr lang="pt-BR" dirty="0" smtClean="0"/>
              <a:t>pode ser feito tanto como ação de resposta ao risco como também como ação de mitigação, ou seja, prevenção.</a:t>
            </a:r>
          </a:p>
          <a:p>
            <a:pPr lvl="0"/>
            <a:r>
              <a:rPr lang="pt-BR" i="1" dirty="0" smtClean="0"/>
              <a:t>Aceitação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Simplesmente </a:t>
            </a:r>
            <a:r>
              <a:rPr lang="pt-BR" dirty="0" smtClean="0"/>
              <a:t>aceita-se as perdas ocasionadas pelo problema e segue-se em frente, se possível.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impacto do risco é que vai determinar a gravidade das consequências, que poderão ir desde um leve inconveniente até o cancelamento do projeto.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Monitoramento de </a:t>
            </a:r>
            <a:r>
              <a:rPr lang="pt-BR" b="1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monitorar riscos adequadamente é necessário que estes estejam documentados, seja em um sistema eletrônico de controle de riscos, seja em documentos eletrônicos, ou mesmo em papel.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primeira opção é recomendada quase sempre porque o monitoramento do risco implica em várias pessoas poderem analisar e modificar o </a:t>
            </a:r>
            <a:r>
              <a:rPr lang="pt-BR" i="1" dirty="0" smtClean="0"/>
              <a:t>status</a:t>
            </a:r>
            <a:r>
              <a:rPr lang="pt-BR" dirty="0" smtClean="0"/>
              <a:t> de um risco ao longo do tempo. </a:t>
            </a:r>
            <a:endParaRPr lang="pt-BR" dirty="0" smtClean="0"/>
          </a:p>
          <a:p>
            <a:r>
              <a:rPr lang="pt-BR" dirty="0" smtClean="0"/>
              <a:t>Então</a:t>
            </a:r>
            <a:r>
              <a:rPr lang="pt-BR" dirty="0" smtClean="0"/>
              <a:t>, um sistema de controle de risco automático, que inclusive gere alarmes para responsáveis pela gerência ou execução de planos, é uma boa escolha.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Todo projeto de desenvolvimento de software apresenta um conjunto de </a:t>
            </a:r>
            <a:r>
              <a:rPr lang="pt-BR" b="1" dirty="0" smtClean="0">
                <a:solidFill>
                  <a:srgbClr val="FF0000"/>
                </a:solidFill>
              </a:rPr>
              <a:t>incertezas</a:t>
            </a:r>
            <a:r>
              <a:rPr lang="pt-BR" dirty="0" smtClean="0"/>
              <a:t> em diferentes graus que podem causar </a:t>
            </a:r>
            <a:r>
              <a:rPr lang="pt-BR" b="1" dirty="0" smtClean="0">
                <a:solidFill>
                  <a:srgbClr val="00B050"/>
                </a:solidFill>
              </a:rPr>
              <a:t>problemas</a:t>
            </a:r>
            <a:r>
              <a:rPr lang="pt-BR" dirty="0" smtClean="0"/>
              <a:t>. 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smtClean="0"/>
              <a:t>planejador que não esteja atento aos riscos do projeto não terá </a:t>
            </a:r>
            <a:r>
              <a:rPr lang="pt-BR" b="1" dirty="0" smtClean="0">
                <a:solidFill>
                  <a:srgbClr val="0070C0"/>
                </a:solidFill>
              </a:rPr>
              <a:t>planos</a:t>
            </a:r>
            <a:r>
              <a:rPr lang="pt-BR" dirty="0" smtClean="0"/>
              <a:t> para tratar situações que podem vir a prejudicar ou até inviabilizar todo um projeto.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(sistema) de monitoramento de 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ID</a:t>
            </a:r>
            <a:endParaRPr lang="pt-BR" dirty="0" smtClean="0"/>
          </a:p>
          <a:p>
            <a:pPr lvl="0"/>
            <a:r>
              <a:rPr lang="pt-BR" dirty="0" smtClean="0"/>
              <a:t>Descrição</a:t>
            </a:r>
            <a:endParaRPr lang="pt-BR" dirty="0" smtClean="0"/>
          </a:p>
          <a:p>
            <a:pPr lvl="0"/>
            <a:r>
              <a:rPr lang="pt-BR" dirty="0" smtClean="0"/>
              <a:t>Probabilidade</a:t>
            </a:r>
            <a:endParaRPr lang="pt-BR" dirty="0" smtClean="0"/>
          </a:p>
          <a:p>
            <a:pPr lvl="0"/>
            <a:r>
              <a:rPr lang="pt-BR" dirty="0" smtClean="0"/>
              <a:t>Impacto</a:t>
            </a:r>
            <a:endParaRPr lang="pt-BR" dirty="0" smtClean="0"/>
          </a:p>
          <a:p>
            <a:pPr lvl="0"/>
            <a:r>
              <a:rPr lang="pt-BR" dirty="0" smtClean="0"/>
              <a:t>Importância</a:t>
            </a:r>
            <a:endParaRPr lang="pt-BR" dirty="0" smtClean="0"/>
          </a:p>
          <a:p>
            <a:pPr lvl="0"/>
            <a:r>
              <a:rPr lang="pt-BR" dirty="0" smtClean="0"/>
              <a:t>Primeiro </a:t>
            </a:r>
            <a:r>
              <a:rPr lang="pt-BR" dirty="0" smtClean="0"/>
              <a:t>indicador</a:t>
            </a:r>
            <a:endParaRPr lang="pt-BR" dirty="0" smtClean="0"/>
          </a:p>
          <a:p>
            <a:pPr lvl="0"/>
            <a:r>
              <a:rPr lang="pt-BR" dirty="0" smtClean="0"/>
              <a:t>Planos de mitigação e </a:t>
            </a:r>
            <a:r>
              <a:rPr lang="pt-BR" dirty="0" smtClean="0"/>
              <a:t>contingência</a:t>
            </a:r>
            <a:endParaRPr lang="pt-BR" dirty="0" smtClean="0"/>
          </a:p>
          <a:p>
            <a:pPr lvl="0"/>
            <a:r>
              <a:rPr lang="pt-BR" dirty="0" smtClean="0"/>
              <a:t>Responsável</a:t>
            </a:r>
            <a:endParaRPr lang="pt-BR" dirty="0" smtClean="0"/>
          </a:p>
          <a:p>
            <a:pPr lvl="0"/>
            <a:r>
              <a:rPr lang="pt-BR" dirty="0" smtClean="0"/>
              <a:t>Prazo</a:t>
            </a:r>
            <a:endParaRPr lang="pt-BR" dirty="0" smtClean="0"/>
          </a:p>
          <a:p>
            <a:pPr lvl="0"/>
            <a:r>
              <a:rPr lang="pt-BR" dirty="0" smtClean="0"/>
              <a:t>Status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7169" name="Group 1"/>
          <p:cNvGrpSpPr>
            <a:grpSpLocks/>
          </p:cNvGrpSpPr>
          <p:nvPr/>
        </p:nvGrpSpPr>
        <p:grpSpPr bwMode="auto">
          <a:xfrm>
            <a:off x="2051720" y="5085184"/>
            <a:ext cx="4019550" cy="1447800"/>
            <a:chOff x="2670" y="3389"/>
            <a:chExt cx="6330" cy="2280"/>
          </a:xfrm>
        </p:grpSpPr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3310" y="4290"/>
              <a:ext cx="134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potencial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5520" y="3389"/>
              <a:ext cx="95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atual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7270" y="4210"/>
              <a:ext cx="173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em tratamento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5190" y="5179"/>
              <a:ext cx="173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resolvido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>
              <a:off x="2670" y="4330"/>
              <a:ext cx="500" cy="370"/>
            </a:xfrm>
            <a:prstGeom prst="rightArrow">
              <a:avLst>
                <a:gd name="adj1" fmla="val 50000"/>
                <a:gd name="adj2" fmla="val 337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4110" y="3389"/>
              <a:ext cx="1270" cy="82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 rot="5400000">
              <a:off x="6953" y="3117"/>
              <a:ext cx="640" cy="1385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 rot="10800000">
              <a:off x="7130" y="4848"/>
              <a:ext cx="1270" cy="82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70" name="AutoShape 2"/>
            <p:cNvSpPr>
              <a:spLocks noChangeArrowheads="1"/>
            </p:cNvSpPr>
            <p:nvPr/>
          </p:nvSpPr>
          <p:spPr bwMode="auto">
            <a:xfrm rot="16200000">
              <a:off x="4053" y="4547"/>
              <a:ext cx="640" cy="1385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</a:t>
            </a:r>
            <a:r>
              <a:rPr lang="pt-BR" b="1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i="1" dirty="0" smtClean="0"/>
              <a:t>controle de risco</a:t>
            </a:r>
            <a:r>
              <a:rPr lang="pt-BR" dirty="0" smtClean="0"/>
              <a:t> é o processo de observação e gerência que visa acompanhar o estado dos riscos de forma a evitar que se tornem problemas ou que seu prejuízo seja minimizado.</a:t>
            </a:r>
          </a:p>
          <a:p>
            <a:r>
              <a:rPr lang="pt-BR" dirty="0" smtClean="0"/>
              <a:t>O controle do risco implica na execução prévia dos planos de mitigação de </a:t>
            </a:r>
            <a:r>
              <a:rPr lang="pt-BR" dirty="0" smtClean="0"/>
              <a:t>risco.</a:t>
            </a:r>
            <a:endParaRPr lang="pt-BR" dirty="0" smtClean="0"/>
          </a:p>
          <a:p>
            <a:r>
              <a:rPr lang="pt-BR" dirty="0" smtClean="0"/>
              <a:t>Infelizmente, a estimação de esforço no caso de atividades relacionadas a riscos ainda não é tão previsível quanto o esforço de desenvolvimento, pois essas ações podem variar de dar um telefonema até realizar um projeto completo com cronograma, recursos e pessoal próprio.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Esforço para controle de 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Assim, para estimar esforço para controle de risco sugere-se aplicar a Lei de Parkinson </a:t>
            </a:r>
            <a:r>
              <a:rPr lang="pt-BR" dirty="0" smtClean="0"/>
              <a:t>ou </a:t>
            </a:r>
            <a:r>
              <a:rPr lang="pt-BR" dirty="0" smtClean="0"/>
              <a:t>Síndrome do Estudante (procrastinação), que diz, entre outras coisas, que </a:t>
            </a:r>
            <a:r>
              <a:rPr lang="pt-BR" b="1" dirty="0" smtClean="0">
                <a:solidFill>
                  <a:srgbClr val="00B0F0"/>
                </a:solidFill>
              </a:rPr>
              <a:t>uma tarefa se expande até preencher todo o tempo livre</a:t>
            </a:r>
            <a:r>
              <a:rPr lang="pt-BR" dirty="0" smtClean="0"/>
              <a:t>. </a:t>
            </a:r>
            <a:endParaRPr lang="pt-BR" dirty="0" smtClean="0"/>
          </a:p>
          <a:p>
            <a:r>
              <a:rPr lang="pt-BR" dirty="0" smtClean="0"/>
              <a:t>Então, a sugestão para alocação de prazos para tratamento de riscos é que se use de uma análise subjetiva, como é feito com pontos de história, por exemplo, e que se avalie ao final do prazo estabelecido quais foram os efeitos das atividades de mitigação em relação ao risco. </a:t>
            </a:r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 smtClean="0"/>
              <a:t>o risco tratado teve sua importância </a:t>
            </a:r>
            <a:r>
              <a:rPr lang="pt-BR" dirty="0" smtClean="0"/>
              <a:t>baixada, </a:t>
            </a:r>
            <a:r>
              <a:rPr lang="pt-BR" dirty="0" smtClean="0"/>
              <a:t>então as atividades de mitigação cumpriram seu objetivo e, por ora, nada mais precisa ser feito. </a:t>
            </a:r>
            <a:endParaRPr lang="pt-BR" dirty="0" smtClean="0"/>
          </a:p>
          <a:p>
            <a:r>
              <a:rPr lang="pt-BR" dirty="0" smtClean="0"/>
              <a:t>Caso </a:t>
            </a:r>
            <a:r>
              <a:rPr lang="pt-BR" dirty="0" smtClean="0"/>
              <a:t>a importância do risco continue sendo alta, um novo plano deve ser feito e executado em relação ao risco, ou um novo prazo estabelecido para continuar o mesmo plano.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execução de planos grandiosos pode até fazer com que a probabilidade de um risco se tornar problema chegue bem próxima a zero. </a:t>
            </a:r>
            <a:endParaRPr lang="pt-BR" dirty="0" smtClean="0"/>
          </a:p>
          <a:p>
            <a:r>
              <a:rPr lang="pt-BR" dirty="0" smtClean="0"/>
              <a:t>Porém</a:t>
            </a:r>
            <a:r>
              <a:rPr lang="pt-BR" dirty="0" smtClean="0"/>
              <a:t>, neste caso, o projeto poderá ficar tão caro que talvez não valha mais a pena executá-lo. </a:t>
            </a:r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o controle do risco deve ser mensurado sempre por uma análise de custo e benefício.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Comunicação de </a:t>
            </a:r>
            <a:r>
              <a:rPr lang="pt-BR" b="1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comunicação na área de gerenciamento de riscos é fundamental, inicialmente nas atividades de identificação. </a:t>
            </a:r>
            <a:endParaRPr lang="pt-BR" dirty="0" smtClean="0"/>
          </a:p>
          <a:p>
            <a:r>
              <a:rPr lang="pt-BR" dirty="0" smtClean="0"/>
              <a:t>Usualmente </a:t>
            </a:r>
            <a:r>
              <a:rPr lang="pt-BR" dirty="0" smtClean="0"/>
              <a:t>o pessoal técnico já tem consciência dos riscos que um projeto vai enfrentar, mas se não forem incentivados a comunicar essa informação, não o farão. </a:t>
            </a:r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uma reunião de planejamento inicial com toda a equipe é fundamental para que riscos sejam levantados e avaliados pela equipe como um todo.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Poucas crises, estatisticamente, ocorrem de surpresa. </a:t>
            </a:r>
            <a:endParaRPr lang="pt-BR" dirty="0" smtClean="0"/>
          </a:p>
          <a:p>
            <a:r>
              <a:rPr lang="pt-BR" dirty="0" smtClean="0"/>
              <a:t>Normalmente </a:t>
            </a:r>
            <a:r>
              <a:rPr lang="pt-BR" dirty="0" smtClean="0"/>
              <a:t>os problemas vão crescendo lentamente até que se transformem em uma crise. </a:t>
            </a:r>
            <a:endParaRPr lang="pt-BR" dirty="0" smtClean="0"/>
          </a:p>
          <a:p>
            <a:pPr lvl="1"/>
            <a:r>
              <a:rPr lang="pt-BR" dirty="0" smtClean="0"/>
              <a:t>Isso </a:t>
            </a:r>
            <a:r>
              <a:rPr lang="pt-BR" dirty="0" smtClean="0"/>
              <a:t>não é diferente em projetos de software.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que vai fazer a diferença entre uma crise que cresce nas sombras até atingir um tamanho que coloque o projeto a perder e um problema que pode ser mitigado em seu início, é a capacidade da equipe de perceber e comunicar justamente esse início.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de comunicação que podem levar a crises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Declaração inadequada.</a:t>
            </a:r>
          </a:p>
          <a:p>
            <a:pPr lvl="0"/>
            <a:r>
              <a:rPr lang="pt-BR" dirty="0" smtClean="0"/>
              <a:t>Opção discutível.</a:t>
            </a:r>
          </a:p>
          <a:p>
            <a:pPr lvl="0"/>
            <a:r>
              <a:rPr lang="pt-BR" dirty="0" smtClean="0"/>
              <a:t>Boatos.</a:t>
            </a:r>
          </a:p>
          <a:p>
            <a:pPr lvl="0"/>
            <a:r>
              <a:rPr lang="pt-BR" dirty="0" smtClean="0"/>
              <a:t>Vazamento de informação.</a:t>
            </a:r>
          </a:p>
          <a:p>
            <a:pPr lvl="0"/>
            <a:r>
              <a:rPr lang="pt-BR" dirty="0" smtClean="0"/>
              <a:t>Política interna.</a:t>
            </a:r>
          </a:p>
          <a:p>
            <a:pPr lvl="0"/>
            <a:r>
              <a:rPr lang="pt-BR" dirty="0" smtClean="0"/>
              <a:t>Falta de integração.</a:t>
            </a:r>
          </a:p>
          <a:p>
            <a:pPr lvl="0"/>
            <a:r>
              <a:rPr lang="pt-BR" dirty="0" smtClean="0"/>
              <a:t>Atendimento frágil.</a:t>
            </a:r>
          </a:p>
          <a:p>
            <a:pPr lvl="0"/>
            <a:r>
              <a:rPr lang="pt-BR" dirty="0" smtClean="0"/>
              <a:t>Questões pendentes.</a:t>
            </a:r>
          </a:p>
          <a:p>
            <a:pPr lvl="0"/>
            <a:r>
              <a:rPr lang="pt-BR" dirty="0" smtClean="0"/>
              <a:t>Falta de recursos.</a:t>
            </a:r>
          </a:p>
          <a:p>
            <a:pPr lvl="0"/>
            <a:r>
              <a:rPr lang="pt-BR" i="1" dirty="0" err="1" smtClean="0"/>
              <a:t>Briefing</a:t>
            </a:r>
            <a:r>
              <a:rPr lang="pt-BR" dirty="0" smtClean="0"/>
              <a:t> obscuro.</a:t>
            </a:r>
          </a:p>
          <a:p>
            <a:pPr lvl="0"/>
            <a:r>
              <a:rPr lang="pt-BR" dirty="0" smtClean="0"/>
              <a:t>Dados conflitantes.</a:t>
            </a:r>
          </a:p>
          <a:p>
            <a:pPr lvl="0"/>
            <a:r>
              <a:rPr lang="pt-BR" dirty="0" smtClean="0"/>
              <a:t>Postergar decisões.</a:t>
            </a:r>
          </a:p>
          <a:p>
            <a:pPr lvl="0"/>
            <a:r>
              <a:rPr lang="pt-BR" dirty="0" smtClean="0"/>
              <a:t>Funcionários insatisfeitos.</a:t>
            </a:r>
          </a:p>
          <a:p>
            <a:pPr lvl="0"/>
            <a:r>
              <a:rPr lang="pt-BR" dirty="0" smtClean="0"/>
              <a:t>Falta de orientação interna.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dos fatores em comunicação de risco que deve estar sob atenção do gerente é que diferentes interessados terão diferentes percepções sobre o risco. 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 smtClean="0"/>
              <a:t>atribuída a Einstein a frase “o maior problema da comunicação é a ilusão de que ela ocorreu”. </a:t>
            </a:r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não basta apresentar a lista de riscos aos interessados e esperar que todos entendam o que devem fazer. 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 smtClean="0"/>
              <a:t>necessário, em muitos casos, enfatizar as perdas que podem ocorrer caso o risco não seja adequadamente prevenido.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 smtClean="0"/>
              <a:t>desenvolvedores estarão mais interessados nos riscos técnicos que podem dificultar seu trabalho, causando frustração.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 smtClean="0"/>
              <a:t>clientes estarão mais interessados nos riscos que poderão atrasar o cronograma ou afetar os custos do projeto.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 smtClean="0"/>
              <a:t>usuários estarão interessados em riscos que envolvem a qualidade do sistema. </a:t>
            </a:r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comunicar os riscos corretamente às partes interessadas é também um processo que deve ser cuidadosamente pensado e executado pelo gerente de projeto.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gerenciamento de riscos (SEI)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1800" i="1" dirty="0" smtClean="0"/>
              <a:t>Identificação</a:t>
            </a:r>
            <a:r>
              <a:rPr lang="pt-BR" sz="1800" dirty="0" smtClean="0"/>
              <a:t>. </a:t>
            </a:r>
            <a:endParaRPr lang="pt-BR" sz="1800" dirty="0" smtClean="0"/>
          </a:p>
          <a:p>
            <a:pPr lvl="1"/>
            <a:r>
              <a:rPr lang="pt-BR" sz="1600" dirty="0" smtClean="0"/>
              <a:t>Antes </a:t>
            </a:r>
            <a:r>
              <a:rPr lang="pt-BR" sz="1600" dirty="0" smtClean="0"/>
              <a:t>que os riscos possam ser tratados, eles precisam ser identificados. </a:t>
            </a:r>
          </a:p>
          <a:p>
            <a:r>
              <a:rPr lang="pt-BR" sz="1800" i="1" dirty="0" smtClean="0"/>
              <a:t>Análise</a:t>
            </a:r>
            <a:r>
              <a:rPr lang="pt-BR" sz="1800" dirty="0" smtClean="0"/>
              <a:t>. </a:t>
            </a:r>
            <a:endParaRPr lang="pt-BR" sz="1800" dirty="0" smtClean="0"/>
          </a:p>
          <a:p>
            <a:pPr lvl="1"/>
            <a:r>
              <a:rPr lang="pt-BR" sz="1600" dirty="0" smtClean="0"/>
              <a:t>Transforma </a:t>
            </a:r>
            <a:r>
              <a:rPr lang="pt-BR" sz="1600" dirty="0" smtClean="0"/>
              <a:t>a lista de riscos potenciais em um documento </a:t>
            </a:r>
            <a:r>
              <a:rPr lang="pt-BR" sz="1600" dirty="0" smtClean="0"/>
              <a:t>no qual os </a:t>
            </a:r>
            <a:r>
              <a:rPr lang="pt-BR" sz="1600" dirty="0" smtClean="0"/>
              <a:t>riscos são </a:t>
            </a:r>
            <a:r>
              <a:rPr lang="pt-BR" sz="1600" dirty="0" smtClean="0"/>
              <a:t>priorizados. </a:t>
            </a:r>
            <a:endParaRPr lang="pt-BR" sz="1600" dirty="0" smtClean="0"/>
          </a:p>
          <a:p>
            <a:r>
              <a:rPr lang="pt-BR" sz="1800" i="1" dirty="0" smtClean="0"/>
              <a:t>Planejamento</a:t>
            </a:r>
            <a:r>
              <a:rPr lang="pt-BR" sz="1800" dirty="0" smtClean="0"/>
              <a:t>. </a:t>
            </a:r>
            <a:endParaRPr lang="pt-BR" sz="1800" dirty="0" smtClean="0"/>
          </a:p>
          <a:p>
            <a:pPr lvl="1"/>
            <a:r>
              <a:rPr lang="pt-BR" sz="1600" dirty="0" smtClean="0"/>
              <a:t>O </a:t>
            </a:r>
            <a:r>
              <a:rPr lang="pt-BR" sz="1600" dirty="0" smtClean="0"/>
              <a:t>planejamento frente aos riscos permite ao gerente prevenir </a:t>
            </a:r>
            <a:r>
              <a:rPr lang="pt-BR" sz="1600" dirty="0" smtClean="0"/>
              <a:t>problemas.</a:t>
            </a:r>
            <a:endParaRPr lang="pt-BR" sz="1600" dirty="0" smtClean="0"/>
          </a:p>
          <a:p>
            <a:r>
              <a:rPr lang="pt-BR" sz="1800" i="1" dirty="0" smtClean="0"/>
              <a:t>Rastreamento ou monitoramento</a:t>
            </a:r>
            <a:r>
              <a:rPr lang="pt-BR" sz="1800" dirty="0" smtClean="0"/>
              <a:t>. </a:t>
            </a:r>
          </a:p>
          <a:p>
            <a:pPr lvl="1"/>
            <a:r>
              <a:rPr lang="pt-BR" sz="1600" dirty="0" smtClean="0"/>
              <a:t>Consiste </a:t>
            </a:r>
            <a:r>
              <a:rPr lang="pt-BR" sz="1600" dirty="0" smtClean="0"/>
              <a:t>em avaliar, ao longo do projeto, as propriedades do </a:t>
            </a:r>
            <a:r>
              <a:rPr lang="pt-BR" sz="1600" dirty="0" smtClean="0"/>
              <a:t>risco baseando-se em métricas.</a:t>
            </a:r>
            <a:endParaRPr lang="pt-BR" sz="1600" dirty="0" smtClean="0"/>
          </a:p>
          <a:p>
            <a:r>
              <a:rPr lang="pt-BR" sz="1800" i="1" dirty="0" smtClean="0"/>
              <a:t>Controle</a:t>
            </a:r>
            <a:r>
              <a:rPr lang="pt-BR" sz="1800" dirty="0" smtClean="0"/>
              <a:t>. </a:t>
            </a:r>
            <a:endParaRPr lang="pt-BR" sz="1800" dirty="0" smtClean="0"/>
          </a:p>
          <a:p>
            <a:pPr lvl="1"/>
            <a:r>
              <a:rPr lang="pt-BR" sz="1600" dirty="0" smtClean="0"/>
              <a:t>Em </a:t>
            </a:r>
            <a:r>
              <a:rPr lang="pt-BR" sz="1600" dirty="0" smtClean="0"/>
              <a:t>função de mudanças no </a:t>
            </a:r>
            <a:r>
              <a:rPr lang="pt-BR" sz="1600" i="1" dirty="0" smtClean="0"/>
              <a:t>status</a:t>
            </a:r>
            <a:r>
              <a:rPr lang="pt-BR" sz="1600" dirty="0" smtClean="0"/>
              <a:t> de um risco, planos podem ter que ser </a:t>
            </a:r>
            <a:r>
              <a:rPr lang="pt-BR" sz="1600" dirty="0" smtClean="0"/>
              <a:t>executados.</a:t>
            </a:r>
            <a:endParaRPr lang="pt-BR" sz="1600" dirty="0" smtClean="0"/>
          </a:p>
          <a:p>
            <a:r>
              <a:rPr lang="pt-BR" sz="1800" i="1" dirty="0" smtClean="0"/>
              <a:t>Comunicação</a:t>
            </a:r>
            <a:r>
              <a:rPr lang="pt-BR" sz="1800" dirty="0" smtClean="0"/>
              <a:t>. </a:t>
            </a:r>
            <a:endParaRPr lang="pt-BR" sz="1800" dirty="0" smtClean="0"/>
          </a:p>
          <a:p>
            <a:pPr lvl="1"/>
            <a:r>
              <a:rPr lang="pt-BR" sz="1600" dirty="0" smtClean="0"/>
              <a:t>É um </a:t>
            </a:r>
            <a:r>
              <a:rPr lang="pt-BR" sz="1600" dirty="0" smtClean="0"/>
              <a:t>processo fundamental ao longo de todo um projeto de software, especialmente em relação à prevenção e tratamento de riscos. </a:t>
            </a:r>
          </a:p>
          <a:p>
            <a:pPr lvl="1"/>
            <a:endParaRPr lang="pt-B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Plano de Gerência de </a:t>
            </a:r>
            <a:r>
              <a:rPr lang="pt-BR" b="1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Quais são os riscos </a:t>
            </a:r>
            <a:r>
              <a:rPr lang="pt-BR" dirty="0" smtClean="0"/>
              <a:t>identificados.</a:t>
            </a:r>
            <a:endParaRPr lang="pt-BR" dirty="0" smtClean="0"/>
          </a:p>
          <a:p>
            <a:pPr lvl="0"/>
            <a:r>
              <a:rPr lang="pt-BR" dirty="0" smtClean="0"/>
              <a:t>Uma análise qualitativa ou quantitativa de cada risco, por exemplo, indicando a probabilidade de sua ocorrência e seu provável impacto sobre o projeto, caso </a:t>
            </a:r>
            <a:r>
              <a:rPr lang="pt-BR" dirty="0" smtClean="0"/>
              <a:t>ocorra.</a:t>
            </a:r>
            <a:endParaRPr lang="pt-BR" dirty="0" smtClean="0"/>
          </a:p>
          <a:p>
            <a:pPr lvl="0"/>
            <a:r>
              <a:rPr lang="pt-BR" dirty="0" smtClean="0"/>
              <a:t>Como a probabilidade do risco ocorrer pode ser </a:t>
            </a:r>
            <a:r>
              <a:rPr lang="pt-BR" dirty="0" smtClean="0"/>
              <a:t>reduzida.</a:t>
            </a:r>
            <a:endParaRPr lang="pt-BR" dirty="0" smtClean="0"/>
          </a:p>
          <a:p>
            <a:pPr lvl="0"/>
            <a:r>
              <a:rPr lang="pt-BR" dirty="0" smtClean="0"/>
              <a:t>Como o impacto do risco, caso ocorra, pode ser </a:t>
            </a:r>
            <a:r>
              <a:rPr lang="pt-BR" dirty="0" smtClean="0"/>
              <a:t>reduzido.</a:t>
            </a:r>
            <a:endParaRPr lang="pt-BR" dirty="0" smtClean="0"/>
          </a:p>
          <a:p>
            <a:pPr lvl="0"/>
            <a:r>
              <a:rPr lang="pt-BR" dirty="0" smtClean="0"/>
              <a:t>O que fazer se o risco </a:t>
            </a:r>
            <a:r>
              <a:rPr lang="pt-BR" dirty="0" smtClean="0"/>
              <a:t>ocorrer.</a:t>
            </a:r>
            <a:endParaRPr lang="pt-BR" dirty="0" smtClean="0"/>
          </a:p>
          <a:p>
            <a:pPr lvl="0"/>
            <a:r>
              <a:rPr lang="pt-BR" dirty="0" smtClean="0"/>
              <a:t>Como monitorar os </a:t>
            </a:r>
            <a:r>
              <a:rPr lang="pt-BR" dirty="0" smtClean="0"/>
              <a:t>riscos.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dos riscos em relação ao conhecimento que se tem sobre eles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i="1" dirty="0" smtClean="0"/>
              <a:t>Riscos conhecidos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São </a:t>
            </a:r>
            <a:r>
              <a:rPr lang="pt-BR" dirty="0" smtClean="0"/>
              <a:t>aqueles já identificados e para os quais a equipe possivelmente está preparada.</a:t>
            </a:r>
          </a:p>
          <a:p>
            <a:pPr lvl="0"/>
            <a:r>
              <a:rPr lang="pt-BR" i="1" dirty="0" smtClean="0"/>
              <a:t>Riscos desconhecidos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São </a:t>
            </a:r>
            <a:r>
              <a:rPr lang="pt-BR" dirty="0" smtClean="0"/>
              <a:t>aqueles que, se as medidas de identificação adequadas tivessem sido tomadas poderiam ter sido descobertos, mas não foram.</a:t>
            </a:r>
          </a:p>
          <a:p>
            <a:pPr lvl="0"/>
            <a:r>
              <a:rPr lang="pt-BR" i="1" dirty="0" smtClean="0"/>
              <a:t>Riscos impossíveis de prever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São </a:t>
            </a:r>
            <a:r>
              <a:rPr lang="pt-BR" dirty="0" smtClean="0"/>
              <a:t>aqueles que, mesmo com as melhores técnicas de identificação não teriam sido identificados. </a:t>
            </a:r>
          </a:p>
          <a:p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4644008" y="1700808"/>
            <a:ext cx="3744416" cy="432048"/>
            <a:chOff x="3491880" y="1628800"/>
            <a:chExt cx="3744416" cy="432048"/>
          </a:xfrm>
        </p:grpSpPr>
        <p:sp>
          <p:nvSpPr>
            <p:cNvPr id="4" name="CaixaDeTexto 3"/>
            <p:cNvSpPr txBox="1"/>
            <p:nvPr/>
          </p:nvSpPr>
          <p:spPr>
            <a:xfrm>
              <a:off x="4499992" y="1628800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tratar</a:t>
              </a:r>
              <a:endParaRPr lang="pt-BR" dirty="0"/>
            </a:p>
          </p:txBody>
        </p:sp>
        <p:sp>
          <p:nvSpPr>
            <p:cNvPr id="5" name="Seta para a esquerda 4"/>
            <p:cNvSpPr/>
            <p:nvPr/>
          </p:nvSpPr>
          <p:spPr>
            <a:xfrm>
              <a:off x="3491880" y="1628800"/>
              <a:ext cx="936104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644008" y="2780928"/>
            <a:ext cx="3744416" cy="432048"/>
            <a:chOff x="3491880" y="1628800"/>
            <a:chExt cx="3744416" cy="432048"/>
          </a:xfrm>
        </p:grpSpPr>
        <p:sp>
          <p:nvSpPr>
            <p:cNvPr id="8" name="CaixaDeTexto 7"/>
            <p:cNvSpPr txBox="1"/>
            <p:nvPr/>
          </p:nvSpPr>
          <p:spPr>
            <a:xfrm>
              <a:off x="4499992" y="1628800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minimizar</a:t>
              </a:r>
              <a:endParaRPr lang="pt-BR" dirty="0"/>
            </a:p>
          </p:txBody>
        </p:sp>
        <p:sp>
          <p:nvSpPr>
            <p:cNvPr id="9" name="Seta para a esquerda 8"/>
            <p:cNvSpPr/>
            <p:nvPr/>
          </p:nvSpPr>
          <p:spPr>
            <a:xfrm>
              <a:off x="3491880" y="1628800"/>
              <a:ext cx="936104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Identificação de </a:t>
            </a:r>
            <a:r>
              <a:rPr lang="pt-BR" b="1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Elementos que compõe um risco:</a:t>
            </a:r>
          </a:p>
          <a:p>
            <a:pPr lvl="1"/>
            <a:r>
              <a:rPr lang="pt-BR" dirty="0" smtClean="0"/>
              <a:t>Uma </a:t>
            </a:r>
            <a:r>
              <a:rPr lang="pt-BR" i="1" dirty="0" smtClean="0"/>
              <a:t>causa</a:t>
            </a:r>
            <a:r>
              <a:rPr lang="pt-BR" dirty="0" smtClean="0"/>
              <a:t>, </a:t>
            </a:r>
            <a:endParaRPr lang="pt-BR" dirty="0" smtClean="0"/>
          </a:p>
          <a:p>
            <a:pPr lvl="2"/>
            <a:r>
              <a:rPr lang="pt-BR" dirty="0" smtClean="0"/>
              <a:t>na </a:t>
            </a:r>
            <a:r>
              <a:rPr lang="pt-BR" dirty="0" smtClean="0"/>
              <a:t>forma de uma condição incerta.</a:t>
            </a:r>
          </a:p>
          <a:p>
            <a:pPr lvl="1"/>
            <a:r>
              <a:rPr lang="pt-BR" dirty="0" smtClean="0"/>
              <a:t>Um </a:t>
            </a:r>
            <a:r>
              <a:rPr lang="pt-BR" i="1" dirty="0" smtClean="0"/>
              <a:t>problema</a:t>
            </a:r>
            <a:r>
              <a:rPr lang="pt-BR" dirty="0" smtClean="0"/>
              <a:t> </a:t>
            </a:r>
            <a:endParaRPr lang="pt-BR" dirty="0" smtClean="0"/>
          </a:p>
          <a:p>
            <a:pPr lvl="2"/>
            <a:r>
              <a:rPr lang="pt-BR" dirty="0" smtClean="0"/>
              <a:t>que </a:t>
            </a:r>
            <a:r>
              <a:rPr lang="pt-BR" dirty="0" smtClean="0"/>
              <a:t>pode ocorrer em função da causa, o qual vai provocar um </a:t>
            </a:r>
            <a:r>
              <a:rPr lang="pt-BR" i="1" dirty="0" smtClean="0"/>
              <a:t>efeito</a:t>
            </a:r>
            <a:r>
              <a:rPr lang="pt-BR" dirty="0" smtClean="0"/>
              <a:t> ou impacto em um ou mais objetivos do projeto ou iteração.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 nas diferentes fases do 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i="1" dirty="0" smtClean="0"/>
              <a:t>Concepção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riscos </a:t>
            </a:r>
            <a:r>
              <a:rPr lang="pt-BR" dirty="0" smtClean="0"/>
              <a:t>de requisitos e de negócio.</a:t>
            </a:r>
          </a:p>
          <a:p>
            <a:pPr lvl="0"/>
            <a:r>
              <a:rPr lang="pt-BR" i="1" dirty="0" smtClean="0"/>
              <a:t>Elaboração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riscos </a:t>
            </a:r>
            <a:r>
              <a:rPr lang="pt-BR" dirty="0" smtClean="0"/>
              <a:t>de tecnologia e arquitetura de sistema.</a:t>
            </a:r>
          </a:p>
          <a:p>
            <a:pPr lvl="0"/>
            <a:r>
              <a:rPr lang="pt-BR" i="1" dirty="0" smtClean="0"/>
              <a:t>Construção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riscos </a:t>
            </a:r>
            <a:r>
              <a:rPr lang="pt-BR" dirty="0" smtClean="0"/>
              <a:t>de programação e teste de sistema.</a:t>
            </a:r>
          </a:p>
          <a:p>
            <a:pPr lvl="0"/>
            <a:r>
              <a:rPr lang="pt-BR" i="1" dirty="0" smtClean="0"/>
              <a:t>Transição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riscos </a:t>
            </a:r>
            <a:r>
              <a:rPr lang="pt-BR" dirty="0" smtClean="0"/>
              <a:t>de utilização do sistema no ambiente final.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para identificação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Uso de </a:t>
            </a:r>
            <a:r>
              <a:rPr lang="pt-BR" b="1" i="1" dirty="0" smtClean="0">
                <a:solidFill>
                  <a:srgbClr val="0070C0"/>
                </a:solidFill>
              </a:rPr>
              <a:t>checklists</a:t>
            </a:r>
            <a:r>
              <a:rPr lang="pt-BR" i="1" dirty="0" smtClean="0"/>
              <a:t> </a:t>
            </a:r>
            <a:r>
              <a:rPr lang="pt-BR" dirty="0" smtClean="0"/>
              <a:t>pré-definidos com possíveis riscos. </a:t>
            </a:r>
          </a:p>
          <a:p>
            <a:pPr lvl="0"/>
            <a:r>
              <a:rPr lang="pt-BR" dirty="0" smtClean="0"/>
              <a:t>Reuniões e </a:t>
            </a:r>
            <a:r>
              <a:rPr lang="pt-BR" b="1" i="1" dirty="0" smtClean="0">
                <a:solidFill>
                  <a:srgbClr val="FF0000"/>
                </a:solidFill>
              </a:rPr>
              <a:t>brainstormings</a:t>
            </a:r>
            <a:r>
              <a:rPr lang="pt-BR" i="1" dirty="0" smtClean="0"/>
              <a:t> </a:t>
            </a:r>
            <a:r>
              <a:rPr lang="pt-BR" dirty="0" smtClean="0"/>
              <a:t>com gerente e equipe de projeto com experiência em outros projetos.</a:t>
            </a:r>
          </a:p>
          <a:p>
            <a:pPr lvl="0"/>
            <a:r>
              <a:rPr lang="pt-BR" b="1" dirty="0" smtClean="0">
                <a:solidFill>
                  <a:srgbClr val="00B050"/>
                </a:solidFill>
              </a:rPr>
              <a:t>Análise de cenários </a:t>
            </a:r>
            <a:r>
              <a:rPr lang="pt-BR" dirty="0" smtClean="0"/>
              <a:t>e lições aprendidas em projetos anteriores com contexto semelhante.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2338</TotalTime>
  <Words>2339</Words>
  <Application>Microsoft Office PowerPoint</Application>
  <PresentationFormat>Apresentação na tela (4:3)</PresentationFormat>
  <Paragraphs>223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Balcão Envidraçado</vt:lpstr>
      <vt:lpstr>Gerenciamento de riscos</vt:lpstr>
      <vt:lpstr>Conteúdo</vt:lpstr>
      <vt:lpstr>Risco</vt:lpstr>
      <vt:lpstr>Modelo de gerenciamento de riscos (SEI)</vt:lpstr>
      <vt:lpstr>Plano de Gerência de Riscos</vt:lpstr>
      <vt:lpstr>Classificação dos riscos em relação ao conhecimento que se tem sobre eles</vt:lpstr>
      <vt:lpstr>Identificação de Riscos</vt:lpstr>
      <vt:lpstr>Riscos nas diferentes fases do UP</vt:lpstr>
      <vt:lpstr>Técnicas para identificação de riscos</vt:lpstr>
      <vt:lpstr>Fontes de riscos</vt:lpstr>
      <vt:lpstr>Riscos tecnológicos</vt:lpstr>
      <vt:lpstr>Riscos de pessoas</vt:lpstr>
      <vt:lpstr>Riscos de projeto</vt:lpstr>
      <vt:lpstr>Checklist de Riscos (SEI)</vt:lpstr>
      <vt:lpstr>Exemplo (da engenharia do produto)</vt:lpstr>
      <vt:lpstr>Análise de Riscos</vt:lpstr>
      <vt:lpstr>Propriedades dos riscos</vt:lpstr>
      <vt:lpstr>Importância ou Exposição de um risco</vt:lpstr>
      <vt:lpstr>Forma  de cálculo da importância de um risco</vt:lpstr>
      <vt:lpstr>Planos de Mitigação de Riscos</vt:lpstr>
      <vt:lpstr>EXEMPLO (continua)</vt:lpstr>
      <vt:lpstr>Exemplo (continuação)</vt:lpstr>
      <vt:lpstr>Plano de Redução de Probabilidade de Risco</vt:lpstr>
      <vt:lpstr>Slide 24</vt:lpstr>
      <vt:lpstr>Plano de Redução de Impacto de Risco</vt:lpstr>
      <vt:lpstr>Slide 26</vt:lpstr>
      <vt:lpstr>Plano de Contingência</vt:lpstr>
      <vt:lpstr>Tipos de resposta ao risco</vt:lpstr>
      <vt:lpstr>Monitoramento de Riscos</vt:lpstr>
      <vt:lpstr>Documento (sistema) de monitoramento de risco</vt:lpstr>
      <vt:lpstr>Controle de Risco</vt:lpstr>
      <vt:lpstr>Esforço para controle de risco</vt:lpstr>
      <vt:lpstr>Slide 33</vt:lpstr>
      <vt:lpstr>Comunicação de Riscos</vt:lpstr>
      <vt:lpstr>Slide 35</vt:lpstr>
      <vt:lpstr>Problemas de comunicação que podem levar a crises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aulas</dc:title>
  <dc:creator>Raul</dc:creator>
  <cp:lastModifiedBy>Raul Sidnei Wazlawick</cp:lastModifiedBy>
  <cp:revision>172</cp:revision>
  <dcterms:created xsi:type="dcterms:W3CDTF">2009-02-27T18:09:02Z</dcterms:created>
  <dcterms:modified xsi:type="dcterms:W3CDTF">2012-05-02T11:59:19Z</dcterms:modified>
</cp:coreProperties>
</file>