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Lst>
  <p:sldSz cx="9144000" cy="6858000" type="screen4x3"/>
  <p:notesSz cx="7099300" cy="102346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66" autoAdjust="0"/>
    <p:restoredTop sz="86333" autoAdjust="0"/>
  </p:normalViewPr>
  <p:slideViewPr>
    <p:cSldViewPr>
      <p:cViewPr varScale="1">
        <p:scale>
          <a:sx n="63" d="100"/>
          <a:sy n="63" d="100"/>
        </p:scale>
        <p:origin x="-612" y="-108"/>
      </p:cViewPr>
      <p:guideLst>
        <p:guide orient="horz" pos="2160"/>
        <p:guide pos="2880"/>
      </p:guideLst>
    </p:cSldViewPr>
  </p:slideViewPr>
  <p:outlineViewPr>
    <p:cViewPr>
      <p:scale>
        <a:sx n="33" d="100"/>
        <a:sy n="33" d="100"/>
      </p:scale>
      <p:origin x="0" y="147306"/>
    </p:cViewPr>
  </p:outlineViewPr>
  <p:notesTextViewPr>
    <p:cViewPr>
      <p:scale>
        <a:sx n="100" d="100"/>
        <a:sy n="100" d="100"/>
      </p:scale>
      <p:origin x="0" y="0"/>
    </p:cViewPr>
  </p:notesTextViewPr>
  <p:sorterViewPr>
    <p:cViewPr>
      <p:scale>
        <a:sx n="66" d="100"/>
        <a:sy n="66" d="100"/>
      </p:scale>
      <p:origin x="0" y="2053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pt-BR"/>
          </a:p>
        </p:txBody>
      </p:sp>
      <p:sp>
        <p:nvSpPr>
          <p:cNvPr id="3" name="Espaço Reservado para Data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793648DF-D2F7-47D0-BEF4-A0C213766FCD}" type="datetimeFigureOut">
              <a:rPr lang="pt-BR" smtClean="0"/>
              <a:pPr/>
              <a:t>14/5/2012</a:t>
            </a:fld>
            <a:endParaRPr lang="pt-BR"/>
          </a:p>
        </p:txBody>
      </p:sp>
      <p:sp>
        <p:nvSpPr>
          <p:cNvPr id="4" name="Espaço Reservado para Imagem de Slide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pt-BR"/>
          </a:p>
        </p:txBody>
      </p:sp>
      <p:sp>
        <p:nvSpPr>
          <p:cNvPr id="5" name="Espaço Reservado para Anotaçõ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pt-BR"/>
          </a:p>
        </p:txBody>
      </p:sp>
      <p:sp>
        <p:nvSpPr>
          <p:cNvPr id="7" name="Espaço Reservado para Número de Slid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0A1939D4-D8EE-408B-B7CD-C23C6B023EFC}"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0A1939D4-D8EE-408B-B7CD-C23C6B023EFC}" type="slidenum">
              <a:rPr lang="pt-BR" smtClean="0"/>
              <a:pPr/>
              <a:t>1</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1"/>
      </p:bgRef>
    </p:bg>
    <p:spTree>
      <p:nvGrpSpPr>
        <p:cNvPr id="1" name=""/>
        <p:cNvGrpSpPr/>
        <p:nvPr/>
      </p:nvGrpSpPr>
      <p:grpSpPr>
        <a:xfrm>
          <a:off x="0" y="0"/>
          <a:ext cx="0" cy="0"/>
          <a:chOff x="0" y="0"/>
          <a:chExt cx="0" cy="0"/>
        </a:xfrm>
      </p:grpSpPr>
      <p:sp>
        <p:nvSpPr>
          <p:cNvPr id="8" name="Título 7"/>
          <p:cNvSpPr>
            <a:spLocks noGrp="1"/>
          </p:cNvSpPr>
          <p:nvPr>
            <p:ph type="ctrTitle"/>
          </p:nvPr>
        </p:nvSpPr>
        <p:spPr>
          <a:xfrm>
            <a:off x="2286000" y="3124200"/>
            <a:ext cx="6172200" cy="1894362"/>
          </a:xfrm>
        </p:spPr>
        <p:txBody>
          <a:bodyPr/>
          <a:lstStyle>
            <a:lvl1pPr>
              <a:defRPr b="1"/>
            </a:lvl1pPr>
          </a:lstStyle>
          <a:p>
            <a:r>
              <a:rPr kumimoji="0" lang="pt-BR" smtClean="0"/>
              <a:t>Clique para editar o estilo do título mestre</a:t>
            </a:r>
            <a:endParaRPr kumimoji="0" lang="en-US"/>
          </a:p>
        </p:txBody>
      </p:sp>
      <p:sp>
        <p:nvSpPr>
          <p:cNvPr id="9" name="Subtítu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bwMode="auto">
          <a:xfrm rot="5400000">
            <a:off x="7764621" y="1174097"/>
            <a:ext cx="2286000" cy="381000"/>
          </a:xfrm>
        </p:spPr>
        <p:txBody>
          <a:bodyPr/>
          <a:lstStyle/>
          <a:p>
            <a:fld id="{2E700DB3-DBF0-4086-B675-117E7A9610B8}" type="datetimeFigureOut">
              <a:rPr lang="pt-BR" smtClean="0"/>
              <a:pPr/>
              <a:t>14/5/2012</a:t>
            </a:fld>
            <a:endParaRPr lang="pt-BR"/>
          </a:p>
        </p:txBody>
      </p:sp>
      <p:sp>
        <p:nvSpPr>
          <p:cNvPr id="17" name="Espaço Reservado para Rodapé 16"/>
          <p:cNvSpPr>
            <a:spLocks noGrp="1"/>
          </p:cNvSpPr>
          <p:nvPr>
            <p:ph type="ftr" sz="quarter" idx="11"/>
          </p:nvPr>
        </p:nvSpPr>
        <p:spPr bwMode="auto">
          <a:xfrm rot="5400000">
            <a:off x="7077269" y="4181669"/>
            <a:ext cx="3657600" cy="384048"/>
          </a:xfrm>
        </p:spPr>
        <p:txBody>
          <a:bodyPr/>
          <a:lstStyle/>
          <a:p>
            <a:endParaRPr lang="pt-BR"/>
          </a:p>
        </p:txBody>
      </p:sp>
      <p:sp>
        <p:nvSpPr>
          <p:cNvPr id="10" name="Retângu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ângu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ector reto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ector reto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ector reto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ângu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ço Reservado para Número de Slide 28"/>
          <p:cNvSpPr>
            <a:spLocks noGrp="1"/>
          </p:cNvSpPr>
          <p:nvPr>
            <p:ph type="sldNum" sz="quarter" idx="12"/>
          </p:nvPr>
        </p:nvSpPr>
        <p:spPr bwMode="auto">
          <a:xfrm>
            <a:off x="1325544" y="4928702"/>
            <a:ext cx="609600" cy="517524"/>
          </a:xfrm>
        </p:spPr>
        <p:txBody>
          <a:bodyPr/>
          <a:lstStyle/>
          <a:p>
            <a:fld id="{2119D8CF-8DEC-4D9F-84EE-ADF04DFF3391}"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14/5/2012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676400" cy="5851525"/>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14/5/2012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8" name="Espaço Reservado para Conteúdo 7"/>
          <p:cNvSpPr>
            <a:spLocks noGrp="1"/>
          </p:cNvSpPr>
          <p:nvPr>
            <p:ph sz="quarter" idx="1"/>
          </p:nvPr>
        </p:nvSpPr>
        <p:spPr>
          <a:xfrm>
            <a:off x="457200" y="1600200"/>
            <a:ext cx="7467600" cy="4873752"/>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4"/>
          </p:nvPr>
        </p:nvSpPr>
        <p:spPr/>
        <p:txBody>
          <a:bodyPr rtlCol="0"/>
          <a:lstStyle/>
          <a:p>
            <a:fld id="{2E700DB3-DBF0-4086-B675-117E7A9610B8}" type="datetimeFigureOut">
              <a:rPr lang="pt-BR" smtClean="0"/>
              <a:pPr/>
              <a:t>14/5/2012</a:t>
            </a:fld>
            <a:endParaRPr lang="pt-BR"/>
          </a:p>
        </p:txBody>
      </p:sp>
      <p:sp>
        <p:nvSpPr>
          <p:cNvPr id="9" name="Espaço Reservado para Número de Slide 8"/>
          <p:cNvSpPr>
            <a:spLocks noGrp="1"/>
          </p:cNvSpPr>
          <p:nvPr>
            <p:ph type="sldNum" sz="quarter" idx="15"/>
          </p:nvPr>
        </p:nvSpPr>
        <p:spPr/>
        <p:txBody>
          <a:bodyPr rtlCol="0"/>
          <a:lstStyle/>
          <a:p>
            <a:fld id="{2119D8CF-8DEC-4D9F-84EE-ADF04DFF3391}" type="slidenum">
              <a:rPr lang="pt-BR" smtClean="0"/>
              <a:pPr/>
              <a:t>‹nº›</a:t>
            </a:fld>
            <a:endParaRPr lang="pt-BR"/>
          </a:p>
        </p:txBody>
      </p:sp>
      <p:sp>
        <p:nvSpPr>
          <p:cNvPr id="10" name="Espaço Reservado para Rodapé 9"/>
          <p:cNvSpPr>
            <a:spLocks noGrp="1"/>
          </p:cNvSpPr>
          <p:nvPr>
            <p:ph type="ftr" sz="quarter" idx="16"/>
          </p:nvPr>
        </p:nvSpPr>
        <p:spPr/>
        <p:txBody>
          <a:bodyPr rtlCol="0"/>
          <a:lstStyle/>
          <a:p>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2286000" y="2895600"/>
            <a:ext cx="6172200" cy="2053590"/>
          </a:xfrm>
        </p:spPr>
        <p:txBody>
          <a:bodyPr/>
          <a:lstStyle>
            <a:lvl1pPr algn="l">
              <a:buNone/>
              <a:defRPr sz="3000" b="1" cap="small"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bwMode="auto">
          <a:xfrm rot="5400000">
            <a:off x="7763256" y="1170432"/>
            <a:ext cx="2286000" cy="381000"/>
          </a:xfrm>
        </p:spPr>
        <p:txBody>
          <a:bodyPr/>
          <a:lstStyle/>
          <a:p>
            <a:fld id="{2E700DB3-DBF0-4086-B675-117E7A9610B8}" type="datetimeFigureOut">
              <a:rPr lang="pt-BR" smtClean="0"/>
              <a:pPr/>
              <a:t>14/5/2012</a:t>
            </a:fld>
            <a:endParaRPr lang="pt-BR"/>
          </a:p>
        </p:txBody>
      </p:sp>
      <p:sp>
        <p:nvSpPr>
          <p:cNvPr id="5" name="Espaço Reservado para Rodapé 4"/>
          <p:cNvSpPr>
            <a:spLocks noGrp="1"/>
          </p:cNvSpPr>
          <p:nvPr>
            <p:ph type="ftr" sz="quarter" idx="11"/>
          </p:nvPr>
        </p:nvSpPr>
        <p:spPr bwMode="auto">
          <a:xfrm rot="5400000">
            <a:off x="7077456" y="4178808"/>
            <a:ext cx="3657600" cy="384048"/>
          </a:xfrm>
        </p:spPr>
        <p:txBody>
          <a:bodyPr/>
          <a:lstStyle/>
          <a:p>
            <a:endParaRPr lang="pt-BR"/>
          </a:p>
        </p:txBody>
      </p:sp>
      <p:sp>
        <p:nvSpPr>
          <p:cNvPr id="9" name="Retângu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ector reto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ector reto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ângu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reto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ço Reservado para Número de Slide 5"/>
          <p:cNvSpPr>
            <a:spLocks noGrp="1"/>
          </p:cNvSpPr>
          <p:nvPr>
            <p:ph type="sldNum" sz="quarter" idx="12"/>
          </p:nvPr>
        </p:nvSpPr>
        <p:spPr bwMode="auto">
          <a:xfrm>
            <a:off x="1340616" y="4928702"/>
            <a:ext cx="609600" cy="517524"/>
          </a:xfrm>
        </p:spPr>
        <p:txBody>
          <a:bodyPr/>
          <a:lstStyle/>
          <a:p>
            <a:fld id="{2119D8CF-8DEC-4D9F-84EE-ADF04DFF3391}"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5" name="Espaço Reservado para Data 4"/>
          <p:cNvSpPr>
            <a:spLocks noGrp="1"/>
          </p:cNvSpPr>
          <p:nvPr>
            <p:ph type="dt" sz="half" idx="10"/>
          </p:nvPr>
        </p:nvSpPr>
        <p:spPr/>
        <p:txBody>
          <a:bodyPr/>
          <a:lstStyle/>
          <a:p>
            <a:fld id="{2E700DB3-DBF0-4086-B675-117E7A9610B8}" type="datetimeFigureOut">
              <a:rPr lang="pt-BR" smtClean="0"/>
              <a:pPr/>
              <a:t>14/5/2012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
        <p:nvSpPr>
          <p:cNvPr id="9" name="Espaço Reservado para Conteúdo 8"/>
          <p:cNvSpPr>
            <a:spLocks noGrp="1"/>
          </p:cNvSpPr>
          <p:nvPr>
            <p:ph sz="quarter" idx="1"/>
          </p:nvPr>
        </p:nvSpPr>
        <p:spPr>
          <a:xfrm>
            <a:off x="457200" y="1600200"/>
            <a:ext cx="36576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270248" y="1600200"/>
            <a:ext cx="36576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7543800" cy="1143000"/>
          </a:xfrm>
        </p:spPr>
        <p:txBody>
          <a:bodyPr anchor="b"/>
          <a:lstStyle>
            <a:lvl1pPr>
              <a:defRPr/>
            </a:lvl1pPr>
          </a:lstStyle>
          <a:p>
            <a:r>
              <a:rPr kumimoji="0" lang="pt-BR" smtClean="0"/>
              <a:t>Clique para editar o estilo do título mestre</a:t>
            </a:r>
            <a:endParaRPr kumimoji="0" lang="en-US"/>
          </a:p>
        </p:txBody>
      </p:sp>
      <p:sp>
        <p:nvSpPr>
          <p:cNvPr id="7" name="Espaço Reservado para Data 6"/>
          <p:cNvSpPr>
            <a:spLocks noGrp="1"/>
          </p:cNvSpPr>
          <p:nvPr>
            <p:ph type="dt" sz="half" idx="10"/>
          </p:nvPr>
        </p:nvSpPr>
        <p:spPr/>
        <p:txBody>
          <a:bodyPr/>
          <a:lstStyle/>
          <a:p>
            <a:fld id="{2E700DB3-DBF0-4086-B675-117E7A9610B8}" type="datetimeFigureOut">
              <a:rPr lang="pt-BR" smtClean="0"/>
              <a:pPr/>
              <a:t>14/5/2012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pPr/>
              <a:t>‹nº›</a:t>
            </a:fld>
            <a:endParaRPr lang="pt-BR"/>
          </a:p>
        </p:txBody>
      </p:sp>
      <p:sp>
        <p:nvSpPr>
          <p:cNvPr id="11" name="Espaço Reservado para Conteúdo 10"/>
          <p:cNvSpPr>
            <a:spLocks noGrp="1"/>
          </p:cNvSpPr>
          <p:nvPr>
            <p:ph sz="quarter" idx="2"/>
          </p:nvPr>
        </p:nvSpPr>
        <p:spPr>
          <a:xfrm>
            <a:off x="457200" y="2362200"/>
            <a:ext cx="3657600" cy="38862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371975" y="2362200"/>
            <a:ext cx="3657600" cy="38862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2" name="Espaço Reservado para Tex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
        <p:nvSpPr>
          <p:cNvPr id="14" name="Espaço Reservado para Tex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6" name="Espaço Reservado para Data 5"/>
          <p:cNvSpPr>
            <a:spLocks noGrp="1"/>
          </p:cNvSpPr>
          <p:nvPr>
            <p:ph type="dt" sz="half" idx="10"/>
          </p:nvPr>
        </p:nvSpPr>
        <p:spPr/>
        <p:txBody>
          <a:bodyPr rtlCol="0"/>
          <a:lstStyle/>
          <a:p>
            <a:fld id="{2E700DB3-DBF0-4086-B675-117E7A9610B8}" type="datetimeFigureOut">
              <a:rPr lang="pt-BR" smtClean="0"/>
              <a:pPr/>
              <a:t>14/5/2012</a:t>
            </a:fld>
            <a:endParaRPr lang="pt-BR"/>
          </a:p>
        </p:txBody>
      </p:sp>
      <p:sp>
        <p:nvSpPr>
          <p:cNvPr id="7" name="Espaço Reservado para Número de Slide 6"/>
          <p:cNvSpPr>
            <a:spLocks noGrp="1"/>
          </p:cNvSpPr>
          <p:nvPr>
            <p:ph type="sldNum" sz="quarter" idx="11"/>
          </p:nvPr>
        </p:nvSpPr>
        <p:spPr/>
        <p:txBody>
          <a:bodyPr rtlCol="0"/>
          <a:lstStyle/>
          <a:p>
            <a:fld id="{2119D8CF-8DEC-4D9F-84EE-ADF04DFF3391}" type="slidenum">
              <a:rPr lang="pt-BR" smtClean="0"/>
              <a:pPr/>
              <a:t>‹nº›</a:t>
            </a:fld>
            <a:endParaRPr lang="pt-BR"/>
          </a:p>
        </p:txBody>
      </p:sp>
      <p:sp>
        <p:nvSpPr>
          <p:cNvPr id="8" name="Espaço Reservado para Rodapé 7"/>
          <p:cNvSpPr>
            <a:spLocks noGrp="1"/>
          </p:cNvSpPr>
          <p:nvPr>
            <p:ph type="ftr" sz="quarter" idx="12"/>
          </p:nvPr>
        </p:nvSpPr>
        <p:spPr/>
        <p:txBody>
          <a:bodyPr rtlCol="0"/>
          <a:lstStyle/>
          <a:p>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pPr/>
              <a:t>14/5/2012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1"/>
      </p:bgRef>
    </p:bg>
    <p:spTree>
      <p:nvGrpSpPr>
        <p:cNvPr id="1" name=""/>
        <p:cNvGrpSpPr/>
        <p:nvPr/>
      </p:nvGrpSpPr>
      <p:grpSpPr>
        <a:xfrm>
          <a:off x="0" y="0"/>
          <a:ext cx="0" cy="0"/>
          <a:chOff x="0" y="0"/>
          <a:chExt cx="0" cy="0"/>
        </a:xfrm>
      </p:grpSpPr>
      <p:sp>
        <p:nvSpPr>
          <p:cNvPr id="10" name="Conector reto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ítu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8" name="Conector reto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reto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ângu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ço Reservado para Conteúdo 17"/>
          <p:cNvSpPr>
            <a:spLocks noGrp="1"/>
          </p:cNvSpPr>
          <p:nvPr>
            <p:ph sz="quarter" idx="1"/>
          </p:nvPr>
        </p:nvSpPr>
        <p:spPr>
          <a:xfrm>
            <a:off x="304800" y="274320"/>
            <a:ext cx="5638800" cy="6327648"/>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1" name="Espaço Reservado para Data 20"/>
          <p:cNvSpPr>
            <a:spLocks noGrp="1"/>
          </p:cNvSpPr>
          <p:nvPr>
            <p:ph type="dt" sz="half" idx="14"/>
          </p:nvPr>
        </p:nvSpPr>
        <p:spPr/>
        <p:txBody>
          <a:bodyPr rtlCol="0"/>
          <a:lstStyle/>
          <a:p>
            <a:fld id="{2E700DB3-DBF0-4086-B675-117E7A9610B8}" type="datetimeFigureOut">
              <a:rPr lang="pt-BR" smtClean="0"/>
              <a:pPr/>
              <a:t>14/5/2012</a:t>
            </a:fld>
            <a:endParaRPr lang="pt-BR"/>
          </a:p>
        </p:txBody>
      </p:sp>
      <p:sp>
        <p:nvSpPr>
          <p:cNvPr id="22" name="Espaço Reservado para Número de Slide 21"/>
          <p:cNvSpPr>
            <a:spLocks noGrp="1"/>
          </p:cNvSpPr>
          <p:nvPr>
            <p:ph type="sldNum" sz="quarter" idx="15"/>
          </p:nvPr>
        </p:nvSpPr>
        <p:spPr/>
        <p:txBody>
          <a:bodyPr rtlCol="0"/>
          <a:lstStyle/>
          <a:p>
            <a:fld id="{2119D8CF-8DEC-4D9F-84EE-ADF04DFF3391}" type="slidenum">
              <a:rPr lang="pt-BR" smtClean="0"/>
              <a:pPr/>
              <a:t>‹nº›</a:t>
            </a:fld>
            <a:endParaRPr lang="pt-BR"/>
          </a:p>
        </p:txBody>
      </p:sp>
      <p:sp>
        <p:nvSpPr>
          <p:cNvPr id="23" name="Espaço Reservado para Rodapé 22"/>
          <p:cNvSpPr>
            <a:spLocks noGrp="1"/>
          </p:cNvSpPr>
          <p:nvPr>
            <p:ph type="ftr" sz="quarter" idx="16"/>
          </p:nvPr>
        </p:nvSpPr>
        <p:spPr/>
        <p:txBody>
          <a:bodyPr rtlCol="0"/>
          <a:lstStyle/>
          <a:p>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Conector reto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ítulo 1"/>
          <p:cNvSpPr>
            <a:spLocks noGrp="1"/>
          </p:cNvSpPr>
          <p:nvPr>
            <p:ph type="title"/>
          </p:nvPr>
        </p:nvSpPr>
        <p:spPr>
          <a:xfrm rot="5400000">
            <a:off x="3350133" y="3200400"/>
            <a:ext cx="6309360" cy="457200"/>
          </a:xfrm>
        </p:spPr>
        <p:txBody>
          <a:bodyPr anchor="b"/>
          <a:lstStyle>
            <a:lvl1pPr algn="l">
              <a:buNone/>
              <a:defRPr sz="2000" b="1"/>
            </a:lvl1pPr>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pt-BR" smtClean="0"/>
              <a:t>Clique para editar os estilos do texto mestre</a:t>
            </a:r>
          </a:p>
        </p:txBody>
      </p:sp>
      <p:sp>
        <p:nvSpPr>
          <p:cNvPr id="10" name="Conector reto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ângu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ector reto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ector reto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ço Reservado para Data 16"/>
          <p:cNvSpPr>
            <a:spLocks noGrp="1"/>
          </p:cNvSpPr>
          <p:nvPr>
            <p:ph type="dt" sz="half" idx="10"/>
          </p:nvPr>
        </p:nvSpPr>
        <p:spPr/>
        <p:txBody>
          <a:bodyPr rtlCol="0"/>
          <a:lstStyle/>
          <a:p>
            <a:fld id="{2E700DB3-DBF0-4086-B675-117E7A9610B8}" type="datetimeFigureOut">
              <a:rPr lang="pt-BR" smtClean="0"/>
              <a:pPr/>
              <a:t>14/5/2012</a:t>
            </a:fld>
            <a:endParaRPr lang="pt-BR"/>
          </a:p>
        </p:txBody>
      </p:sp>
      <p:sp>
        <p:nvSpPr>
          <p:cNvPr id="18" name="Espaço Reservado para Número de Slide 17"/>
          <p:cNvSpPr>
            <a:spLocks noGrp="1"/>
          </p:cNvSpPr>
          <p:nvPr>
            <p:ph type="sldNum" sz="quarter" idx="11"/>
          </p:nvPr>
        </p:nvSpPr>
        <p:spPr/>
        <p:txBody>
          <a:bodyPr rtlCol="0"/>
          <a:lstStyle/>
          <a:p>
            <a:fld id="{2119D8CF-8DEC-4D9F-84EE-ADF04DFF3391}" type="slidenum">
              <a:rPr lang="pt-BR" smtClean="0"/>
              <a:pPr/>
              <a:t>‹nº›</a:t>
            </a:fld>
            <a:endParaRPr lang="pt-BR"/>
          </a:p>
        </p:txBody>
      </p:sp>
      <p:sp>
        <p:nvSpPr>
          <p:cNvPr id="21" name="Espaço Reservado para Rodapé 20"/>
          <p:cNvSpPr>
            <a:spLocks noGrp="1"/>
          </p:cNvSpPr>
          <p:nvPr>
            <p:ph type="ftr" sz="quarter" idx="12"/>
          </p:nvPr>
        </p:nvSpPr>
        <p:spPr/>
        <p:txBody>
          <a:bodyPr rtlCol="0"/>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ço Reservado para Título 21"/>
          <p:cNvSpPr>
            <a:spLocks noGrp="1"/>
          </p:cNvSpPr>
          <p:nvPr>
            <p:ph type="title"/>
          </p:nvPr>
        </p:nvSpPr>
        <p:spPr>
          <a:xfrm>
            <a:off x="457200" y="274638"/>
            <a:ext cx="7467600" cy="1143000"/>
          </a:xfrm>
          <a:prstGeom prst="rect">
            <a:avLst/>
          </a:prstGeom>
        </p:spPr>
        <p:txBody>
          <a:bodyPr vert="horz" anchor="b">
            <a:normAutofit/>
          </a:bodyPr>
          <a:lstStyle/>
          <a:p>
            <a:r>
              <a:rPr kumimoji="0" lang="pt-BR" smtClean="0"/>
              <a:t>Clique para editar o estilo do título mestre</a:t>
            </a:r>
            <a:endParaRPr kumimoji="0" lang="en-US"/>
          </a:p>
        </p:txBody>
      </p:sp>
      <p:sp>
        <p:nvSpPr>
          <p:cNvPr id="13" name="Espaço Reservado para Tex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E700DB3-DBF0-4086-B675-117E7A9610B8}" type="datetimeFigureOut">
              <a:rPr lang="pt-BR" smtClean="0"/>
              <a:pPr/>
              <a:t>14/5/2012</a:t>
            </a:fld>
            <a:endParaRPr lang="pt-BR"/>
          </a:p>
        </p:txBody>
      </p:sp>
      <p:sp>
        <p:nvSpPr>
          <p:cNvPr id="3" name="Espaço Reservado para Rodapé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pt-BR"/>
          </a:p>
        </p:txBody>
      </p:sp>
      <p:sp>
        <p:nvSpPr>
          <p:cNvPr id="7" name="Conector reto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ector reto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ângu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ço Reservado para Número de Slid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p:txBody>
          <a:bodyPr/>
          <a:lstStyle/>
          <a:p>
            <a:r>
              <a:rPr lang="pt-BR" dirty="0" smtClean="0">
                <a:latin typeface="Calibri" pitchFamily="34" charset="0"/>
              </a:rPr>
              <a:t>Gerenciamento de Projeto</a:t>
            </a:r>
            <a:endParaRPr lang="pt-BR" dirty="0">
              <a:latin typeface="Calibri" pitchFamily="34" charset="0"/>
            </a:endParaRPr>
          </a:p>
        </p:txBody>
      </p:sp>
      <p:sp>
        <p:nvSpPr>
          <p:cNvPr id="7" name="Subtítulo 6"/>
          <p:cNvSpPr>
            <a:spLocks noGrp="1"/>
          </p:cNvSpPr>
          <p:nvPr>
            <p:ph type="subTitle" idx="1"/>
          </p:nvPr>
        </p:nvSpPr>
        <p:spPr/>
        <p:txBody>
          <a:bodyPr>
            <a:normAutofit lnSpcReduction="10000"/>
          </a:bodyPr>
          <a:lstStyle/>
          <a:p>
            <a:r>
              <a:rPr lang="pt-BR" dirty="0" smtClean="0">
                <a:latin typeface="Calibri" pitchFamily="34" charset="0"/>
              </a:rPr>
              <a:t>INE 5419 – Engenharia de Software II</a:t>
            </a:r>
          </a:p>
          <a:p>
            <a:r>
              <a:rPr lang="pt-BR" dirty="0" smtClean="0">
                <a:latin typeface="Calibri" pitchFamily="34" charset="0"/>
              </a:rPr>
              <a:t>Prof. Raul Sidnei Wazlawick</a:t>
            </a:r>
          </a:p>
          <a:p>
            <a:r>
              <a:rPr lang="pt-BR" dirty="0" smtClean="0">
                <a:latin typeface="Calibri" pitchFamily="34" charset="0"/>
              </a:rPr>
              <a:t>UFSC-CTC-INE</a:t>
            </a:r>
          </a:p>
          <a:p>
            <a:r>
              <a:rPr lang="pt-BR" dirty="0" smtClean="0">
                <a:latin typeface="Calibri" pitchFamily="34" charset="0"/>
              </a:rPr>
              <a:t>2012.1</a:t>
            </a:r>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Gerentes de Projeto</a:t>
            </a:r>
            <a:endParaRPr lang="pt-BR" dirty="0"/>
          </a:p>
        </p:txBody>
      </p:sp>
      <p:sp>
        <p:nvSpPr>
          <p:cNvPr id="3" name="Espaço Reservado para Conteúdo 2"/>
          <p:cNvSpPr>
            <a:spLocks noGrp="1"/>
          </p:cNvSpPr>
          <p:nvPr>
            <p:ph sz="quarter" idx="1"/>
          </p:nvPr>
        </p:nvSpPr>
        <p:spPr/>
        <p:txBody>
          <a:bodyPr>
            <a:normAutofit fontScale="92500" lnSpcReduction="20000"/>
          </a:bodyPr>
          <a:lstStyle/>
          <a:p>
            <a:pPr lvl="0"/>
            <a:r>
              <a:rPr lang="pt-BR" i="1" dirty="0" smtClean="0"/>
              <a:t>Têm o dom de prever</a:t>
            </a:r>
            <a:r>
              <a:rPr lang="pt-BR" dirty="0" smtClean="0"/>
              <a:t>. </a:t>
            </a:r>
          </a:p>
          <a:p>
            <a:pPr lvl="0"/>
            <a:r>
              <a:rPr lang="pt-BR" i="1" dirty="0" smtClean="0"/>
              <a:t>São organizados</a:t>
            </a:r>
            <a:r>
              <a:rPr lang="pt-BR" dirty="0" smtClean="0"/>
              <a:t>. </a:t>
            </a:r>
          </a:p>
          <a:p>
            <a:pPr lvl="0"/>
            <a:r>
              <a:rPr lang="pt-BR" i="1" dirty="0" smtClean="0"/>
              <a:t>Sabem liderar</a:t>
            </a:r>
            <a:r>
              <a:rPr lang="pt-BR" dirty="0" smtClean="0"/>
              <a:t>. </a:t>
            </a:r>
          </a:p>
          <a:p>
            <a:pPr lvl="0"/>
            <a:r>
              <a:rPr lang="pt-BR" i="1" dirty="0" smtClean="0"/>
              <a:t>São bons comunicadores</a:t>
            </a:r>
            <a:r>
              <a:rPr lang="pt-BR" dirty="0" smtClean="0"/>
              <a:t>.</a:t>
            </a:r>
          </a:p>
          <a:p>
            <a:pPr lvl="1"/>
            <a:r>
              <a:rPr lang="pt-BR" dirty="0" smtClean="0"/>
              <a:t>Eles são capazes de utilizar múltiplos meios de comunicação, como email, telefone, reuniões, apresentações, etc., como forma de obter e transmitir as informações necessárias. </a:t>
            </a:r>
          </a:p>
          <a:p>
            <a:pPr lvl="1"/>
            <a:r>
              <a:rPr lang="pt-BR" dirty="0" smtClean="0"/>
              <a:t>Eles são efetivos, objetivos e pragmáticos quando se comunicam (não ficam fazendo rodeios). </a:t>
            </a:r>
          </a:p>
          <a:p>
            <a:pPr lvl="1"/>
            <a:r>
              <a:rPr lang="pt-BR" dirty="0" smtClean="0"/>
              <a:t>Além disso, são capazes de ouvir. </a:t>
            </a:r>
          </a:p>
          <a:p>
            <a:pPr lvl="2"/>
            <a:r>
              <a:rPr lang="pt-BR" dirty="0" smtClean="0"/>
              <a:t>Um gerente que não ouve sua equipe ou outros interessados poderá levar um projeto a fracassar, pois pequenos problemas não resolvidos de início muitas vezes acabam virando grandes problemas no final de um projeto de desenvolvimento de software. </a:t>
            </a:r>
          </a:p>
          <a:p>
            <a:pPr lvl="0"/>
            <a:r>
              <a:rPr lang="pt-BR" i="1" dirty="0" smtClean="0"/>
              <a:t>São pragmáticos</a:t>
            </a:r>
            <a:r>
              <a:rPr lang="pt-BR" dirty="0" smtClean="0"/>
              <a:t>. </a:t>
            </a:r>
          </a:p>
          <a:p>
            <a:pPr lvl="0"/>
            <a:r>
              <a:rPr lang="pt-BR" i="1" dirty="0" smtClean="0"/>
              <a:t>São empáticos</a:t>
            </a:r>
            <a:r>
              <a:rPr lang="pt-BR" dirty="0" smtClean="0"/>
              <a:t>. </a:t>
            </a:r>
          </a:p>
          <a:p>
            <a:endParaRPr lang="pt-B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Gerentes de Projeto</a:t>
            </a:r>
            <a:endParaRPr lang="pt-BR" dirty="0"/>
          </a:p>
        </p:txBody>
      </p:sp>
      <p:sp>
        <p:nvSpPr>
          <p:cNvPr id="3" name="Espaço Reservado para Conteúdo 2"/>
          <p:cNvSpPr>
            <a:spLocks noGrp="1"/>
          </p:cNvSpPr>
          <p:nvPr>
            <p:ph sz="quarter" idx="1"/>
          </p:nvPr>
        </p:nvSpPr>
        <p:spPr/>
        <p:txBody>
          <a:bodyPr>
            <a:normAutofit fontScale="85000" lnSpcReduction="20000"/>
          </a:bodyPr>
          <a:lstStyle/>
          <a:p>
            <a:pPr lvl="0"/>
            <a:r>
              <a:rPr lang="pt-BR" i="1" dirty="0" smtClean="0"/>
              <a:t>Têm o dom de prever</a:t>
            </a:r>
            <a:r>
              <a:rPr lang="pt-BR" dirty="0" smtClean="0"/>
              <a:t>. </a:t>
            </a:r>
          </a:p>
          <a:p>
            <a:pPr lvl="0"/>
            <a:r>
              <a:rPr lang="pt-BR" i="1" dirty="0" smtClean="0"/>
              <a:t>São organizados</a:t>
            </a:r>
            <a:r>
              <a:rPr lang="pt-BR" dirty="0" smtClean="0"/>
              <a:t>. </a:t>
            </a:r>
          </a:p>
          <a:p>
            <a:pPr lvl="0"/>
            <a:r>
              <a:rPr lang="pt-BR" i="1" dirty="0" smtClean="0"/>
              <a:t>Sabem liderar</a:t>
            </a:r>
            <a:r>
              <a:rPr lang="pt-BR" dirty="0" smtClean="0"/>
              <a:t>. </a:t>
            </a:r>
          </a:p>
          <a:p>
            <a:pPr lvl="0"/>
            <a:r>
              <a:rPr lang="pt-BR" i="1" dirty="0" smtClean="0"/>
              <a:t>São bons comunicadores</a:t>
            </a:r>
            <a:r>
              <a:rPr lang="pt-BR" dirty="0" smtClean="0"/>
              <a:t>. </a:t>
            </a:r>
          </a:p>
          <a:p>
            <a:pPr lvl="0"/>
            <a:r>
              <a:rPr lang="pt-BR" i="1" dirty="0" smtClean="0"/>
              <a:t>São pragmáticos</a:t>
            </a:r>
            <a:r>
              <a:rPr lang="pt-BR" dirty="0" smtClean="0"/>
              <a:t>. </a:t>
            </a:r>
          </a:p>
          <a:p>
            <a:pPr lvl="1"/>
            <a:r>
              <a:rPr lang="pt-BR" dirty="0" smtClean="0"/>
              <a:t>Existem dois extremos quando se pensa na forma de tomada de decisão de um gerente: os que adiam a decisão até conhecer todas as implicações das opções, e os que tomam decisões por impulso, sem pensar. </a:t>
            </a:r>
          </a:p>
          <a:p>
            <a:pPr lvl="1"/>
            <a:r>
              <a:rPr lang="pt-BR" dirty="0" smtClean="0"/>
              <a:t>No equilíbrio entre estes dois extremos está o gerente pragmático: ele analisa os prós e contras da forma mais eficiente possível, e é capaz de avaliar rapidamente se está em condições de tomar uma decisão fundamentada ou não. </a:t>
            </a:r>
          </a:p>
          <a:p>
            <a:pPr lvl="1"/>
            <a:r>
              <a:rPr lang="pt-BR" dirty="0" smtClean="0"/>
              <a:t>Caso a análise dos pros e contras, porém, tomar mais tempo do que tentar uma das opções, ele vai perceber isso e, neste caso, decidir no sentido de tentar um caminho e, se não der certo, tentar o outro.</a:t>
            </a:r>
          </a:p>
          <a:p>
            <a:pPr lvl="0"/>
            <a:r>
              <a:rPr lang="pt-BR" i="1" dirty="0" smtClean="0"/>
              <a:t>São empáticos</a:t>
            </a:r>
            <a:r>
              <a:rPr lang="pt-BR" dirty="0" smtClean="0"/>
              <a:t>. </a:t>
            </a:r>
          </a:p>
          <a:p>
            <a:endParaRPr lang="pt-B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Gerentes de Projeto</a:t>
            </a:r>
            <a:endParaRPr lang="pt-BR" dirty="0"/>
          </a:p>
        </p:txBody>
      </p:sp>
      <p:sp>
        <p:nvSpPr>
          <p:cNvPr id="3" name="Espaço Reservado para Conteúdo 2"/>
          <p:cNvSpPr>
            <a:spLocks noGrp="1"/>
          </p:cNvSpPr>
          <p:nvPr>
            <p:ph sz="quarter" idx="1"/>
          </p:nvPr>
        </p:nvSpPr>
        <p:spPr/>
        <p:txBody>
          <a:bodyPr>
            <a:normAutofit fontScale="92500" lnSpcReduction="10000"/>
          </a:bodyPr>
          <a:lstStyle/>
          <a:p>
            <a:pPr lvl="0"/>
            <a:r>
              <a:rPr lang="pt-BR" i="1" dirty="0" smtClean="0"/>
              <a:t>Têm o dom de prever</a:t>
            </a:r>
            <a:r>
              <a:rPr lang="pt-BR" dirty="0" smtClean="0"/>
              <a:t>. </a:t>
            </a:r>
          </a:p>
          <a:p>
            <a:pPr lvl="0"/>
            <a:r>
              <a:rPr lang="pt-BR" i="1" dirty="0" smtClean="0"/>
              <a:t>São organizados</a:t>
            </a:r>
            <a:r>
              <a:rPr lang="pt-BR" dirty="0" smtClean="0"/>
              <a:t>. </a:t>
            </a:r>
          </a:p>
          <a:p>
            <a:pPr lvl="0"/>
            <a:r>
              <a:rPr lang="pt-BR" i="1" dirty="0" smtClean="0"/>
              <a:t>Sabem liderar</a:t>
            </a:r>
            <a:r>
              <a:rPr lang="pt-BR" dirty="0" smtClean="0"/>
              <a:t>. </a:t>
            </a:r>
          </a:p>
          <a:p>
            <a:pPr lvl="0"/>
            <a:r>
              <a:rPr lang="pt-BR" i="1" dirty="0" smtClean="0"/>
              <a:t>São bons comunicadores</a:t>
            </a:r>
            <a:r>
              <a:rPr lang="pt-BR" dirty="0" smtClean="0"/>
              <a:t>. </a:t>
            </a:r>
          </a:p>
          <a:p>
            <a:pPr lvl="0"/>
            <a:r>
              <a:rPr lang="pt-BR" i="1" dirty="0" smtClean="0"/>
              <a:t>São pragmáticos</a:t>
            </a:r>
            <a:r>
              <a:rPr lang="pt-BR" dirty="0" smtClean="0"/>
              <a:t>. </a:t>
            </a:r>
          </a:p>
          <a:p>
            <a:pPr lvl="0"/>
            <a:r>
              <a:rPr lang="pt-BR" i="1" dirty="0" smtClean="0"/>
              <a:t>São empáticos</a:t>
            </a:r>
            <a:r>
              <a:rPr lang="pt-BR" dirty="0" smtClean="0"/>
              <a:t>. </a:t>
            </a:r>
          </a:p>
          <a:p>
            <a:pPr lvl="1"/>
            <a:r>
              <a:rPr lang="pt-BR" dirty="0" smtClean="0"/>
              <a:t>Um gerente não faz o trabalho da equipe, mas também não faz o seu trabalho sozinho. </a:t>
            </a:r>
          </a:p>
          <a:p>
            <a:pPr lvl="1"/>
            <a:r>
              <a:rPr lang="pt-BR" dirty="0" smtClean="0"/>
              <a:t>Ele precisa se apoiar em outras pessoas. </a:t>
            </a:r>
          </a:p>
          <a:p>
            <a:pPr lvl="1"/>
            <a:r>
              <a:rPr lang="pt-BR" dirty="0" smtClean="0"/>
              <a:t>Para obter essa colaboração ele precisa entender o que motiva as pessoas. </a:t>
            </a:r>
          </a:p>
          <a:p>
            <a:pPr lvl="1"/>
            <a:r>
              <a:rPr lang="pt-BR" dirty="0" smtClean="0"/>
              <a:t>Empatia é a capacidade de colocar-se no lugar do outro e entender suas necessidades. </a:t>
            </a:r>
          </a:p>
          <a:p>
            <a:pPr lvl="1"/>
            <a:r>
              <a:rPr lang="pt-BR" dirty="0" smtClean="0"/>
              <a:t>A partir disso, o gerente balizará suas ações de motivação.</a:t>
            </a:r>
          </a:p>
          <a:p>
            <a:endParaRPr lang="pt-B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 gerente equilibra os vértices do triângulo</a:t>
            </a:r>
            <a:endParaRPr lang="pt-BR" dirty="0"/>
          </a:p>
        </p:txBody>
      </p:sp>
      <p:sp>
        <p:nvSpPr>
          <p:cNvPr id="3" name="Espaço Reservado para Conteúdo 2"/>
          <p:cNvSpPr>
            <a:spLocks noGrp="1"/>
          </p:cNvSpPr>
          <p:nvPr>
            <p:ph sz="quarter" idx="1"/>
          </p:nvPr>
        </p:nvSpPr>
        <p:spPr/>
        <p:txBody>
          <a:bodyPr/>
          <a:lstStyle/>
          <a:p>
            <a:r>
              <a:rPr lang="pt-BR" dirty="0" smtClean="0"/>
              <a:t>Tempo</a:t>
            </a:r>
          </a:p>
          <a:p>
            <a:r>
              <a:rPr lang="pt-BR" dirty="0" smtClean="0"/>
              <a:t>Custo</a:t>
            </a:r>
          </a:p>
          <a:p>
            <a:r>
              <a:rPr lang="pt-BR" dirty="0" smtClean="0"/>
              <a:t>Escopo</a:t>
            </a:r>
          </a:p>
          <a:p>
            <a:pPr lvl="1"/>
            <a:endParaRPr lang="pt-B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Ou do Hexágono</a:t>
            </a:r>
            <a:endParaRPr lang="pt-BR" dirty="0"/>
          </a:p>
        </p:txBody>
      </p:sp>
      <p:sp>
        <p:nvSpPr>
          <p:cNvPr id="3" name="Espaço Reservado para Conteúdo 2"/>
          <p:cNvSpPr>
            <a:spLocks noGrp="1"/>
          </p:cNvSpPr>
          <p:nvPr>
            <p:ph sz="quarter" idx="1"/>
          </p:nvPr>
        </p:nvSpPr>
        <p:spPr/>
        <p:txBody>
          <a:bodyPr/>
          <a:lstStyle/>
          <a:p>
            <a:r>
              <a:rPr lang="pt-BR" dirty="0" smtClean="0"/>
              <a:t>Escopo</a:t>
            </a:r>
          </a:p>
          <a:p>
            <a:r>
              <a:rPr lang="pt-BR" dirty="0" smtClean="0"/>
              <a:t>Qualidade</a:t>
            </a:r>
          </a:p>
          <a:p>
            <a:r>
              <a:rPr lang="pt-BR" dirty="0" smtClean="0"/>
              <a:t>Cronograma</a:t>
            </a:r>
          </a:p>
          <a:p>
            <a:r>
              <a:rPr lang="pt-BR" dirty="0" smtClean="0"/>
              <a:t>Orçamento</a:t>
            </a:r>
          </a:p>
          <a:p>
            <a:r>
              <a:rPr lang="pt-BR" dirty="0" smtClean="0"/>
              <a:t>Recursos </a:t>
            </a:r>
          </a:p>
          <a:p>
            <a:r>
              <a:rPr lang="pt-BR" dirty="0" smtClean="0"/>
              <a:t>Riscos</a:t>
            </a:r>
            <a:endParaRPr lang="pt-B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PMBOK – Project Management Book </a:t>
            </a:r>
            <a:r>
              <a:rPr lang="pt-BR" dirty="0" err="1" smtClean="0"/>
              <a:t>of</a:t>
            </a:r>
            <a:r>
              <a:rPr lang="pt-BR" dirty="0" smtClean="0"/>
              <a:t> </a:t>
            </a:r>
            <a:r>
              <a:rPr lang="pt-BR" smtClean="0"/>
              <a:t>Knowledge</a:t>
            </a:r>
            <a:endParaRPr lang="pt-B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1259632" y="2276872"/>
            <a:ext cx="5445155" cy="2664296"/>
          </a:xfrm>
          <a:prstGeom prst="rect">
            <a:avLst/>
          </a:prstGeom>
          <a:noFill/>
          <a:ln w="9525">
            <a:noFill/>
            <a:miter lim="800000"/>
            <a:headEnd/>
            <a:tailEnd/>
          </a:ln>
        </p:spPr>
      </p:pic>
      <p:sp>
        <p:nvSpPr>
          <p:cNvPr id="5" name="CaixaDeTexto 4"/>
          <p:cNvSpPr txBox="1"/>
          <p:nvPr/>
        </p:nvSpPr>
        <p:spPr>
          <a:xfrm>
            <a:off x="827584" y="1772816"/>
            <a:ext cx="4176464" cy="369332"/>
          </a:xfrm>
          <a:prstGeom prst="rect">
            <a:avLst/>
          </a:prstGeom>
          <a:noFill/>
        </p:spPr>
        <p:txBody>
          <a:bodyPr wrap="square" rtlCol="0">
            <a:spAutoFit/>
          </a:bodyPr>
          <a:lstStyle/>
          <a:p>
            <a:r>
              <a:rPr lang="pt-BR" dirty="0" smtClean="0"/>
              <a:t>Grupos de processos</a:t>
            </a:r>
            <a:endParaRPr lang="pt-B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0"/>
            <a:ext cx="7467600" cy="490066"/>
          </a:xfrm>
        </p:spPr>
        <p:txBody>
          <a:bodyPr>
            <a:normAutofit fontScale="90000"/>
          </a:bodyPr>
          <a:lstStyle/>
          <a:p>
            <a:r>
              <a:rPr lang="pt-BR" dirty="0" smtClean="0"/>
              <a:t>Áreas de conhecimento do PMBOK</a:t>
            </a:r>
            <a:endParaRPr lang="pt-BR" dirty="0"/>
          </a:p>
        </p:txBody>
      </p:sp>
      <p:sp>
        <p:nvSpPr>
          <p:cNvPr id="3" name="Espaço Reservado para Conteúdo 2"/>
          <p:cNvSpPr>
            <a:spLocks noGrp="1"/>
          </p:cNvSpPr>
          <p:nvPr>
            <p:ph sz="quarter" idx="1"/>
          </p:nvPr>
        </p:nvSpPr>
        <p:spPr>
          <a:xfrm>
            <a:off x="467544" y="620688"/>
            <a:ext cx="7704856" cy="6021288"/>
          </a:xfrm>
        </p:spPr>
        <p:txBody>
          <a:bodyPr>
            <a:noAutofit/>
          </a:bodyPr>
          <a:lstStyle/>
          <a:p>
            <a:pPr lvl="0"/>
            <a:r>
              <a:rPr lang="pt-BR" sz="1400" i="1" dirty="0" smtClean="0"/>
              <a:t>Gerenciamento de integração</a:t>
            </a:r>
            <a:r>
              <a:rPr lang="pt-BR" sz="1400" dirty="0" smtClean="0"/>
              <a:t>. </a:t>
            </a:r>
          </a:p>
          <a:p>
            <a:pPr lvl="1"/>
            <a:r>
              <a:rPr lang="pt-BR" sz="1200" dirty="0" smtClean="0"/>
              <a:t>atividades que o gerente de projetos executa de forma a garantir que todas as partes do projeto funcionem juntas.</a:t>
            </a:r>
          </a:p>
          <a:p>
            <a:pPr lvl="0"/>
            <a:r>
              <a:rPr lang="pt-BR" sz="1400" i="1" dirty="0" smtClean="0"/>
              <a:t>Gerenciamento do escopo</a:t>
            </a:r>
            <a:r>
              <a:rPr lang="pt-BR" sz="1400" dirty="0" smtClean="0"/>
              <a:t>. </a:t>
            </a:r>
          </a:p>
          <a:p>
            <a:pPr lvl="1"/>
            <a:r>
              <a:rPr lang="pt-BR" sz="1200" dirty="0" smtClean="0"/>
              <a:t>São as atividades necessárias para que o projeto execute de fato todas as atividades necessárias para gerar o produto e </a:t>
            </a:r>
            <a:r>
              <a:rPr lang="pt-BR" sz="1200" i="1" dirty="0" smtClean="0"/>
              <a:t>somente</a:t>
            </a:r>
            <a:r>
              <a:rPr lang="pt-BR" sz="1200" dirty="0" smtClean="0"/>
              <a:t> as atividades necessárias.</a:t>
            </a:r>
          </a:p>
          <a:p>
            <a:pPr lvl="0"/>
            <a:r>
              <a:rPr lang="pt-BR" sz="1400" i="1" dirty="0" smtClean="0"/>
              <a:t>Gerenciamento de tempo</a:t>
            </a:r>
            <a:r>
              <a:rPr lang="pt-BR" sz="1400" dirty="0" smtClean="0"/>
              <a:t>. </a:t>
            </a:r>
          </a:p>
          <a:p>
            <a:pPr lvl="1"/>
            <a:r>
              <a:rPr lang="pt-BR" sz="1200" dirty="0" smtClean="0"/>
              <a:t>São as atividades mais visíveis em gerência de projeto e consistem em garantir que as atividades do projeto ocorram dentro dos tempos previamente definidos.</a:t>
            </a:r>
          </a:p>
          <a:p>
            <a:pPr lvl="0"/>
            <a:r>
              <a:rPr lang="pt-BR" sz="1400" i="1" dirty="0" smtClean="0"/>
              <a:t>Gerenciamento de custos</a:t>
            </a:r>
            <a:r>
              <a:rPr lang="pt-BR" sz="1400" dirty="0" smtClean="0"/>
              <a:t>. </a:t>
            </a:r>
          </a:p>
          <a:p>
            <a:pPr lvl="1"/>
            <a:r>
              <a:rPr lang="pt-BR" sz="1200" dirty="0" smtClean="0"/>
              <a:t>São as atividades que buscam garantir que o projeto ocorra dentro do orçamento definido.</a:t>
            </a:r>
          </a:p>
          <a:p>
            <a:pPr lvl="0"/>
            <a:r>
              <a:rPr lang="pt-BR" sz="1400" i="1" dirty="0" smtClean="0"/>
              <a:t>Gerenciamento da qualidade</a:t>
            </a:r>
            <a:r>
              <a:rPr lang="pt-BR" sz="1400" dirty="0" smtClean="0"/>
              <a:t>.  </a:t>
            </a:r>
          </a:p>
          <a:p>
            <a:pPr lvl="1"/>
            <a:r>
              <a:rPr lang="pt-BR" sz="1200" dirty="0" smtClean="0"/>
              <a:t>Do ponto de vista externo visa garantir que o produto atenda às expectativas do cliente, do pondo de vista interno visa garantir que o produto seja suficientemente maleável para não dificultar desnecessariamente o trabalho da equipe.</a:t>
            </a:r>
          </a:p>
          <a:p>
            <a:pPr lvl="0"/>
            <a:r>
              <a:rPr lang="pt-BR" sz="1400" i="1" dirty="0" smtClean="0"/>
              <a:t>Gerenciamento de recursos humanos</a:t>
            </a:r>
            <a:r>
              <a:rPr lang="pt-BR" sz="1400" dirty="0" smtClean="0"/>
              <a:t>. </a:t>
            </a:r>
          </a:p>
          <a:p>
            <a:pPr lvl="1"/>
            <a:r>
              <a:rPr lang="pt-BR" sz="1200" dirty="0" smtClean="0"/>
              <a:t>São as atividades de aquisição, dispensa, formação e motivação da equipe, bem como de alocação de funções e relações hierárquicas.</a:t>
            </a:r>
          </a:p>
          <a:p>
            <a:pPr lvl="0"/>
            <a:r>
              <a:rPr lang="pt-BR" sz="1400" i="1" dirty="0" smtClean="0"/>
              <a:t>Gerenciamento das comunicações</a:t>
            </a:r>
            <a:r>
              <a:rPr lang="pt-BR" sz="1400" dirty="0" smtClean="0"/>
              <a:t>. </a:t>
            </a:r>
          </a:p>
          <a:p>
            <a:pPr lvl="1"/>
            <a:r>
              <a:rPr lang="pt-BR" sz="1200" dirty="0" smtClean="0"/>
              <a:t>Trata-se de controlar as comunicações internas e externas ao projeto.</a:t>
            </a:r>
          </a:p>
          <a:p>
            <a:pPr lvl="0"/>
            <a:r>
              <a:rPr lang="pt-BR" sz="1400" i="1" dirty="0" smtClean="0"/>
              <a:t>Gerenciamento de riscos</a:t>
            </a:r>
            <a:r>
              <a:rPr lang="pt-BR" sz="1400" dirty="0" smtClean="0"/>
              <a:t>. </a:t>
            </a:r>
          </a:p>
          <a:p>
            <a:pPr lvl="1"/>
            <a:r>
              <a:rPr lang="pt-BR" sz="1200" dirty="0" smtClean="0"/>
              <a:t>Uma das áreas mais importantes da gerência de projetos, que implica em acompanhar o nível de probabilidade e impacto dos riscos e tomar medidas para diminuí-los.</a:t>
            </a:r>
          </a:p>
          <a:p>
            <a:pPr lvl="0"/>
            <a:r>
              <a:rPr lang="pt-BR" sz="1400" i="1" dirty="0" smtClean="0"/>
              <a:t>Gerenciamento de aquisições</a:t>
            </a:r>
            <a:r>
              <a:rPr lang="pt-BR" sz="1400" dirty="0" smtClean="0"/>
              <a:t>. </a:t>
            </a:r>
          </a:p>
          <a:p>
            <a:pPr lvl="1"/>
            <a:r>
              <a:rPr lang="pt-BR" sz="1200" dirty="0" smtClean="0"/>
              <a:t>São as atividades relacionadas à aquisição de produtos ou serviços necessários ao projeto que não sejam produzidos ou fornecidos pela equipe de desenvolvimento.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Na iniciação de um projeto:</a:t>
            </a:r>
            <a:endParaRPr lang="pt-BR" dirty="0"/>
          </a:p>
        </p:txBody>
      </p:sp>
      <p:sp>
        <p:nvSpPr>
          <p:cNvPr id="3" name="Espaço Reservado para Conteúdo 2"/>
          <p:cNvSpPr>
            <a:spLocks noGrp="1"/>
          </p:cNvSpPr>
          <p:nvPr>
            <p:ph sz="quarter" idx="1"/>
          </p:nvPr>
        </p:nvSpPr>
        <p:spPr/>
        <p:txBody>
          <a:bodyPr/>
          <a:lstStyle/>
          <a:p>
            <a:pPr lvl="0"/>
            <a:r>
              <a:rPr lang="pt-BR" dirty="0" smtClean="0"/>
              <a:t>Atividade de Integração: </a:t>
            </a:r>
          </a:p>
          <a:p>
            <a:pPr lvl="1"/>
            <a:r>
              <a:rPr lang="pt-BR" dirty="0" smtClean="0"/>
              <a:t>desenvolver o termo de abertura do projeto</a:t>
            </a:r>
          </a:p>
          <a:p>
            <a:pPr lvl="0"/>
            <a:r>
              <a:rPr lang="pt-BR" dirty="0" smtClean="0"/>
              <a:t>Atividade de comunicação: </a:t>
            </a:r>
          </a:p>
          <a:p>
            <a:pPr lvl="1"/>
            <a:r>
              <a:rPr lang="pt-BR" dirty="0" smtClean="0"/>
              <a:t>identificar as partes interessadas.</a:t>
            </a:r>
          </a:p>
          <a:p>
            <a:endParaRPr lang="pt-B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490066"/>
          </a:xfrm>
        </p:spPr>
        <p:txBody>
          <a:bodyPr>
            <a:normAutofit fontScale="90000"/>
          </a:bodyPr>
          <a:lstStyle/>
          <a:p>
            <a:r>
              <a:rPr lang="pt-BR" dirty="0" smtClean="0"/>
              <a:t>No planejamento de um projeto</a:t>
            </a:r>
            <a:endParaRPr lang="pt-BR" dirty="0"/>
          </a:p>
        </p:txBody>
      </p:sp>
      <p:sp>
        <p:nvSpPr>
          <p:cNvPr id="3" name="Espaço Reservado para Conteúdo 2"/>
          <p:cNvSpPr>
            <a:spLocks noGrp="1"/>
          </p:cNvSpPr>
          <p:nvPr>
            <p:ph sz="quarter" idx="1"/>
          </p:nvPr>
        </p:nvSpPr>
        <p:spPr>
          <a:xfrm>
            <a:off x="457200" y="836712"/>
            <a:ext cx="7467600" cy="5637240"/>
          </a:xfrm>
        </p:spPr>
        <p:txBody>
          <a:bodyPr>
            <a:normAutofit fontScale="62500" lnSpcReduction="20000"/>
          </a:bodyPr>
          <a:lstStyle/>
          <a:p>
            <a:pPr lvl="0"/>
            <a:r>
              <a:rPr lang="pt-BR" i="1" dirty="0" smtClean="0"/>
              <a:t>Atividade de gerenciamento de integração</a:t>
            </a:r>
            <a:r>
              <a:rPr lang="pt-BR" dirty="0" smtClean="0"/>
              <a:t>: </a:t>
            </a:r>
          </a:p>
          <a:p>
            <a:pPr lvl="1"/>
            <a:r>
              <a:rPr lang="pt-BR" dirty="0" smtClean="0"/>
              <a:t>desenvolver o plano de gerenciamento do projeto.</a:t>
            </a:r>
          </a:p>
          <a:p>
            <a:pPr lvl="0"/>
            <a:r>
              <a:rPr lang="pt-BR" i="1" dirty="0" smtClean="0"/>
              <a:t>Atividades de gerenciamento de escopo</a:t>
            </a:r>
            <a:r>
              <a:rPr lang="pt-BR" dirty="0" smtClean="0"/>
              <a:t>: </a:t>
            </a:r>
          </a:p>
          <a:p>
            <a:pPr lvl="1"/>
            <a:r>
              <a:rPr lang="pt-BR" dirty="0" smtClean="0"/>
              <a:t>coletar os requisitos do projeto (não do software), definir o escopo, criar a estrutura analítica do projeto (WBS). </a:t>
            </a:r>
          </a:p>
          <a:p>
            <a:pPr lvl="1"/>
            <a:r>
              <a:rPr lang="pt-BR" dirty="0" smtClean="0"/>
              <a:t>No planejamento por ciclos iterativos, a criação da WBS só ocorre no planejamento das iterações, não do projeto.</a:t>
            </a:r>
          </a:p>
          <a:p>
            <a:pPr lvl="0"/>
            <a:r>
              <a:rPr lang="pt-BR" i="1" dirty="0" smtClean="0"/>
              <a:t>Atividades de gerenciamento de tempo</a:t>
            </a:r>
            <a:r>
              <a:rPr lang="pt-BR" dirty="0" smtClean="0"/>
              <a:t>: </a:t>
            </a:r>
          </a:p>
          <a:p>
            <a:pPr lvl="1"/>
            <a:r>
              <a:rPr lang="pt-BR" dirty="0" smtClean="0"/>
              <a:t>definir as atividades, sequenciar as atividades, estimar recursos das atividades, estimar a duração das atividades e desenvolver o cronograma. </a:t>
            </a:r>
          </a:p>
          <a:p>
            <a:pPr lvl="1"/>
            <a:r>
              <a:rPr lang="pt-BR" dirty="0" smtClean="0"/>
              <a:t>No planejamento por ciclos iterativos, essas atividades também são deixadas para o planejamento dos ciclos, embora existam atividades de planejamento de tempo para o projeto como um todo (número e duração das iterações, por exemplo).</a:t>
            </a:r>
          </a:p>
          <a:p>
            <a:pPr lvl="0"/>
            <a:r>
              <a:rPr lang="pt-BR" i="1" dirty="0" smtClean="0"/>
              <a:t>Atividades de gerenciamento de custos</a:t>
            </a:r>
            <a:r>
              <a:rPr lang="pt-BR" dirty="0" smtClean="0"/>
              <a:t>: </a:t>
            </a:r>
          </a:p>
          <a:p>
            <a:pPr lvl="1"/>
            <a:r>
              <a:rPr lang="pt-BR" dirty="0" smtClean="0"/>
              <a:t>estimar os custos e determinar o orçamento.</a:t>
            </a:r>
          </a:p>
          <a:p>
            <a:pPr lvl="0"/>
            <a:r>
              <a:rPr lang="pt-BR" i="1" dirty="0" smtClean="0"/>
              <a:t>Atividades de gerenciamento de qualidade</a:t>
            </a:r>
            <a:r>
              <a:rPr lang="pt-BR" dirty="0" smtClean="0"/>
              <a:t>: </a:t>
            </a:r>
          </a:p>
          <a:p>
            <a:pPr lvl="1"/>
            <a:r>
              <a:rPr lang="pt-BR" dirty="0" smtClean="0"/>
              <a:t>planejar a qualidade.</a:t>
            </a:r>
          </a:p>
          <a:p>
            <a:pPr lvl="0"/>
            <a:r>
              <a:rPr lang="pt-BR" i="1" dirty="0" smtClean="0"/>
              <a:t>Atividades de gerenciamento de recursos humanos</a:t>
            </a:r>
            <a:r>
              <a:rPr lang="pt-BR" dirty="0" smtClean="0"/>
              <a:t>: </a:t>
            </a:r>
          </a:p>
          <a:p>
            <a:pPr lvl="1"/>
            <a:r>
              <a:rPr lang="pt-BR" dirty="0" smtClean="0"/>
              <a:t>desenvolver o plano de recursos humanos.</a:t>
            </a:r>
          </a:p>
          <a:p>
            <a:pPr lvl="0"/>
            <a:r>
              <a:rPr lang="pt-BR" i="1" dirty="0" smtClean="0"/>
              <a:t>Atividades de gerenciamento de comunicação</a:t>
            </a:r>
            <a:r>
              <a:rPr lang="pt-BR" dirty="0" smtClean="0"/>
              <a:t>: </a:t>
            </a:r>
          </a:p>
          <a:p>
            <a:pPr lvl="1"/>
            <a:r>
              <a:rPr lang="pt-BR" dirty="0" smtClean="0"/>
              <a:t>planejar as comunicações.</a:t>
            </a:r>
          </a:p>
          <a:p>
            <a:pPr lvl="0"/>
            <a:r>
              <a:rPr lang="pt-BR" i="1" dirty="0" smtClean="0"/>
              <a:t>Atividades de gerenciamento de riscos</a:t>
            </a:r>
            <a:r>
              <a:rPr lang="pt-BR" dirty="0" smtClean="0"/>
              <a:t>: </a:t>
            </a:r>
          </a:p>
          <a:p>
            <a:pPr lvl="1"/>
            <a:r>
              <a:rPr lang="pt-BR" dirty="0" smtClean="0"/>
              <a:t>planejar o gerenciamento de riscos, identificar os riscos, realizar a análise qualitativa dos riscos, realizar a análise quantitativa dos riscos e planejar as respostas aos riscos.</a:t>
            </a:r>
          </a:p>
          <a:p>
            <a:pPr lvl="0"/>
            <a:r>
              <a:rPr lang="pt-BR" i="1" dirty="0" smtClean="0"/>
              <a:t>Atividades de gerenciamento de aquisição</a:t>
            </a:r>
            <a:r>
              <a:rPr lang="pt-BR" dirty="0" smtClean="0"/>
              <a:t>: </a:t>
            </a:r>
          </a:p>
          <a:p>
            <a:pPr lvl="1"/>
            <a:r>
              <a:rPr lang="pt-BR" dirty="0" smtClean="0"/>
              <a:t>planejar as aquisições.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Na execução de um projeto:</a:t>
            </a:r>
            <a:endParaRPr lang="pt-BR" dirty="0"/>
          </a:p>
        </p:txBody>
      </p:sp>
      <p:sp>
        <p:nvSpPr>
          <p:cNvPr id="3" name="Espaço Reservado para Conteúdo 2"/>
          <p:cNvSpPr>
            <a:spLocks noGrp="1"/>
          </p:cNvSpPr>
          <p:nvPr>
            <p:ph sz="quarter" idx="1"/>
          </p:nvPr>
        </p:nvSpPr>
        <p:spPr/>
        <p:txBody>
          <a:bodyPr>
            <a:normAutofit/>
          </a:bodyPr>
          <a:lstStyle/>
          <a:p>
            <a:pPr lvl="0"/>
            <a:r>
              <a:rPr lang="pt-BR" i="1" dirty="0" smtClean="0"/>
              <a:t>Atividades de gerenciamento de integração</a:t>
            </a:r>
            <a:r>
              <a:rPr lang="pt-BR" dirty="0" smtClean="0"/>
              <a:t>: </a:t>
            </a:r>
          </a:p>
          <a:p>
            <a:pPr lvl="1"/>
            <a:r>
              <a:rPr lang="pt-BR" dirty="0" smtClean="0"/>
              <a:t>orientar e gerenciar a execução do projeto.</a:t>
            </a:r>
          </a:p>
          <a:p>
            <a:pPr lvl="0"/>
            <a:r>
              <a:rPr lang="pt-BR" i="1" dirty="0" smtClean="0"/>
              <a:t>Atividades de gerenciamento de qualidade</a:t>
            </a:r>
            <a:r>
              <a:rPr lang="pt-BR" dirty="0" smtClean="0"/>
              <a:t>: </a:t>
            </a:r>
          </a:p>
          <a:p>
            <a:pPr lvl="1"/>
            <a:r>
              <a:rPr lang="pt-BR" dirty="0" smtClean="0"/>
              <a:t>realizar a garantia de qualidade.</a:t>
            </a:r>
          </a:p>
          <a:p>
            <a:pPr lvl="0"/>
            <a:r>
              <a:rPr lang="pt-BR" i="1" dirty="0" smtClean="0"/>
              <a:t>Atividades de gerenciamento de recursos humanos</a:t>
            </a:r>
            <a:r>
              <a:rPr lang="pt-BR" dirty="0" smtClean="0"/>
              <a:t>: </a:t>
            </a:r>
          </a:p>
          <a:p>
            <a:pPr lvl="1"/>
            <a:r>
              <a:rPr lang="pt-BR" dirty="0" smtClean="0"/>
              <a:t>mobilizar a equipe do projeto, desenvolver a equipe do projeto e gerenciar a equipe do projeto.</a:t>
            </a:r>
          </a:p>
          <a:p>
            <a:pPr lvl="0"/>
            <a:r>
              <a:rPr lang="pt-BR" i="1" dirty="0" smtClean="0"/>
              <a:t>Atividades de gerenciamento de comunicação</a:t>
            </a:r>
            <a:r>
              <a:rPr lang="pt-BR" dirty="0" smtClean="0"/>
              <a:t>: </a:t>
            </a:r>
          </a:p>
          <a:p>
            <a:pPr lvl="1"/>
            <a:r>
              <a:rPr lang="pt-BR" dirty="0" smtClean="0"/>
              <a:t>distribuir as informações, gerenciar as expectativas das partes interessadas.</a:t>
            </a:r>
          </a:p>
          <a:p>
            <a:r>
              <a:rPr lang="pt-BR" i="1" dirty="0" smtClean="0"/>
              <a:t>Atividades de gerenciamento de aquisição</a:t>
            </a:r>
            <a:r>
              <a:rPr lang="pt-BR" dirty="0" smtClean="0"/>
              <a:t>: </a:t>
            </a:r>
          </a:p>
          <a:p>
            <a:pPr lvl="1"/>
            <a:r>
              <a:rPr lang="pt-BR" dirty="0" smtClean="0"/>
              <a:t>conduzir as aquisições.</a:t>
            </a:r>
            <a:endParaRPr lang="pt-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Conteúdo</a:t>
            </a:r>
            <a:endParaRPr lang="pt-BR" dirty="0"/>
          </a:p>
        </p:txBody>
      </p:sp>
      <p:sp>
        <p:nvSpPr>
          <p:cNvPr id="3" name="Espaço Reservado para Conteúdo 2"/>
          <p:cNvSpPr>
            <a:spLocks noGrp="1"/>
          </p:cNvSpPr>
          <p:nvPr>
            <p:ph sz="quarter" idx="1"/>
          </p:nvPr>
        </p:nvSpPr>
        <p:spPr/>
        <p:txBody>
          <a:bodyPr>
            <a:normAutofit lnSpcReduction="10000"/>
          </a:bodyPr>
          <a:lstStyle/>
          <a:p>
            <a:r>
              <a:rPr lang="pt-BR" dirty="0" smtClean="0"/>
              <a:t>Gerente de Projeto</a:t>
            </a:r>
          </a:p>
          <a:p>
            <a:r>
              <a:rPr lang="pt-BR" dirty="0" smtClean="0"/>
              <a:t>PMBOK</a:t>
            </a:r>
          </a:p>
          <a:p>
            <a:r>
              <a:rPr lang="pt-BR" dirty="0" smtClean="0"/>
              <a:t>Prince 2</a:t>
            </a:r>
          </a:p>
          <a:p>
            <a:r>
              <a:rPr lang="pt-BR" dirty="0" smtClean="0"/>
              <a:t>Condução de projeto de software</a:t>
            </a:r>
          </a:p>
          <a:p>
            <a:pPr lvl="1"/>
            <a:r>
              <a:rPr lang="pt-BR" dirty="0" smtClean="0"/>
              <a:t>Folha de tempo</a:t>
            </a:r>
          </a:p>
          <a:p>
            <a:pPr lvl="1"/>
            <a:r>
              <a:rPr lang="pt-BR" dirty="0" smtClean="0"/>
              <a:t>Acompanhamento de problemas</a:t>
            </a:r>
          </a:p>
          <a:p>
            <a:pPr lvl="1"/>
            <a:r>
              <a:rPr lang="pt-BR" dirty="0" smtClean="0"/>
              <a:t>Registro de artefatos</a:t>
            </a:r>
          </a:p>
          <a:p>
            <a:r>
              <a:rPr lang="pt-BR" dirty="0" smtClean="0"/>
              <a:t>Medição</a:t>
            </a:r>
          </a:p>
          <a:p>
            <a:pPr lvl="1"/>
            <a:r>
              <a:rPr lang="pt-BR" dirty="0" smtClean="0"/>
              <a:t>Classificações de métricas</a:t>
            </a:r>
          </a:p>
          <a:p>
            <a:pPr lvl="1"/>
            <a:r>
              <a:rPr lang="pt-BR" dirty="0" smtClean="0"/>
              <a:t>Planejamento de um programa de métricas</a:t>
            </a:r>
          </a:p>
          <a:p>
            <a:r>
              <a:rPr lang="pt-BR" dirty="0" smtClean="0"/>
              <a:t>Revisão e avaliação</a:t>
            </a:r>
          </a:p>
          <a:p>
            <a:r>
              <a:rPr lang="pt-BR" dirty="0" smtClean="0"/>
              <a:t>Fechamento</a:t>
            </a:r>
            <a:endParaRPr lang="pt-B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No monitoramento e controle de um projeto:</a:t>
            </a:r>
            <a:endParaRPr lang="pt-BR" dirty="0"/>
          </a:p>
        </p:txBody>
      </p:sp>
      <p:sp>
        <p:nvSpPr>
          <p:cNvPr id="3" name="Espaço Reservado para Conteúdo 2"/>
          <p:cNvSpPr>
            <a:spLocks noGrp="1"/>
          </p:cNvSpPr>
          <p:nvPr>
            <p:ph sz="quarter" idx="1"/>
          </p:nvPr>
        </p:nvSpPr>
        <p:spPr/>
        <p:txBody>
          <a:bodyPr>
            <a:normAutofit fontScale="92500" lnSpcReduction="20000"/>
          </a:bodyPr>
          <a:lstStyle/>
          <a:p>
            <a:pPr lvl="0"/>
            <a:r>
              <a:rPr lang="pt-BR" i="1" dirty="0" smtClean="0"/>
              <a:t>Atividades de gerenciamento de integração</a:t>
            </a:r>
            <a:r>
              <a:rPr lang="pt-BR" dirty="0" smtClean="0"/>
              <a:t>: </a:t>
            </a:r>
          </a:p>
          <a:p>
            <a:pPr lvl="1"/>
            <a:r>
              <a:rPr lang="pt-BR" dirty="0" smtClean="0"/>
              <a:t>monitorar e controlar o trabalho do projeto e realizar o controle integrado de mudanças.</a:t>
            </a:r>
          </a:p>
          <a:p>
            <a:pPr lvl="0"/>
            <a:r>
              <a:rPr lang="pt-BR" i="1" dirty="0" smtClean="0"/>
              <a:t>Atividades de gerenciamento de escopo</a:t>
            </a:r>
            <a:r>
              <a:rPr lang="pt-BR" dirty="0" smtClean="0"/>
              <a:t>: </a:t>
            </a:r>
          </a:p>
          <a:p>
            <a:pPr lvl="1"/>
            <a:r>
              <a:rPr lang="pt-BR" dirty="0" smtClean="0"/>
              <a:t>verificar o escopo e controlar o escopo.</a:t>
            </a:r>
          </a:p>
          <a:p>
            <a:pPr lvl="0"/>
            <a:r>
              <a:rPr lang="pt-BR" i="1" dirty="0" smtClean="0"/>
              <a:t>Atividades de gerenciamento de tempo</a:t>
            </a:r>
            <a:r>
              <a:rPr lang="pt-BR" dirty="0" smtClean="0"/>
              <a:t>: </a:t>
            </a:r>
          </a:p>
          <a:p>
            <a:pPr lvl="1"/>
            <a:r>
              <a:rPr lang="pt-BR" dirty="0" smtClean="0"/>
              <a:t>controlar o cronograma.</a:t>
            </a:r>
          </a:p>
          <a:p>
            <a:pPr lvl="0"/>
            <a:r>
              <a:rPr lang="pt-BR" i="1" dirty="0" smtClean="0"/>
              <a:t>Atividades de gerenciamento de custos</a:t>
            </a:r>
            <a:r>
              <a:rPr lang="pt-BR" dirty="0" smtClean="0"/>
              <a:t>: </a:t>
            </a:r>
          </a:p>
          <a:p>
            <a:pPr lvl="1"/>
            <a:r>
              <a:rPr lang="pt-BR" dirty="0" smtClean="0"/>
              <a:t>controlar os custos.</a:t>
            </a:r>
          </a:p>
          <a:p>
            <a:pPr lvl="0"/>
            <a:r>
              <a:rPr lang="pt-BR" i="1" dirty="0" smtClean="0"/>
              <a:t>Atividades de gerenciamento de qualidade</a:t>
            </a:r>
            <a:r>
              <a:rPr lang="pt-BR" dirty="0" smtClean="0"/>
              <a:t>: </a:t>
            </a:r>
          </a:p>
          <a:p>
            <a:pPr lvl="1"/>
            <a:r>
              <a:rPr lang="pt-BR" dirty="0" smtClean="0"/>
              <a:t>realizar o controle de qualidade.</a:t>
            </a:r>
          </a:p>
          <a:p>
            <a:pPr lvl="0"/>
            <a:r>
              <a:rPr lang="pt-BR" i="1" dirty="0" smtClean="0"/>
              <a:t>Atividades de gerenciamento de riscos</a:t>
            </a:r>
            <a:r>
              <a:rPr lang="pt-BR" dirty="0" smtClean="0"/>
              <a:t>: </a:t>
            </a:r>
          </a:p>
          <a:p>
            <a:pPr lvl="1"/>
            <a:r>
              <a:rPr lang="pt-BR" dirty="0" smtClean="0"/>
              <a:t>monitorar e controlar os riscos.</a:t>
            </a:r>
          </a:p>
          <a:p>
            <a:r>
              <a:rPr lang="pt-BR" i="1" dirty="0" smtClean="0"/>
              <a:t>Atividades de gerenciamento de aquisição</a:t>
            </a:r>
            <a:r>
              <a:rPr lang="pt-BR" dirty="0" smtClean="0"/>
              <a:t>: </a:t>
            </a:r>
          </a:p>
          <a:p>
            <a:pPr lvl="1"/>
            <a:r>
              <a:rPr lang="pt-BR" dirty="0" smtClean="0"/>
              <a:t>administrar as aquisições.</a:t>
            </a:r>
            <a:endParaRPr lang="pt-B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No encerramento de um projeto:</a:t>
            </a:r>
            <a:endParaRPr lang="pt-BR" dirty="0"/>
          </a:p>
        </p:txBody>
      </p:sp>
      <p:sp>
        <p:nvSpPr>
          <p:cNvPr id="3" name="Espaço Reservado para Conteúdo 2"/>
          <p:cNvSpPr>
            <a:spLocks noGrp="1"/>
          </p:cNvSpPr>
          <p:nvPr>
            <p:ph sz="quarter" idx="1"/>
          </p:nvPr>
        </p:nvSpPr>
        <p:spPr/>
        <p:txBody>
          <a:bodyPr/>
          <a:lstStyle/>
          <a:p>
            <a:pPr lvl="0"/>
            <a:r>
              <a:rPr lang="pt-BR" i="1" dirty="0" smtClean="0"/>
              <a:t>Atividades de gerenciamento de integração</a:t>
            </a:r>
            <a:r>
              <a:rPr lang="pt-BR" dirty="0" smtClean="0"/>
              <a:t>: </a:t>
            </a:r>
          </a:p>
          <a:p>
            <a:pPr lvl="1"/>
            <a:r>
              <a:rPr lang="pt-BR" dirty="0" smtClean="0"/>
              <a:t>encerrar o projeto ou fase.</a:t>
            </a:r>
          </a:p>
          <a:p>
            <a:pPr lvl="0"/>
            <a:r>
              <a:rPr lang="pt-BR" i="1" dirty="0" smtClean="0"/>
              <a:t>Atividades de gerenciamento de comunicação</a:t>
            </a:r>
            <a:r>
              <a:rPr lang="pt-BR" dirty="0" smtClean="0"/>
              <a:t>: </a:t>
            </a:r>
          </a:p>
          <a:p>
            <a:pPr lvl="1"/>
            <a:r>
              <a:rPr lang="pt-BR" dirty="0" smtClean="0"/>
              <a:t>reportar o desempenho.</a:t>
            </a:r>
          </a:p>
          <a:p>
            <a:pPr lvl="0"/>
            <a:r>
              <a:rPr lang="pt-BR" i="1" dirty="0" smtClean="0"/>
              <a:t>Atividades de gerenciamento de aquisição</a:t>
            </a:r>
            <a:r>
              <a:rPr lang="pt-BR" dirty="0" smtClean="0"/>
              <a:t>: </a:t>
            </a:r>
          </a:p>
          <a:p>
            <a:pPr lvl="1"/>
            <a:r>
              <a:rPr lang="pt-BR" dirty="0" smtClean="0"/>
              <a:t>encerrar as aquisições. </a:t>
            </a:r>
          </a:p>
          <a:p>
            <a:endParaRPr lang="pt-B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b="1" dirty="0" smtClean="0"/>
              <a:t>Prince2 – </a:t>
            </a:r>
            <a:r>
              <a:rPr lang="en-US" b="1" i="1" dirty="0" smtClean="0"/>
              <a:t>Projects IN Controlled Environments</a:t>
            </a:r>
            <a:r>
              <a:rPr lang="en-US" b="1" dirty="0" smtClean="0"/>
              <a:t> 2</a:t>
            </a:r>
            <a:r>
              <a:rPr lang="pt-BR" b="1" dirty="0" smtClean="0"/>
              <a:t/>
            </a:r>
            <a:br>
              <a:rPr lang="pt-BR" b="1" dirty="0" smtClean="0"/>
            </a:br>
            <a:endParaRPr lang="pt-BR" dirty="0"/>
          </a:p>
        </p:txBody>
      </p:sp>
      <p:sp>
        <p:nvSpPr>
          <p:cNvPr id="3" name="Espaço Reservado para Conteúdo 2"/>
          <p:cNvSpPr>
            <a:spLocks noGrp="1"/>
          </p:cNvSpPr>
          <p:nvPr>
            <p:ph sz="quarter" idx="1"/>
          </p:nvPr>
        </p:nvSpPr>
        <p:spPr/>
        <p:txBody>
          <a:bodyPr>
            <a:normAutofit/>
          </a:bodyPr>
          <a:lstStyle/>
          <a:p>
            <a:r>
              <a:rPr lang="pt-BR" i="1" dirty="0" smtClean="0"/>
              <a:t>É</a:t>
            </a:r>
            <a:r>
              <a:rPr lang="pt-BR" dirty="0" smtClean="0"/>
              <a:t> um método estruturado de gerência de projetos aceito como padrão de gerenciamento de projetos pelo governo do Reino Unido. </a:t>
            </a:r>
          </a:p>
          <a:p>
            <a:r>
              <a:rPr lang="pt-BR" dirty="0" smtClean="0"/>
              <a:t>Prince2 foi lançado em 1996, como sucessor de outros métodos mais antigos. </a:t>
            </a:r>
          </a:p>
          <a:p>
            <a:r>
              <a:rPr lang="pt-BR" dirty="0" smtClean="0"/>
              <a:t>Desde 2006 o método tem sido revisado e atualizado, além de estar se tornando um pouco mais leve. </a:t>
            </a:r>
          </a:p>
          <a:p>
            <a:r>
              <a:rPr lang="pt-BR" dirty="0" smtClean="0"/>
              <a:t>A versão atual é conhecida como “Prince2:2009”.</a:t>
            </a:r>
          </a:p>
          <a:p>
            <a:endParaRPr lang="pt-B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Princípios</a:t>
            </a:r>
            <a:endParaRPr lang="pt-BR" dirty="0"/>
          </a:p>
        </p:txBody>
      </p:sp>
      <p:sp>
        <p:nvSpPr>
          <p:cNvPr id="3" name="Espaço Reservado para Conteúdo 2"/>
          <p:cNvSpPr>
            <a:spLocks noGrp="1"/>
          </p:cNvSpPr>
          <p:nvPr>
            <p:ph sz="quarter" idx="1"/>
          </p:nvPr>
        </p:nvSpPr>
        <p:spPr/>
        <p:txBody>
          <a:bodyPr>
            <a:normAutofit/>
          </a:bodyPr>
          <a:lstStyle/>
          <a:p>
            <a:pPr lvl="0"/>
            <a:r>
              <a:rPr lang="pt-BR" i="1" dirty="0" smtClean="0"/>
              <a:t>Justificação continuada de negócio</a:t>
            </a:r>
            <a:r>
              <a:rPr lang="pt-BR" dirty="0" smtClean="0"/>
              <a:t>. </a:t>
            </a:r>
          </a:p>
          <a:p>
            <a:pPr lvl="0"/>
            <a:r>
              <a:rPr lang="pt-BR" i="1" dirty="0" smtClean="0"/>
              <a:t>Aprender com a experiência</a:t>
            </a:r>
            <a:r>
              <a:rPr lang="pt-BR" dirty="0" smtClean="0"/>
              <a:t>. </a:t>
            </a:r>
          </a:p>
          <a:p>
            <a:pPr lvl="0"/>
            <a:r>
              <a:rPr lang="pt-BR" i="1" dirty="0" smtClean="0"/>
              <a:t>Papeis e responsabilidades definidos</a:t>
            </a:r>
            <a:r>
              <a:rPr lang="pt-BR" dirty="0" smtClean="0"/>
              <a:t>. </a:t>
            </a:r>
          </a:p>
          <a:p>
            <a:pPr lvl="0"/>
            <a:r>
              <a:rPr lang="pt-BR" i="1" dirty="0" smtClean="0"/>
              <a:t>Gerenciar por estágios</a:t>
            </a:r>
            <a:r>
              <a:rPr lang="pt-BR" dirty="0" smtClean="0"/>
              <a:t>. </a:t>
            </a:r>
          </a:p>
          <a:p>
            <a:pPr lvl="0"/>
            <a:r>
              <a:rPr lang="pt-BR" i="1" dirty="0" smtClean="0"/>
              <a:t>Gerenciar por exceção</a:t>
            </a:r>
            <a:r>
              <a:rPr lang="pt-BR" dirty="0" smtClean="0"/>
              <a:t>. </a:t>
            </a:r>
          </a:p>
          <a:p>
            <a:pPr lvl="0"/>
            <a:r>
              <a:rPr lang="pt-BR" i="1" dirty="0" smtClean="0"/>
              <a:t>Foco nos produtos</a:t>
            </a:r>
            <a:r>
              <a:rPr lang="pt-BR" dirty="0" smtClean="0"/>
              <a:t>. </a:t>
            </a:r>
          </a:p>
          <a:p>
            <a:r>
              <a:rPr lang="pt-BR" i="1" dirty="0" smtClean="0"/>
              <a:t>Personalização para se ajustar ao ambiente de trabalho</a:t>
            </a:r>
            <a:r>
              <a:rPr lang="pt-BR" dirty="0" smtClean="0"/>
              <a:t>. </a:t>
            </a:r>
            <a:endParaRPr lang="pt-B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Princípios</a:t>
            </a:r>
            <a:endParaRPr lang="pt-BR" dirty="0"/>
          </a:p>
        </p:txBody>
      </p:sp>
      <p:sp>
        <p:nvSpPr>
          <p:cNvPr id="3" name="Espaço Reservado para Conteúdo 2"/>
          <p:cNvSpPr>
            <a:spLocks noGrp="1"/>
          </p:cNvSpPr>
          <p:nvPr>
            <p:ph sz="quarter" idx="1"/>
          </p:nvPr>
        </p:nvSpPr>
        <p:spPr/>
        <p:txBody>
          <a:bodyPr>
            <a:normAutofit fontScale="92500"/>
          </a:bodyPr>
          <a:lstStyle/>
          <a:p>
            <a:pPr lvl="0"/>
            <a:r>
              <a:rPr lang="pt-BR" i="1" dirty="0" smtClean="0"/>
              <a:t>Justificação continuada de negócio</a:t>
            </a:r>
            <a:r>
              <a:rPr lang="pt-BR" dirty="0" smtClean="0"/>
              <a:t>. </a:t>
            </a:r>
          </a:p>
          <a:p>
            <a:pPr lvl="1"/>
            <a:r>
              <a:rPr lang="pt-BR" dirty="0" smtClean="0"/>
              <a:t>Isto significa que existe uma justificativa para iniciar o projeto, e que essa justificativa continua válida ao longo do tempo de vida do projeto, tendo sido documentada e aprovada. </a:t>
            </a:r>
          </a:p>
          <a:p>
            <a:pPr lvl="1"/>
            <a:r>
              <a:rPr lang="pt-BR" dirty="0" smtClean="0"/>
              <a:t>Em Prince2, a justificativa é documentada no </a:t>
            </a:r>
            <a:r>
              <a:rPr lang="pt-BR" i="1" dirty="0" smtClean="0"/>
              <a:t>caso de negócio</a:t>
            </a:r>
            <a:r>
              <a:rPr lang="pt-BR" dirty="0" smtClean="0"/>
              <a:t>, que dirige o processo de tomada de decisão e garante que o projeto permaneça alinhado com os objetivos e benefícios de negócio.</a:t>
            </a:r>
          </a:p>
          <a:p>
            <a:pPr lvl="0"/>
            <a:r>
              <a:rPr lang="pt-BR" i="1" dirty="0" smtClean="0"/>
              <a:t>Aprender com a experiência</a:t>
            </a:r>
            <a:r>
              <a:rPr lang="pt-BR" dirty="0" smtClean="0"/>
              <a:t>. </a:t>
            </a:r>
          </a:p>
          <a:p>
            <a:pPr lvl="0"/>
            <a:r>
              <a:rPr lang="pt-BR" i="1" dirty="0" smtClean="0"/>
              <a:t>Papeis e responsabilidades definidos</a:t>
            </a:r>
            <a:r>
              <a:rPr lang="pt-BR" dirty="0" smtClean="0"/>
              <a:t>. </a:t>
            </a:r>
          </a:p>
          <a:p>
            <a:pPr lvl="0"/>
            <a:r>
              <a:rPr lang="pt-BR" i="1" dirty="0" smtClean="0"/>
              <a:t>Gerenciar por estágios</a:t>
            </a:r>
            <a:r>
              <a:rPr lang="pt-BR" dirty="0" smtClean="0"/>
              <a:t>. </a:t>
            </a:r>
          </a:p>
          <a:p>
            <a:pPr lvl="0"/>
            <a:r>
              <a:rPr lang="pt-BR" i="1" dirty="0" smtClean="0"/>
              <a:t>Gerenciar por exceção</a:t>
            </a:r>
            <a:r>
              <a:rPr lang="pt-BR" dirty="0" smtClean="0"/>
              <a:t>. </a:t>
            </a:r>
          </a:p>
          <a:p>
            <a:pPr lvl="0"/>
            <a:r>
              <a:rPr lang="pt-BR" i="1" dirty="0" smtClean="0"/>
              <a:t>Foco nos produtos</a:t>
            </a:r>
            <a:r>
              <a:rPr lang="pt-BR" dirty="0" smtClean="0"/>
              <a:t>. </a:t>
            </a:r>
          </a:p>
          <a:p>
            <a:r>
              <a:rPr lang="pt-BR" i="1" dirty="0" smtClean="0"/>
              <a:t>Personalização para se ajustar ao ambiente de trabalho</a:t>
            </a:r>
            <a:r>
              <a:rPr lang="pt-BR" dirty="0" smtClean="0"/>
              <a:t>. </a:t>
            </a:r>
            <a:endParaRPr lang="pt-B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Princípios</a:t>
            </a:r>
            <a:endParaRPr lang="pt-BR" dirty="0"/>
          </a:p>
        </p:txBody>
      </p:sp>
      <p:sp>
        <p:nvSpPr>
          <p:cNvPr id="3" name="Espaço Reservado para Conteúdo 2"/>
          <p:cNvSpPr>
            <a:spLocks noGrp="1"/>
          </p:cNvSpPr>
          <p:nvPr>
            <p:ph sz="quarter" idx="1"/>
          </p:nvPr>
        </p:nvSpPr>
        <p:spPr/>
        <p:txBody>
          <a:bodyPr>
            <a:normAutofit fontScale="92500" lnSpcReduction="10000"/>
          </a:bodyPr>
          <a:lstStyle/>
          <a:p>
            <a:pPr lvl="0"/>
            <a:r>
              <a:rPr lang="pt-BR" i="1" dirty="0" smtClean="0"/>
              <a:t>Justificação continuada de negócio</a:t>
            </a:r>
            <a:r>
              <a:rPr lang="pt-BR" dirty="0" smtClean="0"/>
              <a:t>. </a:t>
            </a:r>
          </a:p>
          <a:p>
            <a:pPr lvl="0"/>
            <a:r>
              <a:rPr lang="pt-BR" i="1" dirty="0" smtClean="0"/>
              <a:t>Aprender com a experiência</a:t>
            </a:r>
            <a:r>
              <a:rPr lang="pt-BR" dirty="0" smtClean="0"/>
              <a:t>. </a:t>
            </a:r>
          </a:p>
          <a:p>
            <a:pPr lvl="1"/>
            <a:r>
              <a:rPr lang="pt-BR" dirty="0" smtClean="0"/>
              <a:t>Espera-se que as equipes e projeto aprendam com a experiência. </a:t>
            </a:r>
          </a:p>
          <a:p>
            <a:pPr lvl="1"/>
            <a:r>
              <a:rPr lang="pt-BR" dirty="0" smtClean="0"/>
              <a:t>Lições aprendidas são identificadas, registradas e praticadas ao longo do ciclo de vida do projeto. </a:t>
            </a:r>
          </a:p>
          <a:p>
            <a:pPr lvl="1"/>
            <a:r>
              <a:rPr lang="pt-BR" dirty="0" smtClean="0"/>
              <a:t>Em Prince2 as lições aprendidas são registradas no </a:t>
            </a:r>
            <a:r>
              <a:rPr lang="pt-BR" i="1" dirty="0" err="1" smtClean="0"/>
              <a:t>lessons</a:t>
            </a:r>
            <a:r>
              <a:rPr lang="pt-BR" i="1" dirty="0" smtClean="0"/>
              <a:t> log</a:t>
            </a:r>
            <a:r>
              <a:rPr lang="pt-BR" dirty="0" smtClean="0"/>
              <a:t>, ou </a:t>
            </a:r>
            <a:r>
              <a:rPr lang="pt-BR" i="1" dirty="0" smtClean="0"/>
              <a:t>diário de lições</a:t>
            </a:r>
            <a:r>
              <a:rPr lang="pt-BR" dirty="0" smtClean="0"/>
              <a:t> e se tornam parte do </a:t>
            </a:r>
            <a:r>
              <a:rPr lang="pt-BR" i="1" dirty="0" smtClean="0"/>
              <a:t>relatório de lições aprendidas</a:t>
            </a:r>
            <a:r>
              <a:rPr lang="pt-BR" dirty="0" smtClean="0"/>
              <a:t> preparado pelo gerente de projeto ao final de cada estágio e ao final do projeto.</a:t>
            </a:r>
          </a:p>
          <a:p>
            <a:pPr lvl="0"/>
            <a:r>
              <a:rPr lang="pt-BR" i="1" dirty="0" smtClean="0"/>
              <a:t>Papeis e responsabilidades definidos</a:t>
            </a:r>
            <a:r>
              <a:rPr lang="pt-BR" dirty="0" smtClean="0"/>
              <a:t>. </a:t>
            </a:r>
          </a:p>
          <a:p>
            <a:pPr lvl="0"/>
            <a:r>
              <a:rPr lang="pt-BR" i="1" dirty="0" smtClean="0"/>
              <a:t>Gerenciar por estágios</a:t>
            </a:r>
            <a:r>
              <a:rPr lang="pt-BR" dirty="0" smtClean="0"/>
              <a:t>. </a:t>
            </a:r>
          </a:p>
          <a:p>
            <a:pPr lvl="0"/>
            <a:r>
              <a:rPr lang="pt-BR" i="1" dirty="0" smtClean="0"/>
              <a:t>Gerenciar por exceção</a:t>
            </a:r>
            <a:r>
              <a:rPr lang="pt-BR" dirty="0" smtClean="0"/>
              <a:t>. </a:t>
            </a:r>
          </a:p>
          <a:p>
            <a:pPr lvl="0"/>
            <a:r>
              <a:rPr lang="pt-BR" i="1" dirty="0" smtClean="0"/>
              <a:t>Foco nos produtos</a:t>
            </a:r>
            <a:r>
              <a:rPr lang="pt-BR" dirty="0" smtClean="0"/>
              <a:t>. </a:t>
            </a:r>
          </a:p>
          <a:p>
            <a:r>
              <a:rPr lang="pt-BR" i="1" dirty="0" smtClean="0"/>
              <a:t>Personalização para se ajustar ao ambiente de trabalho</a:t>
            </a:r>
            <a:r>
              <a:rPr lang="pt-BR" dirty="0" smtClean="0"/>
              <a:t>. </a:t>
            </a:r>
            <a:endParaRPr lang="pt-B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Princípios</a:t>
            </a:r>
            <a:endParaRPr lang="pt-BR" dirty="0"/>
          </a:p>
        </p:txBody>
      </p:sp>
      <p:sp>
        <p:nvSpPr>
          <p:cNvPr id="3" name="Espaço Reservado para Conteúdo 2"/>
          <p:cNvSpPr>
            <a:spLocks noGrp="1"/>
          </p:cNvSpPr>
          <p:nvPr>
            <p:ph sz="quarter" idx="1"/>
          </p:nvPr>
        </p:nvSpPr>
        <p:spPr/>
        <p:txBody>
          <a:bodyPr>
            <a:normAutofit/>
          </a:bodyPr>
          <a:lstStyle/>
          <a:p>
            <a:pPr lvl="0"/>
            <a:r>
              <a:rPr lang="pt-BR" i="1" dirty="0" smtClean="0"/>
              <a:t>Justificação continuada de negócio</a:t>
            </a:r>
            <a:r>
              <a:rPr lang="pt-BR" dirty="0" smtClean="0"/>
              <a:t>. </a:t>
            </a:r>
          </a:p>
          <a:p>
            <a:pPr lvl="0"/>
            <a:r>
              <a:rPr lang="pt-BR" i="1" dirty="0" smtClean="0"/>
              <a:t>Aprender com a experiência</a:t>
            </a:r>
            <a:r>
              <a:rPr lang="pt-BR" dirty="0" smtClean="0"/>
              <a:t>. </a:t>
            </a:r>
          </a:p>
          <a:p>
            <a:pPr lvl="0"/>
            <a:r>
              <a:rPr lang="pt-BR" i="1" dirty="0" smtClean="0"/>
              <a:t>Papeis e responsabilidades definidos</a:t>
            </a:r>
            <a:r>
              <a:rPr lang="pt-BR" dirty="0" smtClean="0"/>
              <a:t>. </a:t>
            </a:r>
          </a:p>
          <a:p>
            <a:pPr lvl="1"/>
            <a:r>
              <a:rPr lang="pt-BR" dirty="0" smtClean="0"/>
              <a:t>Todos os projetos tem papeis e responsabilidades definidos e acordados, engajando todos os aspectos das organizações envolvidas interna e externamente. </a:t>
            </a:r>
          </a:p>
          <a:p>
            <a:pPr lvl="1"/>
            <a:r>
              <a:rPr lang="pt-BR" dirty="0" smtClean="0"/>
              <a:t>Os papeis devem ser definidos de forma que cada participante saiba exatamente o que se espera dele.</a:t>
            </a:r>
          </a:p>
          <a:p>
            <a:pPr lvl="0"/>
            <a:r>
              <a:rPr lang="pt-BR" i="1" dirty="0" smtClean="0"/>
              <a:t>Gerenciar por estágios</a:t>
            </a:r>
            <a:r>
              <a:rPr lang="pt-BR" dirty="0" smtClean="0"/>
              <a:t>. </a:t>
            </a:r>
          </a:p>
          <a:p>
            <a:pPr lvl="0"/>
            <a:r>
              <a:rPr lang="pt-BR" i="1" dirty="0" smtClean="0"/>
              <a:t>Gerenciar por exceção</a:t>
            </a:r>
            <a:r>
              <a:rPr lang="pt-BR" dirty="0" smtClean="0"/>
              <a:t>. </a:t>
            </a:r>
          </a:p>
          <a:p>
            <a:pPr lvl="0"/>
            <a:r>
              <a:rPr lang="pt-BR" i="1" dirty="0" smtClean="0"/>
              <a:t>Foco nos produtos</a:t>
            </a:r>
            <a:r>
              <a:rPr lang="pt-BR" dirty="0" smtClean="0"/>
              <a:t>. </a:t>
            </a:r>
          </a:p>
          <a:p>
            <a:r>
              <a:rPr lang="pt-BR" i="1" dirty="0" smtClean="0"/>
              <a:t>Personalização para se ajustar ao ambiente de trabalho</a:t>
            </a:r>
            <a:r>
              <a:rPr lang="pt-BR" dirty="0" smtClean="0"/>
              <a:t>. </a:t>
            </a:r>
            <a:endParaRPr lang="pt-B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Princípios</a:t>
            </a:r>
            <a:endParaRPr lang="pt-BR" dirty="0"/>
          </a:p>
        </p:txBody>
      </p:sp>
      <p:sp>
        <p:nvSpPr>
          <p:cNvPr id="3" name="Espaço Reservado para Conteúdo 2"/>
          <p:cNvSpPr>
            <a:spLocks noGrp="1"/>
          </p:cNvSpPr>
          <p:nvPr>
            <p:ph sz="quarter" idx="1"/>
          </p:nvPr>
        </p:nvSpPr>
        <p:spPr/>
        <p:txBody>
          <a:bodyPr>
            <a:normAutofit fontScale="92500" lnSpcReduction="20000"/>
          </a:bodyPr>
          <a:lstStyle/>
          <a:p>
            <a:pPr lvl="0"/>
            <a:r>
              <a:rPr lang="pt-BR" i="1" dirty="0" smtClean="0"/>
              <a:t>Justificação continuada de negócio</a:t>
            </a:r>
            <a:r>
              <a:rPr lang="pt-BR" dirty="0" smtClean="0"/>
              <a:t>. </a:t>
            </a:r>
          </a:p>
          <a:p>
            <a:pPr lvl="0"/>
            <a:r>
              <a:rPr lang="pt-BR" i="1" dirty="0" smtClean="0"/>
              <a:t>Aprender com a experiência</a:t>
            </a:r>
            <a:r>
              <a:rPr lang="pt-BR" dirty="0" smtClean="0"/>
              <a:t>. </a:t>
            </a:r>
          </a:p>
          <a:p>
            <a:pPr lvl="0"/>
            <a:r>
              <a:rPr lang="pt-BR" i="1" dirty="0" smtClean="0"/>
              <a:t>Papeis e responsabilidades definidos</a:t>
            </a:r>
            <a:r>
              <a:rPr lang="pt-BR" dirty="0" smtClean="0"/>
              <a:t>. </a:t>
            </a:r>
          </a:p>
          <a:p>
            <a:pPr lvl="0"/>
            <a:r>
              <a:rPr lang="pt-BR" i="1" dirty="0" smtClean="0"/>
              <a:t>Gerenciar por estágios</a:t>
            </a:r>
            <a:r>
              <a:rPr lang="pt-BR" dirty="0" smtClean="0"/>
              <a:t>. </a:t>
            </a:r>
          </a:p>
          <a:p>
            <a:pPr lvl="1"/>
            <a:r>
              <a:rPr lang="pt-BR" dirty="0" smtClean="0"/>
              <a:t>O gerenciamento de projetos em Prince2 é compatível com os modelos baseados em ciclos iterativos. </a:t>
            </a:r>
          </a:p>
          <a:p>
            <a:pPr lvl="1"/>
            <a:r>
              <a:rPr lang="pt-BR" dirty="0" smtClean="0"/>
              <a:t>Um ciclo é chamado de “</a:t>
            </a:r>
            <a:r>
              <a:rPr lang="pt-BR" i="1" dirty="0" smtClean="0"/>
              <a:t>estágio</a:t>
            </a:r>
            <a:r>
              <a:rPr lang="pt-BR" dirty="0" smtClean="0"/>
              <a:t>” em Prince2. </a:t>
            </a:r>
          </a:p>
          <a:p>
            <a:pPr lvl="1"/>
            <a:r>
              <a:rPr lang="pt-BR" dirty="0" smtClean="0"/>
              <a:t>Ao final de cada estágio o projeto é revisado para verificar se atingiu seus objetivos e vai produzir a entrega prevista no caso de negócio. </a:t>
            </a:r>
          </a:p>
          <a:p>
            <a:pPr lvl="1"/>
            <a:r>
              <a:rPr lang="pt-BR" dirty="0" smtClean="0"/>
              <a:t>Isso é feito pelo uso de dois níveis de planejamento: longo prazo e curto prazo, sendo o segundo bem mais detalhado do que o primeiro.</a:t>
            </a:r>
          </a:p>
          <a:p>
            <a:pPr lvl="0"/>
            <a:r>
              <a:rPr lang="pt-BR" i="1" dirty="0" smtClean="0"/>
              <a:t>Gerenciar por exceção</a:t>
            </a:r>
            <a:r>
              <a:rPr lang="pt-BR" dirty="0" smtClean="0"/>
              <a:t>. </a:t>
            </a:r>
          </a:p>
          <a:p>
            <a:pPr lvl="0"/>
            <a:r>
              <a:rPr lang="pt-BR" i="1" dirty="0" smtClean="0"/>
              <a:t>Foco nos produtos</a:t>
            </a:r>
            <a:r>
              <a:rPr lang="pt-BR" dirty="0" smtClean="0"/>
              <a:t>. </a:t>
            </a:r>
          </a:p>
          <a:p>
            <a:r>
              <a:rPr lang="pt-BR" i="1" dirty="0" smtClean="0"/>
              <a:t>Personalização para se ajustar ao ambiente de trabalho</a:t>
            </a:r>
            <a:r>
              <a:rPr lang="pt-BR" dirty="0" smtClean="0"/>
              <a:t>. </a:t>
            </a:r>
            <a:endParaRPr lang="pt-B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Princípios</a:t>
            </a:r>
            <a:endParaRPr lang="pt-BR" dirty="0"/>
          </a:p>
        </p:txBody>
      </p:sp>
      <p:sp>
        <p:nvSpPr>
          <p:cNvPr id="3" name="Espaço Reservado para Conteúdo 2"/>
          <p:cNvSpPr>
            <a:spLocks noGrp="1"/>
          </p:cNvSpPr>
          <p:nvPr>
            <p:ph sz="quarter" idx="1"/>
          </p:nvPr>
        </p:nvSpPr>
        <p:spPr/>
        <p:txBody>
          <a:bodyPr>
            <a:normAutofit fontScale="92500" lnSpcReduction="20000"/>
          </a:bodyPr>
          <a:lstStyle/>
          <a:p>
            <a:pPr lvl="0"/>
            <a:r>
              <a:rPr lang="pt-BR" i="1" dirty="0" smtClean="0"/>
              <a:t>Justificação continuada de negócio</a:t>
            </a:r>
            <a:r>
              <a:rPr lang="pt-BR" dirty="0" smtClean="0"/>
              <a:t>. </a:t>
            </a:r>
          </a:p>
          <a:p>
            <a:pPr lvl="0"/>
            <a:r>
              <a:rPr lang="pt-BR" i="1" dirty="0" smtClean="0"/>
              <a:t>Aprender com a experiência</a:t>
            </a:r>
            <a:r>
              <a:rPr lang="pt-BR" dirty="0" smtClean="0"/>
              <a:t>. </a:t>
            </a:r>
          </a:p>
          <a:p>
            <a:pPr lvl="0"/>
            <a:r>
              <a:rPr lang="pt-BR" i="1" dirty="0" smtClean="0"/>
              <a:t>Papeis e responsabilidades definidos</a:t>
            </a:r>
            <a:r>
              <a:rPr lang="pt-BR" dirty="0" smtClean="0"/>
              <a:t>. </a:t>
            </a:r>
          </a:p>
          <a:p>
            <a:pPr lvl="0"/>
            <a:r>
              <a:rPr lang="pt-BR" i="1" dirty="0" smtClean="0"/>
              <a:t>Gerenciar por estágios</a:t>
            </a:r>
            <a:r>
              <a:rPr lang="pt-BR" dirty="0" smtClean="0"/>
              <a:t>. </a:t>
            </a:r>
          </a:p>
          <a:p>
            <a:pPr lvl="0"/>
            <a:r>
              <a:rPr lang="pt-BR" i="1" dirty="0" smtClean="0"/>
              <a:t>Gerenciar por exceção</a:t>
            </a:r>
            <a:r>
              <a:rPr lang="pt-BR" dirty="0" smtClean="0"/>
              <a:t>. </a:t>
            </a:r>
          </a:p>
          <a:p>
            <a:pPr lvl="1"/>
            <a:r>
              <a:rPr lang="pt-BR" dirty="0" smtClean="0"/>
              <a:t>Os projetos Prince2 definem limites de tolerância para tempo, custo, qualidade, escopo e risco. </a:t>
            </a:r>
          </a:p>
          <a:p>
            <a:pPr lvl="1"/>
            <a:r>
              <a:rPr lang="pt-BR" dirty="0" smtClean="0"/>
              <a:t>Esses limites são usados para definir os níveis de autoridade delegada. </a:t>
            </a:r>
          </a:p>
          <a:p>
            <a:pPr lvl="1"/>
            <a:r>
              <a:rPr lang="pt-BR" dirty="0" smtClean="0"/>
              <a:t>Isso permite que a gerência possa ser feita dentro de um processo de gerência por exceção, ou seja, se esses limites de tolerância forem excedidos, ou se for previsto que serão excedidos, então um nível superior de gerência deve ser acionado para decidir como proceder.</a:t>
            </a:r>
          </a:p>
          <a:p>
            <a:pPr lvl="0"/>
            <a:r>
              <a:rPr lang="pt-BR" i="1" dirty="0" smtClean="0"/>
              <a:t>Foco nos produtos</a:t>
            </a:r>
            <a:r>
              <a:rPr lang="pt-BR" dirty="0" smtClean="0"/>
              <a:t>. </a:t>
            </a:r>
          </a:p>
          <a:p>
            <a:r>
              <a:rPr lang="pt-BR" i="1" dirty="0" smtClean="0"/>
              <a:t>Personalização para se ajustar ao ambiente de trabalho</a:t>
            </a:r>
            <a:r>
              <a:rPr lang="pt-BR" dirty="0" smtClean="0"/>
              <a:t>. </a:t>
            </a:r>
            <a:endParaRPr lang="pt-B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Princípios</a:t>
            </a:r>
            <a:endParaRPr lang="pt-BR" dirty="0"/>
          </a:p>
        </p:txBody>
      </p:sp>
      <p:sp>
        <p:nvSpPr>
          <p:cNvPr id="3" name="Espaço Reservado para Conteúdo 2"/>
          <p:cNvSpPr>
            <a:spLocks noGrp="1"/>
          </p:cNvSpPr>
          <p:nvPr>
            <p:ph sz="quarter" idx="1"/>
          </p:nvPr>
        </p:nvSpPr>
        <p:spPr/>
        <p:txBody>
          <a:bodyPr>
            <a:normAutofit fontScale="85000" lnSpcReduction="20000"/>
          </a:bodyPr>
          <a:lstStyle/>
          <a:p>
            <a:pPr lvl="0"/>
            <a:r>
              <a:rPr lang="pt-BR" i="1" dirty="0" smtClean="0"/>
              <a:t>Justificação continuada de negócio</a:t>
            </a:r>
            <a:r>
              <a:rPr lang="pt-BR" dirty="0" smtClean="0"/>
              <a:t>. </a:t>
            </a:r>
          </a:p>
          <a:p>
            <a:pPr lvl="0"/>
            <a:r>
              <a:rPr lang="pt-BR" i="1" dirty="0" smtClean="0"/>
              <a:t>Aprender com a experiência</a:t>
            </a:r>
            <a:r>
              <a:rPr lang="pt-BR" dirty="0" smtClean="0"/>
              <a:t>. </a:t>
            </a:r>
          </a:p>
          <a:p>
            <a:pPr lvl="0"/>
            <a:r>
              <a:rPr lang="pt-BR" i="1" dirty="0" smtClean="0"/>
              <a:t>Papeis e responsabilidades definidos</a:t>
            </a:r>
            <a:r>
              <a:rPr lang="pt-BR" dirty="0" smtClean="0"/>
              <a:t>. </a:t>
            </a:r>
          </a:p>
          <a:p>
            <a:pPr lvl="0"/>
            <a:r>
              <a:rPr lang="pt-BR" i="1" dirty="0" smtClean="0"/>
              <a:t>Gerenciar por estágios</a:t>
            </a:r>
            <a:r>
              <a:rPr lang="pt-BR" dirty="0" smtClean="0"/>
              <a:t>. </a:t>
            </a:r>
          </a:p>
          <a:p>
            <a:pPr lvl="0"/>
            <a:r>
              <a:rPr lang="pt-BR" i="1" dirty="0" smtClean="0"/>
              <a:t>Gerenciar por exceção</a:t>
            </a:r>
            <a:r>
              <a:rPr lang="pt-BR" dirty="0" smtClean="0"/>
              <a:t>. </a:t>
            </a:r>
          </a:p>
          <a:p>
            <a:pPr lvl="0"/>
            <a:r>
              <a:rPr lang="pt-BR" i="1" dirty="0" smtClean="0"/>
              <a:t>Foco nos produtos</a:t>
            </a:r>
            <a:r>
              <a:rPr lang="pt-BR" dirty="0" smtClean="0"/>
              <a:t>. </a:t>
            </a:r>
          </a:p>
          <a:p>
            <a:pPr lvl="1"/>
            <a:r>
              <a:rPr lang="pt-BR" dirty="0" smtClean="0"/>
              <a:t>Prince2 foca na definição e entrega de produtos que satisfazem os critérios estabelecidos de qualidade. </a:t>
            </a:r>
          </a:p>
          <a:p>
            <a:pPr lvl="1"/>
            <a:r>
              <a:rPr lang="pt-BR" dirty="0" smtClean="0"/>
              <a:t>Isso inclui o produto final de um projeto, bem como outros subprodutos significativos gerados ao longo do ciclo de vida do projeto. </a:t>
            </a:r>
          </a:p>
          <a:p>
            <a:pPr lvl="1"/>
            <a:r>
              <a:rPr lang="pt-BR" dirty="0" smtClean="0"/>
              <a:t>Esta abordagem orientada ao produto resulta na definição de produtos sobre os quais se obtêm concordância, e depois planejar as atividades para obter esses produtos. </a:t>
            </a:r>
          </a:p>
          <a:p>
            <a:pPr lvl="1"/>
            <a:r>
              <a:rPr lang="pt-BR" dirty="0" smtClean="0"/>
              <a:t>Isso é obtido pelo uso de técnicas de planejamento baseadas em produto.</a:t>
            </a:r>
          </a:p>
          <a:p>
            <a:r>
              <a:rPr lang="pt-BR" i="1" dirty="0" smtClean="0"/>
              <a:t>Personalização para se ajustar ao ambiente de trabalho</a:t>
            </a:r>
            <a:r>
              <a:rPr lang="pt-BR" dirty="0" smtClean="0"/>
              <a:t>. </a:t>
            </a:r>
            <a:endParaRPr lang="pt-B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Gerência de projeto</a:t>
            </a:r>
            <a:endParaRPr lang="pt-BR" dirty="0"/>
          </a:p>
        </p:txBody>
      </p:sp>
      <p:sp>
        <p:nvSpPr>
          <p:cNvPr id="3" name="Espaço Reservado para Conteúdo 2"/>
          <p:cNvSpPr>
            <a:spLocks noGrp="1"/>
          </p:cNvSpPr>
          <p:nvPr>
            <p:ph sz="quarter" idx="1"/>
          </p:nvPr>
        </p:nvSpPr>
        <p:spPr/>
        <p:txBody>
          <a:bodyPr/>
          <a:lstStyle/>
          <a:p>
            <a:r>
              <a:rPr lang="pt-BR" dirty="0" smtClean="0"/>
              <a:t>A gerência de projeto pode ser entendida como uma disciplina dentro de um processo de engenharia de software, usualmente exercida por um único indivíduo (o gerente de projeto) que tem como objetivo levar o projeto a produzir os objetivos previamente planejados, dentro dos prazos, custos e qualidade previstos. </a:t>
            </a:r>
          </a:p>
          <a:p>
            <a:r>
              <a:rPr lang="pt-BR" dirty="0" smtClean="0"/>
              <a:t>Para ter sucesso nisto o gerente deve manter os riscos do projeto no nível mais baixo possível de probabilidade e impacto, avaliando continuamente o progresso e tomando medidas proativas para redução destes riscos, ou medidas de correção se apesar de tudo problemas ocorrerem.</a:t>
            </a:r>
          </a:p>
          <a:p>
            <a:endParaRPr lang="pt-B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Princípios</a:t>
            </a:r>
            <a:endParaRPr lang="pt-BR" dirty="0"/>
          </a:p>
        </p:txBody>
      </p:sp>
      <p:sp>
        <p:nvSpPr>
          <p:cNvPr id="3" name="Espaço Reservado para Conteúdo 2"/>
          <p:cNvSpPr>
            <a:spLocks noGrp="1"/>
          </p:cNvSpPr>
          <p:nvPr>
            <p:ph sz="quarter" idx="1"/>
          </p:nvPr>
        </p:nvSpPr>
        <p:spPr/>
        <p:txBody>
          <a:bodyPr>
            <a:normAutofit lnSpcReduction="10000"/>
          </a:bodyPr>
          <a:lstStyle/>
          <a:p>
            <a:pPr lvl="0"/>
            <a:r>
              <a:rPr lang="pt-BR" i="1" dirty="0" smtClean="0"/>
              <a:t>Justificação continuada de negócio</a:t>
            </a:r>
            <a:r>
              <a:rPr lang="pt-BR" dirty="0" smtClean="0"/>
              <a:t>. </a:t>
            </a:r>
          </a:p>
          <a:p>
            <a:pPr lvl="0"/>
            <a:r>
              <a:rPr lang="pt-BR" i="1" dirty="0" smtClean="0"/>
              <a:t>Aprender com a experiência</a:t>
            </a:r>
            <a:r>
              <a:rPr lang="pt-BR" dirty="0" smtClean="0"/>
              <a:t>. </a:t>
            </a:r>
          </a:p>
          <a:p>
            <a:pPr lvl="0"/>
            <a:r>
              <a:rPr lang="pt-BR" i="1" dirty="0" smtClean="0"/>
              <a:t>Papeis e responsabilidades definidos</a:t>
            </a:r>
            <a:r>
              <a:rPr lang="pt-BR" dirty="0" smtClean="0"/>
              <a:t>. </a:t>
            </a:r>
          </a:p>
          <a:p>
            <a:pPr lvl="0"/>
            <a:r>
              <a:rPr lang="pt-BR" i="1" dirty="0" smtClean="0"/>
              <a:t>Gerenciar por estágios</a:t>
            </a:r>
            <a:r>
              <a:rPr lang="pt-BR" dirty="0" smtClean="0"/>
              <a:t>. </a:t>
            </a:r>
          </a:p>
          <a:p>
            <a:pPr lvl="0"/>
            <a:r>
              <a:rPr lang="pt-BR" i="1" dirty="0" smtClean="0"/>
              <a:t>Gerenciar por exceção</a:t>
            </a:r>
            <a:r>
              <a:rPr lang="pt-BR" dirty="0" smtClean="0"/>
              <a:t>. </a:t>
            </a:r>
          </a:p>
          <a:p>
            <a:pPr lvl="0"/>
            <a:r>
              <a:rPr lang="pt-BR" i="1" dirty="0" smtClean="0"/>
              <a:t>Foco nos produtos</a:t>
            </a:r>
            <a:r>
              <a:rPr lang="pt-BR" dirty="0" smtClean="0"/>
              <a:t>. </a:t>
            </a:r>
          </a:p>
          <a:p>
            <a:r>
              <a:rPr lang="pt-BR" i="1" dirty="0" smtClean="0"/>
              <a:t>Personalização para se ajustar ao ambiente de trabalho</a:t>
            </a:r>
            <a:r>
              <a:rPr lang="pt-BR" dirty="0" smtClean="0"/>
              <a:t>.</a:t>
            </a:r>
          </a:p>
          <a:p>
            <a:pPr lvl="1"/>
            <a:r>
              <a:rPr lang="pt-BR" dirty="0" smtClean="0"/>
              <a:t>Prince2 deve ser personalizado para se adequar ao ambiente de trabalho, ou seja, o tamanho, complexidade, importância, capacidades e riscos do projeto. </a:t>
            </a:r>
          </a:p>
          <a:p>
            <a:pPr lvl="1"/>
            <a:r>
              <a:rPr lang="pt-BR" dirty="0" smtClean="0"/>
              <a:t>Porém, quando se está personalizando o método, é importante não omitir nenhuma parte, pois todas são interligadas. </a:t>
            </a:r>
            <a:endParaRPr lang="pt-B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Condução de Projeto de Software</a:t>
            </a:r>
            <a:endParaRPr lang="pt-BR" dirty="0"/>
          </a:p>
        </p:txBody>
      </p:sp>
      <p:sp>
        <p:nvSpPr>
          <p:cNvPr id="3" name="Espaço Reservado para Conteúdo 2"/>
          <p:cNvSpPr>
            <a:spLocks noGrp="1"/>
          </p:cNvSpPr>
          <p:nvPr>
            <p:ph sz="quarter" idx="1"/>
          </p:nvPr>
        </p:nvSpPr>
        <p:spPr/>
        <p:txBody>
          <a:bodyPr/>
          <a:lstStyle/>
          <a:p>
            <a:r>
              <a:rPr lang="pt-BR" dirty="0" smtClean="0"/>
              <a:t>Um projeto, mesmo bem planejado pode falhar por vários motivos: </a:t>
            </a:r>
          </a:p>
          <a:p>
            <a:pPr lvl="1"/>
            <a:r>
              <a:rPr lang="pt-BR" dirty="0" smtClean="0"/>
              <a:t>erros da equipe, </a:t>
            </a:r>
          </a:p>
          <a:p>
            <a:pPr lvl="1"/>
            <a:r>
              <a:rPr lang="pt-BR" dirty="0" smtClean="0"/>
              <a:t>erros no próprio projeto, </a:t>
            </a:r>
          </a:p>
          <a:p>
            <a:pPr lvl="1"/>
            <a:r>
              <a:rPr lang="pt-BR" dirty="0" smtClean="0"/>
              <a:t>erros na concepção do processo ou ainda </a:t>
            </a:r>
          </a:p>
          <a:p>
            <a:pPr lvl="1"/>
            <a:r>
              <a:rPr lang="pt-BR" dirty="0" smtClean="0"/>
              <a:t>fatores imprevistos. </a:t>
            </a:r>
          </a:p>
          <a:p>
            <a:r>
              <a:rPr lang="pt-BR" dirty="0" smtClean="0"/>
              <a:t>Isso decorre principalmente do fato de que os executores do projeto são pessoas, e não máquinas, e que um projeto não é um programa de computador que roda de forma previsível. </a:t>
            </a:r>
          </a:p>
          <a:p>
            <a:r>
              <a:rPr lang="pt-BR" dirty="0" smtClean="0"/>
              <a:t>Muitos fatores de incerteza estão envolvidos mesmo nos projetos mais bem planejados e gerenciados.</a:t>
            </a:r>
          </a:p>
          <a:p>
            <a:endParaRPr lang="pt-B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sz="quarter" idx="1"/>
          </p:nvPr>
        </p:nvSpPr>
        <p:spPr/>
        <p:txBody>
          <a:bodyPr>
            <a:normAutofit fontScale="92500"/>
          </a:bodyPr>
          <a:lstStyle/>
          <a:p>
            <a:r>
              <a:rPr lang="pt-BR" dirty="0" err="1" smtClean="0"/>
              <a:t>Staa</a:t>
            </a:r>
            <a:r>
              <a:rPr lang="pt-BR" dirty="0" smtClean="0"/>
              <a:t> (2003) indica que um dos maiores desafios que o gerente de projeto enfrenta no momento do acompanhamento da execução de um projeto é a </a:t>
            </a:r>
            <a:r>
              <a:rPr lang="pt-BR" i="1" dirty="0" smtClean="0"/>
              <a:t>indisciplina</a:t>
            </a:r>
            <a:r>
              <a:rPr lang="pt-BR" dirty="0" smtClean="0"/>
              <a:t>. </a:t>
            </a:r>
          </a:p>
          <a:p>
            <a:r>
              <a:rPr lang="pt-BR" dirty="0" smtClean="0"/>
              <a:t>Membros da equipe poderão não seguir os padrões, prazos ou prioridades estabelecidos. </a:t>
            </a:r>
          </a:p>
          <a:p>
            <a:r>
              <a:rPr lang="pt-BR" dirty="0" smtClean="0"/>
              <a:t>O folclore da ciência da computação apresenta os “gênios” como </a:t>
            </a:r>
            <a:r>
              <a:rPr lang="pt-BR" dirty="0" err="1" smtClean="0"/>
              <a:t>super-desenvolvedores</a:t>
            </a:r>
            <a:r>
              <a:rPr lang="pt-BR" dirty="0" smtClean="0"/>
              <a:t> que não seguem regras, não tem horários preestabelecidos, que são desorganizados e muitas vezes com problemas de higiene pessoal. </a:t>
            </a:r>
          </a:p>
          <a:p>
            <a:r>
              <a:rPr lang="pt-BR" dirty="0" smtClean="0"/>
              <a:t>Se não houver disciplina no ambiente de trabalho, estes “heróis” poderão facilmente ressurgir e o projeto será refém deles.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sz="quarter" idx="1"/>
          </p:nvPr>
        </p:nvSpPr>
        <p:spPr/>
        <p:txBody>
          <a:bodyPr/>
          <a:lstStyle/>
          <a:p>
            <a:r>
              <a:rPr lang="pt-BR" dirty="0" smtClean="0"/>
              <a:t>É responsabilidade do gerente de projeto, então, identificar se há algum tipo de desvio nocivo e motivar os desenvolvedores, conscientizando-os da necessidade de trabalhar em harmonia, lembrando que </a:t>
            </a:r>
            <a:r>
              <a:rPr lang="pt-BR" i="1" dirty="0" smtClean="0"/>
              <a:t>harmonia</a:t>
            </a:r>
            <a:r>
              <a:rPr lang="pt-BR" dirty="0" smtClean="0"/>
              <a:t> não significa cada um fazer o que quer, significa todos seguirem as regras que o próprio grupo estabeleceu. </a:t>
            </a:r>
          </a:p>
          <a:p>
            <a:endParaRPr lang="pt-B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Perfis de gerência</a:t>
            </a:r>
            <a:endParaRPr lang="pt-BR" dirty="0"/>
          </a:p>
        </p:txBody>
      </p:sp>
      <p:sp>
        <p:nvSpPr>
          <p:cNvPr id="3" name="Espaço Reservado para Conteúdo 2"/>
          <p:cNvSpPr>
            <a:spLocks noGrp="1"/>
          </p:cNvSpPr>
          <p:nvPr>
            <p:ph sz="quarter" idx="1"/>
          </p:nvPr>
        </p:nvSpPr>
        <p:spPr/>
        <p:txBody>
          <a:bodyPr>
            <a:normAutofit/>
          </a:bodyPr>
          <a:lstStyle/>
          <a:p>
            <a:pPr lvl="0"/>
            <a:r>
              <a:rPr lang="pt-BR" i="1" dirty="0" smtClean="0"/>
              <a:t>Ditador</a:t>
            </a:r>
            <a:r>
              <a:rPr lang="pt-BR" dirty="0" smtClean="0"/>
              <a:t>. </a:t>
            </a:r>
          </a:p>
          <a:p>
            <a:pPr lvl="1"/>
            <a:r>
              <a:rPr lang="pt-BR" dirty="0" smtClean="0"/>
              <a:t>É o mais danoso dos três tipos. </a:t>
            </a:r>
          </a:p>
          <a:p>
            <a:pPr lvl="1"/>
            <a:r>
              <a:rPr lang="pt-BR" dirty="0" smtClean="0"/>
              <a:t>Ele faz todo o planejamento e estimativas. </a:t>
            </a:r>
          </a:p>
          <a:p>
            <a:pPr lvl="1"/>
            <a:r>
              <a:rPr lang="pt-BR" dirty="0" smtClean="0"/>
              <a:t>Ele sozinho determina quem faz o que e quando. </a:t>
            </a:r>
          </a:p>
          <a:p>
            <a:pPr lvl="1"/>
            <a:r>
              <a:rPr lang="pt-BR" dirty="0" smtClean="0"/>
              <a:t>Ele gera belíssimos diagramas </a:t>
            </a:r>
            <a:r>
              <a:rPr lang="pt-BR" dirty="0" err="1" smtClean="0"/>
              <a:t>Gantt</a:t>
            </a:r>
            <a:r>
              <a:rPr lang="pt-BR" dirty="0" smtClean="0"/>
              <a:t> que ninguém leva a sério, e usa de força e ameaça para fazer projetos que não estão indo bem voltar para os trilhos, mas nem sempre consegue.</a:t>
            </a:r>
          </a:p>
          <a:p>
            <a:pPr lvl="0"/>
            <a:r>
              <a:rPr lang="pt-BR" i="1" dirty="0" smtClean="0"/>
              <a:t>Coordenador</a:t>
            </a:r>
            <a:r>
              <a:rPr lang="pt-BR" dirty="0" smtClean="0"/>
              <a:t>. </a:t>
            </a:r>
          </a:p>
          <a:p>
            <a:r>
              <a:rPr lang="pt-BR" i="1" dirty="0" smtClean="0"/>
              <a:t>Facilitador</a:t>
            </a:r>
            <a:r>
              <a:rPr lang="pt-BR" dirty="0" smtClean="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Perfis de gerência</a:t>
            </a:r>
            <a:endParaRPr lang="pt-BR" dirty="0"/>
          </a:p>
        </p:txBody>
      </p:sp>
      <p:sp>
        <p:nvSpPr>
          <p:cNvPr id="3" name="Espaço Reservado para Conteúdo 2"/>
          <p:cNvSpPr>
            <a:spLocks noGrp="1"/>
          </p:cNvSpPr>
          <p:nvPr>
            <p:ph sz="quarter" idx="1"/>
          </p:nvPr>
        </p:nvSpPr>
        <p:spPr/>
        <p:txBody>
          <a:bodyPr>
            <a:normAutofit/>
          </a:bodyPr>
          <a:lstStyle/>
          <a:p>
            <a:pPr lvl="0"/>
            <a:r>
              <a:rPr lang="pt-BR" i="1" dirty="0" smtClean="0"/>
              <a:t>Ditador</a:t>
            </a:r>
            <a:r>
              <a:rPr lang="pt-BR" dirty="0" smtClean="0"/>
              <a:t>. </a:t>
            </a:r>
          </a:p>
          <a:p>
            <a:pPr lvl="0"/>
            <a:r>
              <a:rPr lang="pt-BR" i="1" dirty="0" smtClean="0"/>
              <a:t>Coordenador</a:t>
            </a:r>
            <a:r>
              <a:rPr lang="pt-BR" dirty="0" smtClean="0"/>
              <a:t>. </a:t>
            </a:r>
          </a:p>
          <a:p>
            <a:pPr lvl="1"/>
            <a:r>
              <a:rPr lang="pt-BR" dirty="0" smtClean="0"/>
              <a:t>Ele ouve os outros e faz as previsões e planejamento em conjunto com a equipe. </a:t>
            </a:r>
          </a:p>
          <a:p>
            <a:pPr lvl="1"/>
            <a:r>
              <a:rPr lang="pt-BR" dirty="0" smtClean="0"/>
              <a:t>Ele faz revisões do planejamento periodicamente. </a:t>
            </a:r>
          </a:p>
          <a:p>
            <a:pPr lvl="1"/>
            <a:r>
              <a:rPr lang="pt-BR" dirty="0" smtClean="0"/>
              <a:t>Seus diagramas </a:t>
            </a:r>
            <a:r>
              <a:rPr lang="pt-BR" dirty="0" err="1" smtClean="0"/>
              <a:t>Gantt</a:t>
            </a:r>
            <a:r>
              <a:rPr lang="pt-BR" dirty="0" smtClean="0"/>
              <a:t> são levados mais a sério, pois representam um compromisso realista da equipe e não apenas uma determinação do gerente. </a:t>
            </a:r>
          </a:p>
          <a:p>
            <a:pPr lvl="1"/>
            <a:r>
              <a:rPr lang="pt-BR" dirty="0" smtClean="0"/>
              <a:t>Seus projetos têm maior chance de terminar no prazo. </a:t>
            </a:r>
          </a:p>
          <a:p>
            <a:pPr lvl="1"/>
            <a:r>
              <a:rPr lang="pt-BR" dirty="0" smtClean="0"/>
              <a:t>Este tipo de gestão usualmente funciona bem com métodos prescritivos.</a:t>
            </a:r>
          </a:p>
          <a:p>
            <a:r>
              <a:rPr lang="pt-BR" i="1" dirty="0" smtClean="0"/>
              <a:t>Facilitador</a:t>
            </a:r>
            <a:r>
              <a:rPr lang="pt-BR" dirty="0" smtClean="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Perfis de gerência</a:t>
            </a:r>
            <a:endParaRPr lang="pt-BR" dirty="0"/>
          </a:p>
        </p:txBody>
      </p:sp>
      <p:sp>
        <p:nvSpPr>
          <p:cNvPr id="3" name="Espaço Reservado para Conteúdo 2"/>
          <p:cNvSpPr>
            <a:spLocks noGrp="1"/>
          </p:cNvSpPr>
          <p:nvPr>
            <p:ph sz="quarter" idx="1"/>
          </p:nvPr>
        </p:nvSpPr>
        <p:spPr/>
        <p:txBody>
          <a:bodyPr>
            <a:normAutofit/>
          </a:bodyPr>
          <a:lstStyle/>
          <a:p>
            <a:pPr lvl="0"/>
            <a:r>
              <a:rPr lang="pt-BR" i="1" dirty="0" smtClean="0"/>
              <a:t>Ditador</a:t>
            </a:r>
            <a:r>
              <a:rPr lang="pt-BR" dirty="0" smtClean="0"/>
              <a:t>. </a:t>
            </a:r>
          </a:p>
          <a:p>
            <a:pPr lvl="0"/>
            <a:r>
              <a:rPr lang="pt-BR" i="1" dirty="0" smtClean="0"/>
              <a:t>Coordenador</a:t>
            </a:r>
            <a:r>
              <a:rPr lang="pt-BR" dirty="0" smtClean="0"/>
              <a:t>. </a:t>
            </a:r>
          </a:p>
          <a:p>
            <a:r>
              <a:rPr lang="pt-BR" i="1" dirty="0" smtClean="0"/>
              <a:t>Facilitador</a:t>
            </a:r>
            <a:r>
              <a:rPr lang="pt-BR" dirty="0" smtClean="0"/>
              <a:t>. </a:t>
            </a:r>
          </a:p>
          <a:p>
            <a:pPr lvl="1"/>
            <a:r>
              <a:rPr lang="pt-BR" dirty="0" smtClean="0"/>
              <a:t>Ele apenas agiliza e facilita do trabalho da equipe, mas não toma as decisões. </a:t>
            </a:r>
          </a:p>
          <a:p>
            <a:pPr lvl="1"/>
            <a:r>
              <a:rPr lang="pt-BR" dirty="0" smtClean="0"/>
              <a:t>A própria equipe define prazos e o planejamento. </a:t>
            </a:r>
          </a:p>
          <a:p>
            <a:pPr lvl="1"/>
            <a:r>
              <a:rPr lang="pt-BR" dirty="0" smtClean="0"/>
              <a:t>Este tipo de gerência funciona bem com os métodos ágeis.</a:t>
            </a:r>
            <a:endParaRPr lang="pt-B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Objetivos do acompanhamento de projetos</a:t>
            </a:r>
            <a:endParaRPr lang="pt-BR" dirty="0"/>
          </a:p>
        </p:txBody>
      </p:sp>
      <p:sp>
        <p:nvSpPr>
          <p:cNvPr id="3" name="Espaço Reservado para Conteúdo 2"/>
          <p:cNvSpPr>
            <a:spLocks noGrp="1"/>
          </p:cNvSpPr>
          <p:nvPr>
            <p:ph sz="quarter" idx="1"/>
          </p:nvPr>
        </p:nvSpPr>
        <p:spPr/>
        <p:txBody>
          <a:bodyPr>
            <a:normAutofit lnSpcReduction="10000"/>
          </a:bodyPr>
          <a:lstStyle/>
          <a:p>
            <a:pPr lvl="0"/>
            <a:r>
              <a:rPr lang="pt-BR" dirty="0" smtClean="0"/>
              <a:t>Acompanhar os resultados e desempenhos reais confrontando-os com o plano de desenvolvimento de software.</a:t>
            </a:r>
          </a:p>
          <a:p>
            <a:pPr lvl="0"/>
            <a:r>
              <a:rPr lang="pt-BR" dirty="0" smtClean="0"/>
              <a:t>Tomar ações corretivas e gerenciá-las até sua conclusão, sempre que resultados ou desempenhos reais desviarem significativamente do que foi estabelecido (estimado) no plano de desenvolvimento de software.</a:t>
            </a:r>
          </a:p>
          <a:p>
            <a:pPr lvl="0"/>
            <a:r>
              <a:rPr lang="pt-BR" dirty="0" smtClean="0"/>
              <a:t>Assegurar que as alterações nos compromissos de software se </a:t>
            </a:r>
            <a:r>
              <a:rPr lang="pt-BR" dirty="0" err="1" smtClean="0"/>
              <a:t>dêem</a:t>
            </a:r>
            <a:r>
              <a:rPr lang="pt-BR" dirty="0" smtClean="0"/>
              <a:t> através de acordo entre as pessoas e os grupos envolvidos.</a:t>
            </a:r>
          </a:p>
          <a:p>
            <a:pPr lvl="0"/>
            <a:r>
              <a:rPr lang="pt-BR" dirty="0" smtClean="0"/>
              <a:t>Acompanhar processos e meta-processos obtendo indicadores quanto à sua eficácia em instanciar planos e processos.</a:t>
            </a:r>
          </a:p>
          <a:p>
            <a:endParaRPr lang="pt-B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Técnicas de gerenciamento</a:t>
            </a:r>
            <a:endParaRPr lang="pt-BR" dirty="0"/>
          </a:p>
        </p:txBody>
      </p:sp>
      <p:sp>
        <p:nvSpPr>
          <p:cNvPr id="3" name="Espaço Reservado para Conteúdo 2"/>
          <p:cNvSpPr>
            <a:spLocks noGrp="1"/>
          </p:cNvSpPr>
          <p:nvPr>
            <p:ph sz="quarter" idx="1"/>
          </p:nvPr>
        </p:nvSpPr>
        <p:spPr/>
        <p:txBody>
          <a:bodyPr/>
          <a:lstStyle/>
          <a:p>
            <a:r>
              <a:rPr lang="pt-BR" dirty="0" smtClean="0"/>
              <a:t>Folha de tempo (timesheet)</a:t>
            </a:r>
          </a:p>
          <a:p>
            <a:r>
              <a:rPr lang="pt-BR" dirty="0" smtClean="0"/>
              <a:t>Acompanhamento de problemas</a:t>
            </a:r>
          </a:p>
          <a:p>
            <a:r>
              <a:rPr lang="pt-BR" dirty="0" smtClean="0"/>
              <a:t>Registro de artefatos</a:t>
            </a:r>
            <a:endParaRPr lang="pt-B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Folha de tempo</a:t>
            </a:r>
            <a:endParaRPr lang="pt-BR" dirty="0"/>
          </a:p>
        </p:txBody>
      </p:sp>
      <p:sp>
        <p:nvSpPr>
          <p:cNvPr id="3" name="Espaço Reservado para Conteúdo 2"/>
          <p:cNvSpPr>
            <a:spLocks noGrp="1"/>
          </p:cNvSpPr>
          <p:nvPr>
            <p:ph sz="quarter" idx="1"/>
          </p:nvPr>
        </p:nvSpPr>
        <p:spPr/>
        <p:txBody>
          <a:bodyPr/>
          <a:lstStyle/>
          <a:p>
            <a:r>
              <a:rPr lang="pt-BR" dirty="0" smtClean="0"/>
              <a:t>É uma forma de manter o registro das ações dos desenvolvedores ao longo do tempo, visando estudo para acompanhamento de desempenho e reavaliação de estimativas e do processo em si.</a:t>
            </a:r>
          </a:p>
          <a:p>
            <a:r>
              <a:rPr lang="pt-BR" dirty="0" smtClean="0"/>
              <a:t>Deve conter as ações nas quais o desenvolvedor se envolveu ao longo de um dia, como, escrever um método, revisar um diagrama, entrevistar usuário, participar de reunião, resolver problemas pessoais, etc. </a:t>
            </a:r>
          </a:p>
          <a:p>
            <a:pPr lvl="1"/>
            <a:r>
              <a:rPr lang="pt-BR" dirty="0" smtClean="0"/>
              <a:t>Não se deve confundir aqui essas ações com a atividade estruturada de um processo, a qual tem artefatos de entrada e saída bem definidos. </a:t>
            </a:r>
          </a:p>
          <a:p>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Particularidades da gerência de projetos de SOFTWARE</a:t>
            </a:r>
            <a:endParaRPr lang="pt-BR" dirty="0"/>
          </a:p>
        </p:txBody>
      </p:sp>
      <p:sp>
        <p:nvSpPr>
          <p:cNvPr id="3" name="Espaço Reservado para Conteúdo 2"/>
          <p:cNvSpPr>
            <a:spLocks noGrp="1"/>
          </p:cNvSpPr>
          <p:nvPr>
            <p:ph sz="quarter" idx="1"/>
          </p:nvPr>
        </p:nvSpPr>
        <p:spPr/>
        <p:txBody>
          <a:bodyPr>
            <a:normAutofit fontScale="85000" lnSpcReduction="10000"/>
          </a:bodyPr>
          <a:lstStyle/>
          <a:p>
            <a:pPr lvl="0"/>
            <a:r>
              <a:rPr lang="pt-BR" dirty="0" smtClean="0"/>
              <a:t>Os clientes dificilmente percebem as reais complexidades envolvidas com o processo de desenvolvimento de software, especialmente as dificuldades relacionadas com as mudanças de requisitos.</a:t>
            </a:r>
          </a:p>
          <a:p>
            <a:pPr lvl="0"/>
            <a:r>
              <a:rPr lang="pt-BR" dirty="0" smtClean="0"/>
              <a:t>É praticamente inevitável que os próprios processos de engenharia de software acabem gerando a necessidade de introdução de novos requisitos ou de modificação dos requisitos existentes. </a:t>
            </a:r>
          </a:p>
          <a:p>
            <a:pPr lvl="0"/>
            <a:r>
              <a:rPr lang="pt-BR" dirty="0" smtClean="0"/>
              <a:t>Como resultado disso, o software é frequentemente construído por um processo de refinamento interativo ao invés de uma sequência de atividades previamente bem definidas e programadas.</a:t>
            </a:r>
          </a:p>
          <a:p>
            <a:pPr lvl="0"/>
            <a:r>
              <a:rPr lang="pt-BR" dirty="0" smtClean="0"/>
              <a:t>A engenharia de software necessariamente incorpora aspectos de criatividade e disciplina. Manter um balanceamento apropriado entre estes dois aspectos frequentemente é uma tarefa difícil.</a:t>
            </a:r>
          </a:p>
          <a:p>
            <a:pPr lvl="0"/>
            <a:r>
              <a:rPr lang="pt-BR" dirty="0" smtClean="0"/>
              <a:t>O grau de novidade e de complexidade do software frequentemente é extremamente alto.</a:t>
            </a:r>
          </a:p>
          <a:p>
            <a:pPr lvl="0"/>
            <a:r>
              <a:rPr lang="pt-BR" dirty="0" smtClean="0"/>
              <a:t>A tecnologia subjacente ao software muda com muita frequência.</a:t>
            </a:r>
          </a:p>
          <a:p>
            <a:endParaRPr lang="pt-B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 de folha de tempo</a:t>
            </a:r>
            <a:endParaRPr lang="pt-BR"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611560" y="1700808"/>
            <a:ext cx="7790158" cy="3456384"/>
          </a:xfrm>
          <a:prstGeom prst="rect">
            <a:avLst/>
          </a:prstGeom>
          <a:noFill/>
          <a:ln w="9525">
            <a:noFill/>
            <a:miter lim="800000"/>
            <a:headEnd/>
            <a:tailEnd/>
          </a:ln>
        </p:spPr>
      </p:pic>
      <p:sp>
        <p:nvSpPr>
          <p:cNvPr id="5" name="CaixaDeTexto 4"/>
          <p:cNvSpPr txBox="1"/>
          <p:nvPr/>
        </p:nvSpPr>
        <p:spPr>
          <a:xfrm>
            <a:off x="2843808" y="5445224"/>
            <a:ext cx="4176464" cy="369332"/>
          </a:xfrm>
          <a:prstGeom prst="rect">
            <a:avLst/>
          </a:prstGeom>
          <a:noFill/>
        </p:spPr>
        <p:txBody>
          <a:bodyPr wrap="square" rtlCol="0">
            <a:spAutoFit/>
          </a:bodyPr>
          <a:lstStyle/>
          <a:p>
            <a:r>
              <a:rPr lang="pt-BR" dirty="0" smtClean="0"/>
              <a:t>Ficha de acompanhamento de problemas</a:t>
            </a:r>
            <a:endParaRPr lang="pt-BR" dirty="0"/>
          </a:p>
        </p:txBody>
      </p:sp>
      <p:cxnSp>
        <p:nvCxnSpPr>
          <p:cNvPr id="7" name="Conector de seta reta 6"/>
          <p:cNvCxnSpPr/>
          <p:nvPr/>
        </p:nvCxnSpPr>
        <p:spPr>
          <a:xfrm flipV="1">
            <a:off x="6804248" y="4509120"/>
            <a:ext cx="936104" cy="1008112"/>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Acompanhamento de problemas</a:t>
            </a:r>
            <a:endParaRPr lang="pt-BR" dirty="0"/>
          </a:p>
        </p:txBody>
      </p:sp>
      <p:sp>
        <p:nvSpPr>
          <p:cNvPr id="3" name="Espaço Reservado para Conteúdo 2"/>
          <p:cNvSpPr>
            <a:spLocks noGrp="1"/>
          </p:cNvSpPr>
          <p:nvPr>
            <p:ph sz="quarter" idx="1"/>
          </p:nvPr>
        </p:nvSpPr>
        <p:spPr/>
        <p:txBody>
          <a:bodyPr>
            <a:normAutofit fontScale="92500"/>
          </a:bodyPr>
          <a:lstStyle/>
          <a:p>
            <a:r>
              <a:rPr lang="pt-BR" dirty="0" smtClean="0"/>
              <a:t>Uma das grandes diferenças entre o processo de desenvolvimento de software e outros processos de engenharia é que ele usualmente não pode ser totalmente definido a priori. </a:t>
            </a:r>
          </a:p>
          <a:p>
            <a:r>
              <a:rPr lang="pt-BR" dirty="0" smtClean="0"/>
              <a:t>Durante este processo, riscos e dúvidas surgirão e com eles, </a:t>
            </a:r>
            <a:r>
              <a:rPr lang="pt-BR" i="1" dirty="0" smtClean="0"/>
              <a:t>problemas</a:t>
            </a:r>
            <a:r>
              <a:rPr lang="pt-BR" dirty="0" smtClean="0"/>
              <a:t>, que precisam ser resolvidos e rastreados.</a:t>
            </a:r>
          </a:p>
          <a:p>
            <a:r>
              <a:rPr lang="pt-BR" dirty="0" smtClean="0"/>
              <a:t>Além da garantia de solução dos problemas, um controle eficiente de problemas pode ser útil também para identificar a causa dos problemas, desta forma eles podem passar a ser evitados no futuro. </a:t>
            </a:r>
          </a:p>
          <a:p>
            <a:r>
              <a:rPr lang="pt-BR" dirty="0" smtClean="0"/>
              <a:t>Além disso, essa analise também poderá identificar problemas no próprio processo, que então poderá ser ajustado.</a:t>
            </a:r>
          </a:p>
          <a:p>
            <a:endParaRPr lang="pt-B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1570186"/>
          </a:xfrm>
        </p:spPr>
        <p:txBody>
          <a:bodyPr>
            <a:noAutofit/>
          </a:bodyPr>
          <a:lstStyle/>
          <a:p>
            <a:r>
              <a:rPr lang="pt-BR" sz="2400" dirty="0" smtClean="0"/>
              <a:t>A identificação inicial de um problema normalmente tem duas fontes: os desenvolvedores e os usuários.  </a:t>
            </a:r>
            <a:br>
              <a:rPr lang="pt-BR" sz="2400" dirty="0" smtClean="0"/>
            </a:br>
            <a:r>
              <a:rPr lang="pt-BR" sz="2400" dirty="0" smtClean="0"/>
              <a:t>Quando o problema é apontado pelo usuário, existem as seguintes possibilidades:</a:t>
            </a:r>
            <a:endParaRPr lang="pt-BR" sz="2400" dirty="0"/>
          </a:p>
        </p:txBody>
      </p:sp>
      <p:sp>
        <p:nvSpPr>
          <p:cNvPr id="3" name="Espaço Reservado para Conteúdo 2"/>
          <p:cNvSpPr>
            <a:spLocks noGrp="1"/>
          </p:cNvSpPr>
          <p:nvPr>
            <p:ph sz="quarter" idx="1"/>
          </p:nvPr>
        </p:nvSpPr>
        <p:spPr>
          <a:xfrm>
            <a:off x="457200" y="1988840"/>
            <a:ext cx="7467600" cy="4485112"/>
          </a:xfrm>
        </p:spPr>
        <p:txBody>
          <a:bodyPr>
            <a:normAutofit fontScale="85000" lnSpcReduction="20000"/>
          </a:bodyPr>
          <a:lstStyle/>
          <a:p>
            <a:pPr lvl="0"/>
            <a:r>
              <a:rPr lang="pt-BR" i="1" dirty="0" smtClean="0"/>
              <a:t>Trata-se de um problema urgente que deve ser resolvido de forma emergencial</a:t>
            </a:r>
            <a:r>
              <a:rPr lang="pt-BR" dirty="0" smtClean="0"/>
              <a:t>. </a:t>
            </a:r>
          </a:p>
          <a:p>
            <a:pPr lvl="1"/>
            <a:r>
              <a:rPr lang="pt-BR" dirty="0" smtClean="0"/>
              <a:t>Neste caso, ele é imediatamente repassado a uma equipe, que vai parar o que estiver fazendo para achar uma solução para o problema (esta não pode ser a regra para tratar todos os problemas, porém).</a:t>
            </a:r>
          </a:p>
          <a:p>
            <a:pPr lvl="0"/>
            <a:r>
              <a:rPr lang="pt-BR" i="1" dirty="0" smtClean="0"/>
              <a:t>Trata-se de um problema real, mas não urgente</a:t>
            </a:r>
            <a:r>
              <a:rPr lang="pt-BR" dirty="0" smtClean="0"/>
              <a:t>. </a:t>
            </a:r>
          </a:p>
          <a:p>
            <a:pPr lvl="1"/>
            <a:r>
              <a:rPr lang="pt-BR" dirty="0" smtClean="0"/>
              <a:t>Neste caso o problema vai gerar uma entrada na lista de problemas conhecidos da versão corrente, e também na lista de modificações solicitadas. Uma próxima versão do artefato vai possivelmente resolver o problema.</a:t>
            </a:r>
          </a:p>
          <a:p>
            <a:pPr lvl="0"/>
            <a:r>
              <a:rPr lang="pt-BR" i="1" dirty="0" smtClean="0"/>
              <a:t>Trata-se de um problema real, porém já resolvido numa versão mais atual do que a que o usuário possui</a:t>
            </a:r>
            <a:r>
              <a:rPr lang="pt-BR" dirty="0" smtClean="0"/>
              <a:t>. </a:t>
            </a:r>
          </a:p>
          <a:p>
            <a:pPr lvl="1"/>
            <a:r>
              <a:rPr lang="pt-BR" dirty="0" smtClean="0"/>
              <a:t>Neste caso, o usuário deve ser orientado a atualizar sua versão do software. </a:t>
            </a:r>
          </a:p>
          <a:p>
            <a:r>
              <a:rPr lang="pt-BR" i="1" dirty="0" smtClean="0"/>
              <a:t>Não se trata de um problema real</a:t>
            </a:r>
            <a:r>
              <a:rPr lang="pt-BR" dirty="0" smtClean="0"/>
              <a:t>. </a:t>
            </a:r>
          </a:p>
          <a:p>
            <a:pPr lvl="1"/>
            <a:r>
              <a:rPr lang="pt-BR" dirty="0" smtClean="0"/>
              <a:t>Neste caso o usuário deve ser orientado sobre como proceder ou como compreender o sistema.</a:t>
            </a:r>
          </a:p>
          <a:p>
            <a:endParaRPr lang="pt-B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FAP - </a:t>
            </a:r>
            <a:r>
              <a:rPr lang="pt-BR" i="1" dirty="0" smtClean="0"/>
              <a:t>Folha de Acompanhamento de Problema</a:t>
            </a:r>
            <a:endParaRPr lang="pt-BR" dirty="0"/>
          </a:p>
        </p:txBody>
      </p:sp>
      <p:sp>
        <p:nvSpPr>
          <p:cNvPr id="3" name="Espaço Reservado para Conteúdo 2"/>
          <p:cNvSpPr>
            <a:spLocks noGrp="1"/>
          </p:cNvSpPr>
          <p:nvPr>
            <p:ph sz="quarter" idx="1"/>
          </p:nvPr>
        </p:nvSpPr>
        <p:spPr/>
        <p:txBody>
          <a:bodyPr>
            <a:normAutofit lnSpcReduction="10000"/>
          </a:bodyPr>
          <a:lstStyle/>
          <a:p>
            <a:r>
              <a:rPr lang="pt-BR" dirty="0" smtClean="0"/>
              <a:t>É um documento ou entrada em um sistema que vai indicar um problema identificado, sua origem (cliente ou desenvolvedores), sua localização (quem ou qual setor da empresa está com o problema sob sua responsabilidade) e seu estado. </a:t>
            </a:r>
          </a:p>
          <a:p>
            <a:r>
              <a:rPr lang="pt-BR" dirty="0" smtClean="0"/>
              <a:t>Usualmente, os estados possíveis de um problema são:</a:t>
            </a:r>
          </a:p>
          <a:p>
            <a:pPr lvl="1"/>
            <a:r>
              <a:rPr lang="pt-BR" dirty="0" smtClean="0"/>
              <a:t>Aguardando análise.</a:t>
            </a:r>
          </a:p>
          <a:p>
            <a:pPr lvl="1"/>
            <a:r>
              <a:rPr lang="pt-BR" dirty="0" smtClean="0"/>
              <a:t>Em análise.</a:t>
            </a:r>
          </a:p>
          <a:p>
            <a:pPr lvl="1"/>
            <a:r>
              <a:rPr lang="pt-BR" dirty="0" smtClean="0"/>
              <a:t>Aguardando solução.</a:t>
            </a:r>
          </a:p>
          <a:p>
            <a:pPr lvl="1"/>
            <a:r>
              <a:rPr lang="pt-BR" dirty="0" smtClean="0"/>
              <a:t>Em solução.</a:t>
            </a:r>
          </a:p>
          <a:p>
            <a:pPr lvl="1"/>
            <a:r>
              <a:rPr lang="pt-BR" dirty="0" smtClean="0"/>
              <a:t>Aguardando informação complementar.</a:t>
            </a:r>
          </a:p>
          <a:p>
            <a:pPr lvl="1"/>
            <a:r>
              <a:rPr lang="pt-BR" dirty="0" smtClean="0"/>
              <a:t>Aguardando aprovação.</a:t>
            </a:r>
          </a:p>
          <a:p>
            <a:pPr lvl="1"/>
            <a:r>
              <a:rPr lang="pt-BR" dirty="0" smtClean="0"/>
              <a:t>Aprovado/resolvido.</a:t>
            </a:r>
          </a:p>
          <a:p>
            <a:endParaRPr lang="pt-B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Registro de Artefatos</a:t>
            </a:r>
            <a:endParaRPr lang="pt-BR" dirty="0"/>
          </a:p>
        </p:txBody>
      </p:sp>
      <p:sp>
        <p:nvSpPr>
          <p:cNvPr id="3" name="Espaço Reservado para Conteúdo 2"/>
          <p:cNvSpPr>
            <a:spLocks noGrp="1"/>
          </p:cNvSpPr>
          <p:nvPr>
            <p:ph sz="quarter" idx="1"/>
          </p:nvPr>
        </p:nvSpPr>
        <p:spPr/>
        <p:txBody>
          <a:bodyPr>
            <a:normAutofit fontScale="92500" lnSpcReduction="20000"/>
          </a:bodyPr>
          <a:lstStyle/>
          <a:p>
            <a:r>
              <a:rPr lang="pt-BR" dirty="0" smtClean="0"/>
              <a:t>O processo de acompanhamento de projeto e controle de problemas depende de forma crucial do sistema gerenciador de configuração, ou controle de versões.</a:t>
            </a:r>
          </a:p>
          <a:p>
            <a:r>
              <a:rPr lang="pt-BR" dirty="0" smtClean="0"/>
              <a:t> O gerente deve se certificar de que todos os membros da equipe sigam corretamente a política de controle de versão estabelecida na empresa. </a:t>
            </a:r>
          </a:p>
          <a:p>
            <a:r>
              <a:rPr lang="pt-BR" dirty="0" smtClean="0"/>
              <a:t>Uma política típica é que os desenvolvedores somente tenham acesso a um artefato quando liberado pelo seu proprietário. </a:t>
            </a:r>
          </a:p>
          <a:p>
            <a:r>
              <a:rPr lang="pt-BR" dirty="0" smtClean="0"/>
              <a:t>Eles podem trabalhar na cópia do artefato até realizar a tarefa a que se propuseram. </a:t>
            </a:r>
          </a:p>
          <a:p>
            <a:r>
              <a:rPr lang="pt-BR" dirty="0" smtClean="0"/>
              <a:t>Depois, submetem o artefato modificado ao controle de qualidade, usualmente na forma de testes. </a:t>
            </a:r>
          </a:p>
          <a:p>
            <a:r>
              <a:rPr lang="pt-BR" dirty="0" smtClean="0"/>
              <a:t>Se aprovado, salvam uma nova versão do artefato no sistema de gerenciamento de configuração.</a:t>
            </a:r>
            <a:endParaRPr lang="pt-B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Medição em Engenharia de Software</a:t>
            </a:r>
            <a:endParaRPr lang="pt-BR" dirty="0"/>
          </a:p>
        </p:txBody>
      </p:sp>
      <p:sp>
        <p:nvSpPr>
          <p:cNvPr id="3" name="Espaço Reservado para Conteúdo 2"/>
          <p:cNvSpPr>
            <a:spLocks noGrp="1"/>
          </p:cNvSpPr>
          <p:nvPr>
            <p:ph sz="quarter" idx="1"/>
          </p:nvPr>
        </p:nvSpPr>
        <p:spPr/>
        <p:txBody>
          <a:bodyPr/>
          <a:lstStyle/>
          <a:p>
            <a:r>
              <a:rPr lang="pt-BR" dirty="0" smtClean="0"/>
              <a:t>Um processo de gerência, para ser mais eficaz, precisa se basear em medições. </a:t>
            </a:r>
          </a:p>
          <a:p>
            <a:r>
              <a:rPr lang="pt-BR" dirty="0" smtClean="0"/>
              <a:t>Como saber se a tarefa não está sendo feita se não se tem uma medida para chegar a essa conclusão? </a:t>
            </a:r>
          </a:p>
          <a:p>
            <a:r>
              <a:rPr lang="pt-BR" dirty="0" smtClean="0"/>
              <a:t>Como saber que a qualidade é inaceitável? </a:t>
            </a:r>
          </a:p>
          <a:p>
            <a:r>
              <a:rPr lang="pt-BR" dirty="0" smtClean="0"/>
              <a:t>Então, de uma maneira ou de outra, o gerente de projeto vai acabar se envolvendo com a atividade de medição de software, para a qual terá que aplicar uma ou mais métricas.</a:t>
            </a:r>
          </a:p>
          <a:p>
            <a:endParaRPr lang="pt-B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Termos usados</a:t>
            </a:r>
            <a:endParaRPr lang="pt-BR" dirty="0"/>
          </a:p>
        </p:txBody>
      </p:sp>
      <p:sp>
        <p:nvSpPr>
          <p:cNvPr id="3" name="Espaço Reservado para Conteúdo 2"/>
          <p:cNvSpPr>
            <a:spLocks noGrp="1"/>
          </p:cNvSpPr>
          <p:nvPr>
            <p:ph sz="quarter" idx="1"/>
          </p:nvPr>
        </p:nvSpPr>
        <p:spPr/>
        <p:txBody>
          <a:bodyPr/>
          <a:lstStyle/>
          <a:p>
            <a:pPr lvl="0"/>
            <a:r>
              <a:rPr lang="pt-BR" i="1" dirty="0" smtClean="0"/>
              <a:t>Medida</a:t>
            </a:r>
            <a:r>
              <a:rPr lang="pt-BR" dirty="0" smtClean="0"/>
              <a:t>: </a:t>
            </a:r>
          </a:p>
          <a:p>
            <a:pPr lvl="1"/>
            <a:r>
              <a:rPr lang="pt-BR" dirty="0" smtClean="0"/>
              <a:t>é um valor obtido para alguma dimensão do software.</a:t>
            </a:r>
          </a:p>
          <a:p>
            <a:pPr lvl="0"/>
            <a:r>
              <a:rPr lang="pt-BR" i="1" dirty="0" smtClean="0"/>
              <a:t>Métrica</a:t>
            </a:r>
            <a:r>
              <a:rPr lang="pt-BR" dirty="0" smtClean="0"/>
              <a:t>: </a:t>
            </a:r>
          </a:p>
          <a:p>
            <a:pPr lvl="1"/>
            <a:r>
              <a:rPr lang="pt-BR" dirty="0" smtClean="0"/>
              <a:t>é a escala na qual os valores de uma medida são tomados.</a:t>
            </a:r>
          </a:p>
          <a:p>
            <a:r>
              <a:rPr lang="pt-BR" i="1" dirty="0" smtClean="0"/>
              <a:t>Medição</a:t>
            </a:r>
            <a:r>
              <a:rPr lang="pt-BR" dirty="0" smtClean="0"/>
              <a:t>: </a:t>
            </a:r>
          </a:p>
          <a:p>
            <a:pPr lvl="1"/>
            <a:r>
              <a:rPr lang="pt-BR" dirty="0" smtClean="0"/>
              <a:t>é o processo de obtenção de medidas.</a:t>
            </a:r>
            <a:endParaRPr lang="pt-B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Qualidades de uma boa métrica</a:t>
            </a:r>
            <a:endParaRPr lang="pt-BR" dirty="0"/>
          </a:p>
        </p:txBody>
      </p:sp>
      <p:sp>
        <p:nvSpPr>
          <p:cNvPr id="3" name="Espaço Reservado para Conteúdo 2"/>
          <p:cNvSpPr>
            <a:spLocks noGrp="1"/>
          </p:cNvSpPr>
          <p:nvPr>
            <p:ph sz="quarter" idx="1"/>
          </p:nvPr>
        </p:nvSpPr>
        <p:spPr/>
        <p:txBody>
          <a:bodyPr>
            <a:normAutofit fontScale="92500" lnSpcReduction="10000"/>
          </a:bodyPr>
          <a:lstStyle/>
          <a:p>
            <a:pPr lvl="0"/>
            <a:r>
              <a:rPr lang="pt-BR" dirty="0" smtClean="0"/>
              <a:t>Ser </a:t>
            </a:r>
            <a:r>
              <a:rPr lang="pt-BR" b="1" i="1" dirty="0" smtClean="0"/>
              <a:t>simples</a:t>
            </a:r>
            <a:r>
              <a:rPr lang="pt-BR" dirty="0" smtClean="0"/>
              <a:t>, ou seja, ter uma definição curta e fácil de ser compreendida.</a:t>
            </a:r>
          </a:p>
          <a:p>
            <a:pPr lvl="0"/>
            <a:r>
              <a:rPr lang="pt-BR" dirty="0" smtClean="0"/>
              <a:t>Ser a mais </a:t>
            </a:r>
            <a:r>
              <a:rPr lang="pt-BR" b="1" i="1" dirty="0" smtClean="0"/>
              <a:t>objetiva</a:t>
            </a:r>
            <a:r>
              <a:rPr lang="pt-BR" dirty="0" smtClean="0"/>
              <a:t> possível, isto é, não deve depender de opiniões e, se duas pessoas avaliarem o mesmo produto usando essa métrica, devem obter o mesmo resultado.</a:t>
            </a:r>
          </a:p>
          <a:p>
            <a:pPr lvl="0"/>
            <a:r>
              <a:rPr lang="pt-BR" dirty="0" smtClean="0"/>
              <a:t>Ser </a:t>
            </a:r>
            <a:r>
              <a:rPr lang="pt-BR" b="1" i="1" dirty="0" smtClean="0"/>
              <a:t>facilmente</a:t>
            </a:r>
            <a:r>
              <a:rPr lang="pt-BR" b="1" dirty="0" smtClean="0"/>
              <a:t> </a:t>
            </a:r>
            <a:r>
              <a:rPr lang="pt-BR" b="1" i="1" dirty="0" smtClean="0"/>
              <a:t>obtida</a:t>
            </a:r>
            <a:r>
              <a:rPr lang="pt-BR" dirty="0" smtClean="0"/>
              <a:t>, isto é, o custo para efetuar a medição deve ser razoavelmente baixo.</a:t>
            </a:r>
          </a:p>
          <a:p>
            <a:pPr lvl="0"/>
            <a:r>
              <a:rPr lang="pt-BR" dirty="0" smtClean="0"/>
              <a:t>Ser </a:t>
            </a:r>
            <a:r>
              <a:rPr lang="pt-BR" b="1" i="1" dirty="0" smtClean="0"/>
              <a:t>válida</a:t>
            </a:r>
            <a:r>
              <a:rPr lang="pt-BR" dirty="0" smtClean="0"/>
              <a:t>, isto é, a métrica deve indicar um valor que seja útil e que seja efetivamente representativo da grandeza que se pretende medir.</a:t>
            </a:r>
          </a:p>
          <a:p>
            <a:pPr lvl="0"/>
            <a:r>
              <a:rPr lang="pt-BR" dirty="0" smtClean="0"/>
              <a:t>Ser </a:t>
            </a:r>
            <a:r>
              <a:rPr lang="pt-BR" b="1" i="1" dirty="0" smtClean="0"/>
              <a:t>robusta</a:t>
            </a:r>
            <a:r>
              <a:rPr lang="pt-BR" dirty="0" smtClean="0"/>
              <a:t>, isto é, pequenas mudanças no produto devem produzir mudanças proporcionais na medida; apenas grandes mudanças no produto podem produzir grandes mudanças na medida.</a:t>
            </a:r>
          </a:p>
          <a:p>
            <a:endParaRPr lang="pt-B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Métricas diretas</a:t>
            </a:r>
            <a:endParaRPr lang="pt-BR" dirty="0"/>
          </a:p>
        </p:txBody>
      </p:sp>
      <p:sp>
        <p:nvSpPr>
          <p:cNvPr id="3" name="Espaço Reservado para Conteúdo 2"/>
          <p:cNvSpPr>
            <a:spLocks noGrp="1"/>
          </p:cNvSpPr>
          <p:nvPr>
            <p:ph sz="quarter" idx="1"/>
          </p:nvPr>
        </p:nvSpPr>
        <p:spPr/>
        <p:txBody>
          <a:bodyPr/>
          <a:lstStyle/>
          <a:p>
            <a:pPr lvl="0"/>
            <a:r>
              <a:rPr lang="pt-BR" dirty="0" smtClean="0"/>
              <a:t>Custo financeiro.</a:t>
            </a:r>
          </a:p>
          <a:p>
            <a:pPr lvl="0"/>
            <a:r>
              <a:rPr lang="pt-BR" dirty="0" smtClean="0"/>
              <a:t>Esforço em </a:t>
            </a:r>
            <a:r>
              <a:rPr lang="pt-BR" dirty="0" err="1" smtClean="0"/>
              <a:t>desenvolvedor-hora</a:t>
            </a:r>
            <a:r>
              <a:rPr lang="pt-BR" dirty="0" smtClean="0"/>
              <a:t>.</a:t>
            </a:r>
          </a:p>
          <a:p>
            <a:pPr lvl="0"/>
            <a:r>
              <a:rPr lang="pt-BR" dirty="0" smtClean="0"/>
              <a:t>Linhas de código (SLOC).</a:t>
            </a:r>
          </a:p>
          <a:p>
            <a:pPr lvl="0"/>
            <a:r>
              <a:rPr lang="pt-BR" dirty="0" smtClean="0"/>
              <a:t>Velocidade de execução em segundos.</a:t>
            </a:r>
          </a:p>
          <a:p>
            <a:pPr lvl="0"/>
            <a:r>
              <a:rPr lang="pt-BR" dirty="0" smtClean="0"/>
              <a:t>Memória em megabytes.</a:t>
            </a:r>
          </a:p>
          <a:p>
            <a:pPr lvl="0"/>
            <a:r>
              <a:rPr lang="pt-BR" dirty="0" smtClean="0"/>
              <a:t>Número de defeitos localizados (total ou relativo ao número de KSLOC).</a:t>
            </a:r>
          </a:p>
          <a:p>
            <a:pPr lvl="0"/>
            <a:r>
              <a:rPr lang="pt-BR" dirty="0" smtClean="0"/>
              <a:t>Complexidade ciclomática.</a:t>
            </a:r>
          </a:p>
          <a:p>
            <a:endParaRPr lang="pt-B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Métricas indiretas (dependem de definição operacional)</a:t>
            </a:r>
            <a:endParaRPr lang="pt-BR" dirty="0"/>
          </a:p>
        </p:txBody>
      </p:sp>
      <p:sp>
        <p:nvSpPr>
          <p:cNvPr id="3" name="Espaço Reservado para Conteúdo 2"/>
          <p:cNvSpPr>
            <a:spLocks noGrp="1"/>
          </p:cNvSpPr>
          <p:nvPr>
            <p:ph sz="quarter" idx="1"/>
          </p:nvPr>
        </p:nvSpPr>
        <p:spPr/>
        <p:txBody>
          <a:bodyPr/>
          <a:lstStyle/>
          <a:p>
            <a:pPr lvl="0"/>
            <a:r>
              <a:rPr lang="pt-BR" dirty="0" smtClean="0"/>
              <a:t>Funcionalidade.</a:t>
            </a:r>
          </a:p>
          <a:p>
            <a:pPr lvl="0"/>
            <a:r>
              <a:rPr lang="pt-BR" dirty="0" smtClean="0"/>
              <a:t>Qualidade.</a:t>
            </a:r>
          </a:p>
          <a:p>
            <a:pPr lvl="0"/>
            <a:r>
              <a:rPr lang="pt-BR" dirty="0" smtClean="0"/>
              <a:t>Complexidade.</a:t>
            </a:r>
          </a:p>
          <a:p>
            <a:pPr lvl="0"/>
            <a:r>
              <a:rPr lang="pt-BR" dirty="0" smtClean="0"/>
              <a:t>Eficácia.</a:t>
            </a:r>
          </a:p>
          <a:p>
            <a:pPr lvl="0"/>
            <a:r>
              <a:rPr lang="pt-BR" dirty="0" smtClean="0"/>
              <a:t>Confiabilidade.</a:t>
            </a:r>
          </a:p>
          <a:p>
            <a:pPr lvl="0"/>
            <a:r>
              <a:rPr lang="pt-BR" dirty="0" smtClean="0"/>
              <a:t>Manutenibilidade.</a:t>
            </a:r>
          </a:p>
          <a:p>
            <a:pPr lvl="0"/>
            <a:r>
              <a:rPr lang="pt-BR" dirty="0" smtClean="0"/>
              <a:t>Usabilidade.</a:t>
            </a:r>
          </a:p>
          <a:p>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Subáreas do gerenciamento de projetos de software (SWEBOK)</a:t>
            </a:r>
            <a:endParaRPr lang="pt-BR" dirty="0"/>
          </a:p>
        </p:txBody>
      </p:sp>
      <p:sp>
        <p:nvSpPr>
          <p:cNvPr id="3" name="Espaço Reservado para Conteúdo 2"/>
          <p:cNvSpPr>
            <a:spLocks noGrp="1"/>
          </p:cNvSpPr>
          <p:nvPr>
            <p:ph sz="quarter" idx="1"/>
          </p:nvPr>
        </p:nvSpPr>
        <p:spPr/>
        <p:txBody>
          <a:bodyPr/>
          <a:lstStyle/>
          <a:p>
            <a:pPr lvl="0"/>
            <a:r>
              <a:rPr lang="pt-BR" dirty="0" smtClean="0">
                <a:solidFill>
                  <a:schemeClr val="bg1">
                    <a:lumMod val="65000"/>
                  </a:schemeClr>
                </a:solidFill>
              </a:rPr>
              <a:t>Inicialização e definição de escopo.</a:t>
            </a:r>
          </a:p>
          <a:p>
            <a:pPr lvl="0"/>
            <a:r>
              <a:rPr lang="pt-BR" dirty="0" smtClean="0">
                <a:solidFill>
                  <a:schemeClr val="bg1">
                    <a:lumMod val="65000"/>
                  </a:schemeClr>
                </a:solidFill>
              </a:rPr>
              <a:t>Planejamento de projeto de software. </a:t>
            </a:r>
          </a:p>
          <a:p>
            <a:pPr lvl="0"/>
            <a:r>
              <a:rPr lang="pt-BR" dirty="0" smtClean="0"/>
              <a:t>Condução de projeto de software.</a:t>
            </a:r>
          </a:p>
          <a:p>
            <a:pPr lvl="0"/>
            <a:r>
              <a:rPr lang="pt-BR" dirty="0" smtClean="0"/>
              <a:t>Revisão e avaliação.</a:t>
            </a:r>
          </a:p>
          <a:p>
            <a:pPr lvl="0"/>
            <a:r>
              <a:rPr lang="pt-BR" dirty="0" smtClean="0"/>
              <a:t>Fechamento.</a:t>
            </a:r>
          </a:p>
          <a:p>
            <a:pPr lvl="0"/>
            <a:r>
              <a:rPr lang="pt-BR" dirty="0" smtClean="0"/>
              <a:t>Medição em engenharia de software. </a:t>
            </a:r>
          </a:p>
          <a:p>
            <a:endParaRPr lang="pt-B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Agrupamento das métricas em função de sua utilidade para o gerente</a:t>
            </a:r>
            <a:endParaRPr lang="pt-BR" dirty="0"/>
          </a:p>
        </p:txBody>
      </p:sp>
      <p:sp>
        <p:nvSpPr>
          <p:cNvPr id="3" name="Espaço Reservado para Conteúdo 2"/>
          <p:cNvSpPr>
            <a:spLocks noGrp="1"/>
          </p:cNvSpPr>
          <p:nvPr>
            <p:ph sz="quarter" idx="1"/>
          </p:nvPr>
        </p:nvSpPr>
        <p:spPr/>
        <p:txBody>
          <a:bodyPr>
            <a:normAutofit fontScale="92500"/>
          </a:bodyPr>
          <a:lstStyle/>
          <a:p>
            <a:pPr lvl="0"/>
            <a:r>
              <a:rPr lang="pt-BR" i="1" dirty="0" smtClean="0"/>
              <a:t>Métricas de produtividade</a:t>
            </a:r>
            <a:r>
              <a:rPr lang="pt-BR" dirty="0" smtClean="0"/>
              <a:t>, </a:t>
            </a:r>
          </a:p>
          <a:p>
            <a:pPr lvl="1"/>
            <a:r>
              <a:rPr lang="pt-BR" dirty="0" smtClean="0"/>
              <a:t>como custo, esforço (em AFP ou UCP) e KSLOC, que podem ser usadas para verificar o andamento do projeto e possíveis desvios.</a:t>
            </a:r>
          </a:p>
          <a:p>
            <a:pPr lvl="0"/>
            <a:r>
              <a:rPr lang="pt-BR" i="1" dirty="0" smtClean="0"/>
              <a:t>Métricas de qualidade</a:t>
            </a:r>
            <a:r>
              <a:rPr lang="pt-BR" dirty="0" smtClean="0"/>
              <a:t>, </a:t>
            </a:r>
          </a:p>
          <a:p>
            <a:pPr lvl="1"/>
            <a:r>
              <a:rPr lang="pt-BR" dirty="0" smtClean="0"/>
              <a:t>como número de defeitos, qualidade, eficiência, confiabilidade e manutenibilidade. São usadas para avaliar se o produto satisfaz critérios de aceitação para uso por parte do cliente e também critérios internos, que afetam a eficiência da equipe.</a:t>
            </a:r>
          </a:p>
          <a:p>
            <a:pPr lvl="0"/>
            <a:r>
              <a:rPr lang="pt-BR" i="1" dirty="0" smtClean="0"/>
              <a:t>Métricas técnicas. </a:t>
            </a:r>
          </a:p>
          <a:p>
            <a:pPr lvl="1"/>
            <a:r>
              <a:rPr lang="pt-BR" dirty="0" smtClean="0"/>
              <a:t>São outros aspectos ligados ao produto, não necessariamente ligadas nem a qualidade, nem a produtividade, mas a aspectos inerentes do sistema, como complexidade ciclomática, modularidade, paralelismo, distribuição, etc.</a:t>
            </a:r>
          </a:p>
          <a:p>
            <a:endParaRPr lang="pt-B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Métricas absolutas ou relativas</a:t>
            </a:r>
            <a:endParaRPr lang="pt-BR" dirty="0"/>
          </a:p>
        </p:txBody>
      </p:sp>
      <p:sp>
        <p:nvSpPr>
          <p:cNvPr id="3" name="Espaço Reservado para Conteúdo 2"/>
          <p:cNvSpPr>
            <a:spLocks noGrp="1"/>
          </p:cNvSpPr>
          <p:nvPr>
            <p:ph sz="quarter" idx="1"/>
          </p:nvPr>
        </p:nvSpPr>
        <p:spPr/>
        <p:txBody>
          <a:bodyPr/>
          <a:lstStyle/>
          <a:p>
            <a:r>
              <a:rPr lang="pt-BR" dirty="0" smtClean="0"/>
              <a:t>As métricas podem ser </a:t>
            </a:r>
            <a:r>
              <a:rPr lang="pt-BR" i="1" dirty="0" smtClean="0"/>
              <a:t>absolutas</a:t>
            </a:r>
            <a:r>
              <a:rPr lang="pt-BR" dirty="0" smtClean="0"/>
              <a:t> ou </a:t>
            </a:r>
            <a:r>
              <a:rPr lang="pt-BR" i="1" dirty="0" smtClean="0"/>
              <a:t>relativas</a:t>
            </a:r>
            <a:r>
              <a:rPr lang="pt-BR" dirty="0" smtClean="0"/>
              <a:t>. </a:t>
            </a:r>
          </a:p>
          <a:p>
            <a:r>
              <a:rPr lang="pt-BR" dirty="0" smtClean="0"/>
              <a:t>Por exemplo, um sistema com cinco erros não é necessariamente pior do que um sistema com dois erros. </a:t>
            </a:r>
          </a:p>
          <a:p>
            <a:r>
              <a:rPr lang="pt-BR" dirty="0" smtClean="0"/>
              <a:t>Se o primeiro sistema tiver um milhão de linhas e o segundo cinco mil linhas então o segundo terá mais erros por linha do que o primeiro. </a:t>
            </a:r>
          </a:p>
          <a:p>
            <a:endParaRPr lang="pt-B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Exemplos de formas de relativizar métricas</a:t>
            </a:r>
            <a:endParaRPr lang="pt-BR" dirty="0"/>
          </a:p>
        </p:txBody>
      </p:sp>
      <p:sp>
        <p:nvSpPr>
          <p:cNvPr id="3" name="Espaço Reservado para Conteúdo 2"/>
          <p:cNvSpPr>
            <a:spLocks noGrp="1"/>
          </p:cNvSpPr>
          <p:nvPr>
            <p:ph sz="quarter" idx="1"/>
          </p:nvPr>
        </p:nvSpPr>
        <p:spPr/>
        <p:txBody>
          <a:bodyPr>
            <a:normAutofit fontScale="92500"/>
          </a:bodyPr>
          <a:lstStyle/>
          <a:p>
            <a:pPr lvl="0"/>
            <a:r>
              <a:rPr lang="pt-BR" i="1" dirty="0" smtClean="0"/>
              <a:t>Pelo tamanho</a:t>
            </a:r>
            <a:r>
              <a:rPr lang="pt-BR" dirty="0" smtClean="0"/>
              <a:t>. </a:t>
            </a:r>
          </a:p>
          <a:p>
            <a:pPr lvl="1"/>
            <a:r>
              <a:rPr lang="pt-BR" dirty="0" smtClean="0"/>
              <a:t>Neste caso, divide-se o valor absoluto da métrica pelo número de linhas de código. </a:t>
            </a:r>
          </a:p>
          <a:p>
            <a:pPr lvl="0"/>
            <a:r>
              <a:rPr lang="pt-BR" i="1" dirty="0" smtClean="0"/>
              <a:t>Pela funcionalidade</a:t>
            </a:r>
            <a:r>
              <a:rPr lang="pt-BR" dirty="0" smtClean="0"/>
              <a:t>. </a:t>
            </a:r>
          </a:p>
          <a:p>
            <a:pPr lvl="1"/>
            <a:r>
              <a:rPr lang="pt-BR" dirty="0" smtClean="0"/>
              <a:t>Neste caso, divide-se o valor absoluto da métrica pelo número de pontos de função, pontos de caso de uso ou pontos de história.</a:t>
            </a:r>
          </a:p>
          <a:p>
            <a:pPr lvl="0"/>
            <a:r>
              <a:rPr lang="pt-BR" i="1" dirty="0" smtClean="0"/>
              <a:t>Pelo tempo</a:t>
            </a:r>
            <a:r>
              <a:rPr lang="pt-BR" dirty="0" smtClean="0"/>
              <a:t>. </a:t>
            </a:r>
          </a:p>
          <a:p>
            <a:pPr lvl="1"/>
            <a:r>
              <a:rPr lang="pt-BR" dirty="0" smtClean="0"/>
              <a:t>Neste caso, divide-se o valor absoluto pelo período de tempo. Por exemplo, número de defeitos detectados por mês.</a:t>
            </a:r>
          </a:p>
          <a:p>
            <a:r>
              <a:rPr lang="pt-BR" i="1" dirty="0" smtClean="0"/>
              <a:t>Por esforço</a:t>
            </a:r>
            <a:r>
              <a:rPr lang="pt-BR" dirty="0" smtClean="0"/>
              <a:t>. </a:t>
            </a:r>
          </a:p>
          <a:p>
            <a:pPr lvl="1"/>
            <a:r>
              <a:rPr lang="pt-BR" dirty="0" smtClean="0"/>
              <a:t>Neste caso, divide-se o valor absoluto pelo esforço despendido, usualmente em desenvolvedor-mês ou </a:t>
            </a:r>
            <a:r>
              <a:rPr lang="pt-BR" dirty="0" err="1" smtClean="0"/>
              <a:t>desenvolvedor-hora</a:t>
            </a:r>
            <a:r>
              <a:rPr lang="pt-BR" dirty="0" smtClean="0"/>
              <a:t>. Por exemplo, número de linhas de código produzidas por desenvolvedor-mês.</a:t>
            </a:r>
            <a:endParaRPr lang="pt-B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Métricas muito úteis ao gerente</a:t>
            </a:r>
            <a:endParaRPr lang="pt-BR" dirty="0"/>
          </a:p>
        </p:txBody>
      </p:sp>
      <p:sp>
        <p:nvSpPr>
          <p:cNvPr id="3" name="Espaço Reservado para Conteúdo 2"/>
          <p:cNvSpPr>
            <a:spLocks noGrp="1"/>
          </p:cNvSpPr>
          <p:nvPr>
            <p:ph sz="quarter" idx="1"/>
          </p:nvPr>
        </p:nvSpPr>
        <p:spPr/>
        <p:txBody>
          <a:bodyPr>
            <a:normAutofit/>
          </a:bodyPr>
          <a:lstStyle/>
          <a:p>
            <a:pPr lvl="0"/>
            <a:r>
              <a:rPr lang="pt-BR" i="1" dirty="0" smtClean="0"/>
              <a:t>Métricas de defeitos. </a:t>
            </a:r>
          </a:p>
          <a:p>
            <a:pPr lvl="1"/>
            <a:r>
              <a:rPr lang="pt-BR" dirty="0" smtClean="0"/>
              <a:t>O número de defeitos em um produto de software deveria ser uma métrica objetivamente contável. Porém, encontrar defeitos não é uma tarefa trivial. Assim, normalmente a medição de defeitos é feita por uma das seguintes técnicas:</a:t>
            </a:r>
          </a:p>
          <a:p>
            <a:pPr lvl="2"/>
            <a:r>
              <a:rPr lang="pt-BR" i="1" dirty="0" smtClean="0"/>
              <a:t>Número de alterações de design ou código.</a:t>
            </a:r>
            <a:endParaRPr lang="pt-BR" dirty="0" smtClean="0"/>
          </a:p>
          <a:p>
            <a:pPr lvl="2"/>
            <a:r>
              <a:rPr lang="pt-BR" i="1" dirty="0" smtClean="0"/>
              <a:t>Número de erros detectados nas inspeções de código.</a:t>
            </a:r>
            <a:endParaRPr lang="pt-BR" dirty="0" smtClean="0"/>
          </a:p>
          <a:p>
            <a:pPr lvl="2"/>
            <a:r>
              <a:rPr lang="pt-BR" i="1" dirty="0" smtClean="0"/>
              <a:t>Número de erros detectados nos testes de programa </a:t>
            </a:r>
            <a:r>
              <a:rPr lang="pt-BR" dirty="0" smtClean="0"/>
              <a:t>(preferencialmente pela equipe de teste, mas também, possivelmente, pelos usuários)</a:t>
            </a:r>
            <a:r>
              <a:rPr lang="pt-BR" i="1" dirty="0" smtClean="0"/>
              <a:t>.</a:t>
            </a:r>
            <a:endParaRPr lang="pt-BR" dirty="0" smtClean="0"/>
          </a:p>
          <a:p>
            <a:pPr lvl="0"/>
            <a:r>
              <a:rPr lang="pt-BR" i="1" dirty="0" smtClean="0"/>
              <a:t>Métricas de confiabilidade. </a:t>
            </a:r>
            <a:endParaRPr lang="pt-BR" dirty="0" smtClean="0"/>
          </a:p>
          <a:p>
            <a:r>
              <a:rPr lang="pt-BR" i="1" dirty="0" smtClean="0"/>
              <a:t>Métricas de manutenibilidade. </a:t>
            </a:r>
            <a:endParaRPr lang="pt-B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Métricas muito úteis ao gerente</a:t>
            </a:r>
            <a:endParaRPr lang="pt-BR" dirty="0"/>
          </a:p>
        </p:txBody>
      </p:sp>
      <p:sp>
        <p:nvSpPr>
          <p:cNvPr id="3" name="Espaço Reservado para Conteúdo 2"/>
          <p:cNvSpPr>
            <a:spLocks noGrp="1"/>
          </p:cNvSpPr>
          <p:nvPr>
            <p:ph sz="quarter" idx="1"/>
          </p:nvPr>
        </p:nvSpPr>
        <p:spPr/>
        <p:txBody>
          <a:bodyPr>
            <a:normAutofit/>
          </a:bodyPr>
          <a:lstStyle/>
          <a:p>
            <a:pPr lvl="0"/>
            <a:r>
              <a:rPr lang="pt-BR" i="1" dirty="0" smtClean="0"/>
              <a:t>Métricas de defeitos. </a:t>
            </a:r>
          </a:p>
          <a:p>
            <a:pPr lvl="0"/>
            <a:r>
              <a:rPr lang="pt-BR" i="1" dirty="0" smtClean="0"/>
              <a:t>Métricas de confiabilidade. </a:t>
            </a:r>
          </a:p>
          <a:p>
            <a:pPr lvl="1"/>
            <a:r>
              <a:rPr lang="pt-BR" dirty="0" smtClean="0"/>
              <a:t>Uma vez que se tenha uma medida nominal dos defeitos encontrados em um produto de software, sua confiabilidade pode ser calculada para um determinado período de tempo. </a:t>
            </a:r>
          </a:p>
          <a:p>
            <a:pPr lvl="1"/>
            <a:r>
              <a:rPr lang="pt-BR" dirty="0" smtClean="0"/>
              <a:t>Se um sistema complexo apresenta uma determinada taxa de falhas ao longo de um mês ou um ano, pode-se esperar que continue exibindo esse comportamento ao longo dos meses ou anos seguintes. </a:t>
            </a:r>
          </a:p>
          <a:p>
            <a:pPr lvl="1"/>
            <a:r>
              <a:rPr lang="pt-BR" dirty="0" smtClean="0"/>
              <a:t>Essas medidas podem ser tomadas tanto durante o processo de desenvolvimento quanto durante o período de operação pós-desenvolvimento do sistema.</a:t>
            </a:r>
          </a:p>
          <a:p>
            <a:r>
              <a:rPr lang="pt-BR" i="1" dirty="0" smtClean="0"/>
              <a:t>Métricas de manutenibilidade. </a:t>
            </a:r>
            <a:endParaRPr lang="pt-B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Métricas muito úteis ao gerente</a:t>
            </a:r>
            <a:endParaRPr lang="pt-BR" dirty="0"/>
          </a:p>
        </p:txBody>
      </p:sp>
      <p:sp>
        <p:nvSpPr>
          <p:cNvPr id="3" name="Espaço Reservado para Conteúdo 2"/>
          <p:cNvSpPr>
            <a:spLocks noGrp="1"/>
          </p:cNvSpPr>
          <p:nvPr>
            <p:ph sz="quarter" idx="1"/>
          </p:nvPr>
        </p:nvSpPr>
        <p:spPr/>
        <p:txBody>
          <a:bodyPr>
            <a:normAutofit fontScale="92500"/>
          </a:bodyPr>
          <a:lstStyle/>
          <a:p>
            <a:pPr lvl="0"/>
            <a:r>
              <a:rPr lang="pt-BR" i="1" dirty="0" smtClean="0"/>
              <a:t>Métricas de defeitos. </a:t>
            </a:r>
          </a:p>
          <a:p>
            <a:pPr lvl="0"/>
            <a:r>
              <a:rPr lang="pt-BR" i="1" dirty="0" smtClean="0"/>
              <a:t>Métricas de confiabilidade. </a:t>
            </a:r>
            <a:endParaRPr lang="pt-BR" dirty="0" smtClean="0"/>
          </a:p>
          <a:p>
            <a:r>
              <a:rPr lang="pt-BR" i="1" dirty="0" smtClean="0"/>
              <a:t>Métricas de manutenibilidade. </a:t>
            </a:r>
          </a:p>
          <a:p>
            <a:pPr lvl="1"/>
            <a:r>
              <a:rPr lang="pt-BR" dirty="0" smtClean="0"/>
              <a:t>Embora a manutenibilidade seja, a princípio, uma métrica subjetiva, existem estudos que mostram que a complexidade do produto (complexidade ciclomática, por exemplo), afeta o esforço necessário para encontrar e reparar defeitos no software. </a:t>
            </a:r>
          </a:p>
          <a:p>
            <a:pPr lvl="1"/>
            <a:r>
              <a:rPr lang="pt-BR" dirty="0" smtClean="0"/>
              <a:t>Assim, existe uma relação direta entre o número de defeitos encontrados e a complexidade do software com o esforço necessário para fazer manutenções. </a:t>
            </a:r>
          </a:p>
          <a:p>
            <a:pPr lvl="1"/>
            <a:r>
              <a:rPr lang="pt-BR" dirty="0" smtClean="0"/>
              <a:t>Novamente, essas atividades de manutenção podem ser tanto aquelas que ocorrem durante a operação do software, quando as modificações que ocorrem durante o desenvolvimento.</a:t>
            </a:r>
            <a:endParaRPr lang="pt-B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Planejamento de um Programa de Métricas</a:t>
            </a:r>
            <a:endParaRPr lang="pt-BR" dirty="0"/>
          </a:p>
        </p:txBody>
      </p:sp>
      <p:sp>
        <p:nvSpPr>
          <p:cNvPr id="3" name="Espaço Reservado para Conteúdo 2"/>
          <p:cNvSpPr>
            <a:spLocks noGrp="1"/>
          </p:cNvSpPr>
          <p:nvPr>
            <p:ph sz="quarter" idx="1"/>
          </p:nvPr>
        </p:nvSpPr>
        <p:spPr/>
        <p:txBody>
          <a:bodyPr/>
          <a:lstStyle/>
          <a:p>
            <a:r>
              <a:rPr lang="pt-BR" dirty="0" smtClean="0"/>
              <a:t>Para escolher métricas deve-se observar:</a:t>
            </a:r>
          </a:p>
          <a:p>
            <a:pPr lvl="1"/>
            <a:r>
              <a:rPr lang="pt-BR" i="1" dirty="0" smtClean="0"/>
              <a:t>Habilidade projetada para satisfazer objetivos</a:t>
            </a:r>
            <a:r>
              <a:rPr lang="pt-BR" dirty="0" smtClean="0"/>
              <a:t>. </a:t>
            </a:r>
          </a:p>
          <a:p>
            <a:pPr lvl="2"/>
            <a:r>
              <a:rPr lang="pt-BR" dirty="0" smtClean="0"/>
              <a:t>As métricas e modelos disponíveis devem ser analisados e comparados em relação a sua capacidade de satisfazer os objetivos do programa de métricas.</a:t>
            </a:r>
          </a:p>
          <a:p>
            <a:pPr lvl="1"/>
            <a:r>
              <a:rPr lang="pt-BR" i="1" dirty="0" smtClean="0"/>
              <a:t>Dados e custos necessários estimados</a:t>
            </a:r>
            <a:r>
              <a:rPr lang="pt-BR" dirty="0" smtClean="0"/>
              <a:t>. </a:t>
            </a:r>
          </a:p>
          <a:p>
            <a:pPr lvl="2"/>
            <a:r>
              <a:rPr lang="pt-BR" dirty="0" smtClean="0"/>
              <a:t>Os modelos que são capazes de satisfazer os objetivos devem ser comparados em função de seu custo de implantação e manutenção e da quantidade e variedade de dados necessários para funcionarem. Modelos mais econômicos normalmente são preferíveis.</a:t>
            </a:r>
          </a:p>
          <a:p>
            <a:pPr lvl="1"/>
            <a:endParaRPr lang="pt-B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Identificar e coletar os dados</a:t>
            </a:r>
            <a:endParaRPr lang="pt-BR" dirty="0"/>
          </a:p>
        </p:txBody>
      </p:sp>
      <p:sp>
        <p:nvSpPr>
          <p:cNvPr id="3" name="Espaço Reservado para Conteúdo 2"/>
          <p:cNvSpPr>
            <a:spLocks noGrp="1"/>
          </p:cNvSpPr>
          <p:nvPr>
            <p:ph sz="quarter" idx="1"/>
          </p:nvPr>
        </p:nvSpPr>
        <p:spPr/>
        <p:txBody>
          <a:bodyPr>
            <a:normAutofit fontScale="85000" lnSpcReduction="20000"/>
          </a:bodyPr>
          <a:lstStyle/>
          <a:p>
            <a:pPr lvl="0"/>
            <a:r>
              <a:rPr lang="pt-BR" i="1" dirty="0" smtClean="0"/>
              <a:t>Especificidade dos dados. </a:t>
            </a:r>
            <a:r>
              <a:rPr lang="pt-BR" dirty="0" smtClean="0"/>
              <a:t> </a:t>
            </a:r>
          </a:p>
          <a:p>
            <a:pPr lvl="1"/>
            <a:r>
              <a:rPr lang="pt-BR" dirty="0" smtClean="0"/>
              <a:t>Os dados devem ser definidos e obtidos ao longo de todo o ciclo de desenvolvimento do software. Preferencialmente, deve-se identificar </a:t>
            </a:r>
            <a:r>
              <a:rPr lang="pt-BR" i="1" dirty="0" smtClean="0"/>
              <a:t>quando</a:t>
            </a:r>
            <a:r>
              <a:rPr lang="pt-BR" dirty="0" smtClean="0"/>
              <a:t> os dados foram obtidos. Isto permite analisar diferentes significados em diferentes fases ou para diferentes atividades do processo de desenvolvimento.</a:t>
            </a:r>
          </a:p>
          <a:p>
            <a:pPr lvl="0"/>
            <a:r>
              <a:rPr lang="pt-BR" i="1" dirty="0" smtClean="0"/>
              <a:t>Procedimentos de obtenção de dados</a:t>
            </a:r>
            <a:r>
              <a:rPr lang="pt-BR" dirty="0" smtClean="0"/>
              <a:t>. </a:t>
            </a:r>
          </a:p>
          <a:p>
            <a:pPr lvl="1"/>
            <a:r>
              <a:rPr lang="pt-BR" dirty="0" smtClean="0"/>
              <a:t>Uma vez que os dados específicos tenham sido definidos, os procedimentos para sua coleta e as pessoas responsáveis devem ser identificadas.</a:t>
            </a:r>
          </a:p>
          <a:p>
            <a:pPr lvl="0"/>
            <a:r>
              <a:rPr lang="pt-BR" i="1" dirty="0" smtClean="0"/>
              <a:t>Manutenção do banco de dados</a:t>
            </a:r>
            <a:r>
              <a:rPr lang="pt-BR" dirty="0" smtClean="0"/>
              <a:t>. </a:t>
            </a:r>
          </a:p>
          <a:p>
            <a:pPr lvl="1"/>
            <a:r>
              <a:rPr lang="pt-BR" dirty="0" smtClean="0"/>
              <a:t>Uma vez que o banco de dados de medições passará a ser um importante patrimônio da empresa, os recursos para sua perfeita manutenção devem ser definidos e destinados.</a:t>
            </a:r>
          </a:p>
          <a:p>
            <a:pPr lvl="0"/>
            <a:r>
              <a:rPr lang="pt-BR" i="1" dirty="0" smtClean="0"/>
              <a:t>Previsões refinadas de esforço e custo. </a:t>
            </a:r>
          </a:p>
          <a:p>
            <a:pPr lvl="1"/>
            <a:r>
              <a:rPr lang="pt-BR" dirty="0" smtClean="0"/>
              <a:t>Com as informações obtidas nos itens anteriores deve ser agora possível obter uma estimativa bem mais realista de custo e esforço para implantação do programa de métricas.</a:t>
            </a:r>
          </a:p>
          <a:p>
            <a:endParaRPr lang="pt-B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Iniciar o programa de métricas</a:t>
            </a:r>
            <a:endParaRPr lang="pt-BR" dirty="0"/>
          </a:p>
        </p:txBody>
      </p:sp>
      <p:sp>
        <p:nvSpPr>
          <p:cNvPr id="3" name="Espaço Reservado para Conteúdo 2"/>
          <p:cNvSpPr>
            <a:spLocks noGrp="1"/>
          </p:cNvSpPr>
          <p:nvPr>
            <p:ph sz="quarter" idx="1"/>
          </p:nvPr>
        </p:nvSpPr>
        <p:spPr/>
        <p:txBody>
          <a:bodyPr>
            <a:normAutofit fontScale="92500"/>
          </a:bodyPr>
          <a:lstStyle/>
          <a:p>
            <a:pPr lvl="0"/>
            <a:r>
              <a:rPr lang="pt-BR" i="1" dirty="0" smtClean="0"/>
              <a:t>Esclarecimento de uso</a:t>
            </a:r>
            <a:r>
              <a:rPr lang="pt-BR" dirty="0" smtClean="0"/>
              <a:t>. </a:t>
            </a:r>
          </a:p>
          <a:p>
            <a:pPr lvl="1"/>
            <a:r>
              <a:rPr lang="pt-BR" dirty="0" smtClean="0"/>
              <a:t>Os objetivos do programa de métricas devem ficar claros desde o início. Mas no momento de iniciar seu uso pode ser importante relembrá-los a toda a equipe. As pessoas devem ser informadas sobre as medidas que serão obtidas e o uso que será feito delas. Muito cuidado deve ser tomado especialmente se as medidas forem utilizadas para avaliação de membros da equipe, sem uma ampla discussão e aceitação das métricas, estas iniciativas poderão dar origem a </a:t>
            </a:r>
            <a:r>
              <a:rPr lang="pt-BR" i="1" dirty="0" smtClean="0"/>
              <a:t>stress</a:t>
            </a:r>
            <a:r>
              <a:rPr lang="pt-BR" dirty="0" smtClean="0"/>
              <a:t> e até sabotagens ao programa.</a:t>
            </a:r>
          </a:p>
          <a:p>
            <a:pPr lvl="0"/>
            <a:r>
              <a:rPr lang="pt-BR" i="1" dirty="0" smtClean="0"/>
              <a:t>Pessoal responsável</a:t>
            </a:r>
            <a:r>
              <a:rPr lang="pt-BR" dirty="0" smtClean="0"/>
              <a:t>. </a:t>
            </a:r>
          </a:p>
          <a:p>
            <a:pPr lvl="1"/>
            <a:r>
              <a:rPr lang="pt-BR" dirty="0" smtClean="0"/>
              <a:t>Os responsáveis pela coleta, manutenção e interpretação dos dados devem ser definidos e informados. Deve-se lembrar que essa atividade deve ser executada continuamente ao longo de qualquer projeto, pois muitos dados não podem mais ser obtidos depois que o projeto termina.</a:t>
            </a:r>
          </a:p>
          <a:p>
            <a:endParaRPr lang="pt-B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Avaliação do programa</a:t>
            </a:r>
            <a:endParaRPr lang="pt-BR" dirty="0"/>
          </a:p>
        </p:txBody>
      </p:sp>
      <p:sp>
        <p:nvSpPr>
          <p:cNvPr id="3" name="Espaço Reservado para Conteúdo 2"/>
          <p:cNvSpPr>
            <a:spLocks noGrp="1"/>
          </p:cNvSpPr>
          <p:nvPr>
            <p:ph sz="quarter" idx="1"/>
          </p:nvPr>
        </p:nvSpPr>
        <p:spPr/>
        <p:txBody>
          <a:bodyPr/>
          <a:lstStyle/>
          <a:p>
            <a:pPr lvl="0"/>
            <a:r>
              <a:rPr lang="pt-BR" i="1" dirty="0" smtClean="0"/>
              <a:t>Avaliação de resultados</a:t>
            </a:r>
            <a:r>
              <a:rPr lang="pt-BR" dirty="0" smtClean="0"/>
              <a:t>. </a:t>
            </a:r>
          </a:p>
          <a:p>
            <a:pPr lvl="1"/>
            <a:r>
              <a:rPr lang="pt-BR" dirty="0" smtClean="0"/>
              <a:t>Os resultados deveriam ser cuidadosamente resumidos e comparados com a realidade subjetivamente observada. Por vezes algum desvio em relação à percepção da equipe pode ser resultado de erros no processo de obtenção dos dados.</a:t>
            </a:r>
          </a:p>
          <a:p>
            <a:pPr lvl="0"/>
            <a:r>
              <a:rPr lang="pt-BR" i="1" dirty="0" smtClean="0"/>
              <a:t>Ajuste do modelo. </a:t>
            </a:r>
          </a:p>
          <a:p>
            <a:pPr lvl="1"/>
            <a:r>
              <a:rPr lang="pt-BR" dirty="0" smtClean="0"/>
              <a:t>Muitos modelos de medição exigem que determinadas constantes sejam calibradas ao longo de seu uso (por exemplo, CII). Assim, esses procedimentos de calibração devem ser executados sempre que o modelo assim o exigir.</a:t>
            </a:r>
          </a:p>
          <a:p>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Gerentes de Projeto</a:t>
            </a:r>
            <a:endParaRPr lang="pt-BR" dirty="0"/>
          </a:p>
        </p:txBody>
      </p:sp>
      <p:sp>
        <p:nvSpPr>
          <p:cNvPr id="3" name="Espaço Reservado para Conteúdo 2"/>
          <p:cNvSpPr>
            <a:spLocks noGrp="1"/>
          </p:cNvSpPr>
          <p:nvPr>
            <p:ph sz="quarter" idx="1"/>
          </p:nvPr>
        </p:nvSpPr>
        <p:spPr/>
        <p:txBody>
          <a:bodyPr>
            <a:normAutofit/>
          </a:bodyPr>
          <a:lstStyle/>
          <a:p>
            <a:pPr lvl="0"/>
            <a:r>
              <a:rPr lang="pt-BR" i="1" dirty="0" smtClean="0"/>
              <a:t>Têm o dom de prever</a:t>
            </a:r>
            <a:r>
              <a:rPr lang="pt-BR" dirty="0" smtClean="0"/>
              <a:t>. </a:t>
            </a:r>
          </a:p>
          <a:p>
            <a:pPr lvl="0"/>
            <a:r>
              <a:rPr lang="pt-BR" i="1" dirty="0" smtClean="0"/>
              <a:t>São organizados</a:t>
            </a:r>
            <a:r>
              <a:rPr lang="pt-BR" dirty="0" smtClean="0"/>
              <a:t>. </a:t>
            </a:r>
          </a:p>
          <a:p>
            <a:pPr lvl="0"/>
            <a:r>
              <a:rPr lang="pt-BR" i="1" dirty="0" smtClean="0"/>
              <a:t>Sabem liderar</a:t>
            </a:r>
            <a:r>
              <a:rPr lang="pt-BR" dirty="0" smtClean="0"/>
              <a:t>. </a:t>
            </a:r>
          </a:p>
          <a:p>
            <a:pPr lvl="0"/>
            <a:r>
              <a:rPr lang="pt-BR" i="1" dirty="0" smtClean="0"/>
              <a:t>São bons comunicadores</a:t>
            </a:r>
            <a:r>
              <a:rPr lang="pt-BR" dirty="0" smtClean="0"/>
              <a:t>. </a:t>
            </a:r>
          </a:p>
          <a:p>
            <a:pPr lvl="0"/>
            <a:r>
              <a:rPr lang="pt-BR" i="1" dirty="0" smtClean="0"/>
              <a:t>São pragmáticos</a:t>
            </a:r>
            <a:r>
              <a:rPr lang="pt-BR" dirty="0" smtClean="0"/>
              <a:t>. </a:t>
            </a:r>
          </a:p>
          <a:p>
            <a:pPr lvl="0"/>
            <a:r>
              <a:rPr lang="pt-BR" i="1" dirty="0" smtClean="0"/>
              <a:t>São empáticos</a:t>
            </a:r>
            <a:r>
              <a:rPr lang="pt-BR" dirty="0" smtClean="0"/>
              <a:t>. </a:t>
            </a:r>
          </a:p>
          <a:p>
            <a:endParaRPr lang="pt-B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Revisão e Avaliação</a:t>
            </a:r>
            <a:endParaRPr lang="pt-BR" dirty="0"/>
          </a:p>
        </p:txBody>
      </p:sp>
      <p:sp>
        <p:nvSpPr>
          <p:cNvPr id="3" name="Espaço Reservado para Conteúdo 2"/>
          <p:cNvSpPr>
            <a:spLocks noGrp="1"/>
          </p:cNvSpPr>
          <p:nvPr>
            <p:ph sz="quarter" idx="1"/>
          </p:nvPr>
        </p:nvSpPr>
        <p:spPr/>
        <p:txBody>
          <a:bodyPr>
            <a:normAutofit/>
          </a:bodyPr>
          <a:lstStyle/>
          <a:p>
            <a:r>
              <a:rPr lang="pt-BR" dirty="0" smtClean="0"/>
              <a:t>É importante que as reuniões de revisão e avaliação, para que sejam efetivas, sejam planejadas com antecedência. </a:t>
            </a:r>
          </a:p>
          <a:p>
            <a:r>
              <a:rPr lang="pt-BR" dirty="0" smtClean="0"/>
              <a:t>As pessoas envolvidas devem ser comunicadas, local adequado reservado, e mais importante, os objetivos da reunião devem ser claramente comunicados. </a:t>
            </a:r>
          </a:p>
          <a:p>
            <a:r>
              <a:rPr lang="pt-BR" dirty="0" smtClean="0"/>
              <a:t>Quando se fala em objetivos, aqui, deve-se entender isso no sentido de definir quais serão os </a:t>
            </a:r>
            <a:r>
              <a:rPr lang="pt-BR" i="1" dirty="0" smtClean="0"/>
              <a:t>artefatos de saída</a:t>
            </a:r>
            <a:r>
              <a:rPr lang="pt-BR" dirty="0" smtClean="0"/>
              <a:t> da reunião. </a:t>
            </a:r>
          </a:p>
          <a:p>
            <a:r>
              <a:rPr lang="pt-BR" dirty="0" smtClean="0"/>
              <a:t>Pode-se ver então que a reunião de revisão e avaliação é também vista como uma atividade de projeto. </a:t>
            </a:r>
          </a:p>
          <a:p>
            <a:endParaRPr lang="pt-B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Sugestões de itens de pauta para reunião de revisão e avaliação</a:t>
            </a:r>
            <a:endParaRPr lang="pt-BR" dirty="0"/>
          </a:p>
        </p:txBody>
      </p:sp>
      <p:sp>
        <p:nvSpPr>
          <p:cNvPr id="3" name="Espaço Reservado para Conteúdo 2"/>
          <p:cNvSpPr>
            <a:spLocks noGrp="1"/>
          </p:cNvSpPr>
          <p:nvPr>
            <p:ph sz="quarter" idx="1"/>
          </p:nvPr>
        </p:nvSpPr>
        <p:spPr/>
        <p:txBody>
          <a:bodyPr>
            <a:normAutofit fontScale="62500" lnSpcReduction="20000"/>
          </a:bodyPr>
          <a:lstStyle/>
          <a:p>
            <a:pPr lvl="0"/>
            <a:r>
              <a:rPr lang="pt-BR" dirty="0" smtClean="0"/>
              <a:t>Os principais marcos de projeto (</a:t>
            </a:r>
            <a:r>
              <a:rPr lang="pt-BR" i="1" dirty="0" err="1" smtClean="0"/>
              <a:t>milestones</a:t>
            </a:r>
            <a:r>
              <a:rPr lang="pt-BR" dirty="0" smtClean="0"/>
              <a:t>) alcançados.</a:t>
            </a:r>
          </a:p>
          <a:p>
            <a:pPr lvl="0"/>
            <a:r>
              <a:rPr lang="pt-BR" dirty="0" smtClean="0"/>
              <a:t>Os desvios que eventualmente tenham ocorrido em relação ao plano de desenvolvimento do projeto.</a:t>
            </a:r>
          </a:p>
          <a:p>
            <a:pPr lvl="0"/>
            <a:r>
              <a:rPr lang="pt-BR" dirty="0" smtClean="0"/>
              <a:t>Modificações significativas na alocação de esforço, ou seja, se mais (ou menos) tempo do que o previsto foi dedicado a alguma atividade.</a:t>
            </a:r>
          </a:p>
          <a:p>
            <a:pPr lvl="0"/>
            <a:r>
              <a:rPr lang="pt-BR" dirty="0" smtClean="0"/>
              <a:t>Modificações significativas em termos de despesas, ou seja, se as atividades consumiram mais (ou menos) itens de orçamento do que o previsto.</a:t>
            </a:r>
          </a:p>
          <a:p>
            <a:pPr lvl="0"/>
            <a:r>
              <a:rPr lang="pt-BR" dirty="0" smtClean="0"/>
              <a:t>Mudanças no escopo estimado de trabalho, ou seja, se houve alguma modificação em termos das funcionalidades ou outros aspectos que inicialmente consistiam em um objetivo da fase ou ciclo e que foram mudados, removidos ou acrescentados.</a:t>
            </a:r>
          </a:p>
          <a:p>
            <a:pPr lvl="0"/>
            <a:r>
              <a:rPr lang="pt-BR" dirty="0" smtClean="0"/>
              <a:t>Mudanças na métrica de qualidade, ou seja, se por alguma razão a forma de medir a qualidade do trabalho foi mudada.</a:t>
            </a:r>
          </a:p>
          <a:p>
            <a:pPr lvl="0"/>
            <a:r>
              <a:rPr lang="pt-BR" i="1" dirty="0" smtClean="0"/>
              <a:t>Status</a:t>
            </a:r>
            <a:r>
              <a:rPr lang="pt-BR" dirty="0" smtClean="0"/>
              <a:t> dos riscos de projeto, ou seja, quais os riscos que continuam sendo muito importantes, quais riscos tiveram sua importância alterada ao longo da fase ou ciclo (especialmente caso a alteração tenha sido no sentido de um risco ficar mais importante do que era anteriormente).</a:t>
            </a:r>
          </a:p>
          <a:p>
            <a:pPr lvl="0"/>
            <a:r>
              <a:rPr lang="pt-BR" dirty="0" smtClean="0"/>
              <a:t>Novos riscos identificados.</a:t>
            </a:r>
          </a:p>
          <a:p>
            <a:pPr lvl="0"/>
            <a:r>
              <a:rPr lang="pt-BR" dirty="0" smtClean="0"/>
              <a:t>Problemas relevantes que tenham surgido e ainda não tenham sido resolvidos.</a:t>
            </a:r>
          </a:p>
          <a:p>
            <a:pPr lvl="0"/>
            <a:r>
              <a:rPr lang="pt-BR" dirty="0" smtClean="0"/>
              <a:t>Andamento de eventuais ações que tenham sido determinadas em reuniões anteriores.</a:t>
            </a:r>
          </a:p>
          <a:p>
            <a:r>
              <a:rPr lang="pt-BR" dirty="0" smtClean="0"/>
              <a:t>Lições aprendidas para projetos futuros.</a:t>
            </a:r>
            <a:endParaRPr lang="pt-B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Fechamento</a:t>
            </a:r>
            <a:endParaRPr lang="pt-BR" b="1" dirty="0"/>
          </a:p>
        </p:txBody>
      </p:sp>
      <p:sp>
        <p:nvSpPr>
          <p:cNvPr id="3" name="Espaço Reservado para Conteúdo 2"/>
          <p:cNvSpPr>
            <a:spLocks noGrp="1"/>
          </p:cNvSpPr>
          <p:nvPr>
            <p:ph sz="quarter" idx="1"/>
          </p:nvPr>
        </p:nvSpPr>
        <p:spPr/>
        <p:txBody>
          <a:bodyPr/>
          <a:lstStyle/>
          <a:p>
            <a:r>
              <a:rPr lang="pt-BR" dirty="0" smtClean="0"/>
              <a:t>O fechamento ou encerramento de um projeto (ou de uma fase de um projeto) tem como objetivo formalizar a entrega do produto e a sua aprovação pelo cliente.</a:t>
            </a:r>
          </a:p>
          <a:p>
            <a:r>
              <a:rPr lang="pt-BR" dirty="0" smtClean="0"/>
              <a:t>Será uma reunião ainda mais formal do que as reuniões periódicas de avaliação do projeto e, possivelmente, deverá envolver um número maior de interessados. </a:t>
            </a:r>
            <a:endParaRPr lang="pt-B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Pontos a observar em uma reunião de fechamento</a:t>
            </a:r>
            <a:endParaRPr lang="pt-BR" dirty="0"/>
          </a:p>
        </p:txBody>
      </p:sp>
      <p:sp>
        <p:nvSpPr>
          <p:cNvPr id="3" name="Espaço Reservado para Conteúdo 2"/>
          <p:cNvSpPr>
            <a:spLocks noGrp="1"/>
          </p:cNvSpPr>
          <p:nvPr>
            <p:ph sz="quarter" idx="1"/>
          </p:nvPr>
        </p:nvSpPr>
        <p:spPr/>
        <p:txBody>
          <a:bodyPr>
            <a:normAutofit fontScale="92500" lnSpcReduction="20000"/>
          </a:bodyPr>
          <a:lstStyle/>
          <a:p>
            <a:pPr lvl="0"/>
            <a:r>
              <a:rPr lang="pt-BR" dirty="0" smtClean="0"/>
              <a:t>Se todos os objetivos iniciais do projeto foram alcançados.</a:t>
            </a:r>
          </a:p>
          <a:p>
            <a:pPr lvl="0"/>
            <a:r>
              <a:rPr lang="pt-BR" dirty="0" smtClean="0"/>
              <a:t>Se houve algum desvio importante ao longo do projeto em relação ao seu plano.</a:t>
            </a:r>
          </a:p>
          <a:p>
            <a:pPr lvl="0"/>
            <a:r>
              <a:rPr lang="pt-BR" dirty="0" smtClean="0"/>
              <a:t>Se houve alguma mudança significativa em relação ao esforço previsto e executado (o que poderá servir de entrada para calibragem de métricas de esforço).</a:t>
            </a:r>
          </a:p>
          <a:p>
            <a:pPr lvl="0"/>
            <a:r>
              <a:rPr lang="pt-BR" dirty="0" smtClean="0"/>
              <a:t>Se houve alguma mudança significativa em relação aos recursos alocados e consumidos.</a:t>
            </a:r>
          </a:p>
          <a:p>
            <a:pPr lvl="0"/>
            <a:r>
              <a:rPr lang="pt-BR" dirty="0" smtClean="0"/>
              <a:t>Se houve mudanças de escopo importantes.</a:t>
            </a:r>
          </a:p>
          <a:p>
            <a:pPr lvl="0"/>
            <a:r>
              <a:rPr lang="pt-BR" dirty="0" smtClean="0"/>
              <a:t>Os resultados finais das métricas de qualidade e, eventualmente, sua evolução.</a:t>
            </a:r>
          </a:p>
          <a:p>
            <a:pPr lvl="0"/>
            <a:r>
              <a:rPr lang="pt-BR" dirty="0" smtClean="0"/>
              <a:t>Riscos de operação, caso tenham sido identificados.</a:t>
            </a:r>
          </a:p>
          <a:p>
            <a:pPr lvl="0"/>
            <a:r>
              <a:rPr lang="pt-BR" dirty="0" smtClean="0"/>
              <a:t>Problemas relevantes que tenham surgido e ainda não tenham sido resolvidos.</a:t>
            </a:r>
          </a:p>
          <a:p>
            <a:pPr lvl="0"/>
            <a:r>
              <a:rPr lang="pt-BR" dirty="0" smtClean="0"/>
              <a:t>Lições aprendidas para projetos futuros.</a:t>
            </a:r>
          </a:p>
          <a:p>
            <a:endParaRPr 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Gerentes de Projeto</a:t>
            </a:r>
            <a:endParaRPr lang="pt-BR" dirty="0"/>
          </a:p>
        </p:txBody>
      </p:sp>
      <p:sp>
        <p:nvSpPr>
          <p:cNvPr id="3" name="Espaço Reservado para Conteúdo 2"/>
          <p:cNvSpPr>
            <a:spLocks noGrp="1"/>
          </p:cNvSpPr>
          <p:nvPr>
            <p:ph sz="quarter" idx="1"/>
          </p:nvPr>
        </p:nvSpPr>
        <p:spPr/>
        <p:txBody>
          <a:bodyPr>
            <a:normAutofit/>
          </a:bodyPr>
          <a:lstStyle/>
          <a:p>
            <a:pPr lvl="0"/>
            <a:r>
              <a:rPr lang="pt-BR" i="1" dirty="0" smtClean="0"/>
              <a:t>Têm o dom de prever</a:t>
            </a:r>
            <a:r>
              <a:rPr lang="pt-BR" dirty="0" smtClean="0"/>
              <a:t>. </a:t>
            </a:r>
          </a:p>
          <a:p>
            <a:pPr lvl="1"/>
            <a:r>
              <a:rPr lang="pt-BR" dirty="0" smtClean="0"/>
              <a:t>Bons gerentes têm a capacidade de visualizar e antecipar problemas antes que eles ocorram, e tomar ações preventivas.</a:t>
            </a:r>
          </a:p>
          <a:p>
            <a:pPr lvl="0"/>
            <a:r>
              <a:rPr lang="pt-BR" i="1" dirty="0" smtClean="0"/>
              <a:t>São organizados</a:t>
            </a:r>
            <a:r>
              <a:rPr lang="pt-BR" dirty="0" smtClean="0"/>
              <a:t>. </a:t>
            </a:r>
          </a:p>
          <a:p>
            <a:pPr lvl="0"/>
            <a:r>
              <a:rPr lang="pt-BR" i="1" dirty="0" smtClean="0"/>
              <a:t>Sabem liderar</a:t>
            </a:r>
            <a:r>
              <a:rPr lang="pt-BR" dirty="0" smtClean="0"/>
              <a:t>. </a:t>
            </a:r>
          </a:p>
          <a:p>
            <a:pPr lvl="0"/>
            <a:r>
              <a:rPr lang="pt-BR" i="1" dirty="0" smtClean="0"/>
              <a:t>São bons comunicadores</a:t>
            </a:r>
            <a:r>
              <a:rPr lang="pt-BR" dirty="0" smtClean="0"/>
              <a:t>. </a:t>
            </a:r>
          </a:p>
          <a:p>
            <a:pPr lvl="0"/>
            <a:r>
              <a:rPr lang="pt-BR" i="1" dirty="0" smtClean="0"/>
              <a:t>São pragmáticos</a:t>
            </a:r>
            <a:r>
              <a:rPr lang="pt-BR" dirty="0" smtClean="0"/>
              <a:t>. </a:t>
            </a:r>
          </a:p>
          <a:p>
            <a:pPr lvl="0"/>
            <a:r>
              <a:rPr lang="pt-BR" i="1" dirty="0" smtClean="0"/>
              <a:t>São empáticos</a:t>
            </a:r>
            <a:r>
              <a:rPr lang="pt-BR" dirty="0" smtClean="0"/>
              <a:t>. </a:t>
            </a:r>
          </a:p>
          <a:p>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Gerentes de Projeto</a:t>
            </a:r>
            <a:endParaRPr lang="pt-BR" dirty="0"/>
          </a:p>
        </p:txBody>
      </p:sp>
      <p:sp>
        <p:nvSpPr>
          <p:cNvPr id="3" name="Espaço Reservado para Conteúdo 2"/>
          <p:cNvSpPr>
            <a:spLocks noGrp="1"/>
          </p:cNvSpPr>
          <p:nvPr>
            <p:ph sz="quarter" idx="1"/>
          </p:nvPr>
        </p:nvSpPr>
        <p:spPr/>
        <p:txBody>
          <a:bodyPr>
            <a:normAutofit lnSpcReduction="10000"/>
          </a:bodyPr>
          <a:lstStyle/>
          <a:p>
            <a:pPr lvl="0"/>
            <a:r>
              <a:rPr lang="pt-BR" i="1" dirty="0" smtClean="0"/>
              <a:t>Têm o dom de prever</a:t>
            </a:r>
            <a:r>
              <a:rPr lang="pt-BR" dirty="0" smtClean="0"/>
              <a:t>. </a:t>
            </a:r>
          </a:p>
          <a:p>
            <a:pPr lvl="0"/>
            <a:r>
              <a:rPr lang="pt-BR" i="1" dirty="0" smtClean="0"/>
              <a:t>São organizados</a:t>
            </a:r>
            <a:r>
              <a:rPr lang="pt-BR" dirty="0" smtClean="0"/>
              <a:t>. </a:t>
            </a:r>
          </a:p>
          <a:p>
            <a:pPr lvl="1"/>
            <a:r>
              <a:rPr lang="pt-BR" dirty="0" smtClean="0"/>
              <a:t>A organização tem vários aspectos, mas um que parece ser especialmente importante para o gerente de projeto é a capacidade de visualizar prioridades e passá-las para sua equipe. </a:t>
            </a:r>
          </a:p>
          <a:p>
            <a:pPr lvl="1"/>
            <a:r>
              <a:rPr lang="pt-BR" dirty="0" smtClean="0"/>
              <a:t>Assim, em meio à complexidade de um projeto o gerente será capaz de enxergar o que realmente é importante e concentrar os esforços da equipe nisso.</a:t>
            </a:r>
          </a:p>
          <a:p>
            <a:pPr lvl="0"/>
            <a:r>
              <a:rPr lang="pt-BR" i="1" dirty="0" smtClean="0"/>
              <a:t>Sabem liderar</a:t>
            </a:r>
            <a:r>
              <a:rPr lang="pt-BR" dirty="0" smtClean="0"/>
              <a:t>. </a:t>
            </a:r>
          </a:p>
          <a:p>
            <a:pPr lvl="0"/>
            <a:r>
              <a:rPr lang="pt-BR" i="1" dirty="0" smtClean="0"/>
              <a:t>São bons comunicadores</a:t>
            </a:r>
            <a:r>
              <a:rPr lang="pt-BR" dirty="0" smtClean="0"/>
              <a:t>. </a:t>
            </a:r>
          </a:p>
          <a:p>
            <a:pPr lvl="0"/>
            <a:r>
              <a:rPr lang="pt-BR" i="1" dirty="0" smtClean="0"/>
              <a:t>São pragmáticos</a:t>
            </a:r>
            <a:r>
              <a:rPr lang="pt-BR" dirty="0" smtClean="0"/>
              <a:t>. </a:t>
            </a:r>
          </a:p>
          <a:p>
            <a:pPr lvl="0"/>
            <a:r>
              <a:rPr lang="pt-BR" i="1" dirty="0" smtClean="0"/>
              <a:t>São empáticos</a:t>
            </a:r>
            <a:r>
              <a:rPr lang="pt-BR" dirty="0" smtClean="0"/>
              <a:t>. </a:t>
            </a:r>
          </a:p>
          <a:p>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Gerentes de Projeto</a:t>
            </a:r>
            <a:endParaRPr lang="pt-BR" dirty="0"/>
          </a:p>
        </p:txBody>
      </p:sp>
      <p:sp>
        <p:nvSpPr>
          <p:cNvPr id="3" name="Espaço Reservado para Conteúdo 2"/>
          <p:cNvSpPr>
            <a:spLocks noGrp="1"/>
          </p:cNvSpPr>
          <p:nvPr>
            <p:ph sz="quarter" idx="1"/>
          </p:nvPr>
        </p:nvSpPr>
        <p:spPr/>
        <p:txBody>
          <a:bodyPr>
            <a:normAutofit lnSpcReduction="10000"/>
          </a:bodyPr>
          <a:lstStyle/>
          <a:p>
            <a:pPr lvl="0"/>
            <a:r>
              <a:rPr lang="pt-BR" i="1" dirty="0" smtClean="0"/>
              <a:t>Têm o dom de prever</a:t>
            </a:r>
            <a:r>
              <a:rPr lang="pt-BR" dirty="0" smtClean="0"/>
              <a:t>. </a:t>
            </a:r>
          </a:p>
          <a:p>
            <a:pPr lvl="0"/>
            <a:r>
              <a:rPr lang="pt-BR" i="1" dirty="0" smtClean="0"/>
              <a:t>São organizados</a:t>
            </a:r>
            <a:r>
              <a:rPr lang="pt-BR" dirty="0" smtClean="0"/>
              <a:t>. </a:t>
            </a:r>
          </a:p>
          <a:p>
            <a:pPr lvl="0"/>
            <a:r>
              <a:rPr lang="pt-BR" i="1" dirty="0" smtClean="0"/>
              <a:t>Sabem liderar</a:t>
            </a:r>
            <a:r>
              <a:rPr lang="pt-BR" dirty="0" smtClean="0"/>
              <a:t>. </a:t>
            </a:r>
          </a:p>
          <a:p>
            <a:pPr lvl="1"/>
            <a:r>
              <a:rPr lang="pt-BR" dirty="0" smtClean="0"/>
              <a:t>O gerente de projeto não é apenas um chefe. </a:t>
            </a:r>
          </a:p>
          <a:p>
            <a:pPr lvl="1"/>
            <a:r>
              <a:rPr lang="pt-BR" dirty="0" smtClean="0"/>
              <a:t>Além da equipe, ele precisa interagir com pessoas que não estão sob seu comando (clientes, usuários, especialistas de domínio, por exemplo). </a:t>
            </a:r>
          </a:p>
          <a:p>
            <a:pPr lvl="1"/>
            <a:r>
              <a:rPr lang="pt-BR" dirty="0" smtClean="0"/>
              <a:t>Assim, ele precisa ter o carisma de líder e ser capaz de motivar as pessoas a gastar seu tempo nas atividades que são necessárias para o projeto.</a:t>
            </a:r>
          </a:p>
          <a:p>
            <a:pPr lvl="0"/>
            <a:r>
              <a:rPr lang="pt-BR" i="1" dirty="0" smtClean="0"/>
              <a:t>São bons comunicadores</a:t>
            </a:r>
            <a:r>
              <a:rPr lang="pt-BR" dirty="0" smtClean="0"/>
              <a:t>. </a:t>
            </a:r>
          </a:p>
          <a:p>
            <a:pPr lvl="0"/>
            <a:r>
              <a:rPr lang="pt-BR" i="1" dirty="0" smtClean="0"/>
              <a:t>São pragmáticos</a:t>
            </a:r>
            <a:r>
              <a:rPr lang="pt-BR" dirty="0" smtClean="0"/>
              <a:t>. </a:t>
            </a:r>
          </a:p>
          <a:p>
            <a:pPr lvl="0"/>
            <a:r>
              <a:rPr lang="pt-BR" i="1" dirty="0" smtClean="0"/>
              <a:t>São empáticos</a:t>
            </a:r>
            <a:r>
              <a:rPr lang="pt-BR" dirty="0" smtClean="0"/>
              <a:t>. </a:t>
            </a:r>
          </a:p>
          <a:p>
            <a:endParaRPr lang="pt-B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Origem">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2406</TotalTime>
  <Words>5561</Words>
  <Application>Microsoft Office PowerPoint</Application>
  <PresentationFormat>Apresentação na tela (4:3)</PresentationFormat>
  <Paragraphs>497</Paragraphs>
  <Slides>63</Slides>
  <Notes>1</Notes>
  <HiddenSlides>0</HiddenSlides>
  <MMClips>0</MMClips>
  <ScaleCrop>false</ScaleCrop>
  <HeadingPairs>
    <vt:vector size="4" baseType="variant">
      <vt:variant>
        <vt:lpstr>Tema</vt:lpstr>
      </vt:variant>
      <vt:variant>
        <vt:i4>1</vt:i4>
      </vt:variant>
      <vt:variant>
        <vt:lpstr>Títulos de slides</vt:lpstr>
      </vt:variant>
      <vt:variant>
        <vt:i4>63</vt:i4>
      </vt:variant>
    </vt:vector>
  </HeadingPairs>
  <TitlesOfParts>
    <vt:vector size="64" baseType="lpstr">
      <vt:lpstr>Balcão Envidraçado</vt:lpstr>
      <vt:lpstr>Gerenciamento de Projeto</vt:lpstr>
      <vt:lpstr>Conteúdo</vt:lpstr>
      <vt:lpstr>Gerência de projeto</vt:lpstr>
      <vt:lpstr>Particularidades da gerência de projetos de SOFTWARE</vt:lpstr>
      <vt:lpstr>Subáreas do gerenciamento de projetos de software (SWEBOK)</vt:lpstr>
      <vt:lpstr>Gerentes de Projeto</vt:lpstr>
      <vt:lpstr>Gerentes de Projeto</vt:lpstr>
      <vt:lpstr>Gerentes de Projeto</vt:lpstr>
      <vt:lpstr>Gerentes de Projeto</vt:lpstr>
      <vt:lpstr>Gerentes de Projeto</vt:lpstr>
      <vt:lpstr>Gerentes de Projeto</vt:lpstr>
      <vt:lpstr>Gerentes de Projeto</vt:lpstr>
      <vt:lpstr>O gerente equilibra os vértices do triângulo</vt:lpstr>
      <vt:lpstr>Ou do Hexágono</vt:lpstr>
      <vt:lpstr>PMBOK – Project Management Book of Knowledge</vt:lpstr>
      <vt:lpstr>Áreas de conhecimento do PMBOK</vt:lpstr>
      <vt:lpstr>Na iniciação de um projeto:</vt:lpstr>
      <vt:lpstr>No planejamento de um projeto</vt:lpstr>
      <vt:lpstr>Na execução de um projeto:</vt:lpstr>
      <vt:lpstr>No monitoramento e controle de um projeto:</vt:lpstr>
      <vt:lpstr>No encerramento de um projeto:</vt:lpstr>
      <vt:lpstr>Prince2 – Projects IN Controlled Environments 2 </vt:lpstr>
      <vt:lpstr>Princípios</vt:lpstr>
      <vt:lpstr>Princípios</vt:lpstr>
      <vt:lpstr>Princípios</vt:lpstr>
      <vt:lpstr>Princípios</vt:lpstr>
      <vt:lpstr>Princípios</vt:lpstr>
      <vt:lpstr>Princípios</vt:lpstr>
      <vt:lpstr>Princípios</vt:lpstr>
      <vt:lpstr>Princípios</vt:lpstr>
      <vt:lpstr>Condução de Projeto de Software</vt:lpstr>
      <vt:lpstr>Slide 32</vt:lpstr>
      <vt:lpstr>Slide 33</vt:lpstr>
      <vt:lpstr>Perfis de gerência</vt:lpstr>
      <vt:lpstr>Perfis de gerência</vt:lpstr>
      <vt:lpstr>Perfis de gerência</vt:lpstr>
      <vt:lpstr>Objetivos do acompanhamento de projetos</vt:lpstr>
      <vt:lpstr>Técnicas de gerenciamento</vt:lpstr>
      <vt:lpstr>Folha de tempo</vt:lpstr>
      <vt:lpstr>Exemplo de folha de tempo</vt:lpstr>
      <vt:lpstr>Acompanhamento de problemas</vt:lpstr>
      <vt:lpstr>A identificação inicial de um problema normalmente tem duas fontes: os desenvolvedores e os usuários.   Quando o problema é apontado pelo usuário, existem as seguintes possibilidades:</vt:lpstr>
      <vt:lpstr>FAP - Folha de Acompanhamento de Problema</vt:lpstr>
      <vt:lpstr>Registro de Artefatos</vt:lpstr>
      <vt:lpstr>Medição em Engenharia de Software</vt:lpstr>
      <vt:lpstr>Termos usados</vt:lpstr>
      <vt:lpstr>Qualidades de uma boa métrica</vt:lpstr>
      <vt:lpstr>Métricas diretas</vt:lpstr>
      <vt:lpstr>Métricas indiretas (dependem de definição operacional)</vt:lpstr>
      <vt:lpstr>Agrupamento das métricas em função de sua utilidade para o gerente</vt:lpstr>
      <vt:lpstr>Métricas absolutas ou relativas</vt:lpstr>
      <vt:lpstr>Exemplos de formas de relativizar métricas</vt:lpstr>
      <vt:lpstr>Métricas muito úteis ao gerente</vt:lpstr>
      <vt:lpstr>Métricas muito úteis ao gerente</vt:lpstr>
      <vt:lpstr>Métricas muito úteis ao gerente</vt:lpstr>
      <vt:lpstr>Planejamento de um Programa de Métricas</vt:lpstr>
      <vt:lpstr>Identificar e coletar os dados</vt:lpstr>
      <vt:lpstr>Iniciar o programa de métricas</vt:lpstr>
      <vt:lpstr>Avaliação do programa</vt:lpstr>
      <vt:lpstr>Revisão e Avaliação</vt:lpstr>
      <vt:lpstr>Sugestões de itens de pauta para reunião de revisão e avaliação</vt:lpstr>
      <vt:lpstr>Fechamento</vt:lpstr>
      <vt:lpstr>Pontos a observar em uma reunião de fechamento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Plano de aulas</dc:title>
  <dc:creator>Raul</dc:creator>
  <cp:lastModifiedBy>Raul Sidnei Wazlawick</cp:lastModifiedBy>
  <cp:revision>180</cp:revision>
  <dcterms:created xsi:type="dcterms:W3CDTF">2009-02-27T18:09:02Z</dcterms:created>
  <dcterms:modified xsi:type="dcterms:W3CDTF">2012-05-14T19:55:48Z</dcterms:modified>
</cp:coreProperties>
</file>