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F4EF8-24C1-4348-8523-ECECC19BE4E4}" type="datetimeFigureOut">
              <a:rPr lang="pt-BR" smtClean="0"/>
              <a:pPr/>
              <a:t>13/4/2012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BC06CE-6A77-432A-B50F-F91D008B79BD}"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2E700DB3-DBF0-4086-B675-117E7A9610B8}" type="datetimeFigureOut">
              <a:rPr lang="pt-BR" smtClean="0"/>
              <a:pPr/>
              <a:t>13/4/2012</a:t>
            </a:fld>
            <a:endParaRPr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13/4/2012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13/4/2012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13/4/2012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13/4/2012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13/4/2012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6" name="Espaço Reservado para Data 25"/>
          <p:cNvSpPr>
            <a:spLocks noGrp="1"/>
          </p:cNvSpPr>
          <p:nvPr>
            <p:ph type="dt" sz="half" idx="10"/>
          </p:nvPr>
        </p:nvSpPr>
        <p:spPr/>
        <p:txBody>
          <a:bodyPr rtlCol="0"/>
          <a:lstStyle/>
          <a:p>
            <a:fld id="{2E700DB3-DBF0-4086-B675-117E7A9610B8}" type="datetimeFigureOut">
              <a:rPr lang="pt-BR" smtClean="0"/>
              <a:pPr/>
              <a:t>13/4/2012</a:t>
            </a:fld>
            <a:endParaRPr lang="pt-BR"/>
          </a:p>
        </p:txBody>
      </p:sp>
      <p:sp>
        <p:nvSpPr>
          <p:cNvPr id="27" name="Espaço Reservado para Número de Slide 2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2E700DB3-DBF0-4086-B675-117E7A9610B8}" type="datetimeFigureOut">
              <a:rPr lang="pt-BR" smtClean="0"/>
              <a:pPr/>
              <a:t>13/4/2012</a:t>
            </a:fld>
            <a:endParaRPr lang="pt-B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13/4/2012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13/4/2012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13/4/2012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E700DB3-DBF0-4086-B675-117E7A9610B8}" type="datetimeFigureOut">
              <a:rPr lang="pt-BR" smtClean="0"/>
              <a:pPr/>
              <a:t>13/4/2012</a:t>
            </a:fld>
            <a:endParaRPr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Gerenciamento de Configuração e Mudança</a:t>
            </a:r>
            <a:endParaRPr lang="pt-BR" dirty="0"/>
          </a:p>
        </p:txBody>
      </p:sp>
      <p:sp>
        <p:nvSpPr>
          <p:cNvPr id="3" name="Subtítulo 2"/>
          <p:cNvSpPr>
            <a:spLocks noGrp="1"/>
          </p:cNvSpPr>
          <p:nvPr>
            <p:ph type="subTitle" idx="1"/>
          </p:nvPr>
        </p:nvSpPr>
        <p:spPr/>
        <p:txBody>
          <a:bodyPr/>
          <a:lstStyle/>
          <a:p>
            <a:r>
              <a:rPr lang="pt-BR" dirty="0" smtClean="0"/>
              <a:t>Prof. Raul Sidnei Wazlawick</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Rastreabilidade</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i="1" dirty="0" smtClean="0"/>
              <a:t>Rastreabilidade</a:t>
            </a:r>
            <a:r>
              <a:rPr lang="pt-BR" dirty="0" smtClean="0"/>
              <a:t> ou controle de </a:t>
            </a:r>
            <a:r>
              <a:rPr lang="pt-BR" i="1" dirty="0" smtClean="0"/>
              <a:t>rastros</a:t>
            </a:r>
            <a:r>
              <a:rPr lang="pt-BR" dirty="0" smtClean="0"/>
              <a:t>, refere-se a um dos princípios da engenharia de software para o qual ainda existe significativa dificuldade em sua implementação. </a:t>
            </a:r>
          </a:p>
          <a:p>
            <a:pPr lvl="1"/>
            <a:r>
              <a:rPr lang="pt-BR" dirty="0" smtClean="0"/>
              <a:t>Manter um controle de rastros entre </a:t>
            </a:r>
            <a:r>
              <a:rPr lang="pt-BR" i="1" dirty="0" smtClean="0"/>
              <a:t>módulos de código</a:t>
            </a:r>
            <a:r>
              <a:rPr lang="pt-BR" dirty="0" smtClean="0"/>
              <a:t> não é difícil porque as dependências entre módulos usualmente é indicada de forma sintática pelos próprios comandos da linguagem (</a:t>
            </a:r>
            <a:r>
              <a:rPr lang="pt-BR" i="1" dirty="0" err="1" smtClean="0"/>
              <a:t>import</a:t>
            </a:r>
            <a:r>
              <a:rPr lang="pt-BR" dirty="0" smtClean="0"/>
              <a:t> ou </a:t>
            </a:r>
            <a:r>
              <a:rPr lang="pt-BR" i="1" dirty="0" smtClean="0"/>
              <a:t>uses</a:t>
            </a:r>
            <a:r>
              <a:rPr lang="pt-BR" dirty="0" smtClean="0"/>
              <a:t>, por exemplo).</a:t>
            </a:r>
          </a:p>
          <a:p>
            <a:pPr lvl="1"/>
            <a:r>
              <a:rPr lang="pt-BR" dirty="0" smtClean="0"/>
              <a:t>Mas manter controle de rastros entre artefatos de análise e </a:t>
            </a:r>
            <a:r>
              <a:rPr lang="pt-BR" i="1" dirty="0" smtClean="0"/>
              <a:t>design</a:t>
            </a:r>
            <a:r>
              <a:rPr lang="pt-BR" dirty="0" smtClean="0"/>
              <a:t> não é tão simples. A rastreabilidade é importante porque quando são feitas alterações em artefatos de análise, </a:t>
            </a:r>
            <a:r>
              <a:rPr lang="pt-BR" i="1" dirty="0" smtClean="0"/>
              <a:t>design</a:t>
            </a:r>
            <a:r>
              <a:rPr lang="pt-BR" dirty="0" smtClean="0"/>
              <a:t> ou código, é necessário manter a consistência com outros artefatos, caso contrário, a documentação fica rapidamente desatualizada e inútil.</a:t>
            </a:r>
          </a:p>
          <a:p>
            <a:endParaRPr lang="pt-BR" dirty="0" smtClean="0"/>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Versões de ICS</a:t>
            </a:r>
            <a:endParaRPr lang="pt-BR" dirty="0"/>
          </a:p>
        </p:txBody>
      </p:sp>
      <p:sp>
        <p:nvSpPr>
          <p:cNvPr id="3" name="Espaço Reservado para Conteúdo 2"/>
          <p:cNvSpPr>
            <a:spLocks noGrp="1"/>
          </p:cNvSpPr>
          <p:nvPr>
            <p:ph idx="1"/>
          </p:nvPr>
        </p:nvSpPr>
        <p:spPr/>
        <p:txBody>
          <a:bodyPr/>
          <a:lstStyle/>
          <a:p>
            <a:r>
              <a:rPr lang="pt-BR" dirty="0" smtClean="0"/>
              <a:t>A </a:t>
            </a:r>
            <a:r>
              <a:rPr lang="pt-BR" i="1" dirty="0" smtClean="0"/>
              <a:t>versão</a:t>
            </a:r>
            <a:r>
              <a:rPr lang="pt-BR" dirty="0" smtClean="0"/>
              <a:t> de um ICS é um estado particular deste item durante o desenvolvimento de um sistema. </a:t>
            </a:r>
          </a:p>
          <a:p>
            <a:r>
              <a:rPr lang="pt-BR" dirty="0" smtClean="0"/>
              <a:t>Uma versão normalmente é identificada por um número.</a:t>
            </a:r>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versão</a:t>
            </a:r>
            <a:endParaRPr lang="pt-BR" dirty="0"/>
          </a:p>
        </p:txBody>
      </p:sp>
      <p:sp>
        <p:nvSpPr>
          <p:cNvPr id="3" name="Espaço Reservado para Conteúdo 2"/>
          <p:cNvSpPr>
            <a:spLocks noGrp="1"/>
          </p:cNvSpPr>
          <p:nvPr>
            <p:ph idx="1"/>
          </p:nvPr>
        </p:nvSpPr>
        <p:spPr/>
        <p:txBody>
          <a:bodyPr/>
          <a:lstStyle/>
          <a:p>
            <a:r>
              <a:rPr lang="pt-BR" dirty="0" smtClean="0"/>
              <a:t>Versões de ICS sucedem-se no tempo. </a:t>
            </a:r>
          </a:p>
          <a:p>
            <a:r>
              <a:rPr lang="pt-BR" dirty="0" smtClean="0"/>
              <a:t>Pode-se dizer que há basicamente dois tipos de sucessores para uma versão:</a:t>
            </a:r>
          </a:p>
          <a:p>
            <a:pPr lvl="1"/>
            <a:r>
              <a:rPr lang="pt-BR" dirty="0" smtClean="0"/>
              <a:t>Uma </a:t>
            </a:r>
            <a:r>
              <a:rPr lang="pt-BR" i="1" dirty="0" smtClean="0"/>
              <a:t>revisão</a:t>
            </a:r>
            <a:r>
              <a:rPr lang="pt-BR" dirty="0" smtClean="0"/>
              <a:t> </a:t>
            </a:r>
          </a:p>
          <a:p>
            <a:pPr lvl="2"/>
            <a:r>
              <a:rPr lang="pt-BR" dirty="0" smtClean="0"/>
              <a:t>é uma nova versão de um item que foi criada para substituir uma versão anterior. </a:t>
            </a:r>
          </a:p>
          <a:p>
            <a:pPr lvl="1"/>
            <a:r>
              <a:rPr lang="pt-BR" dirty="0" smtClean="0"/>
              <a:t>Uma </a:t>
            </a:r>
            <a:r>
              <a:rPr lang="pt-BR" i="1" dirty="0" smtClean="0"/>
              <a:t>variante</a:t>
            </a:r>
            <a:r>
              <a:rPr lang="pt-BR" dirty="0" smtClean="0"/>
              <a:t> </a:t>
            </a:r>
          </a:p>
          <a:p>
            <a:pPr lvl="2"/>
            <a:r>
              <a:rPr lang="pt-BR" dirty="0" smtClean="0"/>
              <a:t>é uma nova versão de o item que será adicionada a configuração sem a intenção de substituir uma versão antiga. </a:t>
            </a: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Pode-se falar ainda em versões experimentais para determinados itens, ou seja, uma revisão é feita no item, mas ainda não está decidido se a nova versão será efetivamente mantida. </a:t>
            </a:r>
          </a:p>
          <a:p>
            <a:r>
              <a:rPr lang="pt-BR" dirty="0" smtClean="0"/>
              <a:t>Neste caso, a revisão pode até ser considerada como uma variante, já que não existe ainda a determinação de que a versão anterior é obsoleta.</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Configuração de Software</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Uma </a:t>
            </a:r>
            <a:r>
              <a:rPr lang="pt-BR" i="1" dirty="0" smtClean="0"/>
              <a:t>configuração de software</a:t>
            </a:r>
            <a:r>
              <a:rPr lang="pt-BR" dirty="0" smtClean="0"/>
              <a:t> é o estado em que o software se encontra em um determinado momento. </a:t>
            </a:r>
          </a:p>
          <a:p>
            <a:r>
              <a:rPr lang="pt-BR" dirty="0" smtClean="0"/>
              <a:t>A configuração de um sistema pode incluir todos os elementos físicos ou abstratos relacionados com o produto. </a:t>
            </a:r>
          </a:p>
          <a:p>
            <a:r>
              <a:rPr lang="pt-BR" dirty="0" smtClean="0"/>
              <a:t>Porém, uma configuração de software normalmente incluirá apenas o estado dos artefatos que são mantidos em formato eletrônico, como por exemplo, os programas, documentos eletrônicos, ferramentas CASE utilizadas no desenvolvimento do sistema, sistema operacional, bibliotecas de suporte, e assim por diante. </a:t>
            </a:r>
          </a:p>
          <a:p>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A configuração de software é, portanto, definida como uma lista dos ICS que compõem o software e de suas respectivas versões. </a:t>
            </a:r>
          </a:p>
          <a:p>
            <a:r>
              <a:rPr lang="pt-BR" dirty="0" smtClean="0"/>
              <a:t>Cada uma destas versões deve ser armazenada de maneira que possa ser recuperada sempre que uma determinada configuração do software precise ser reproduzida. </a:t>
            </a:r>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Baseline</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Uma </a:t>
            </a:r>
            <a:r>
              <a:rPr lang="pt-BR" i="1" dirty="0" smtClean="0"/>
              <a:t>baseline</a:t>
            </a:r>
            <a:r>
              <a:rPr lang="pt-BR" dirty="0" smtClean="0"/>
              <a:t> é uma configuração de software especialmente criada para uma situação específica. </a:t>
            </a:r>
          </a:p>
          <a:p>
            <a:r>
              <a:rPr lang="pt-BR" dirty="0" smtClean="0"/>
              <a:t>Uma </a:t>
            </a:r>
            <a:r>
              <a:rPr lang="pt-BR" i="1" dirty="0" smtClean="0"/>
              <a:t>baseline</a:t>
            </a:r>
            <a:r>
              <a:rPr lang="pt-BR" dirty="0" smtClean="0"/>
              <a:t> é formalmente aprovada em um determinado momento do ciclo de vida do software e servirá de referência para desenvolvimento posterior. </a:t>
            </a:r>
          </a:p>
          <a:p>
            <a:r>
              <a:rPr lang="pt-BR" dirty="0" smtClean="0"/>
              <a:t>Uma </a:t>
            </a:r>
            <a:r>
              <a:rPr lang="pt-BR" i="1" dirty="0" smtClean="0"/>
              <a:t>baseline</a:t>
            </a:r>
            <a:r>
              <a:rPr lang="pt-BR" dirty="0" smtClean="0"/>
              <a:t> só pode ser modificada através de um processo formal de mudança. </a:t>
            </a:r>
          </a:p>
          <a:p>
            <a:r>
              <a:rPr lang="pt-BR" dirty="0" smtClean="0"/>
              <a:t>A </a:t>
            </a:r>
            <a:r>
              <a:rPr lang="pt-BR" i="1" dirty="0" smtClean="0"/>
              <a:t>baseline</a:t>
            </a:r>
            <a:r>
              <a:rPr lang="pt-BR" dirty="0" smtClean="0"/>
              <a:t>, juntamente com todas as mudanças aprovadas para ela, representa a configuração correntemente aprovada. </a:t>
            </a:r>
          </a:p>
          <a:p>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Release</a:t>
            </a:r>
            <a:endParaRPr lang="pt-BR" dirty="0"/>
          </a:p>
        </p:txBody>
      </p:sp>
      <p:sp>
        <p:nvSpPr>
          <p:cNvPr id="3" name="Espaço Reservado para Conteúdo 2"/>
          <p:cNvSpPr>
            <a:spLocks noGrp="1"/>
          </p:cNvSpPr>
          <p:nvPr>
            <p:ph idx="1"/>
          </p:nvPr>
        </p:nvSpPr>
        <p:spPr/>
        <p:txBody>
          <a:bodyPr/>
          <a:lstStyle/>
          <a:p>
            <a:r>
              <a:rPr lang="pt-BR" dirty="0" smtClean="0"/>
              <a:t>Uma </a:t>
            </a:r>
            <a:r>
              <a:rPr lang="pt-BR" i="1" dirty="0" smtClean="0"/>
              <a:t>release</a:t>
            </a:r>
            <a:r>
              <a:rPr lang="pt-BR" dirty="0" smtClean="0"/>
              <a:t> é uma distribuição de uma versão do software (ou mesmo de um ICS) para fora do ambiente e desenvolvimento. </a:t>
            </a:r>
          </a:p>
          <a:p>
            <a:r>
              <a:rPr lang="pt-BR" dirty="0" smtClean="0"/>
              <a:t>A vantagem do uso de sistemas de controle de versão reside no fato de que </a:t>
            </a:r>
            <a:r>
              <a:rPr lang="pt-BR" i="1" dirty="0" smtClean="0"/>
              <a:t>releases</a:t>
            </a:r>
            <a:r>
              <a:rPr lang="pt-BR" dirty="0" smtClean="0"/>
              <a:t> atuais ou anteriores podem ser geradas a qualquer momento a partir das </a:t>
            </a:r>
            <a:r>
              <a:rPr lang="pt-BR" i="1" dirty="0" smtClean="0"/>
              <a:t>baselines</a:t>
            </a:r>
            <a:r>
              <a:rPr lang="pt-BR" dirty="0" smtClean="0"/>
              <a:t> e das mudanças armazenadas para elas.</a:t>
            </a:r>
          </a:p>
          <a:p>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de Versão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A falta de controle de versões pode levar a problemas bastante característicos. </a:t>
            </a:r>
          </a:p>
          <a:p>
            <a:r>
              <a:rPr lang="pt-BR" dirty="0" smtClean="0"/>
              <a:t>Responder “sim” a qualquer uma das questões abaixo indica que um projeto carece deste tipo de controle:</a:t>
            </a:r>
          </a:p>
          <a:p>
            <a:pPr lvl="1"/>
            <a:r>
              <a:rPr lang="pt-BR" dirty="0" smtClean="0"/>
              <a:t>Já perdeu uma versão anterior do arquivo do projeto e precisou dela?</a:t>
            </a:r>
          </a:p>
          <a:p>
            <a:pPr lvl="1"/>
            <a:r>
              <a:rPr lang="pt-BR" dirty="0" smtClean="0"/>
              <a:t>Já teve dificuldade em manter duas versões diferentes do sistema rodando ao mesmo tempo?</a:t>
            </a:r>
          </a:p>
          <a:p>
            <a:pPr lvl="1"/>
            <a:r>
              <a:rPr lang="pt-BR" dirty="0" smtClean="0"/>
              <a:t>Alguém já modificou indevidamente um código fonte e o original não poderia ter sido perdido?</a:t>
            </a:r>
          </a:p>
          <a:p>
            <a:pPr lvl="1"/>
            <a:r>
              <a:rPr lang="pt-BR" dirty="0" smtClean="0"/>
              <a:t>Tem dificuldade em saber quem modificou o que em um projeto?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r>
              <a:rPr lang="pt-BR" dirty="0" smtClean="0"/>
              <a:t>O controle de versão vai rastrear todos os artefatos do projeto (itens de configuração) e assim manter o controle sobre o trabalho paralelo de vários desenvolvedores através das seguintes funcionalidades:</a:t>
            </a:r>
          </a:p>
          <a:p>
            <a:pPr lvl="1"/>
            <a:r>
              <a:rPr lang="pt-BR" dirty="0" smtClean="0"/>
              <a:t>Manter e disponibilizar cada versão já produzida para cada item de configuração de software.</a:t>
            </a:r>
          </a:p>
          <a:p>
            <a:pPr lvl="1"/>
            <a:r>
              <a:rPr lang="pt-BR" dirty="0" smtClean="0"/>
              <a:t>Ter mecanismos para disponibilizar diferentes ramos de desenvolvimento de um mesmo item, ou seja, diferentes variantes ou variações de um item poderão ser desenvolvidas em paralelo.</a:t>
            </a:r>
          </a:p>
          <a:p>
            <a:pPr lvl="1"/>
            <a:r>
              <a:rPr lang="pt-BR" dirty="0" smtClean="0"/>
              <a:t>Estabelecer uma política de sincronização de mudanças que evite a perda de trabalho e o retrabalho.</a:t>
            </a:r>
          </a:p>
          <a:p>
            <a:pPr lvl="1"/>
            <a:r>
              <a:rPr lang="pt-BR" dirty="0" smtClean="0"/>
              <a:t>Fornecer um histórico de mudanças para cada item de configuração.</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Gerenciamento de Configuração de Software (GCS) ou </a:t>
            </a:r>
            <a:br>
              <a:rPr lang="pt-BR" sz="2800" dirty="0" smtClean="0"/>
            </a:br>
            <a:r>
              <a:rPr lang="pt-BR" sz="2800" dirty="0" smtClean="0"/>
              <a:t>Gerenciamento de Configuração e Mudança (GCM) </a:t>
            </a:r>
            <a:endParaRPr lang="pt-BR" sz="2800" dirty="0"/>
          </a:p>
        </p:txBody>
      </p:sp>
      <p:sp>
        <p:nvSpPr>
          <p:cNvPr id="3" name="Espaço Reservado para Conteúdo 2"/>
          <p:cNvSpPr>
            <a:spLocks noGrp="1"/>
          </p:cNvSpPr>
          <p:nvPr>
            <p:ph idx="1"/>
          </p:nvPr>
        </p:nvSpPr>
        <p:spPr/>
        <p:txBody>
          <a:bodyPr>
            <a:normAutofit/>
          </a:bodyPr>
          <a:lstStyle/>
          <a:p>
            <a:r>
              <a:rPr lang="pt-BR" sz="2400" dirty="0" smtClean="0"/>
              <a:t>É considerada uma disciplina à parte dentro do gerenciamento de projetos. </a:t>
            </a:r>
          </a:p>
          <a:p>
            <a:r>
              <a:rPr lang="pt-BR" sz="2400" dirty="0" smtClean="0"/>
              <a:t>Vai indicar como as diferentes versões dos artefatos envolvidos no desenvolvimento de software devem ser modificadas e identificadas.</a:t>
            </a:r>
            <a:endParaRPr lang="pt-B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Compatibilidade entre ICS</a:t>
            </a:r>
            <a:endParaRPr lang="pt-BR" dirty="0"/>
          </a:p>
        </p:txBody>
      </p:sp>
      <p:sp>
        <p:nvSpPr>
          <p:cNvPr id="3" name="Espaço Reservado para Conteúdo 2"/>
          <p:cNvSpPr>
            <a:spLocks noGrp="1"/>
          </p:cNvSpPr>
          <p:nvPr>
            <p:ph idx="1"/>
          </p:nvPr>
        </p:nvSpPr>
        <p:spPr>
          <a:xfrm>
            <a:off x="457200" y="2249424"/>
            <a:ext cx="8229600" cy="2043672"/>
          </a:xfrm>
        </p:spPr>
        <p:txBody>
          <a:bodyPr>
            <a:normAutofit fontScale="92500" lnSpcReduction="20000"/>
          </a:bodyPr>
          <a:lstStyle/>
          <a:p>
            <a:r>
              <a:rPr lang="pt-BR" dirty="0" smtClean="0"/>
              <a:t>Apenas o teste de integração vai poder dizer se dois ICS são compatíveis entre si. </a:t>
            </a:r>
          </a:p>
          <a:p>
            <a:r>
              <a:rPr lang="pt-BR" dirty="0" smtClean="0"/>
              <a:t>Por exemplo, se uma classe </a:t>
            </a:r>
            <a:r>
              <a:rPr lang="pt-BR" i="1" dirty="0" smtClean="0"/>
              <a:t>X</a:t>
            </a:r>
            <a:r>
              <a:rPr lang="pt-BR" dirty="0" smtClean="0"/>
              <a:t> versão 1.0 dependia de métodos da classe </a:t>
            </a:r>
            <a:r>
              <a:rPr lang="pt-BR" i="1" dirty="0" smtClean="0"/>
              <a:t>Y</a:t>
            </a:r>
            <a:r>
              <a:rPr lang="pt-BR" dirty="0" smtClean="0"/>
              <a:t> versão 1.5, então se a classe </a:t>
            </a:r>
            <a:r>
              <a:rPr lang="pt-BR" i="1" dirty="0" smtClean="0"/>
              <a:t>Y</a:t>
            </a:r>
            <a:r>
              <a:rPr lang="pt-BR" dirty="0" smtClean="0"/>
              <a:t> for atualizada para a versão 1.6, talvez ela não seja mais compatível com a classe </a:t>
            </a:r>
            <a:r>
              <a:rPr lang="pt-BR" i="1" dirty="0" smtClean="0"/>
              <a:t>X</a:t>
            </a:r>
            <a:r>
              <a:rPr lang="pt-BR" dirty="0" smtClean="0"/>
              <a:t> versão 1.0. </a:t>
            </a:r>
          </a:p>
          <a:p>
            <a:endParaRPr lang="pt-BR" dirty="0"/>
          </a:p>
        </p:txBody>
      </p:sp>
      <p:pic>
        <p:nvPicPr>
          <p:cNvPr id="4" name="Imagem 3"/>
          <p:cNvPicPr/>
          <p:nvPr/>
        </p:nvPicPr>
        <p:blipFill>
          <a:blip r:embed="rId2" cstate="print"/>
          <a:srcRect/>
          <a:stretch>
            <a:fillRect/>
          </a:stretch>
        </p:blipFill>
        <p:spPr bwMode="auto">
          <a:xfrm>
            <a:off x="467544" y="4437112"/>
            <a:ext cx="4145518" cy="1944871"/>
          </a:xfrm>
          <a:prstGeom prst="rect">
            <a:avLst/>
          </a:prstGeom>
          <a:noFill/>
          <a:ln w="9525">
            <a:noFill/>
            <a:miter lim="800000"/>
            <a:headEnd/>
            <a:tailEnd/>
          </a:ln>
        </p:spPr>
      </p:pic>
      <p:sp>
        <p:nvSpPr>
          <p:cNvPr id="5" name="Retângulo 4"/>
          <p:cNvSpPr/>
          <p:nvPr/>
        </p:nvSpPr>
        <p:spPr>
          <a:xfrm>
            <a:off x="4788024" y="4365104"/>
            <a:ext cx="3960440" cy="2308324"/>
          </a:xfrm>
          <a:prstGeom prst="rect">
            <a:avLst/>
          </a:prstGeom>
        </p:spPr>
        <p:txBody>
          <a:bodyPr wrap="square">
            <a:spAutoFit/>
          </a:bodyPr>
          <a:lstStyle/>
          <a:p>
            <a:r>
              <a:rPr lang="pt-BR" dirty="0" smtClean="0"/>
              <a:t>Apenas depois que a integração entre </a:t>
            </a:r>
            <a:r>
              <a:rPr lang="pt-BR" i="1" dirty="0" smtClean="0"/>
              <a:t>Y</a:t>
            </a:r>
            <a:r>
              <a:rPr lang="pt-BR" dirty="0" smtClean="0"/>
              <a:t> 1.6 e </a:t>
            </a:r>
            <a:r>
              <a:rPr lang="pt-BR" i="1" dirty="0" smtClean="0"/>
              <a:t>X</a:t>
            </a:r>
            <a:r>
              <a:rPr lang="pt-BR" dirty="0" smtClean="0"/>
              <a:t> 1.0 passar nos testes é que essa nova dependência poderá ser aprovada. Até este ponto, a classe </a:t>
            </a:r>
            <a:r>
              <a:rPr lang="pt-BR" i="1" dirty="0" smtClean="0"/>
              <a:t>X</a:t>
            </a:r>
            <a:r>
              <a:rPr lang="pt-BR" dirty="0" smtClean="0"/>
              <a:t> 1.0 continuará a depender de </a:t>
            </a:r>
            <a:r>
              <a:rPr lang="pt-BR" i="1" dirty="0" smtClean="0"/>
              <a:t>Y</a:t>
            </a:r>
            <a:r>
              <a:rPr lang="pt-BR" dirty="0" smtClean="0"/>
              <a:t> 1.5 (com uma anotação no sistema de versões de que </a:t>
            </a:r>
            <a:r>
              <a:rPr lang="pt-BR" i="1" dirty="0" smtClean="0"/>
              <a:t>Y</a:t>
            </a:r>
            <a:r>
              <a:rPr lang="pt-BR" dirty="0" smtClean="0"/>
              <a:t> 1.5 está desatualizada e que uma nova integração é necessária).</a:t>
            </a:r>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Repositório</a:t>
            </a:r>
            <a:endParaRPr lang="pt-BR" dirty="0"/>
          </a:p>
        </p:txBody>
      </p:sp>
      <p:sp>
        <p:nvSpPr>
          <p:cNvPr id="3" name="Espaço Reservado para Conteúdo 2"/>
          <p:cNvSpPr>
            <a:spLocks noGrp="1"/>
          </p:cNvSpPr>
          <p:nvPr>
            <p:ph idx="1"/>
          </p:nvPr>
        </p:nvSpPr>
        <p:spPr/>
        <p:txBody>
          <a:bodyPr/>
          <a:lstStyle/>
          <a:p>
            <a:r>
              <a:rPr lang="pt-BR" dirty="0" smtClean="0"/>
              <a:t>Todos os arquivos referentes às realizações dos itens de configuração ficam em um local chamado </a:t>
            </a:r>
            <a:r>
              <a:rPr lang="pt-BR" i="1" dirty="0" smtClean="0"/>
              <a:t>repositório</a:t>
            </a:r>
            <a:r>
              <a:rPr lang="pt-BR" dirty="0" smtClean="0"/>
              <a:t>, sob a guarda do sistema de controle de versão. </a:t>
            </a:r>
          </a:p>
          <a:p>
            <a:r>
              <a:rPr lang="pt-BR" dirty="0" smtClean="0"/>
              <a:t>O repositório pode ser entendido como um local (diretório) onde as diferentes versões de cada item são mantidas e identificadas. </a:t>
            </a:r>
          </a:p>
          <a:p>
            <a:r>
              <a:rPr lang="pt-BR" dirty="0" smtClean="0"/>
              <a:t>Esse controle poderá ser manual, mas o ideal é que seja automático.</a:t>
            </a:r>
          </a:p>
          <a:p>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Um bom sistema de controle de versões deverá ser capaz de otimizar o espaço de armazenamento do repositório. </a:t>
            </a:r>
          </a:p>
          <a:p>
            <a:r>
              <a:rPr lang="pt-BR" dirty="0" smtClean="0"/>
              <a:t>Usualmente, tal sistema deverá ser capaz de armazenar apenas o artefato original e dali para frente armazenar apenas as modificações que forem feitas, e não novas cópias completas do mesmo artefato. </a:t>
            </a:r>
          </a:p>
          <a:p>
            <a:r>
              <a:rPr lang="pt-BR" dirty="0" smtClean="0"/>
              <a:t>Dessa forma, uma versão qualquer será produzida pelo sistema a partir da versão original, na qual o sistema aplicará sequencialmente  todas as modificações até chegar à versão desejada.</a:t>
            </a:r>
          </a:p>
          <a:p>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Para otimizar velocidade de acesso, uma vez que normalmente a última versão é a que será efetivamente utilizada na maioria das vezes, o sistema pode armazenar em </a:t>
            </a:r>
            <a:r>
              <a:rPr lang="pt-BR" i="1" dirty="0" err="1" smtClean="0"/>
              <a:t>cache</a:t>
            </a:r>
            <a:r>
              <a:rPr lang="pt-BR" dirty="0" smtClean="0"/>
              <a:t> uma cópia completa desta última versão, sem que haja necessidade de gerá-la a partir da original e das modificações, como as anteriores. </a:t>
            </a:r>
          </a:p>
          <a:p>
            <a:r>
              <a:rPr lang="pt-BR" dirty="0" smtClean="0"/>
              <a:t>Quando esta versão deixar de ser a atual, essa cópia pode ser apagada, ficando no repositório apenas as modificações que permitem gerá-la a partir das versões anteriores e a copia da nova versão atual.</a:t>
            </a:r>
          </a:p>
          <a:p>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Políticas de compartilhamento de itens</a:t>
            </a:r>
            <a:endParaRPr lang="pt-BR" dirty="0"/>
          </a:p>
        </p:txBody>
      </p:sp>
      <p:sp>
        <p:nvSpPr>
          <p:cNvPr id="3" name="Espaço Reservado para Conteúdo 2"/>
          <p:cNvSpPr>
            <a:spLocks noGrp="1"/>
          </p:cNvSpPr>
          <p:nvPr>
            <p:ph idx="1"/>
          </p:nvPr>
        </p:nvSpPr>
        <p:spPr/>
        <p:txBody>
          <a:bodyPr/>
          <a:lstStyle/>
          <a:p>
            <a:r>
              <a:rPr lang="pt-BR" dirty="0" smtClean="0"/>
              <a:t>Os desenvolvedores não trabalham diretamente sobre os itens do repositório, mas sobre cópias destes itens. </a:t>
            </a:r>
          </a:p>
          <a:p>
            <a:r>
              <a:rPr lang="pt-BR" dirty="0" smtClean="0"/>
              <a:t>Assim, um desenvolvedor deve solicitar acesso a um determinado item no repositório, obtendo uma cópia deste. </a:t>
            </a:r>
          </a:p>
          <a:p>
            <a:r>
              <a:rPr lang="pt-BR" dirty="0" smtClean="0"/>
              <a:t>Este desenvolvedor vai fazer as alterações nesta cópia do item e posteriormente salvar no repositório uma nova versão do item.</a:t>
            </a:r>
          </a:p>
          <a:p>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Política </a:t>
            </a:r>
            <a:r>
              <a:rPr lang="pt-BR" i="1" dirty="0" smtClean="0"/>
              <a:t>trava-modifica-destrava</a:t>
            </a:r>
            <a:r>
              <a:rPr lang="pt-BR" dirty="0" smtClean="0"/>
              <a:t> </a:t>
            </a:r>
            <a:br>
              <a:rPr lang="pt-BR" dirty="0" smtClean="0"/>
            </a:br>
            <a:r>
              <a:rPr lang="pt-BR" dirty="0" smtClean="0"/>
              <a:t>(</a:t>
            </a:r>
            <a:r>
              <a:rPr lang="pt-BR" i="1" dirty="0" smtClean="0"/>
              <a:t>exclusive </a:t>
            </a:r>
            <a:r>
              <a:rPr lang="pt-BR" i="1" dirty="0" err="1" smtClean="0"/>
              <a:t>lock</a:t>
            </a:r>
            <a:r>
              <a:rPr lang="pt-BR" dirty="0" smtClean="0"/>
              <a:t>)</a:t>
            </a:r>
            <a:endParaRPr lang="pt-BR" dirty="0"/>
          </a:p>
        </p:txBody>
      </p:sp>
      <p:sp>
        <p:nvSpPr>
          <p:cNvPr id="3" name="Espaço Reservado para Conteúdo 2"/>
          <p:cNvSpPr>
            <a:spLocks noGrp="1"/>
          </p:cNvSpPr>
          <p:nvPr>
            <p:ph idx="1"/>
          </p:nvPr>
        </p:nvSpPr>
        <p:spPr/>
        <p:txBody>
          <a:bodyPr>
            <a:normAutofit fontScale="77500" lnSpcReduction="20000"/>
          </a:bodyPr>
          <a:lstStyle/>
          <a:p>
            <a:pPr lvl="0"/>
            <a:r>
              <a:rPr lang="pt-BR" dirty="0" smtClean="0"/>
              <a:t>Um desenvolvedor que copia um item para modificá-lo deve travar o item no repositório, de forma que nenhum outro desenvolvedor poderá alterá-lo até que a modificação seja concluída e a nova versão salva. </a:t>
            </a:r>
          </a:p>
          <a:p>
            <a:pPr lvl="0"/>
            <a:r>
              <a:rPr lang="pt-BR" dirty="0" smtClean="0"/>
              <a:t>Esta política tem como vantagem o fato de evitar colisões, isto é, situações em que dois desenvolvedores alteram um item e as alterações do primeiro a salvar acabam sendo perdidas porque o segundo vai salvar suas próprias modificações sobre uma versão anterior às modificações do primeiro. </a:t>
            </a:r>
          </a:p>
          <a:p>
            <a:pPr lvl="0"/>
            <a:r>
              <a:rPr lang="pt-BR" dirty="0" smtClean="0"/>
              <a:t>Mas a desvantagem desta política reside no fato de que muitas vezes os desenvolvedores até poderiam trabalhar simultaneamente sobre um mesmo item, pois vão alterar partes diferentes dele, mas mesmo assim terão de esperar, perdendo tempo, ou realizando outras tarefas menos importantes.</a:t>
            </a:r>
          </a:p>
          <a:p>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Política </a:t>
            </a:r>
            <a:r>
              <a:rPr lang="pt-BR" i="1" dirty="0" smtClean="0"/>
              <a:t>copia-modifica-resolve</a:t>
            </a:r>
            <a:r>
              <a:rPr lang="pt-BR" dirty="0" smtClean="0"/>
              <a:t> </a:t>
            </a:r>
            <a:br>
              <a:rPr lang="pt-BR" dirty="0" smtClean="0"/>
            </a:br>
            <a:r>
              <a:rPr lang="pt-BR" dirty="0" smtClean="0"/>
              <a:t>(</a:t>
            </a:r>
            <a:r>
              <a:rPr lang="pt-BR" i="1" dirty="0" err="1" smtClean="0"/>
              <a:t>optimistic</a:t>
            </a:r>
            <a:r>
              <a:rPr lang="pt-BR" i="1" dirty="0" smtClean="0"/>
              <a:t> merges</a:t>
            </a:r>
            <a:r>
              <a:rPr lang="pt-BR" dirty="0" smtClean="0"/>
              <a:t>)</a:t>
            </a:r>
            <a:endParaRPr lang="pt-BR" dirty="0"/>
          </a:p>
        </p:txBody>
      </p:sp>
      <p:sp>
        <p:nvSpPr>
          <p:cNvPr id="3" name="Espaço Reservado para Conteúdo 2"/>
          <p:cNvSpPr>
            <a:spLocks noGrp="1"/>
          </p:cNvSpPr>
          <p:nvPr>
            <p:ph idx="1"/>
          </p:nvPr>
        </p:nvSpPr>
        <p:spPr/>
        <p:txBody>
          <a:bodyPr/>
          <a:lstStyle/>
          <a:p>
            <a:pPr lvl="0"/>
            <a:r>
              <a:rPr lang="pt-BR" dirty="0" smtClean="0"/>
              <a:t>Dois desenvolvedores ou mais podem trabalhar simultaneamente sobre um mesmo item e no momento de salvar a nova versão resolvem entre si possíveis interferências. </a:t>
            </a:r>
          </a:p>
          <a:p>
            <a:pPr lvl="0"/>
            <a:r>
              <a:rPr lang="pt-BR" dirty="0" smtClean="0"/>
              <a:t>Na prática os conflitos são raros e causados por falta de comunicação entre os desenvolvedores, e a mesclagem das versões pode ser feita automaticamente pelo sistema de controle de versões.</a:t>
            </a:r>
          </a:p>
          <a:p>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smtClean="0"/>
              <a:t>No caso da política copia-modifica-resolve, na maioria das vezes as alterações de um item vão ocorrer em locais diferentes, e o próprio sistema poderá resolvê-las. </a:t>
            </a:r>
          </a:p>
          <a:p>
            <a:r>
              <a:rPr lang="pt-BR" dirty="0" smtClean="0"/>
              <a:t>Nas poucas vezes em que as alterações ocorrerem na mesma parte do artefato, os desenvolvedores deverão decidir como tratá-las. </a:t>
            </a:r>
          </a:p>
          <a:p>
            <a:r>
              <a:rPr lang="pt-BR" dirty="0" smtClean="0"/>
              <a:t>Esse tipo de conflito, porém, normalmente ocorre somente quando há uma divisão de trabalho inadequada.</a:t>
            </a:r>
          </a:p>
          <a:p>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980728"/>
            <a:ext cx="8229600" cy="5593808"/>
          </a:xfrm>
        </p:spPr>
        <p:txBody>
          <a:bodyPr>
            <a:normAutofit fontScale="92500" lnSpcReduction="20000"/>
          </a:bodyPr>
          <a:lstStyle/>
          <a:p>
            <a:r>
              <a:rPr lang="pt-BR" dirty="0" smtClean="0"/>
              <a:t>Quando um sistema de controle de versões é usado, normalmente o tratamento de conflitos na política copia-modifica-resolve ocorre da seguinte forma:</a:t>
            </a:r>
          </a:p>
          <a:p>
            <a:pPr lvl="1"/>
            <a:r>
              <a:rPr lang="pt-BR" dirty="0" smtClean="0"/>
              <a:t>O desenvolvedor </a:t>
            </a:r>
            <a:r>
              <a:rPr lang="pt-BR" i="1" dirty="0" smtClean="0"/>
              <a:t>A</a:t>
            </a:r>
            <a:r>
              <a:rPr lang="pt-BR" dirty="0" smtClean="0"/>
              <a:t> pega uma cópia do item </a:t>
            </a:r>
            <a:r>
              <a:rPr lang="pt-BR" i="1" dirty="0" smtClean="0"/>
              <a:t>X</a:t>
            </a:r>
            <a:r>
              <a:rPr lang="pt-BR" dirty="0" smtClean="0"/>
              <a:t> para modificar (por exemplo, versão 1.1).</a:t>
            </a:r>
          </a:p>
          <a:p>
            <a:pPr lvl="1"/>
            <a:r>
              <a:rPr lang="pt-BR" dirty="0" smtClean="0"/>
              <a:t>O desenvolvedor </a:t>
            </a:r>
            <a:r>
              <a:rPr lang="pt-BR" i="1" dirty="0" smtClean="0"/>
              <a:t>B</a:t>
            </a:r>
            <a:r>
              <a:rPr lang="pt-BR" dirty="0" smtClean="0"/>
              <a:t> pega outra cópia do mesmo item </a:t>
            </a:r>
            <a:r>
              <a:rPr lang="pt-BR" i="1" dirty="0" smtClean="0"/>
              <a:t>X</a:t>
            </a:r>
            <a:r>
              <a:rPr lang="pt-BR" dirty="0" smtClean="0"/>
              <a:t> para modificar (versão 1.1).</a:t>
            </a:r>
          </a:p>
          <a:p>
            <a:pPr lvl="1"/>
            <a:r>
              <a:rPr lang="pt-BR" dirty="0" smtClean="0"/>
              <a:t>O desenvolvedor </a:t>
            </a:r>
            <a:r>
              <a:rPr lang="pt-BR" i="1" dirty="0" smtClean="0"/>
              <a:t>A</a:t>
            </a:r>
            <a:r>
              <a:rPr lang="pt-BR" dirty="0" smtClean="0"/>
              <a:t> salva (</a:t>
            </a:r>
            <a:r>
              <a:rPr lang="pt-BR" i="1" dirty="0" err="1" smtClean="0"/>
              <a:t>commit</a:t>
            </a:r>
            <a:r>
              <a:rPr lang="pt-BR" dirty="0" smtClean="0"/>
              <a:t>) uma nova versão de </a:t>
            </a:r>
            <a:r>
              <a:rPr lang="pt-BR" i="1" dirty="0" smtClean="0"/>
              <a:t>X</a:t>
            </a:r>
            <a:r>
              <a:rPr lang="pt-BR" dirty="0" smtClean="0"/>
              <a:t> com suas alterações (gerando a versão 1.2).</a:t>
            </a:r>
          </a:p>
          <a:p>
            <a:pPr lvl="1"/>
            <a:r>
              <a:rPr lang="pt-BR" dirty="0" smtClean="0"/>
              <a:t>Quando o desenvolvedor </a:t>
            </a:r>
            <a:r>
              <a:rPr lang="pt-BR" i="1" dirty="0" smtClean="0"/>
              <a:t>B</a:t>
            </a:r>
            <a:r>
              <a:rPr lang="pt-BR" dirty="0" smtClean="0"/>
              <a:t> vai salvar sua cópia (baseada na versão 1.1), o sistema avisa que a versão do item está desatualizada (porque já existe a versão 1.2), e avisa que o desenvolvedor </a:t>
            </a:r>
            <a:r>
              <a:rPr lang="pt-BR" i="1" dirty="0" smtClean="0"/>
              <a:t>B</a:t>
            </a:r>
            <a:r>
              <a:rPr lang="pt-BR" dirty="0" smtClean="0"/>
              <a:t> deve fazer uma mesclagem (</a:t>
            </a:r>
            <a:r>
              <a:rPr lang="pt-BR" i="1" dirty="0" smtClean="0"/>
              <a:t>merge</a:t>
            </a:r>
            <a:r>
              <a:rPr lang="pt-BR" dirty="0" smtClean="0"/>
              <a:t>) de sua cópia com a versão 1.2. Um bom sistema vai mostrar exatamente quais linhas mudaram da versão 1.1 para 1.2 e vai avisar também caso o merge das duas versões implique em alterar as mesmas linhas. </a:t>
            </a:r>
          </a:p>
          <a:p>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Dessa forma, o desenvolvedor </a:t>
            </a:r>
            <a:r>
              <a:rPr lang="pt-BR" i="1" dirty="0" smtClean="0"/>
              <a:t>B</a:t>
            </a:r>
            <a:r>
              <a:rPr lang="pt-BR" dirty="0" smtClean="0"/>
              <a:t> deverá avaliar as alterações do desenvolvedor </a:t>
            </a:r>
            <a:r>
              <a:rPr lang="pt-BR" i="1" dirty="0" smtClean="0"/>
              <a:t>A</a:t>
            </a:r>
            <a:r>
              <a:rPr lang="pt-BR" dirty="0" smtClean="0"/>
              <a:t> e verificar se existe conflito entre estas e as que ele próprio produziu. </a:t>
            </a:r>
          </a:p>
          <a:p>
            <a:r>
              <a:rPr lang="pt-BR" dirty="0" smtClean="0"/>
              <a:t>Se necessário, os dois desenvolvedores devem conversar para resolver possíveis conflitos. </a:t>
            </a:r>
          </a:p>
          <a:p>
            <a:r>
              <a:rPr lang="pt-BR" dirty="0" smtClean="0"/>
              <a:t>Ao final do processo o desenvolvedor </a:t>
            </a:r>
            <a:r>
              <a:rPr lang="pt-BR" i="1" dirty="0" smtClean="0"/>
              <a:t>B</a:t>
            </a:r>
            <a:r>
              <a:rPr lang="pt-BR" dirty="0" smtClean="0"/>
              <a:t> salvará a versão 1.3 do item.</a:t>
            </a: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Item de Configuração de Software</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É um elemento unitário para efeito de controle de versão, ou ainda, um agregado de elementos que são tratados como uma entidade única no sistema de gerenciamento de configuração. </a:t>
            </a:r>
          </a:p>
          <a:p>
            <a:r>
              <a:rPr lang="pt-BR" dirty="0" smtClean="0"/>
              <a:t>Não apenas código de programação deve ser controlado pelo gerenciamento de configuração, mas também documentação, diagramas, planos, ferramentas, casos de teste, dados, e quaisquer outros artefatos relacionados ao desenvolvimento do software. </a:t>
            </a:r>
          </a:p>
          <a:p>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Envio de versões (</a:t>
            </a:r>
            <a:r>
              <a:rPr lang="pt-BR" dirty="0" err="1" smtClean="0"/>
              <a:t>commit</a:t>
            </a:r>
            <a:r>
              <a:rPr lang="pt-BR" dirty="0" smtClean="0"/>
              <a:t>)</a:t>
            </a:r>
            <a:endParaRPr lang="pt-BR" dirty="0"/>
          </a:p>
        </p:txBody>
      </p:sp>
      <p:sp>
        <p:nvSpPr>
          <p:cNvPr id="3" name="Espaço Reservado para Conteúdo 2"/>
          <p:cNvSpPr>
            <a:spLocks noGrp="1"/>
          </p:cNvSpPr>
          <p:nvPr>
            <p:ph idx="1"/>
          </p:nvPr>
        </p:nvSpPr>
        <p:spPr/>
        <p:txBody>
          <a:bodyPr/>
          <a:lstStyle/>
          <a:p>
            <a:r>
              <a:rPr lang="pt-BR" dirty="0" smtClean="0"/>
              <a:t>É feito normalmente a critério do desenvolvedor. </a:t>
            </a:r>
          </a:p>
          <a:p>
            <a:r>
              <a:rPr lang="pt-BR" dirty="0" smtClean="0"/>
              <a:t>Porém, é importante que uma nova versão de qualquer artefato só seja enviada ao repositório se ela estiver minimamente estável, isto é, razoavelmente livre de defeitos. </a:t>
            </a:r>
          </a:p>
          <a:p>
            <a:r>
              <a:rPr lang="pt-BR" dirty="0" smtClean="0"/>
              <a:t>Isso pode ser garantido, no caso de artefatos de código, com a realização de testes de unidade, os quais devem, inclusive acompanhar o código como parte do item de configuração.</a:t>
            </a:r>
          </a:p>
          <a:p>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Controle </a:t>
            </a:r>
            <a:r>
              <a:rPr lang="pt-BR" dirty="0" smtClean="0"/>
              <a:t>de Mudança</a:t>
            </a:r>
            <a:endParaRPr lang="pt-BR" dirty="0"/>
          </a:p>
        </p:txBody>
      </p:sp>
      <p:sp>
        <p:nvSpPr>
          <p:cNvPr id="3" name="Espaço Reservado para Conteúdo 2"/>
          <p:cNvSpPr>
            <a:spLocks noGrp="1"/>
          </p:cNvSpPr>
          <p:nvPr>
            <p:ph idx="1"/>
          </p:nvPr>
        </p:nvSpPr>
        <p:spPr/>
        <p:txBody>
          <a:bodyPr/>
          <a:lstStyle/>
          <a:p>
            <a:r>
              <a:rPr lang="pt-BR" dirty="0" smtClean="0"/>
              <a:t>O </a:t>
            </a:r>
            <a:r>
              <a:rPr lang="pt-BR" i="1" dirty="0" smtClean="0"/>
              <a:t>controle de mudança</a:t>
            </a:r>
            <a:r>
              <a:rPr lang="pt-BR" dirty="0" smtClean="0"/>
              <a:t> ou </a:t>
            </a:r>
            <a:r>
              <a:rPr lang="pt-BR" i="1" dirty="0" smtClean="0"/>
              <a:t>gerência de mudança</a:t>
            </a:r>
            <a:r>
              <a:rPr lang="pt-BR" dirty="0" smtClean="0"/>
              <a:t> é uma parte importante da gerência de configuração, a qual permite saber por que uma determinada versão de um ICS foi sucedida por outra.</a:t>
            </a:r>
          </a:p>
          <a:p>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Um típico controle de mudança de um sistema de software vai indicar quais funcionalidades foram adicionadas, removidas ou modificadas, quais defeitos foram corrigidos e, eventualmente, quais pendências ainda restam para uma versão futura. </a:t>
            </a:r>
          </a:p>
          <a:p>
            <a:endParaRPr lang="pt-B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Por exemplo, um arquivo de controle de mudança de um sistema poderia conter a seguinte informação:</a:t>
            </a:r>
          </a:p>
          <a:p>
            <a:pPr lvl="1"/>
            <a:r>
              <a:rPr lang="pt-BR" dirty="0" smtClean="0"/>
              <a:t>Mudanças da versão 2.2 para a versão 2.3:</a:t>
            </a:r>
          </a:p>
          <a:p>
            <a:pPr lvl="2"/>
            <a:r>
              <a:rPr lang="pt-BR" dirty="0" smtClean="0"/>
              <a:t>Correção do defeito D345;</a:t>
            </a:r>
          </a:p>
          <a:p>
            <a:pPr lvl="2"/>
            <a:r>
              <a:rPr lang="pt-BR" dirty="0" smtClean="0"/>
              <a:t>Correção do defeito D346;</a:t>
            </a:r>
          </a:p>
          <a:p>
            <a:pPr lvl="2"/>
            <a:r>
              <a:rPr lang="pt-BR" dirty="0" smtClean="0"/>
              <a:t>Adicionada a funcionalidade do requisito R43;</a:t>
            </a:r>
          </a:p>
          <a:p>
            <a:pPr lvl="2"/>
            <a:r>
              <a:rPr lang="pt-BR" dirty="0" smtClean="0"/>
              <a:t>Aprimorada a usabilidade da interface I12;</a:t>
            </a:r>
          </a:p>
          <a:p>
            <a:pPr lvl="1"/>
            <a:r>
              <a:rPr lang="pt-BR" dirty="0" smtClean="0"/>
              <a:t>Pendências para uma versão posterior:</a:t>
            </a:r>
          </a:p>
          <a:p>
            <a:pPr lvl="2"/>
            <a:r>
              <a:rPr lang="pt-BR" dirty="0" smtClean="0"/>
              <a:t>Defeito D347;</a:t>
            </a:r>
          </a:p>
          <a:p>
            <a:pPr lvl="2"/>
            <a:r>
              <a:rPr lang="pt-BR" dirty="0" smtClean="0"/>
              <a:t>Melhorar a usabilidade da interface I13;</a:t>
            </a:r>
          </a:p>
          <a:p>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r>
              <a:rPr lang="pt-BR" dirty="0" smtClean="0"/>
              <a:t>As modificações de uma versão para outra podem ser tanto aquelas que já estavam no plano de desenvolvimento do software, como por exemplo, a adição de funcionalidades referentes aos requisitos ou casos de uso próprios dos ciclos iterativos, ou a inclusão de mudanças solicitadas pelo usuário, quando este não fica totalmente satisfeito com as funcionalidades implementadas durante os testes de aceitação, ou ainda a inclusão de mudanças referentes a características que não foram incorporadas em um ciclo iterativo por falta de tempo e foram tiradas do escopo do ciclo. </a:t>
            </a:r>
          </a:p>
          <a:p>
            <a:r>
              <a:rPr lang="pt-BR" dirty="0" smtClean="0"/>
              <a:t>Na fase de produção (evolução e manutenção do software) o gerenciamento de mudança fará o controle das atividades de manutenção corretiva, adaptativa e perfectiva.</a:t>
            </a:r>
          </a:p>
          <a:p>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r>
              <a:rPr lang="pt-BR" dirty="0" smtClean="0"/>
              <a:t>Alem deste tipo de controle, é possível haver um controle automatizado das mudanças, pois o sistema gerenciador de versões é capaz de comparar duas versões de um artefato e indicar exatamente quais elementos foram alterados e por quem. </a:t>
            </a:r>
          </a:p>
          <a:p>
            <a:r>
              <a:rPr lang="pt-BR" dirty="0" smtClean="0"/>
              <a:t>Desta forma, quando uma nova versão de um sistema é gerada a partir de um conjunto de itens de configuração, é possível também gerar automaticamente um descritivo das mudanças feitas. </a:t>
            </a:r>
          </a:p>
          <a:p>
            <a:r>
              <a:rPr lang="pt-BR" dirty="0" smtClean="0"/>
              <a:t>Porém, essa mudança será unicamente sintática, sendo usualmente necessário adicionar um descritivo que indique a motivação da mudança. </a:t>
            </a:r>
          </a:p>
          <a:p>
            <a:r>
              <a:rPr lang="pt-BR" dirty="0" smtClean="0"/>
              <a:t>Por exemplo, não basta informar que a linha X teve seu código alterado para tal sequencia de caracteres: é necessário informar </a:t>
            </a:r>
            <a:r>
              <a:rPr lang="pt-BR" i="1" dirty="0" smtClean="0"/>
              <a:t>porque</a:t>
            </a:r>
            <a:r>
              <a:rPr lang="pt-BR" dirty="0" smtClean="0"/>
              <a:t> isso foi feito.</a:t>
            </a:r>
          </a:p>
          <a:p>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Ferramentas para Gerenciamento de Configuração e Mudança</a:t>
            </a:r>
            <a:endParaRPr lang="pt-BR" dirty="0"/>
          </a:p>
        </p:txBody>
      </p:sp>
      <p:sp>
        <p:nvSpPr>
          <p:cNvPr id="3" name="Espaço Reservado para Conteúdo 2"/>
          <p:cNvSpPr>
            <a:spLocks noGrp="1"/>
          </p:cNvSpPr>
          <p:nvPr>
            <p:ph idx="1"/>
          </p:nvPr>
        </p:nvSpPr>
        <p:spPr/>
        <p:txBody>
          <a:bodyPr>
            <a:normAutofit fontScale="70000" lnSpcReduction="20000"/>
          </a:bodyPr>
          <a:lstStyle/>
          <a:p>
            <a:pPr lvl="0"/>
            <a:r>
              <a:rPr lang="pt-BR" i="1" dirty="0" smtClean="0"/>
              <a:t>CVS</a:t>
            </a:r>
            <a:r>
              <a:rPr lang="pt-BR" dirty="0" smtClean="0"/>
              <a:t>, </a:t>
            </a:r>
          </a:p>
          <a:p>
            <a:pPr lvl="1"/>
            <a:r>
              <a:rPr lang="pt-BR" dirty="0" smtClean="0"/>
              <a:t>ou </a:t>
            </a:r>
            <a:r>
              <a:rPr lang="pt-BR" i="1" dirty="0" err="1" smtClean="0"/>
              <a:t>Concurrent</a:t>
            </a:r>
            <a:r>
              <a:rPr lang="pt-BR" i="1" dirty="0" smtClean="0"/>
              <a:t> Version System</a:t>
            </a:r>
            <a:r>
              <a:rPr lang="pt-BR" dirty="0" smtClean="0"/>
              <a:t>, que é uma solução de código aberto baseada em arquitetura cliente-servidor. O sistema foi iniciado por Dick </a:t>
            </a:r>
            <a:r>
              <a:rPr lang="pt-BR" dirty="0" err="1" smtClean="0"/>
              <a:t>Grune</a:t>
            </a:r>
            <a:r>
              <a:rPr lang="pt-BR" dirty="0" smtClean="0"/>
              <a:t> em 1986.</a:t>
            </a:r>
          </a:p>
          <a:p>
            <a:pPr lvl="0"/>
            <a:r>
              <a:rPr lang="pt-BR" i="1" dirty="0" smtClean="0"/>
              <a:t>Mercurial</a:t>
            </a:r>
            <a:r>
              <a:rPr lang="pt-BR" dirty="0" smtClean="0"/>
              <a:t>, </a:t>
            </a:r>
          </a:p>
          <a:p>
            <a:pPr lvl="1"/>
            <a:r>
              <a:rPr lang="pt-BR" dirty="0" smtClean="0"/>
              <a:t>que é um sistema de controle de versões baseado em linha de comando, desenvolvido por Matt </a:t>
            </a:r>
            <a:r>
              <a:rPr lang="pt-BR" dirty="0" err="1" smtClean="0"/>
              <a:t>Mackall</a:t>
            </a:r>
            <a:r>
              <a:rPr lang="pt-BR" dirty="0" smtClean="0"/>
              <a:t>.</a:t>
            </a:r>
          </a:p>
          <a:p>
            <a:pPr lvl="0"/>
            <a:r>
              <a:rPr lang="pt-BR" i="1" dirty="0" err="1" smtClean="0"/>
              <a:t>Git</a:t>
            </a:r>
            <a:r>
              <a:rPr lang="pt-BR" dirty="0" smtClean="0"/>
              <a:t>, </a:t>
            </a:r>
          </a:p>
          <a:p>
            <a:pPr lvl="1"/>
            <a:r>
              <a:rPr lang="pt-BR" dirty="0" smtClean="0"/>
              <a:t>que é um sistema de controle de versão que enfatiza o aspecto de performance e foi desenvolvido inicialmente por Linus Torvalds para o desenvolvimento do </a:t>
            </a:r>
            <a:r>
              <a:rPr lang="pt-BR" i="1" dirty="0" err="1" smtClean="0"/>
              <a:t>kernel</a:t>
            </a:r>
            <a:r>
              <a:rPr lang="pt-BR" dirty="0" smtClean="0"/>
              <a:t> do Linux.</a:t>
            </a:r>
          </a:p>
          <a:p>
            <a:pPr lvl="0"/>
            <a:r>
              <a:rPr lang="pt-BR" i="1" dirty="0" smtClean="0"/>
              <a:t>SVN</a:t>
            </a:r>
            <a:r>
              <a:rPr lang="pt-BR" dirty="0" smtClean="0"/>
              <a:t>, ou </a:t>
            </a:r>
            <a:r>
              <a:rPr lang="pt-BR" i="1" dirty="0" smtClean="0"/>
              <a:t>Subversion</a:t>
            </a:r>
            <a:r>
              <a:rPr lang="pt-BR" dirty="0" smtClean="0"/>
              <a:t>, </a:t>
            </a:r>
          </a:p>
          <a:p>
            <a:pPr lvl="1"/>
            <a:r>
              <a:rPr lang="pt-BR" dirty="0" smtClean="0"/>
              <a:t>que foi projetado para substituir e suprir algumas limitações do CVS.</a:t>
            </a:r>
          </a:p>
          <a:p>
            <a:pPr lvl="0"/>
            <a:r>
              <a:rPr lang="pt-BR" i="1" dirty="0" smtClean="0"/>
              <a:t>SourceSafe</a:t>
            </a:r>
            <a:r>
              <a:rPr lang="pt-BR" dirty="0" smtClean="0"/>
              <a:t> da Microsoft.</a:t>
            </a:r>
          </a:p>
          <a:p>
            <a:pPr lvl="0"/>
            <a:r>
              <a:rPr lang="pt-BR" dirty="0" smtClean="0"/>
              <a:t>Serena </a:t>
            </a:r>
            <a:r>
              <a:rPr lang="pt-BR" i="1" dirty="0" smtClean="0"/>
              <a:t>PVCS</a:t>
            </a:r>
            <a:r>
              <a:rPr lang="pt-BR" dirty="0" smtClean="0"/>
              <a:t> </a:t>
            </a:r>
            <a:r>
              <a:rPr lang="pt-BR" i="1" dirty="0" smtClean="0"/>
              <a:t>Version Manager</a:t>
            </a:r>
            <a:r>
              <a:rPr lang="pt-BR" dirty="0" smtClean="0"/>
              <a:t>.</a:t>
            </a:r>
          </a:p>
          <a:p>
            <a:pPr lvl="0"/>
            <a:r>
              <a:rPr lang="pt-BR" i="1" dirty="0" err="1" smtClean="0"/>
              <a:t>ClearCase</a:t>
            </a:r>
            <a:r>
              <a:rPr lang="pt-BR" dirty="0" smtClean="0"/>
              <a:t> da IBM</a:t>
            </a:r>
            <a:r>
              <a:rPr lang="pt-BR" smtClean="0"/>
              <a:t>, </a:t>
            </a:r>
          </a:p>
          <a:p>
            <a:pPr lvl="1"/>
            <a:r>
              <a:rPr lang="pt-BR" smtClean="0"/>
              <a:t>que </a:t>
            </a:r>
            <a:r>
              <a:rPr lang="pt-BR" dirty="0" smtClean="0"/>
              <a:t>é uma das ferramentas disponibilizadas para o RUP.</a:t>
            </a:r>
          </a:p>
          <a:p>
            <a:pPr lvl="0"/>
            <a:endParaRPr lang="pt-BR" dirty="0" smtClean="0"/>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Numeração de ICS</a:t>
            </a:r>
            <a:endParaRPr lang="pt-BR" dirty="0"/>
          </a:p>
        </p:txBody>
      </p:sp>
      <p:sp>
        <p:nvSpPr>
          <p:cNvPr id="3" name="Espaço Reservado para Conteúdo 2"/>
          <p:cNvSpPr>
            <a:spLocks noGrp="1"/>
          </p:cNvSpPr>
          <p:nvPr>
            <p:ph idx="1"/>
          </p:nvPr>
        </p:nvSpPr>
        <p:spPr/>
        <p:txBody>
          <a:bodyPr/>
          <a:lstStyle/>
          <a:p>
            <a:r>
              <a:rPr lang="pt-BR" dirty="0" smtClean="0"/>
              <a:t>Cada item de configuração recebe usualmente um número, que poderá inclusive ser identificado por várias partes usualmente separadas por ponto. Por exemplo:</a:t>
            </a:r>
          </a:p>
          <a:p>
            <a:pPr lvl="1"/>
            <a:r>
              <a:rPr lang="pt-BR" dirty="0" smtClean="0"/>
              <a:t>Plano de projeto, versão 2.</a:t>
            </a:r>
          </a:p>
          <a:p>
            <a:pPr lvl="1"/>
            <a:r>
              <a:rPr lang="pt-BR" dirty="0" smtClean="0"/>
              <a:t>Biblioteca de funções matemáticas, versão 4.1.</a:t>
            </a:r>
          </a:p>
          <a:p>
            <a:pPr lvl="1"/>
            <a:r>
              <a:rPr lang="pt-BR" dirty="0" smtClean="0"/>
              <a:t>Disco de instalação do sistema, versão 1.2.4.</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Granularidade de ICS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Um dos problemas com o gerenciamento de configuração consiste em determinar a melhor granularidade para os itens de configuração. </a:t>
            </a:r>
          </a:p>
          <a:p>
            <a:r>
              <a:rPr lang="pt-BR" dirty="0" smtClean="0"/>
              <a:t>Ter itens demais poderá dificultar o controle dos mesmos e as configurações de software, que são formadas por um conjunto de itens de configuração, serão listas muito extensas. </a:t>
            </a:r>
          </a:p>
          <a:p>
            <a:r>
              <a:rPr lang="pt-BR" dirty="0" smtClean="0"/>
              <a:t>Por outro lado, ter itens de menos também poderá dificultar o controle, porque cada item terá um número muito grande de versões.</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ICS Básicos e Compostos</a:t>
            </a:r>
            <a:endParaRPr lang="pt-BR" dirty="0"/>
          </a:p>
        </p:txBody>
      </p:sp>
      <p:sp>
        <p:nvSpPr>
          <p:cNvPr id="3" name="Espaço Reservado para Conteúdo 2"/>
          <p:cNvSpPr>
            <a:spLocks noGrp="1"/>
          </p:cNvSpPr>
          <p:nvPr>
            <p:ph idx="1"/>
          </p:nvPr>
        </p:nvSpPr>
        <p:spPr/>
        <p:txBody>
          <a:bodyPr/>
          <a:lstStyle/>
          <a:p>
            <a:r>
              <a:rPr lang="pt-BR" dirty="0" smtClean="0"/>
              <a:t>Os itens de configuração podem ser básicos ou compostos. </a:t>
            </a:r>
          </a:p>
          <a:p>
            <a:pPr lvl="1"/>
            <a:r>
              <a:rPr lang="pt-BR" dirty="0" smtClean="0"/>
              <a:t>Os </a:t>
            </a:r>
            <a:r>
              <a:rPr lang="pt-BR" i="1" dirty="0" smtClean="0"/>
              <a:t>básicos</a:t>
            </a:r>
            <a:r>
              <a:rPr lang="pt-BR" dirty="0" smtClean="0"/>
              <a:t> são os artefatos arbitrados como individuais para efeito de controle de versão. </a:t>
            </a:r>
          </a:p>
          <a:p>
            <a:pPr lvl="1"/>
            <a:r>
              <a:rPr lang="pt-BR" dirty="0" smtClean="0"/>
              <a:t>Os </a:t>
            </a:r>
            <a:r>
              <a:rPr lang="pt-BR" i="1" dirty="0" smtClean="0"/>
              <a:t>compostos</a:t>
            </a:r>
            <a:r>
              <a:rPr lang="pt-BR" dirty="0" smtClean="0"/>
              <a:t> podem ser formados por outros itens básicos e compostos. </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Elementos definidores de um ICS</a:t>
            </a:r>
            <a:endParaRPr lang="pt-BR" dirty="0"/>
          </a:p>
        </p:txBody>
      </p:sp>
      <p:sp>
        <p:nvSpPr>
          <p:cNvPr id="3" name="Espaço Reservado para Conteúdo 2"/>
          <p:cNvSpPr>
            <a:spLocks noGrp="1"/>
          </p:cNvSpPr>
          <p:nvPr>
            <p:ph idx="1"/>
          </p:nvPr>
        </p:nvSpPr>
        <p:spPr/>
        <p:txBody>
          <a:bodyPr>
            <a:normAutofit fontScale="77500" lnSpcReduction="20000"/>
          </a:bodyPr>
          <a:lstStyle/>
          <a:p>
            <a:pPr lvl="0"/>
            <a:r>
              <a:rPr lang="pt-BR" dirty="0" smtClean="0"/>
              <a:t>Um </a:t>
            </a:r>
            <a:r>
              <a:rPr lang="pt-BR" i="1" dirty="0" smtClean="0"/>
              <a:t>nome</a:t>
            </a:r>
            <a:r>
              <a:rPr lang="pt-BR" dirty="0" smtClean="0"/>
              <a:t>, </a:t>
            </a:r>
          </a:p>
          <a:p>
            <a:pPr lvl="1"/>
            <a:r>
              <a:rPr lang="pt-BR" dirty="0" smtClean="0"/>
              <a:t>que é uma cadeia de caracteres que identifica claramente o item básico ou composto.</a:t>
            </a:r>
          </a:p>
          <a:p>
            <a:pPr lvl="0"/>
            <a:r>
              <a:rPr lang="pt-BR" dirty="0" smtClean="0"/>
              <a:t>Uma </a:t>
            </a:r>
            <a:r>
              <a:rPr lang="pt-BR" i="1" dirty="0" smtClean="0"/>
              <a:t>descrição</a:t>
            </a:r>
            <a:r>
              <a:rPr lang="pt-BR" dirty="0" smtClean="0"/>
              <a:t>, </a:t>
            </a:r>
          </a:p>
          <a:p>
            <a:pPr lvl="1"/>
            <a:r>
              <a:rPr lang="pt-BR" dirty="0" smtClean="0"/>
              <a:t>que consiste da definição do tipo de item (documento, diagrama, dados, código fonte, etc.) e detalhes sobre ele.</a:t>
            </a:r>
          </a:p>
          <a:p>
            <a:pPr lvl="0"/>
            <a:r>
              <a:rPr lang="pt-BR" dirty="0" smtClean="0"/>
              <a:t>Uma lista de </a:t>
            </a:r>
            <a:r>
              <a:rPr lang="pt-BR" i="1" dirty="0" smtClean="0"/>
              <a:t>recursos</a:t>
            </a:r>
            <a:r>
              <a:rPr lang="pt-BR" dirty="0" smtClean="0"/>
              <a:t> </a:t>
            </a:r>
          </a:p>
          <a:p>
            <a:pPr lvl="1"/>
            <a:r>
              <a:rPr lang="pt-BR" dirty="0" smtClean="0"/>
              <a:t>que são outros itens de configuração exigidos pelo item básico. No caso de itens compostos a lista de recursos poderá ser definida como a união das listas de seus itens básicos.</a:t>
            </a:r>
          </a:p>
          <a:p>
            <a:pPr lvl="0"/>
            <a:r>
              <a:rPr lang="pt-BR" dirty="0" smtClean="0"/>
              <a:t>Uma </a:t>
            </a:r>
            <a:r>
              <a:rPr lang="pt-BR" i="1" dirty="0" smtClean="0"/>
              <a:t>realização</a:t>
            </a:r>
            <a:r>
              <a:rPr lang="pt-BR" dirty="0" smtClean="0"/>
              <a:t>, </a:t>
            </a:r>
          </a:p>
          <a:p>
            <a:pPr lvl="1"/>
            <a:r>
              <a:rPr lang="pt-BR" dirty="0" smtClean="0"/>
              <a:t>que no caso do item básico é um ponteiro ou endereço para o artefato que efetivamente realiza o item. No caso de itens compostos a realização é definida como o conjunto das realizações de seus itens básicos.</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Relacionamentos entre ICS</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Conforme visto na seção anterior, um ICS pode estar ligado a outros a partir de uma lista de recursos exigidos. </a:t>
            </a:r>
          </a:p>
          <a:p>
            <a:r>
              <a:rPr lang="pt-BR" dirty="0" smtClean="0"/>
              <a:t>Existem vários tipos de dependência ou relacionamento que podem existir entre itens de software. </a:t>
            </a:r>
          </a:p>
          <a:p>
            <a:r>
              <a:rPr lang="pt-BR" dirty="0" smtClean="0"/>
              <a:t>A maioria destes relacionamentos é previsto nas ferramentas CASE que permitem desenhar diagramas de classe UML. </a:t>
            </a:r>
          </a:p>
          <a:p>
            <a:r>
              <a:rPr lang="pt-BR" dirty="0" smtClean="0"/>
              <a:t>Tais tipos de relacionamento podem tanto ser representados por associações de um tipo específico quanto por associações estereotipadas. </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764704"/>
            <a:ext cx="8229600" cy="1066800"/>
          </a:xfrm>
        </p:spPr>
        <p:txBody>
          <a:bodyPr>
            <a:normAutofit fontScale="90000"/>
          </a:bodyPr>
          <a:lstStyle/>
          <a:p>
            <a:r>
              <a:rPr lang="pt-BR" dirty="0" smtClean="0"/>
              <a:t>Exemplos de relacionamentos entre ICS:</a:t>
            </a:r>
            <a:endParaRPr lang="pt-BR" dirty="0"/>
          </a:p>
        </p:txBody>
      </p:sp>
      <p:sp>
        <p:nvSpPr>
          <p:cNvPr id="3" name="Espaço Reservado para Conteúdo 2"/>
          <p:cNvSpPr>
            <a:spLocks noGrp="1"/>
          </p:cNvSpPr>
          <p:nvPr>
            <p:ph idx="1"/>
          </p:nvPr>
        </p:nvSpPr>
        <p:spPr>
          <a:xfrm>
            <a:off x="457200" y="1772816"/>
            <a:ext cx="8229600" cy="4896544"/>
          </a:xfrm>
        </p:spPr>
        <p:txBody>
          <a:bodyPr>
            <a:noAutofit/>
          </a:bodyPr>
          <a:lstStyle/>
          <a:p>
            <a:pPr lvl="0"/>
            <a:r>
              <a:rPr lang="pt-BR" sz="1800" i="1" dirty="0" smtClean="0"/>
              <a:t>Dependência</a:t>
            </a:r>
            <a:r>
              <a:rPr lang="pt-BR" sz="1800" dirty="0" smtClean="0"/>
              <a:t>, </a:t>
            </a:r>
          </a:p>
          <a:p>
            <a:pPr lvl="1"/>
            <a:r>
              <a:rPr lang="pt-BR" sz="1600" dirty="0" smtClean="0"/>
              <a:t>que usualmente indica que um componente utiliza funções que são implementadas em outro componente. </a:t>
            </a:r>
          </a:p>
          <a:p>
            <a:pPr lvl="1"/>
            <a:r>
              <a:rPr lang="pt-BR" sz="1600" dirty="0" smtClean="0"/>
              <a:t>A associação pura e simples da UML não deixa de ser uma forma de dependência, neste sentido, já que uma classe vai estar associada à outra normalmente para poder utilizar funções implementadas na outra.</a:t>
            </a:r>
          </a:p>
          <a:p>
            <a:pPr lvl="0"/>
            <a:r>
              <a:rPr lang="pt-BR" sz="1800" i="1" dirty="0" smtClean="0"/>
              <a:t>Agregação</a:t>
            </a:r>
            <a:r>
              <a:rPr lang="pt-BR" sz="1800" dirty="0" smtClean="0"/>
              <a:t> e </a:t>
            </a:r>
            <a:r>
              <a:rPr lang="pt-BR" sz="1800" i="1" dirty="0" smtClean="0"/>
              <a:t>composição</a:t>
            </a:r>
            <a:r>
              <a:rPr lang="pt-BR" sz="1800" dirty="0" smtClean="0"/>
              <a:t>, </a:t>
            </a:r>
          </a:p>
          <a:p>
            <a:pPr lvl="1"/>
            <a:r>
              <a:rPr lang="pt-BR" sz="1600" dirty="0" smtClean="0"/>
              <a:t>que indicam que um componente é formado por outros.</a:t>
            </a:r>
          </a:p>
          <a:p>
            <a:pPr lvl="0"/>
            <a:r>
              <a:rPr lang="pt-BR" sz="1800" i="1" dirty="0" smtClean="0"/>
              <a:t>Realização</a:t>
            </a:r>
            <a:r>
              <a:rPr lang="pt-BR" sz="1800" dirty="0" smtClean="0"/>
              <a:t>, </a:t>
            </a:r>
          </a:p>
          <a:p>
            <a:pPr lvl="1"/>
            <a:r>
              <a:rPr lang="pt-BR" sz="1600" dirty="0" smtClean="0"/>
              <a:t>que indica que um componente concreto é a implementação de um componente mais abstrato.</a:t>
            </a:r>
          </a:p>
          <a:p>
            <a:pPr lvl="0"/>
            <a:r>
              <a:rPr lang="pt-BR" sz="1800" i="1" dirty="0" smtClean="0"/>
              <a:t>Especialização</a:t>
            </a:r>
            <a:r>
              <a:rPr lang="pt-BR" sz="1800" dirty="0" smtClean="0"/>
              <a:t>, </a:t>
            </a:r>
          </a:p>
          <a:p>
            <a:pPr lvl="1"/>
            <a:r>
              <a:rPr lang="pt-BR" sz="1600" dirty="0" smtClean="0"/>
              <a:t>que indica que um componente é uma variante mais específica de outro. </a:t>
            </a:r>
          </a:p>
          <a:p>
            <a:pPr lvl="1"/>
            <a:r>
              <a:rPr lang="pt-BR" sz="1600" dirty="0" smtClean="0"/>
              <a:t>Usualmente o componente mais especializado depende do componente mais genérico. </a:t>
            </a:r>
          </a:p>
          <a:p>
            <a:pPr lvl="1"/>
            <a:r>
              <a:rPr lang="pt-BR" sz="1600" dirty="0" smtClean="0"/>
              <a:t>O inverso só será verdade se o componente genérico tiver métodos abstratos que precisam ser necessariamente implementados no componente mais especializado. </a:t>
            </a:r>
          </a:p>
          <a:p>
            <a:pPr lvl="1"/>
            <a:r>
              <a:rPr lang="pt-BR" sz="1600" dirty="0" smtClean="0"/>
              <a:t>Neste caso, pode-se dizer que existe dependência mútua entre os componentes.</a:t>
            </a:r>
          </a:p>
          <a:p>
            <a:endParaRPr lang="pt-BR"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Patrimônio Líquid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795</TotalTime>
  <Words>2887</Words>
  <Application>Microsoft Office PowerPoint</Application>
  <PresentationFormat>Apresentação na tela (4:3)</PresentationFormat>
  <Paragraphs>160</Paragraphs>
  <Slides>36</Slides>
  <Notes>0</Notes>
  <HiddenSlides>0</HiddenSlides>
  <MMClips>0</MMClips>
  <ScaleCrop>false</ScaleCrop>
  <HeadingPairs>
    <vt:vector size="4" baseType="variant">
      <vt:variant>
        <vt:lpstr>Tema</vt:lpstr>
      </vt:variant>
      <vt:variant>
        <vt:i4>1</vt:i4>
      </vt:variant>
      <vt:variant>
        <vt:lpstr>Títulos de slides</vt:lpstr>
      </vt:variant>
      <vt:variant>
        <vt:i4>36</vt:i4>
      </vt:variant>
    </vt:vector>
  </HeadingPairs>
  <TitlesOfParts>
    <vt:vector size="37" baseType="lpstr">
      <vt:lpstr>Urbano</vt:lpstr>
      <vt:lpstr>Gerenciamento de Configuração e Mudança</vt:lpstr>
      <vt:lpstr>Gerenciamento de Configuração de Software (GCS) ou  Gerenciamento de Configuração e Mudança (GCM) </vt:lpstr>
      <vt:lpstr>Item de Configuração de Software</vt:lpstr>
      <vt:lpstr>Numeração de ICS</vt:lpstr>
      <vt:lpstr>Granularidade de ICS</vt:lpstr>
      <vt:lpstr>ICS Básicos e Compostos</vt:lpstr>
      <vt:lpstr>Elementos definidores de um ICS</vt:lpstr>
      <vt:lpstr>Relacionamentos entre ICS</vt:lpstr>
      <vt:lpstr>Exemplos de relacionamentos entre ICS:</vt:lpstr>
      <vt:lpstr>Rastreabilidade</vt:lpstr>
      <vt:lpstr>Versões de ICS</vt:lpstr>
      <vt:lpstr>Tipos de versão</vt:lpstr>
      <vt:lpstr>Slide 13</vt:lpstr>
      <vt:lpstr>Configuração de Software</vt:lpstr>
      <vt:lpstr>Slide 15</vt:lpstr>
      <vt:lpstr>Baseline</vt:lpstr>
      <vt:lpstr>Release</vt:lpstr>
      <vt:lpstr>Controle de Versão</vt:lpstr>
      <vt:lpstr>Slide 19</vt:lpstr>
      <vt:lpstr>Compatibilidade entre ICS</vt:lpstr>
      <vt:lpstr>Repositório</vt:lpstr>
      <vt:lpstr>Slide 22</vt:lpstr>
      <vt:lpstr>Slide 23</vt:lpstr>
      <vt:lpstr>Políticas de compartilhamento de itens</vt:lpstr>
      <vt:lpstr>Política trava-modifica-destrava  (exclusive lock)</vt:lpstr>
      <vt:lpstr>Política copia-modifica-resolve  (optimistic merges)</vt:lpstr>
      <vt:lpstr>Slide 27</vt:lpstr>
      <vt:lpstr>Slide 28</vt:lpstr>
      <vt:lpstr>Slide 29</vt:lpstr>
      <vt:lpstr>Envio de versões (commit)</vt:lpstr>
      <vt:lpstr>Controle de Mudança</vt:lpstr>
      <vt:lpstr>Slide 32</vt:lpstr>
      <vt:lpstr>Slide 33</vt:lpstr>
      <vt:lpstr>Slide 34</vt:lpstr>
      <vt:lpstr>Slide 35</vt:lpstr>
      <vt:lpstr>Ferramentas para Gerenciamento de Configuração e Mudança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Ágeis de Desenvolvimento de Software </dc:title>
  <cp:lastModifiedBy>Raul Sidnei Wazlawick</cp:lastModifiedBy>
  <cp:revision>83</cp:revision>
  <dcterms:modified xsi:type="dcterms:W3CDTF">2012-04-13T21:44:02Z</dcterms:modified>
</cp:coreProperties>
</file>