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9144000" cy="6858000" type="screen4x3"/>
  <p:notesSz cx="7099300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559F4EF8-24C1-4348-8523-ECECC19BE4E4}" type="datetimeFigureOut">
              <a:rPr lang="pt-BR" smtClean="0"/>
              <a:pPr/>
              <a:t>24/5/2012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11BC06CE-6A77-432A-B50F-F91D008B79B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tângulo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tângulo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tângulo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tângulo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tângulo de cantos arredondados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tângulo de cantos arredondados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tângulo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2E700DB3-DBF0-4086-B675-117E7A9610B8}" type="datetimeFigureOut">
              <a:rPr lang="pt-BR" smtClean="0"/>
              <a:pPr/>
              <a:t>24/5/2012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24/5/2012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24/5/2012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24/5/2012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24/5/2012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24/5/2012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6" name="Espaço Reservado para Dat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pPr/>
              <a:t>24/5/2012</a:t>
            </a:fld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2E700DB3-DBF0-4086-B675-117E7A9610B8}" type="datetimeFigureOut">
              <a:rPr lang="pt-BR" smtClean="0"/>
              <a:pPr/>
              <a:t>24/5/2012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24/5/2012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24/5/2012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24/5/2012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tângulo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tângulo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tângulo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tângulo de cantos arredondados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tângulo de cantos arredondados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tângulo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tângulo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tângulo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tângulo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tângulo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tângulo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24/5/2012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Qualidade de Produto de Software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Prof. Raul Sidnei Wazlawick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0"/>
            <a:ext cx="661480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smtClean="0"/>
              <a:t>Adequação </a:t>
            </a:r>
            <a:r>
              <a:rPr lang="pt-BR" i="1" dirty="0" smtClean="0"/>
              <a:t>funcional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Mede </a:t>
            </a:r>
            <a:r>
              <a:rPr lang="pt-BR" dirty="0" smtClean="0"/>
              <a:t>o grau em que o produto disponibiliza funções que satisfazem necessidades estabelecidas e implicadas quando o produto é usado sob condições especificadas. Suas subcaracterísticas são:</a:t>
            </a:r>
          </a:p>
          <a:p>
            <a:pPr lvl="1"/>
            <a:r>
              <a:rPr lang="pt-BR" i="1" dirty="0" smtClean="0"/>
              <a:t>Completude funcional</a:t>
            </a:r>
            <a:r>
              <a:rPr lang="pt-BR" dirty="0" smtClean="0"/>
              <a:t>. </a:t>
            </a:r>
            <a:endParaRPr lang="pt-BR" dirty="0" smtClean="0"/>
          </a:p>
          <a:p>
            <a:pPr lvl="2"/>
            <a:r>
              <a:rPr lang="pt-BR" dirty="0" smtClean="0"/>
              <a:t>O </a:t>
            </a:r>
            <a:r>
              <a:rPr lang="pt-BR" dirty="0" smtClean="0"/>
              <a:t>software efetivamente possibilita executar as funções que são apropriadas, ou seja, as entradas e saídas de dados necessárias para o usuário atingir seus objetivos são possíveis? </a:t>
            </a:r>
          </a:p>
          <a:p>
            <a:pPr lvl="1"/>
            <a:r>
              <a:rPr lang="pt-BR" i="1" dirty="0" err="1" smtClean="0"/>
              <a:t>Corretude</a:t>
            </a:r>
            <a:r>
              <a:rPr lang="pt-BR" i="1" dirty="0" smtClean="0"/>
              <a:t> funcional</a:t>
            </a:r>
            <a:r>
              <a:rPr lang="pt-BR" dirty="0" smtClean="0"/>
              <a:t>. </a:t>
            </a:r>
            <a:endParaRPr lang="pt-BR" dirty="0" smtClean="0"/>
          </a:p>
          <a:p>
            <a:pPr lvl="2"/>
            <a:r>
              <a:rPr lang="pt-BR" dirty="0" smtClean="0"/>
              <a:t>Também </a:t>
            </a:r>
            <a:r>
              <a:rPr lang="pt-BR" dirty="0" smtClean="0"/>
              <a:t>denominada </a:t>
            </a:r>
            <a:r>
              <a:rPr lang="pt-BR" i="1" dirty="0" smtClean="0"/>
              <a:t>acurácia</a:t>
            </a:r>
            <a:r>
              <a:rPr lang="pt-BR" dirty="0" smtClean="0"/>
              <a:t>, essa subcaracterística avalia o quanto o software gera dados e consultas corretos e precisos de acordo com sua definição. </a:t>
            </a:r>
            <a:endParaRPr lang="pt-BR" dirty="0" smtClean="0"/>
          </a:p>
          <a:p>
            <a:pPr lvl="1"/>
            <a:r>
              <a:rPr lang="pt-BR" i="1" dirty="0" smtClean="0"/>
              <a:t>Funcionalidade apropriada</a:t>
            </a:r>
            <a:r>
              <a:rPr lang="pt-BR" dirty="0" smtClean="0"/>
              <a:t>. </a:t>
            </a:r>
            <a:endParaRPr lang="pt-BR" dirty="0" smtClean="0"/>
          </a:p>
          <a:p>
            <a:pPr lvl="2"/>
            <a:r>
              <a:rPr lang="pt-BR" dirty="0" smtClean="0"/>
              <a:t>Esta </a:t>
            </a:r>
            <a:r>
              <a:rPr lang="pt-BR" dirty="0" smtClean="0"/>
              <a:t>subcaracterística indica qual o grau em que as funções do sistema facilitam a realização de tarefas e objetivos para os quais o sistema foi especificado.</a:t>
            </a:r>
          </a:p>
          <a:p>
            <a:pPr lvl="2"/>
            <a:endParaRPr lang="pt-B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Confiabilidade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O software, ao </a:t>
            </a:r>
            <a:r>
              <a:rPr lang="pt-BR" dirty="0" smtClean="0"/>
              <a:t>longo do </a:t>
            </a:r>
            <a:r>
              <a:rPr lang="pt-BR" dirty="0" smtClean="0"/>
              <a:t>tempo, </a:t>
            </a:r>
            <a:r>
              <a:rPr lang="pt-BR" dirty="0" smtClean="0"/>
              <a:t>se mantém com um comportamento consistente com o esperado. </a:t>
            </a:r>
          </a:p>
          <a:p>
            <a:pPr lvl="1"/>
            <a:r>
              <a:rPr lang="pt-BR" i="1" dirty="0" smtClean="0"/>
              <a:t>Maturidade</a:t>
            </a:r>
            <a:r>
              <a:rPr lang="pt-BR" dirty="0" smtClean="0"/>
              <a:t>. </a:t>
            </a:r>
            <a:endParaRPr lang="pt-BR" dirty="0" smtClean="0"/>
          </a:p>
          <a:p>
            <a:pPr lvl="2"/>
            <a:r>
              <a:rPr lang="pt-BR" dirty="0" smtClean="0"/>
              <a:t>Medida </a:t>
            </a:r>
            <a:r>
              <a:rPr lang="pt-BR" dirty="0" smtClean="0"/>
              <a:t>da frequência com que um software apresenta defeitos. </a:t>
            </a:r>
          </a:p>
          <a:p>
            <a:pPr lvl="1"/>
            <a:r>
              <a:rPr lang="pt-BR" i="1" dirty="0" smtClean="0"/>
              <a:t>Disponibilidade</a:t>
            </a:r>
            <a:r>
              <a:rPr lang="pt-BR" dirty="0" smtClean="0"/>
              <a:t>. </a:t>
            </a:r>
            <a:endParaRPr lang="pt-BR" dirty="0" smtClean="0"/>
          </a:p>
          <a:p>
            <a:pPr lvl="2"/>
            <a:r>
              <a:rPr lang="pt-BR" dirty="0" smtClean="0"/>
              <a:t>O </a:t>
            </a:r>
            <a:r>
              <a:rPr lang="pt-BR" dirty="0" smtClean="0"/>
              <a:t>quanto o software está operacional e disponível para uso quando se tornar necessário.</a:t>
            </a:r>
          </a:p>
          <a:p>
            <a:pPr lvl="1"/>
            <a:r>
              <a:rPr lang="pt-BR" i="1" dirty="0" smtClean="0"/>
              <a:t>Tolerância a falhas</a:t>
            </a:r>
            <a:r>
              <a:rPr lang="pt-BR" dirty="0" smtClean="0"/>
              <a:t>. </a:t>
            </a:r>
            <a:endParaRPr lang="pt-BR" dirty="0" smtClean="0"/>
          </a:p>
          <a:p>
            <a:pPr lvl="2"/>
            <a:r>
              <a:rPr lang="pt-BR" dirty="0" smtClean="0"/>
              <a:t>A </a:t>
            </a:r>
            <a:r>
              <a:rPr lang="pt-BR" dirty="0" smtClean="0"/>
              <a:t>forma como o software reage quando em situação anômala. </a:t>
            </a:r>
          </a:p>
          <a:p>
            <a:pPr lvl="1"/>
            <a:r>
              <a:rPr lang="pt-BR" i="1" dirty="0" smtClean="0"/>
              <a:t>Recuperabilidade</a:t>
            </a:r>
            <a:r>
              <a:rPr lang="pt-BR" dirty="0" smtClean="0"/>
              <a:t>. </a:t>
            </a:r>
            <a:endParaRPr lang="pt-BR" dirty="0" smtClean="0"/>
          </a:p>
          <a:p>
            <a:pPr lvl="2"/>
            <a:r>
              <a:rPr lang="pt-BR" dirty="0" smtClean="0"/>
              <a:t>Capacidade </a:t>
            </a:r>
            <a:r>
              <a:rPr lang="pt-BR" dirty="0" smtClean="0"/>
              <a:t>de recuperar dados e colocar-se novamente em operação após uma situação de desastre. </a:t>
            </a:r>
            <a:endParaRPr lang="pt-B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Usabilidade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513688"/>
          </a:xfrm>
        </p:spPr>
        <p:txBody>
          <a:bodyPr>
            <a:normAutofit fontScale="62500" lnSpcReduction="20000"/>
          </a:bodyPr>
          <a:lstStyle/>
          <a:p>
            <a:endParaRPr lang="pt-BR" b="1" dirty="0" smtClean="0"/>
          </a:p>
          <a:p>
            <a:r>
              <a:rPr lang="pt-BR" dirty="0" smtClean="0"/>
              <a:t>Avalia </a:t>
            </a:r>
            <a:r>
              <a:rPr lang="pt-BR" dirty="0" smtClean="0"/>
              <a:t>o grau no qual o produto tem atributos que permitem que seja entendido, aprendido, usado e que seja atraente ao usuário, quando usado sob condições especificadas. </a:t>
            </a:r>
            <a:endParaRPr lang="pt-BR" dirty="0" smtClean="0"/>
          </a:p>
          <a:p>
            <a:pPr lvl="1"/>
            <a:r>
              <a:rPr lang="pt-BR" i="1" dirty="0" smtClean="0"/>
              <a:t>Apropriação </a:t>
            </a:r>
            <a:r>
              <a:rPr lang="pt-BR" i="1" dirty="0" smtClean="0"/>
              <a:t>reconhecível</a:t>
            </a:r>
            <a:r>
              <a:rPr lang="pt-BR" dirty="0" smtClean="0"/>
              <a:t>. </a:t>
            </a:r>
            <a:endParaRPr lang="pt-BR" dirty="0" smtClean="0"/>
          </a:p>
          <a:p>
            <a:pPr lvl="2"/>
            <a:r>
              <a:rPr lang="pt-BR" dirty="0" smtClean="0"/>
              <a:t>Mede </a:t>
            </a:r>
            <a:r>
              <a:rPr lang="pt-BR" dirty="0" smtClean="0"/>
              <a:t>o grau em que os usuários reconhecem que o produto é apropriado para suas necessidades.</a:t>
            </a:r>
          </a:p>
          <a:p>
            <a:pPr lvl="1"/>
            <a:r>
              <a:rPr lang="pt-BR" i="1" dirty="0" smtClean="0"/>
              <a:t>Inteligibilidade</a:t>
            </a:r>
            <a:r>
              <a:rPr lang="pt-BR" dirty="0" smtClean="0"/>
              <a:t>. </a:t>
            </a:r>
            <a:endParaRPr lang="pt-BR" dirty="0" smtClean="0"/>
          </a:p>
          <a:p>
            <a:pPr lvl="2"/>
            <a:r>
              <a:rPr lang="pt-BR" dirty="0" smtClean="0"/>
              <a:t>Tem </a:t>
            </a:r>
            <a:r>
              <a:rPr lang="pt-BR" dirty="0" smtClean="0"/>
              <a:t>relação com o grau de facilidade que um usuário tem em entender os conceitos chave do software e assim tornar-se competente no seu uso. </a:t>
            </a:r>
          </a:p>
          <a:p>
            <a:pPr lvl="1"/>
            <a:r>
              <a:rPr lang="pt-BR" i="1" dirty="0" smtClean="0"/>
              <a:t>Operabilidade. </a:t>
            </a:r>
            <a:endParaRPr lang="pt-BR" i="1" dirty="0" smtClean="0"/>
          </a:p>
          <a:p>
            <a:pPr lvl="2"/>
            <a:r>
              <a:rPr lang="pt-BR" dirty="0" smtClean="0"/>
              <a:t>Avalia </a:t>
            </a:r>
            <a:r>
              <a:rPr lang="pt-BR" dirty="0" smtClean="0"/>
              <a:t>o grau no qual o produto é fácil de usar e controlar.</a:t>
            </a:r>
          </a:p>
          <a:p>
            <a:pPr lvl="1"/>
            <a:r>
              <a:rPr lang="pt-BR" i="1" dirty="0" smtClean="0"/>
              <a:t>Proteção contra erro de usuário.</a:t>
            </a:r>
            <a:r>
              <a:rPr lang="pt-BR" dirty="0" smtClean="0"/>
              <a:t> </a:t>
            </a:r>
            <a:endParaRPr lang="pt-BR" dirty="0" smtClean="0"/>
          </a:p>
          <a:p>
            <a:pPr lvl="2"/>
            <a:r>
              <a:rPr lang="pt-BR" dirty="0" smtClean="0"/>
              <a:t>Avalia </a:t>
            </a:r>
            <a:r>
              <a:rPr lang="pt-BR" dirty="0" smtClean="0"/>
              <a:t>o grau em que o produto foi projetado para evitar que o usuário possa cometer erros.</a:t>
            </a:r>
          </a:p>
          <a:p>
            <a:pPr lvl="1"/>
            <a:r>
              <a:rPr lang="pt-BR" i="1" dirty="0" smtClean="0"/>
              <a:t>Estética de interface com usuário.</a:t>
            </a:r>
            <a:r>
              <a:rPr lang="pt-BR" dirty="0" smtClean="0"/>
              <a:t> </a:t>
            </a:r>
            <a:endParaRPr lang="pt-BR" dirty="0" smtClean="0"/>
          </a:p>
          <a:p>
            <a:pPr lvl="2"/>
            <a:r>
              <a:rPr lang="pt-BR" dirty="0" smtClean="0"/>
              <a:t>Avalia </a:t>
            </a:r>
            <a:r>
              <a:rPr lang="pt-BR" dirty="0" smtClean="0"/>
              <a:t>o grau em que a interface com o usuário proporciona prazer e uma interação satisfatória.</a:t>
            </a:r>
          </a:p>
          <a:p>
            <a:pPr lvl="1"/>
            <a:r>
              <a:rPr lang="pt-BR" i="1" dirty="0" smtClean="0"/>
              <a:t>Acessibilidade.</a:t>
            </a:r>
            <a:r>
              <a:rPr lang="pt-BR" dirty="0" smtClean="0"/>
              <a:t> </a:t>
            </a:r>
            <a:endParaRPr lang="pt-BR" dirty="0" smtClean="0"/>
          </a:p>
          <a:p>
            <a:pPr lvl="2"/>
            <a:r>
              <a:rPr lang="pt-BR" dirty="0" smtClean="0"/>
              <a:t>Avalia </a:t>
            </a:r>
            <a:r>
              <a:rPr lang="pt-BR" dirty="0" smtClean="0"/>
              <a:t>o grau em que o produto foi projetado para atender a usuários com necessidades especiais.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smtClean="0"/>
              <a:t>Eficiência </a:t>
            </a:r>
            <a:r>
              <a:rPr lang="pt-BR" i="1" dirty="0" smtClean="0"/>
              <a:t>de desempenho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Trata </a:t>
            </a:r>
            <a:r>
              <a:rPr lang="pt-BR" dirty="0" smtClean="0"/>
              <a:t>da otimização do uso de recursos de tempo e espaço. </a:t>
            </a:r>
          </a:p>
          <a:p>
            <a:pPr lvl="1"/>
            <a:r>
              <a:rPr lang="pt-BR" i="1" dirty="0" smtClean="0"/>
              <a:t>Comportamento </a:t>
            </a:r>
            <a:r>
              <a:rPr lang="pt-BR" i="1" dirty="0" smtClean="0"/>
              <a:t>em relação ao tempo</a:t>
            </a:r>
            <a:r>
              <a:rPr lang="pt-BR" dirty="0" smtClean="0"/>
              <a:t>. </a:t>
            </a:r>
            <a:endParaRPr lang="pt-BR" dirty="0" smtClean="0"/>
          </a:p>
          <a:p>
            <a:pPr lvl="2"/>
            <a:r>
              <a:rPr lang="pt-BR" dirty="0" smtClean="0"/>
              <a:t>Mede </a:t>
            </a:r>
            <a:r>
              <a:rPr lang="pt-BR" dirty="0" smtClean="0"/>
              <a:t>o tempo que o software leva para processar suas funções. </a:t>
            </a:r>
          </a:p>
          <a:p>
            <a:pPr lvl="1"/>
            <a:r>
              <a:rPr lang="pt-BR" i="1" dirty="0" smtClean="0"/>
              <a:t>Utilização de recursos</a:t>
            </a:r>
            <a:r>
              <a:rPr lang="pt-BR" dirty="0" smtClean="0"/>
              <a:t>. </a:t>
            </a:r>
            <a:endParaRPr lang="pt-BR" dirty="0" smtClean="0"/>
          </a:p>
          <a:p>
            <a:pPr lvl="2"/>
            <a:r>
              <a:rPr lang="pt-BR" dirty="0" smtClean="0"/>
              <a:t>Normalmente </a:t>
            </a:r>
            <a:r>
              <a:rPr lang="pt-BR" dirty="0" smtClean="0"/>
              <a:t>associada a espaço de armazenamento ou memória, a eficiência de recursos também pode ser associada a outros recursos necessários como, por exemplo, banda de transmissão de rede. </a:t>
            </a:r>
          </a:p>
          <a:p>
            <a:pPr lvl="1"/>
            <a:r>
              <a:rPr lang="pt-BR" i="1" dirty="0" smtClean="0"/>
              <a:t>Capacidade. </a:t>
            </a:r>
            <a:endParaRPr lang="pt-BR" i="1" dirty="0" smtClean="0"/>
          </a:p>
          <a:p>
            <a:pPr lvl="2"/>
            <a:r>
              <a:rPr lang="pt-BR" dirty="0" smtClean="0"/>
              <a:t>Avalia </a:t>
            </a:r>
            <a:r>
              <a:rPr lang="pt-BR" dirty="0" smtClean="0"/>
              <a:t>o grau em que os limites máximos do produto atendem aos requisitos. 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620688"/>
            <a:ext cx="8229600" cy="1066800"/>
          </a:xfrm>
        </p:spPr>
        <p:txBody>
          <a:bodyPr/>
          <a:lstStyle/>
          <a:p>
            <a:r>
              <a:rPr lang="pt-BR" i="1" dirty="0" smtClean="0"/>
              <a:t>Segurança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441680"/>
          </a:xfrm>
        </p:spPr>
        <p:txBody>
          <a:bodyPr>
            <a:normAutofit fontScale="70000" lnSpcReduction="20000"/>
          </a:bodyPr>
          <a:lstStyle/>
          <a:p>
            <a:r>
              <a:rPr lang="pt-BR" dirty="0" smtClean="0"/>
              <a:t>Avalia </a:t>
            </a:r>
            <a:r>
              <a:rPr lang="pt-BR" dirty="0" smtClean="0"/>
              <a:t>o grau em que as funções e dados são protegidos de acesso não autorizado e o grau em que são disponibilizados para acesso autorizado. </a:t>
            </a:r>
            <a:endParaRPr lang="pt-BR" dirty="0" smtClean="0"/>
          </a:p>
          <a:p>
            <a:pPr lvl="1"/>
            <a:r>
              <a:rPr lang="pt-BR" i="1" dirty="0" smtClean="0"/>
              <a:t>Confidencialidade</a:t>
            </a:r>
            <a:r>
              <a:rPr lang="pt-BR" dirty="0" smtClean="0"/>
              <a:t>. </a:t>
            </a:r>
            <a:endParaRPr lang="pt-BR" dirty="0" smtClean="0"/>
          </a:p>
          <a:p>
            <a:pPr lvl="2"/>
            <a:r>
              <a:rPr lang="pt-BR" dirty="0" smtClean="0"/>
              <a:t>Avalia </a:t>
            </a:r>
            <a:r>
              <a:rPr lang="pt-BR" dirty="0" smtClean="0"/>
              <a:t>o grau em que as informações e funções do sistema estejam acessíveis por quem tenha a devida autorização para isso.</a:t>
            </a:r>
          </a:p>
          <a:p>
            <a:pPr lvl="1"/>
            <a:r>
              <a:rPr lang="pt-BR" i="1" dirty="0" smtClean="0"/>
              <a:t>Integridade</a:t>
            </a:r>
            <a:r>
              <a:rPr lang="pt-BR" dirty="0" smtClean="0"/>
              <a:t>. </a:t>
            </a:r>
            <a:endParaRPr lang="pt-BR" dirty="0" smtClean="0"/>
          </a:p>
          <a:p>
            <a:pPr lvl="2"/>
            <a:r>
              <a:rPr lang="pt-BR" dirty="0" smtClean="0"/>
              <a:t>Avalia </a:t>
            </a:r>
            <a:r>
              <a:rPr lang="pt-BR" dirty="0" smtClean="0"/>
              <a:t>o grau em que os dados e funções do sistema são protegidos contra acesso por pessoas ou sistemas não autorizados.</a:t>
            </a:r>
          </a:p>
          <a:p>
            <a:pPr lvl="1"/>
            <a:r>
              <a:rPr lang="pt-BR" i="1" dirty="0" err="1" smtClean="0"/>
              <a:t>Não-repúdio</a:t>
            </a:r>
            <a:r>
              <a:rPr lang="pt-BR" dirty="0" smtClean="0"/>
              <a:t>. </a:t>
            </a:r>
            <a:endParaRPr lang="pt-BR" dirty="0" smtClean="0"/>
          </a:p>
          <a:p>
            <a:pPr lvl="2"/>
            <a:r>
              <a:rPr lang="pt-BR" dirty="0" smtClean="0"/>
              <a:t>Avalia </a:t>
            </a:r>
            <a:r>
              <a:rPr lang="pt-BR" dirty="0" smtClean="0"/>
              <a:t>o grau em que o sistema permite constatar que ações ou acessos foram efetivamente feitos, de forma que não possam ser posteriormente negados.</a:t>
            </a:r>
          </a:p>
          <a:p>
            <a:pPr lvl="1"/>
            <a:r>
              <a:rPr lang="pt-BR" i="1" dirty="0" smtClean="0"/>
              <a:t>Rastreabilidade de uso</a:t>
            </a:r>
            <a:r>
              <a:rPr lang="pt-BR" dirty="0" smtClean="0"/>
              <a:t>. </a:t>
            </a:r>
            <a:endParaRPr lang="pt-BR" dirty="0" smtClean="0"/>
          </a:p>
          <a:p>
            <a:pPr lvl="2"/>
            <a:r>
              <a:rPr lang="pt-BR" dirty="0" smtClean="0"/>
              <a:t>Avalia </a:t>
            </a:r>
            <a:r>
              <a:rPr lang="pt-BR" dirty="0" smtClean="0"/>
              <a:t>o grau em que as ações realizadas por uma pessoa ou sistema podem ser rastreadas de forma a comprovar que foram efetivamente realizadas por esta pessoa ou sistema.</a:t>
            </a:r>
          </a:p>
          <a:p>
            <a:pPr lvl="1"/>
            <a:r>
              <a:rPr lang="pt-BR" i="1" dirty="0" smtClean="0"/>
              <a:t>Autenticidade</a:t>
            </a:r>
            <a:r>
              <a:rPr lang="pt-BR" dirty="0" smtClean="0"/>
              <a:t>. </a:t>
            </a:r>
            <a:endParaRPr lang="pt-BR" dirty="0" smtClean="0"/>
          </a:p>
          <a:p>
            <a:pPr lvl="2"/>
            <a:r>
              <a:rPr lang="pt-BR" dirty="0" smtClean="0"/>
              <a:t>Avalia </a:t>
            </a:r>
            <a:r>
              <a:rPr lang="pt-BR" dirty="0" smtClean="0"/>
              <a:t>o grau em que a identidade de uma pessoa ou recurso seja efetivamente aquela que se diz ser. </a:t>
            </a:r>
          </a:p>
        </p:txBody>
      </p:sp>
      <p:sp>
        <p:nvSpPr>
          <p:cNvPr id="4" name="Retângulo 3"/>
          <p:cNvSpPr/>
          <p:nvPr/>
        </p:nvSpPr>
        <p:spPr>
          <a:xfrm>
            <a:off x="3419872" y="764704"/>
            <a:ext cx="554461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i="1" dirty="0" smtClean="0"/>
              <a:t>Segurança</a:t>
            </a:r>
            <a:r>
              <a:rPr lang="pt-BR" sz="1400" dirty="0" smtClean="0"/>
              <a:t> </a:t>
            </a:r>
            <a:r>
              <a:rPr lang="pt-BR" sz="1400" dirty="0" smtClean="0"/>
              <a:t>(</a:t>
            </a:r>
            <a:r>
              <a:rPr lang="pt-BR" sz="1400" i="1" dirty="0" err="1" smtClean="0"/>
              <a:t>security</a:t>
            </a:r>
            <a:r>
              <a:rPr lang="pt-BR" sz="1400" dirty="0" smtClean="0"/>
              <a:t>) </a:t>
            </a:r>
            <a:r>
              <a:rPr lang="pt-BR" sz="1400" dirty="0" smtClean="0"/>
              <a:t>tem </a:t>
            </a:r>
            <a:r>
              <a:rPr lang="pt-BR" sz="1400" dirty="0" smtClean="0"/>
              <a:t>relação com a segurança dos dados e </a:t>
            </a:r>
            <a:r>
              <a:rPr lang="pt-BR" sz="1400" dirty="0" smtClean="0"/>
              <a:t>funções.</a:t>
            </a:r>
          </a:p>
          <a:p>
            <a:r>
              <a:rPr lang="pt-BR" sz="1400" b="1" i="1" dirty="0" smtClean="0"/>
              <a:t>Uso sem riscos </a:t>
            </a:r>
            <a:r>
              <a:rPr lang="pt-BR" sz="1400" dirty="0" smtClean="0"/>
              <a:t>(</a:t>
            </a:r>
            <a:r>
              <a:rPr lang="pt-BR" sz="1400" i="1" dirty="0" err="1" smtClean="0"/>
              <a:t>safety</a:t>
            </a:r>
            <a:r>
              <a:rPr lang="pt-BR" sz="1400" dirty="0" smtClean="0"/>
              <a:t>), </a:t>
            </a:r>
            <a:r>
              <a:rPr lang="pt-BR" sz="1400" dirty="0" smtClean="0"/>
              <a:t>é </a:t>
            </a:r>
            <a:r>
              <a:rPr lang="pt-BR" sz="1400" dirty="0" smtClean="0"/>
              <a:t>uma qualidade do software em uso, relacionada com a segurança das pessoas, instalações e meio ambiente.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smtClean="0"/>
              <a:t>Compatibilidade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A </a:t>
            </a:r>
            <a:r>
              <a:rPr lang="pt-BR" dirty="0" smtClean="0"/>
              <a:t>avalia </a:t>
            </a:r>
            <a:r>
              <a:rPr lang="pt-BR" dirty="0" smtClean="0"/>
              <a:t>o grau em que dois ou mais sistemas ou componentes podem trocar informação e/ou realizar suas funções requeridas enquanto compartilham o mesmo ambiente de hardware e software. </a:t>
            </a:r>
          </a:p>
          <a:p>
            <a:pPr lvl="1"/>
            <a:r>
              <a:rPr lang="pt-BR" i="1" dirty="0" smtClean="0"/>
              <a:t>Coexistência</a:t>
            </a:r>
            <a:r>
              <a:rPr lang="pt-BR" dirty="0" smtClean="0"/>
              <a:t>. </a:t>
            </a:r>
            <a:endParaRPr lang="pt-BR" dirty="0" smtClean="0"/>
          </a:p>
          <a:p>
            <a:pPr lvl="2"/>
            <a:r>
              <a:rPr lang="pt-BR" dirty="0" smtClean="0"/>
              <a:t>Avalia </a:t>
            </a:r>
            <a:r>
              <a:rPr lang="pt-BR" dirty="0" smtClean="0"/>
              <a:t>o grau no qual o produto pode desempenhar as funções requeridas eficientemente enquanto compartilha ambiente e recursos comuns com outros produtos, sem impacto negativo nos outros produtos.</a:t>
            </a:r>
          </a:p>
          <a:p>
            <a:pPr lvl="1"/>
            <a:r>
              <a:rPr lang="pt-BR" i="1" dirty="0" smtClean="0"/>
              <a:t>Interoperabilidade</a:t>
            </a:r>
            <a:r>
              <a:rPr lang="pt-BR" dirty="0" smtClean="0"/>
              <a:t>. </a:t>
            </a:r>
            <a:endParaRPr lang="pt-BR" dirty="0" smtClean="0"/>
          </a:p>
          <a:p>
            <a:pPr lvl="2"/>
            <a:r>
              <a:rPr lang="pt-BR" dirty="0" smtClean="0"/>
              <a:t>Avalia </a:t>
            </a:r>
            <a:r>
              <a:rPr lang="pt-BR" dirty="0" smtClean="0"/>
              <a:t>o grau no qual o software é capaz de interagir com outros sistemas com os quais se espera que ele interaja. 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620688"/>
            <a:ext cx="8229600" cy="1066800"/>
          </a:xfrm>
        </p:spPr>
        <p:txBody>
          <a:bodyPr/>
          <a:lstStyle/>
          <a:p>
            <a:r>
              <a:rPr lang="pt-BR" i="1" dirty="0" smtClean="0"/>
              <a:t>Manutenibilidade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017744"/>
          </a:xfrm>
        </p:spPr>
        <p:txBody>
          <a:bodyPr>
            <a:normAutofit fontScale="77500" lnSpcReduction="20000"/>
          </a:bodyPr>
          <a:lstStyle/>
          <a:p>
            <a:r>
              <a:rPr lang="pt-BR" dirty="0" smtClean="0"/>
              <a:t>Mede </a:t>
            </a:r>
            <a:r>
              <a:rPr lang="pt-BR" dirty="0" smtClean="0"/>
              <a:t>a facilidade de se realizar alterações no software para sua evolução, ou de detectar e corrigir erros.</a:t>
            </a:r>
          </a:p>
          <a:p>
            <a:pPr lvl="1"/>
            <a:r>
              <a:rPr lang="pt-BR" i="1" dirty="0" smtClean="0"/>
              <a:t>Modularidade</a:t>
            </a:r>
            <a:r>
              <a:rPr lang="pt-BR" dirty="0" smtClean="0"/>
              <a:t>. </a:t>
            </a:r>
            <a:endParaRPr lang="pt-BR" dirty="0" smtClean="0"/>
          </a:p>
          <a:p>
            <a:pPr lvl="2"/>
            <a:r>
              <a:rPr lang="pt-BR" dirty="0" smtClean="0"/>
              <a:t>Avalia </a:t>
            </a:r>
            <a:r>
              <a:rPr lang="pt-BR" dirty="0" smtClean="0"/>
              <a:t>o grau em que o sistema é subdividido em partes lógicas coesas, de forma que mudanças em uma dessas partes tenha impacto mínimo nas outras.</a:t>
            </a:r>
          </a:p>
          <a:p>
            <a:pPr lvl="1"/>
            <a:r>
              <a:rPr lang="pt-BR" i="1" dirty="0" smtClean="0"/>
              <a:t>Reusabilidade</a:t>
            </a:r>
            <a:r>
              <a:rPr lang="pt-BR" dirty="0" smtClean="0"/>
              <a:t>. </a:t>
            </a:r>
            <a:endParaRPr lang="pt-BR" dirty="0" smtClean="0"/>
          </a:p>
          <a:p>
            <a:pPr lvl="2"/>
            <a:r>
              <a:rPr lang="pt-BR" dirty="0" smtClean="0"/>
              <a:t>Avalia </a:t>
            </a:r>
            <a:r>
              <a:rPr lang="pt-BR" dirty="0" smtClean="0"/>
              <a:t>o grau em que partes do sistema podem potencialmente ser usadas para construir outros sistemas.</a:t>
            </a:r>
          </a:p>
          <a:p>
            <a:pPr lvl="1"/>
            <a:r>
              <a:rPr lang="pt-BR" i="1" dirty="0" smtClean="0"/>
              <a:t>Analisabilidade</a:t>
            </a:r>
            <a:r>
              <a:rPr lang="pt-BR" dirty="0" smtClean="0"/>
              <a:t>. </a:t>
            </a:r>
            <a:endParaRPr lang="pt-BR" dirty="0" smtClean="0"/>
          </a:p>
          <a:p>
            <a:pPr lvl="2"/>
            <a:r>
              <a:rPr lang="pt-BR" dirty="0" smtClean="0"/>
              <a:t>Um </a:t>
            </a:r>
            <a:r>
              <a:rPr lang="pt-BR" dirty="0" smtClean="0"/>
              <a:t>sistema é analisável quando permite encontrar defeitos (depurar) facilmente quando erros ou falhas ocorrem. </a:t>
            </a:r>
          </a:p>
          <a:p>
            <a:pPr lvl="1"/>
            <a:r>
              <a:rPr lang="pt-BR" i="1" dirty="0" smtClean="0"/>
              <a:t>Modificabilidade</a:t>
            </a:r>
            <a:r>
              <a:rPr lang="pt-BR" dirty="0" smtClean="0"/>
              <a:t>: </a:t>
            </a:r>
            <a:endParaRPr lang="pt-BR" dirty="0" smtClean="0"/>
          </a:p>
          <a:p>
            <a:pPr lvl="2"/>
            <a:r>
              <a:rPr lang="pt-BR" dirty="0" smtClean="0"/>
              <a:t>Tem </a:t>
            </a:r>
            <a:r>
              <a:rPr lang="pt-BR" dirty="0" smtClean="0"/>
              <a:t>relação com a facilidade que o sistema oferece para que erros sejam corrigidos quando detectados, sem que as modificações introduzam novos defeitos, ou degradando sua organização interna. </a:t>
            </a:r>
            <a:endParaRPr lang="pt-BR" dirty="0" smtClean="0"/>
          </a:p>
          <a:p>
            <a:pPr lvl="1"/>
            <a:r>
              <a:rPr lang="pt-BR" i="1" dirty="0" smtClean="0"/>
              <a:t>Testabilidade</a:t>
            </a:r>
            <a:r>
              <a:rPr lang="pt-BR" dirty="0" smtClean="0"/>
              <a:t>. </a:t>
            </a:r>
            <a:endParaRPr lang="pt-BR" dirty="0" smtClean="0"/>
          </a:p>
          <a:p>
            <a:pPr lvl="2"/>
            <a:r>
              <a:rPr lang="pt-BR" dirty="0" smtClean="0"/>
              <a:t>Mede </a:t>
            </a:r>
            <a:r>
              <a:rPr lang="pt-BR" dirty="0" smtClean="0"/>
              <a:t>a facilidade de se realizar testes de </a:t>
            </a:r>
            <a:r>
              <a:rPr lang="pt-BR" dirty="0" smtClean="0"/>
              <a:t>regressão. 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smtClean="0"/>
              <a:t>Portabilidade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Avalia </a:t>
            </a:r>
            <a:r>
              <a:rPr lang="pt-BR" dirty="0" smtClean="0"/>
              <a:t>o grau em que o software pode ser efetivamente e eficientemente transferido de um ambiente de hardware ou software para outro. </a:t>
            </a:r>
          </a:p>
          <a:p>
            <a:pPr lvl="1"/>
            <a:r>
              <a:rPr lang="pt-BR" i="1" dirty="0" smtClean="0"/>
              <a:t>Adaptabilidade</a:t>
            </a:r>
            <a:r>
              <a:rPr lang="pt-BR" dirty="0" smtClean="0"/>
              <a:t>. </a:t>
            </a:r>
            <a:endParaRPr lang="pt-BR" dirty="0" smtClean="0"/>
          </a:p>
          <a:p>
            <a:pPr lvl="2"/>
            <a:r>
              <a:rPr lang="pt-BR" dirty="0" smtClean="0"/>
              <a:t>Avalia </a:t>
            </a:r>
            <a:r>
              <a:rPr lang="pt-BR" dirty="0" smtClean="0"/>
              <a:t>o quanto é fácil adaptar o software a outros ambientes sem a necessidade de aplicar ações ou meios além daqueles fornecidos com o próprio software.</a:t>
            </a:r>
          </a:p>
          <a:p>
            <a:pPr lvl="1"/>
            <a:r>
              <a:rPr lang="pt-BR" i="1" dirty="0" err="1" smtClean="0"/>
              <a:t>Instalabilidade</a:t>
            </a:r>
            <a:r>
              <a:rPr lang="pt-BR" dirty="0" smtClean="0"/>
              <a:t>. </a:t>
            </a:r>
            <a:endParaRPr lang="pt-BR" dirty="0" smtClean="0"/>
          </a:p>
          <a:p>
            <a:pPr lvl="2"/>
            <a:r>
              <a:rPr lang="pt-BR" dirty="0" smtClean="0"/>
              <a:t>Avalia </a:t>
            </a:r>
            <a:r>
              <a:rPr lang="pt-BR" dirty="0" smtClean="0"/>
              <a:t>a facilidade de se instalar o software.</a:t>
            </a:r>
          </a:p>
          <a:p>
            <a:pPr lvl="1"/>
            <a:r>
              <a:rPr lang="pt-BR" i="1" dirty="0" err="1" smtClean="0"/>
              <a:t>Substituibilidade</a:t>
            </a:r>
            <a:r>
              <a:rPr lang="pt-BR" dirty="0" smtClean="0"/>
              <a:t>. </a:t>
            </a:r>
            <a:endParaRPr lang="pt-BR" dirty="0" smtClean="0"/>
          </a:p>
          <a:p>
            <a:pPr lvl="2"/>
            <a:r>
              <a:rPr lang="pt-BR" dirty="0" smtClean="0"/>
              <a:t>Avalia </a:t>
            </a:r>
            <a:r>
              <a:rPr lang="pt-BR" dirty="0" smtClean="0"/>
              <a:t>o grau em que o sistema pode substituir outro no mesmo ambiente e com os mesmos objetivos. 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Qualidades do Software em Uso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As características de qualidade do software em uso são fatores externos que só podem ser plenamente avaliados quando o software está efetivamente em seu ambiente de uso final, ou seja, é muito difícil avaliá-las em ambiente de desenvolvimento. 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Qualidade de software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i="1" dirty="0" smtClean="0"/>
              <a:t>Qualidade de software</a:t>
            </a:r>
            <a:r>
              <a:rPr lang="pt-BR" dirty="0" smtClean="0"/>
              <a:t> é uma área dentro da engenharia de software que visa garantir bons produtos a partir de bons processos. </a:t>
            </a:r>
          </a:p>
          <a:p>
            <a:r>
              <a:rPr lang="pt-BR" dirty="0" smtClean="0"/>
              <a:t>Pode-se falar então de dois aspectos da qualidade: </a:t>
            </a:r>
          </a:p>
          <a:p>
            <a:pPr lvl="1"/>
            <a:r>
              <a:rPr lang="pt-BR" dirty="0" smtClean="0"/>
              <a:t>a </a:t>
            </a:r>
            <a:r>
              <a:rPr lang="pt-BR" i="1" dirty="0" smtClean="0"/>
              <a:t>qualidade do produto</a:t>
            </a:r>
            <a:r>
              <a:rPr lang="pt-BR" dirty="0" smtClean="0"/>
              <a:t> em si e </a:t>
            </a:r>
          </a:p>
          <a:p>
            <a:pPr lvl="1"/>
            <a:r>
              <a:rPr lang="pt-BR" dirty="0" smtClean="0"/>
              <a:t>a </a:t>
            </a:r>
            <a:r>
              <a:rPr lang="pt-BR" i="1" dirty="0" smtClean="0"/>
              <a:t>qualidade do processo</a:t>
            </a:r>
            <a:r>
              <a:rPr lang="pt-BR" dirty="0" smtClean="0"/>
              <a:t>. </a:t>
            </a:r>
          </a:p>
          <a:p>
            <a:r>
              <a:rPr lang="pt-BR" dirty="0" smtClean="0"/>
              <a:t>Embora não exista uma garantia de que um bom processo vá produzir um bom produto, usualmente admite-se que a mesma equipe com um bom processo vá produzir produtos melhores do que se não tivesse processo algum. 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smtClean="0"/>
              <a:t>Efetividade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 smtClean="0"/>
              <a:t>É </a:t>
            </a:r>
            <a:r>
              <a:rPr lang="pt-BR" dirty="0" smtClean="0"/>
              <a:t>a capacidade que o produto de software tem para fazer com que o cliente atinja seus objetivos de negócio de forma correta e completa, no ambiente real de uso.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smtClean="0"/>
              <a:t>Eficiência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 smtClean="0"/>
              <a:t>Avalia </a:t>
            </a:r>
            <a:r>
              <a:rPr lang="pt-BR" dirty="0" smtClean="0"/>
              <a:t>o retorno que o produto dá ao cliente, ou seja, a razão entre o que o cliente investiu e investe no sistema em relação ao que recebe em troca. </a:t>
            </a:r>
            <a:endParaRPr lang="pt-BR" dirty="0" smtClean="0"/>
          </a:p>
          <a:p>
            <a:pPr lvl="0"/>
            <a:r>
              <a:rPr lang="pt-BR" dirty="0" smtClean="0"/>
              <a:t>Essa </a:t>
            </a:r>
            <a:r>
              <a:rPr lang="pt-BR" dirty="0" smtClean="0"/>
              <a:t>medida, nem sempre é financeira.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smtClean="0"/>
              <a:t>Satisfação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pt-BR" dirty="0" smtClean="0"/>
              <a:t>É </a:t>
            </a:r>
            <a:r>
              <a:rPr lang="pt-BR" dirty="0" smtClean="0"/>
              <a:t>a capacidade de o produto satisfazer aos usuários durante seu uso no ambiente final. </a:t>
            </a:r>
          </a:p>
          <a:p>
            <a:pPr lvl="1"/>
            <a:r>
              <a:rPr lang="pt-BR" sz="2800" i="1" dirty="0" smtClean="0"/>
              <a:t>Utilidade.</a:t>
            </a:r>
            <a:r>
              <a:rPr lang="pt-BR" sz="2800" dirty="0" smtClean="0"/>
              <a:t> </a:t>
            </a:r>
            <a:endParaRPr lang="pt-BR" sz="2800" dirty="0" smtClean="0"/>
          </a:p>
          <a:p>
            <a:pPr lvl="2"/>
            <a:r>
              <a:rPr lang="pt-BR" dirty="0" smtClean="0"/>
              <a:t>Avalia </a:t>
            </a:r>
            <a:r>
              <a:rPr lang="pt-BR" dirty="0" smtClean="0"/>
              <a:t>o grau no qual o usuário é satisfeito com a obtenção percebida de metas pragmáticas, incluindo os resultados e as consequências do uso do software.</a:t>
            </a:r>
          </a:p>
          <a:p>
            <a:pPr lvl="1"/>
            <a:r>
              <a:rPr lang="pt-BR" sz="2800" i="1" dirty="0" smtClean="0"/>
              <a:t>Prazer. </a:t>
            </a:r>
            <a:endParaRPr lang="pt-BR" sz="2800" i="1" dirty="0" smtClean="0"/>
          </a:p>
          <a:p>
            <a:pPr lvl="2"/>
            <a:r>
              <a:rPr lang="pt-BR" dirty="0" smtClean="0"/>
              <a:t>Avalia </a:t>
            </a:r>
            <a:r>
              <a:rPr lang="pt-BR" dirty="0" smtClean="0"/>
              <a:t>o grau em que o usuário sente prazer em usar o sistema para satisfazer seus objetivos.</a:t>
            </a:r>
          </a:p>
          <a:p>
            <a:pPr lvl="1"/>
            <a:r>
              <a:rPr lang="pt-BR" sz="2800" i="1" dirty="0" smtClean="0"/>
              <a:t>Conforto.</a:t>
            </a:r>
            <a:r>
              <a:rPr lang="pt-BR" sz="2800" dirty="0" smtClean="0"/>
              <a:t> </a:t>
            </a:r>
            <a:endParaRPr lang="pt-BR" sz="2800" dirty="0" smtClean="0"/>
          </a:p>
          <a:p>
            <a:pPr lvl="2"/>
            <a:r>
              <a:rPr lang="pt-BR" dirty="0" smtClean="0"/>
              <a:t>Avalia </a:t>
            </a:r>
            <a:r>
              <a:rPr lang="pt-BR" dirty="0" smtClean="0"/>
              <a:t>o conforto físico e mental do usuário ao usar o sistema.</a:t>
            </a:r>
          </a:p>
          <a:p>
            <a:pPr lvl="1"/>
            <a:r>
              <a:rPr lang="pt-BR" sz="2800" dirty="0" smtClean="0"/>
              <a:t>Confiança. </a:t>
            </a:r>
            <a:endParaRPr lang="pt-BR" sz="2800" dirty="0" smtClean="0"/>
          </a:p>
          <a:p>
            <a:pPr lvl="2"/>
            <a:r>
              <a:rPr lang="pt-BR" dirty="0" smtClean="0"/>
              <a:t>Avalia </a:t>
            </a:r>
            <a:r>
              <a:rPr lang="pt-BR" dirty="0" smtClean="0"/>
              <a:t>o grau em que o usuário ou outros interessados confiam que o sistema faça o que é esperado dele.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smtClean="0"/>
              <a:t>Uso sem riscos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pt-BR" dirty="0" smtClean="0"/>
              <a:t>É </a:t>
            </a:r>
            <a:r>
              <a:rPr lang="pt-BR" dirty="0" smtClean="0"/>
              <a:t>a capacidade de o produto estar dentro de níveis aceitáveis de segurança relativamente a riscos envolvendo pessoas, negócios e meio ambiente. </a:t>
            </a:r>
          </a:p>
          <a:p>
            <a:pPr lvl="1"/>
            <a:r>
              <a:rPr lang="pt-BR" sz="2800" i="1" dirty="0" smtClean="0"/>
              <a:t>Mitigação de risco econômico</a:t>
            </a:r>
            <a:r>
              <a:rPr lang="pt-BR" sz="2800" dirty="0" smtClean="0"/>
              <a:t>. </a:t>
            </a:r>
            <a:endParaRPr lang="pt-BR" sz="2800" dirty="0" smtClean="0"/>
          </a:p>
          <a:p>
            <a:pPr lvl="2"/>
            <a:r>
              <a:rPr lang="pt-BR" dirty="0" smtClean="0"/>
              <a:t>Avalia </a:t>
            </a:r>
            <a:r>
              <a:rPr lang="pt-BR" dirty="0" smtClean="0"/>
              <a:t>o grau no qual o produto minimiza riscos financeiros potenciais, incluindo danos à propriedade e reputação de pessoas.</a:t>
            </a:r>
          </a:p>
          <a:p>
            <a:pPr lvl="1"/>
            <a:r>
              <a:rPr lang="pt-BR" sz="2800" i="1" dirty="0" smtClean="0"/>
              <a:t>Mitigação de risco a saúde e segurança</a:t>
            </a:r>
            <a:r>
              <a:rPr lang="pt-BR" sz="2800" dirty="0" smtClean="0"/>
              <a:t>. </a:t>
            </a:r>
            <a:endParaRPr lang="pt-BR" sz="2800" dirty="0" smtClean="0"/>
          </a:p>
          <a:p>
            <a:pPr lvl="2"/>
            <a:r>
              <a:rPr lang="pt-BR" dirty="0" smtClean="0"/>
              <a:t>Avalia </a:t>
            </a:r>
            <a:r>
              <a:rPr lang="pt-BR" dirty="0" smtClean="0"/>
              <a:t>o grau no qual o produto minimiza riscos físicos às pessoas em seu contexto de uso.</a:t>
            </a:r>
          </a:p>
          <a:p>
            <a:pPr lvl="1"/>
            <a:r>
              <a:rPr lang="pt-BR" sz="2800" i="1" dirty="0" smtClean="0"/>
              <a:t>Mitigação de risco ambiental</a:t>
            </a:r>
            <a:r>
              <a:rPr lang="pt-BR" sz="2800" dirty="0" smtClean="0"/>
              <a:t>. </a:t>
            </a:r>
            <a:endParaRPr lang="pt-BR" sz="2800" dirty="0" smtClean="0"/>
          </a:p>
          <a:p>
            <a:pPr lvl="2"/>
            <a:r>
              <a:rPr lang="pt-BR" dirty="0" smtClean="0"/>
              <a:t>Avalia </a:t>
            </a:r>
            <a:r>
              <a:rPr lang="pt-BR" dirty="0" smtClean="0"/>
              <a:t>o grau no qual o produto minimiza riscos ambientais ou à propriedade em seu contexto de uso.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smtClean="0"/>
              <a:t>Cobertura de contexto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pt-BR" dirty="0" smtClean="0"/>
              <a:t>Avalia </a:t>
            </a:r>
            <a:r>
              <a:rPr lang="pt-BR" dirty="0" smtClean="0"/>
              <a:t>o grau no qual o produto ou sistema pode ser usado com efetividade, eficiência, sem riscos e com satisfação tanto no contexto inicialmente especificado quanto em contextos além daquele. </a:t>
            </a:r>
          </a:p>
          <a:p>
            <a:pPr lvl="1"/>
            <a:r>
              <a:rPr lang="pt-BR" sz="2800" i="1" dirty="0" smtClean="0"/>
              <a:t>Completude de contexto.</a:t>
            </a:r>
            <a:r>
              <a:rPr lang="pt-BR" sz="2800" dirty="0" smtClean="0"/>
              <a:t> </a:t>
            </a:r>
            <a:endParaRPr lang="pt-BR" sz="2800" dirty="0" smtClean="0"/>
          </a:p>
          <a:p>
            <a:pPr lvl="2"/>
            <a:r>
              <a:rPr lang="pt-BR" dirty="0" smtClean="0"/>
              <a:t>Avalia </a:t>
            </a:r>
            <a:r>
              <a:rPr lang="pt-BR" dirty="0" smtClean="0"/>
              <a:t>o grau no qual o produto ou sistema pode ser usado com efetividade, eficiência, sem riscos e com satisfação em todos os contextos especificados de uso.</a:t>
            </a:r>
          </a:p>
          <a:p>
            <a:pPr lvl="1"/>
            <a:r>
              <a:rPr lang="pt-BR" sz="2800" i="1" dirty="0" smtClean="0"/>
              <a:t>Flexibilidade</a:t>
            </a:r>
            <a:r>
              <a:rPr lang="pt-BR" sz="2800" dirty="0" smtClean="0"/>
              <a:t>. </a:t>
            </a:r>
            <a:endParaRPr lang="pt-BR" sz="2800" dirty="0" smtClean="0"/>
          </a:p>
          <a:p>
            <a:pPr lvl="2"/>
            <a:r>
              <a:rPr lang="pt-BR" dirty="0" smtClean="0"/>
              <a:t>Avalia </a:t>
            </a:r>
            <a:r>
              <a:rPr lang="pt-BR" dirty="0" smtClean="0"/>
              <a:t>o grau no qual o produto ou sistema pode ser usado com efetividade, eficiência, sem riscos e com satisfação em contextos diferentes daqueles inicialmente especificados.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/>
              <a:t>Instalação de um Programa de Melhoria de </a:t>
            </a:r>
            <a:r>
              <a:rPr lang="pt-BR" b="1" dirty="0" smtClean="0"/>
              <a:t>Qualidade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A </a:t>
            </a:r>
            <a:r>
              <a:rPr lang="pt-BR" dirty="0" smtClean="0"/>
              <a:t>instalação inicial do programa implica em estabelecer uma anistia geral na </a:t>
            </a:r>
            <a:r>
              <a:rPr lang="pt-BR" dirty="0" smtClean="0"/>
              <a:t>empresa, ou </a:t>
            </a:r>
            <a:r>
              <a:rPr lang="pt-BR" dirty="0" smtClean="0"/>
              <a:t>seja, não se busca culpados para o que aconteceu até o momento. Busca-se promover uma melhoria geral conjunta. </a:t>
            </a:r>
          </a:p>
          <a:p>
            <a:r>
              <a:rPr lang="pt-BR" dirty="0" smtClean="0"/>
              <a:t>Para que o programa de melhoria de qualidade funcione, é necessário que ele seja, primeiro, acordado e conhecido por todos os envolvidos e, segundo, que se torne parte da cultura da empresa. </a:t>
            </a:r>
            <a:endParaRPr lang="pt-BR" dirty="0" smtClean="0"/>
          </a:p>
          <a:p>
            <a:pPr lvl="1"/>
            <a:r>
              <a:rPr lang="pt-BR" dirty="0" smtClean="0"/>
              <a:t>Planos </a:t>
            </a:r>
            <a:r>
              <a:rPr lang="pt-BR" dirty="0" smtClean="0"/>
              <a:t>apenas colocados no papel que são abandonados frente à primeira dificuldade, logo são esquecidos. 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Os </a:t>
            </a:r>
            <a:r>
              <a:rPr lang="pt-BR" dirty="0" smtClean="0"/>
              <a:t>planos devem ser consistentes, factíveis, gradualmente implementados e, principalmente, todos devem levar os planos a sério. </a:t>
            </a:r>
            <a:endParaRPr lang="pt-BR" dirty="0" smtClean="0"/>
          </a:p>
          <a:p>
            <a:r>
              <a:rPr lang="pt-BR" dirty="0" smtClean="0"/>
              <a:t>Note-se </a:t>
            </a:r>
            <a:r>
              <a:rPr lang="pt-BR" dirty="0" smtClean="0"/>
              <a:t>que planos inconsistentes, impossíveis de executar e que caem do céu prontos e acabados dificilmente serão levados a sério.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Princípios para o sucesso de um programa de qualidade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pt-BR" dirty="0" smtClean="0"/>
              <a:t>Melhorar constantemente o sistema de produção e serviços de forma  maximizar o binômio qualidade/produtividade.</a:t>
            </a:r>
          </a:p>
          <a:p>
            <a:pPr lvl="0"/>
            <a:r>
              <a:rPr lang="pt-BR" dirty="0" smtClean="0"/>
              <a:t>Institucionalizar os novos métodos de treinamento no trabalhos.</a:t>
            </a:r>
          </a:p>
          <a:p>
            <a:pPr lvl="0"/>
            <a:r>
              <a:rPr lang="pt-BR" dirty="0" smtClean="0"/>
              <a:t>Institucionalizar e fortalecer os papeis de liderança.</a:t>
            </a:r>
          </a:p>
          <a:p>
            <a:pPr lvl="0"/>
            <a:r>
              <a:rPr lang="pt-BR" dirty="0" smtClean="0"/>
              <a:t>Eliminar os medos.</a:t>
            </a:r>
          </a:p>
          <a:p>
            <a:pPr lvl="0"/>
            <a:r>
              <a:rPr lang="pt-BR" dirty="0" smtClean="0"/>
              <a:t>Quebrar as barreiras entre departamentos.</a:t>
            </a:r>
          </a:p>
          <a:p>
            <a:pPr lvl="0"/>
            <a:r>
              <a:rPr lang="pt-BR" dirty="0" smtClean="0"/>
              <a:t>Eliminar slogans, exortações e metas de produtividade, pois isto pode levar a queda na qualidade.</a:t>
            </a:r>
          </a:p>
          <a:p>
            <a:pPr lvl="0"/>
            <a:r>
              <a:rPr lang="pt-BR" dirty="0" smtClean="0"/>
              <a:t>Eliminar cotas padrão arbitrárias e gerenciamento por objetivos.</a:t>
            </a:r>
          </a:p>
          <a:p>
            <a:pPr lvl="0"/>
            <a:r>
              <a:rPr lang="pt-BR" dirty="0" smtClean="0"/>
              <a:t>Institucionalizar um vigoroso programa de educação e automelhoria.</a:t>
            </a:r>
          </a:p>
          <a:p>
            <a:pPr lvl="0"/>
            <a:r>
              <a:rPr lang="pt-BR" dirty="0" smtClean="0"/>
              <a:t>Colocar todos para trabalhar pela modificação em prol da qualidade.</a:t>
            </a:r>
            <a:endParaRPr lang="pt-BR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Gestão da Qualidade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Pode </a:t>
            </a:r>
            <a:r>
              <a:rPr lang="pt-BR" dirty="0" smtClean="0"/>
              <a:t>ser considerada uma atividade de gerenciamento que pode ser efetuada pelo gerente de projeto, mas preferencialmente deveria ser realizada por um gerente ou equipe especializados. </a:t>
            </a:r>
            <a:endParaRPr lang="pt-BR" dirty="0" smtClean="0"/>
          </a:p>
          <a:p>
            <a:r>
              <a:rPr lang="pt-BR" dirty="0" smtClean="0"/>
              <a:t>Ela </a:t>
            </a:r>
            <a:r>
              <a:rPr lang="pt-BR" dirty="0" smtClean="0"/>
              <a:t>consiste no planejamento e execução das ações necessárias para que o produto satisfaça os requisitos de qualidade </a:t>
            </a:r>
            <a:r>
              <a:rPr lang="pt-BR" dirty="0" smtClean="0"/>
              <a:t>estabelecidos.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Modelo de Maturidade de Crosby em relação à Qualidade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rPr lang="pt-BR" i="1" dirty="0" smtClean="0"/>
              <a:t>Desconhecimento</a:t>
            </a:r>
            <a:r>
              <a:rPr lang="pt-BR" dirty="0" smtClean="0"/>
              <a:t>. </a:t>
            </a:r>
            <a:endParaRPr lang="pt-BR" dirty="0" smtClean="0"/>
          </a:p>
          <a:p>
            <a:pPr lvl="1"/>
            <a:r>
              <a:rPr lang="pt-BR" dirty="0" smtClean="0"/>
              <a:t>Quando </a:t>
            </a:r>
            <a:r>
              <a:rPr lang="pt-BR" dirty="0" smtClean="0"/>
              <a:t>a empresa não sabe sequer que tem problemas com qualidade. </a:t>
            </a:r>
            <a:endParaRPr lang="pt-BR" dirty="0" smtClean="0"/>
          </a:p>
          <a:p>
            <a:pPr lvl="0"/>
            <a:r>
              <a:rPr lang="pt-BR" i="1" dirty="0" smtClean="0"/>
              <a:t>Despertar</a:t>
            </a:r>
            <a:r>
              <a:rPr lang="pt-BR" dirty="0" smtClean="0"/>
              <a:t>. </a:t>
            </a:r>
            <a:endParaRPr lang="pt-BR" dirty="0" smtClean="0"/>
          </a:p>
          <a:p>
            <a:pPr lvl="1"/>
            <a:r>
              <a:rPr lang="pt-BR" dirty="0" smtClean="0"/>
              <a:t>A </a:t>
            </a:r>
            <a:r>
              <a:rPr lang="pt-BR" dirty="0" smtClean="0"/>
              <a:t>empresa reconhece que tem problemas com a qualidade e que precisa começar a lidar com eles, mas ainda vê isso como um mal necessário, não como fonte de lucro para a empresa.</a:t>
            </a:r>
          </a:p>
          <a:p>
            <a:pPr lvl="0"/>
            <a:r>
              <a:rPr lang="pt-BR" i="1" dirty="0" smtClean="0"/>
              <a:t>Alinhamento</a:t>
            </a:r>
            <a:r>
              <a:rPr lang="pt-BR" dirty="0" smtClean="0"/>
              <a:t>. </a:t>
            </a:r>
            <a:endParaRPr lang="pt-BR" dirty="0" smtClean="0"/>
          </a:p>
          <a:p>
            <a:pPr lvl="1"/>
            <a:r>
              <a:rPr lang="pt-BR" dirty="0" smtClean="0"/>
              <a:t>O </a:t>
            </a:r>
            <a:r>
              <a:rPr lang="pt-BR" dirty="0" smtClean="0"/>
              <a:t>gerenciamento da qualidade se torna uma ferramenta institucional e os problemas vão sendo priorizados e resolvidos à medida que surgem.</a:t>
            </a:r>
          </a:p>
          <a:p>
            <a:pPr lvl="0"/>
            <a:r>
              <a:rPr lang="pt-BR" i="1" dirty="0" smtClean="0"/>
              <a:t>Sabedoria</a:t>
            </a:r>
            <a:r>
              <a:rPr lang="pt-BR" dirty="0" smtClean="0"/>
              <a:t>. </a:t>
            </a:r>
            <a:endParaRPr lang="pt-BR" dirty="0" smtClean="0"/>
          </a:p>
          <a:p>
            <a:pPr lvl="1"/>
            <a:r>
              <a:rPr lang="pt-BR" dirty="0" smtClean="0"/>
              <a:t>A </a:t>
            </a:r>
            <a:r>
              <a:rPr lang="pt-BR" dirty="0" smtClean="0"/>
              <a:t>prevenção de problemas, e não apenas sua correção, torna-se rotina na empresa. </a:t>
            </a:r>
            <a:endParaRPr lang="pt-BR" dirty="0" smtClean="0"/>
          </a:p>
          <a:p>
            <a:pPr lvl="1"/>
            <a:r>
              <a:rPr lang="pt-BR" dirty="0" smtClean="0"/>
              <a:t>Problemas </a:t>
            </a:r>
            <a:r>
              <a:rPr lang="pt-BR" dirty="0" smtClean="0"/>
              <a:t>são identificados antes que surjam e todos os processos e rotinas estão abertos a mudança visando a melhoria da qualidade.</a:t>
            </a:r>
          </a:p>
          <a:p>
            <a:pPr lvl="0"/>
            <a:r>
              <a:rPr lang="pt-BR" i="1" dirty="0" smtClean="0"/>
              <a:t>Certeza</a:t>
            </a:r>
            <a:r>
              <a:rPr lang="pt-BR" dirty="0" smtClean="0"/>
              <a:t>. </a:t>
            </a:r>
            <a:endParaRPr lang="pt-BR" dirty="0" smtClean="0"/>
          </a:p>
          <a:p>
            <a:pPr lvl="1"/>
            <a:r>
              <a:rPr lang="pt-BR" dirty="0" smtClean="0"/>
              <a:t>A </a:t>
            </a:r>
            <a:r>
              <a:rPr lang="pt-BR" dirty="0" smtClean="0"/>
              <a:t>gestão da qualidade é uma constante e uma parte essencial do funcionamento da empresa. </a:t>
            </a:r>
            <a:endParaRPr lang="pt-BR" dirty="0" smtClean="0"/>
          </a:p>
          <a:p>
            <a:pPr lvl="1"/>
            <a:r>
              <a:rPr lang="pt-BR" dirty="0" smtClean="0"/>
              <a:t>Quase </a:t>
            </a:r>
            <a:r>
              <a:rPr lang="pt-BR" dirty="0" smtClean="0"/>
              <a:t>todos os problemas são prevenidos e eliminados antes de surgirem.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/>
              <a:t>Modelo de Qualidade </a:t>
            </a:r>
            <a:r>
              <a:rPr lang="pt-BR" b="1" dirty="0" err="1" smtClean="0"/>
              <a:t>SquaRE</a:t>
            </a:r>
            <a:r>
              <a:rPr lang="pt-BR" b="1" dirty="0" smtClean="0"/>
              <a:t> – ISO/IEC 25010:2011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Quatro indicadores de qualidade:</a:t>
            </a:r>
          </a:p>
          <a:p>
            <a:pPr lvl="1"/>
            <a:r>
              <a:rPr lang="pt-BR" i="1" dirty="0" smtClean="0"/>
              <a:t>Medidas de qualidade do processo</a:t>
            </a:r>
            <a:r>
              <a:rPr lang="pt-BR" dirty="0" smtClean="0"/>
              <a:t>. </a:t>
            </a:r>
          </a:p>
          <a:p>
            <a:pPr lvl="1"/>
            <a:r>
              <a:rPr lang="pt-BR" i="1" dirty="0" smtClean="0"/>
              <a:t>Medidas de qualidade internas</a:t>
            </a:r>
            <a:r>
              <a:rPr lang="pt-BR" dirty="0" smtClean="0"/>
              <a:t>. </a:t>
            </a:r>
          </a:p>
          <a:p>
            <a:pPr lvl="1"/>
            <a:r>
              <a:rPr lang="pt-BR" i="1" dirty="0" smtClean="0"/>
              <a:t>Medidas de qualidade externas</a:t>
            </a:r>
            <a:r>
              <a:rPr lang="pt-BR" dirty="0" smtClean="0"/>
              <a:t>. </a:t>
            </a:r>
          </a:p>
          <a:p>
            <a:pPr lvl="1"/>
            <a:r>
              <a:rPr lang="pt-BR" i="1" dirty="0" smtClean="0"/>
              <a:t>Medidas de qualidade do software em uso</a:t>
            </a:r>
            <a:r>
              <a:rPr lang="pt-BR" dirty="0" smtClean="0"/>
              <a:t>. </a:t>
            </a:r>
          </a:p>
          <a:p>
            <a:pPr lvl="1"/>
            <a:endParaRPr lang="pt-BR" dirty="0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Técnicas para controle da qualidade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i="1" dirty="0" smtClean="0"/>
              <a:t>walkthrough</a:t>
            </a:r>
            <a:r>
              <a:rPr lang="pt-BR" dirty="0" smtClean="0"/>
              <a:t> </a:t>
            </a:r>
          </a:p>
          <a:p>
            <a:r>
              <a:rPr lang="pt-BR" dirty="0" smtClean="0"/>
              <a:t>Inspeções Fagan</a:t>
            </a:r>
          </a:p>
          <a:p>
            <a:endParaRPr lang="pt-BR" dirty="0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smtClean="0"/>
              <a:t>Walkthrough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É </a:t>
            </a:r>
            <a:r>
              <a:rPr lang="pt-BR" dirty="0" smtClean="0"/>
              <a:t>uma forma de avaliação do produto que utiliza uma equipe de especialistas, onde cada um faz uma análise prévia do produto, e depois reúnem-se (3 a 5 pessoas) por um período de cerca de duas horas, para trocar suas impressões sobre o produto e sugerir melhorias. </a:t>
            </a:r>
          </a:p>
          <a:p>
            <a:r>
              <a:rPr lang="pt-BR" dirty="0" smtClean="0"/>
              <a:t>Além dos analistas, a reunião de </a:t>
            </a:r>
            <a:r>
              <a:rPr lang="pt-BR" i="1" dirty="0" smtClean="0"/>
              <a:t>walkthrough</a:t>
            </a:r>
            <a:r>
              <a:rPr lang="pt-BR" dirty="0" smtClean="0"/>
              <a:t> deve contar preferencialmente com desenvolvedores e usuários, que poderão apresentar rapidamente respostas a eventuais dúvidas dos analistas, como por exemplo, “este requisito devia ter sido implementado desta forma mesmo</a:t>
            </a:r>
            <a:r>
              <a:rPr lang="pt-BR" dirty="0" smtClean="0"/>
              <a:t>?”.</a:t>
            </a:r>
          </a:p>
          <a:p>
            <a:r>
              <a:rPr lang="pt-BR" dirty="0" smtClean="0"/>
              <a:t>Ao término da reunião os participantes votam pela </a:t>
            </a:r>
            <a:r>
              <a:rPr lang="pt-BR" i="1" dirty="0" smtClean="0"/>
              <a:t>aceitação do produto</a:t>
            </a:r>
            <a:r>
              <a:rPr lang="pt-BR" dirty="0" smtClean="0"/>
              <a:t>, </a:t>
            </a:r>
            <a:r>
              <a:rPr lang="pt-BR" i="1" dirty="0" smtClean="0"/>
              <a:t>aceitação com modificações parciais</a:t>
            </a:r>
            <a:r>
              <a:rPr lang="pt-BR" dirty="0" smtClean="0"/>
              <a:t> ou </a:t>
            </a:r>
            <a:r>
              <a:rPr lang="pt-BR" i="1" dirty="0" smtClean="0"/>
              <a:t>rejeição</a:t>
            </a:r>
            <a:r>
              <a:rPr lang="pt-BR" dirty="0" smtClean="0"/>
              <a:t>. Sempre que houver modificações recomendadas o produto deverá passar por um novo </a:t>
            </a:r>
            <a:r>
              <a:rPr lang="pt-BR" i="1" dirty="0" smtClean="0"/>
              <a:t>walkthrough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1066800"/>
          </a:xfrm>
        </p:spPr>
        <p:txBody>
          <a:bodyPr/>
          <a:lstStyle/>
          <a:p>
            <a:r>
              <a:rPr lang="pt-BR" dirty="0" smtClean="0"/>
              <a:t>Papeis em uma reunião </a:t>
            </a:r>
            <a:r>
              <a:rPr lang="pt-BR" i="1" dirty="0" smtClean="0"/>
              <a:t>walkthrough</a:t>
            </a:r>
            <a:endParaRPr lang="pt-BR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552" y="1124744"/>
            <a:ext cx="8229600" cy="5517232"/>
          </a:xfrm>
        </p:spPr>
        <p:txBody>
          <a:bodyPr>
            <a:noAutofit/>
          </a:bodyPr>
          <a:lstStyle/>
          <a:p>
            <a:pPr lvl="0"/>
            <a:r>
              <a:rPr lang="pt-BR" sz="1400" i="1" dirty="0" smtClean="0"/>
              <a:t>Apresentador</a:t>
            </a:r>
            <a:r>
              <a:rPr lang="pt-BR" sz="1400" dirty="0" smtClean="0"/>
              <a:t>. </a:t>
            </a:r>
            <a:endParaRPr lang="pt-BR" sz="1400" dirty="0" smtClean="0"/>
          </a:p>
          <a:p>
            <a:pPr lvl="1"/>
            <a:r>
              <a:rPr lang="pt-BR" sz="1400" dirty="0" smtClean="0"/>
              <a:t>Geralmente </a:t>
            </a:r>
            <a:r>
              <a:rPr lang="pt-BR" sz="1400" dirty="0" smtClean="0"/>
              <a:t>é o autor do artefato que o descreve, bem como as razões para ele ser desta forma. </a:t>
            </a:r>
            <a:endParaRPr lang="pt-BR" sz="1400" dirty="0" smtClean="0"/>
          </a:p>
          <a:p>
            <a:pPr lvl="1"/>
            <a:r>
              <a:rPr lang="pt-BR" sz="1400" dirty="0" smtClean="0"/>
              <a:t>Antes </a:t>
            </a:r>
            <a:r>
              <a:rPr lang="pt-BR" sz="1400" dirty="0" smtClean="0"/>
              <a:t>da reunião, ele entrega as especificações do artefato ao coordenador, que as distribui à equipe com antecedência.</a:t>
            </a:r>
          </a:p>
          <a:p>
            <a:pPr lvl="0"/>
            <a:r>
              <a:rPr lang="pt-BR" sz="1400" i="1" dirty="0" smtClean="0"/>
              <a:t>Coordenador</a:t>
            </a:r>
            <a:r>
              <a:rPr lang="pt-BR" sz="1400" dirty="0" smtClean="0"/>
              <a:t>. </a:t>
            </a:r>
            <a:endParaRPr lang="pt-BR" sz="1400" dirty="0" smtClean="0"/>
          </a:p>
          <a:p>
            <a:pPr lvl="1"/>
            <a:r>
              <a:rPr lang="pt-BR" sz="1400" dirty="0" smtClean="0"/>
              <a:t>É </a:t>
            </a:r>
            <a:r>
              <a:rPr lang="pt-BR" sz="1400" dirty="0" smtClean="0"/>
              <a:t>o moderador da reunião. </a:t>
            </a:r>
            <a:endParaRPr lang="pt-BR" sz="1400" dirty="0" smtClean="0"/>
          </a:p>
          <a:p>
            <a:pPr lvl="1"/>
            <a:r>
              <a:rPr lang="pt-BR" sz="1400" dirty="0" smtClean="0"/>
              <a:t>Seu </a:t>
            </a:r>
            <a:r>
              <a:rPr lang="pt-BR" sz="1400" dirty="0" smtClean="0"/>
              <a:t>trabalho é manter todos focados nas tarefas e não se envolver em discussões. </a:t>
            </a:r>
            <a:endParaRPr lang="pt-BR" sz="1400" dirty="0" smtClean="0"/>
          </a:p>
          <a:p>
            <a:pPr lvl="1"/>
            <a:r>
              <a:rPr lang="pt-BR" sz="1400" dirty="0" smtClean="0"/>
              <a:t>O </a:t>
            </a:r>
            <a:r>
              <a:rPr lang="pt-BR" sz="1400" dirty="0" smtClean="0"/>
              <a:t>ideal é que esse papel seja executado por alguém de fora da equipe.</a:t>
            </a:r>
          </a:p>
          <a:p>
            <a:pPr lvl="0"/>
            <a:r>
              <a:rPr lang="pt-BR" sz="1400" i="1" dirty="0" smtClean="0"/>
              <a:t>Secretário</a:t>
            </a:r>
            <a:r>
              <a:rPr lang="pt-BR" sz="1400" dirty="0" smtClean="0"/>
              <a:t>. </a:t>
            </a:r>
            <a:endParaRPr lang="pt-BR" sz="1400" dirty="0" smtClean="0"/>
          </a:p>
          <a:p>
            <a:pPr lvl="1"/>
            <a:r>
              <a:rPr lang="pt-BR" sz="1400" dirty="0" smtClean="0"/>
              <a:t>É </a:t>
            </a:r>
            <a:r>
              <a:rPr lang="pt-BR" sz="1400" dirty="0" smtClean="0"/>
              <a:t>o responsável por tomar nota das discussões e decisões. </a:t>
            </a:r>
            <a:endParaRPr lang="pt-BR" sz="1400" dirty="0" smtClean="0"/>
          </a:p>
          <a:p>
            <a:pPr lvl="1"/>
            <a:r>
              <a:rPr lang="pt-BR" sz="1400" dirty="0" smtClean="0"/>
              <a:t>Possivelmente </a:t>
            </a:r>
            <a:r>
              <a:rPr lang="pt-BR" sz="1400" dirty="0" smtClean="0"/>
              <a:t>suas notas deverão ser, ao final, aprovadas pelos participantes.</a:t>
            </a:r>
          </a:p>
          <a:p>
            <a:pPr lvl="0"/>
            <a:r>
              <a:rPr lang="pt-BR" sz="1400" i="1" dirty="0" smtClean="0"/>
              <a:t>Oráculo de manutenção</a:t>
            </a:r>
            <a:r>
              <a:rPr lang="pt-BR" sz="1400" dirty="0" smtClean="0"/>
              <a:t>. </a:t>
            </a:r>
            <a:endParaRPr lang="pt-BR" sz="1400" dirty="0" smtClean="0"/>
          </a:p>
          <a:p>
            <a:pPr lvl="1"/>
            <a:r>
              <a:rPr lang="pt-BR" sz="1400" dirty="0" smtClean="0"/>
              <a:t>É </a:t>
            </a:r>
            <a:r>
              <a:rPr lang="pt-BR" sz="1400" dirty="0" smtClean="0"/>
              <a:t>o inspetor de garantia de qualidade, cujo trabalho é certificar-se que o código produzido seja compreensível e manutenível, de acordo com os padrões da empresa.</a:t>
            </a:r>
          </a:p>
          <a:p>
            <a:pPr lvl="0"/>
            <a:r>
              <a:rPr lang="pt-BR" sz="1400" i="1" dirty="0" smtClean="0"/>
              <a:t>Guardião dos padrões</a:t>
            </a:r>
            <a:r>
              <a:rPr lang="pt-BR" sz="1400" dirty="0" smtClean="0"/>
              <a:t>. </a:t>
            </a:r>
            <a:endParaRPr lang="pt-BR" sz="1400" dirty="0" smtClean="0"/>
          </a:p>
          <a:p>
            <a:pPr lvl="1"/>
            <a:r>
              <a:rPr lang="pt-BR" sz="1400" dirty="0" smtClean="0"/>
              <a:t>Seu </a:t>
            </a:r>
            <a:r>
              <a:rPr lang="pt-BR" sz="1400" dirty="0" smtClean="0"/>
              <a:t>trabalho é certificar-se que o código produzido esteja de acordo com os padrões de programação estabelecidos previamente pela equipe. Se não houver padrões estabelecidos, possivelmente muito tempo da reunião será perdido com a discussão de irrelevâncias.</a:t>
            </a:r>
          </a:p>
          <a:p>
            <a:pPr lvl="0"/>
            <a:r>
              <a:rPr lang="pt-BR" sz="1400" i="1" dirty="0" smtClean="0"/>
              <a:t>Representante do usuário</a:t>
            </a:r>
            <a:r>
              <a:rPr lang="pt-BR" sz="1400" dirty="0" smtClean="0"/>
              <a:t>. </a:t>
            </a:r>
            <a:endParaRPr lang="pt-BR" sz="1400" dirty="0" smtClean="0"/>
          </a:p>
          <a:p>
            <a:pPr lvl="1"/>
            <a:r>
              <a:rPr lang="pt-BR" sz="1400" dirty="0" smtClean="0"/>
              <a:t>Ele </a:t>
            </a:r>
            <a:r>
              <a:rPr lang="pt-BR" sz="1400" dirty="0" smtClean="0"/>
              <a:t>pode estar presente em algumas reuniões, especialmente aquelas que discutem requisitos, para garantir que o cliente realmente receba o produto que ele espera.</a:t>
            </a:r>
          </a:p>
          <a:p>
            <a:pPr lvl="0"/>
            <a:r>
              <a:rPr lang="pt-BR" sz="1400" dirty="0" smtClean="0"/>
              <a:t>Outros desenvolvedores poderão participar também para dar sua visão e contribuição à discussão sob outros pontos de vista</a:t>
            </a:r>
            <a:r>
              <a:rPr lang="pt-BR" sz="1400" dirty="0" smtClean="0"/>
              <a:t>.</a:t>
            </a:r>
            <a:endParaRPr lang="pt-BR" sz="14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A reunião </a:t>
            </a:r>
            <a:r>
              <a:rPr lang="pt-BR" dirty="0" smtClean="0"/>
              <a:t>deve seguir estritamente o planejamento inicial, mantendo-se a discussão produtiva e objetiva, e que o objetivo principal é avaliar os defeitos, e não os desenvolvedores. </a:t>
            </a:r>
            <a:endParaRPr lang="pt-BR" dirty="0" smtClean="0"/>
          </a:p>
          <a:p>
            <a:r>
              <a:rPr lang="pt-BR" dirty="0" smtClean="0"/>
              <a:t>O </a:t>
            </a:r>
            <a:r>
              <a:rPr lang="pt-BR" dirty="0" smtClean="0"/>
              <a:t>objetivo da reunião não consiste em corrigir defeitos, apenas encontrá-los. </a:t>
            </a:r>
            <a:endParaRPr lang="pt-BR" dirty="0" smtClean="0"/>
          </a:p>
          <a:p>
            <a:pPr lvl="1"/>
            <a:r>
              <a:rPr lang="pt-BR" dirty="0" smtClean="0"/>
              <a:t>O </a:t>
            </a:r>
            <a:r>
              <a:rPr lang="pt-BR" dirty="0" smtClean="0"/>
              <a:t>processo de reparação vai ocorrer depois. </a:t>
            </a:r>
          </a:p>
          <a:p>
            <a:r>
              <a:rPr lang="pt-BR" dirty="0" smtClean="0"/>
              <a:t>Erros triviais, como erros ortográficos em janelas, não necessitam de discussão. Apenas os erros mais graves. 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710952"/>
            <a:ext cx="8229600" cy="629816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Perfis psicológicos em uma reunião </a:t>
            </a:r>
            <a:r>
              <a:rPr lang="pt-BR" dirty="0" err="1" smtClean="0"/>
              <a:t>walkthrouh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628800"/>
            <a:ext cx="8435280" cy="5040560"/>
          </a:xfrm>
        </p:spPr>
        <p:txBody>
          <a:bodyPr>
            <a:noAutofit/>
          </a:bodyPr>
          <a:lstStyle/>
          <a:p>
            <a:pPr lvl="0"/>
            <a:r>
              <a:rPr lang="pt-BR" sz="1200" i="1" dirty="0" smtClean="0"/>
              <a:t>Programadores gênios</a:t>
            </a:r>
            <a:r>
              <a:rPr lang="pt-BR" sz="1200" dirty="0" smtClean="0"/>
              <a:t>. </a:t>
            </a:r>
            <a:endParaRPr lang="pt-BR" sz="1200" dirty="0" smtClean="0"/>
          </a:p>
          <a:p>
            <a:pPr lvl="1"/>
            <a:r>
              <a:rPr lang="pt-BR" sz="1200" dirty="0" smtClean="0"/>
              <a:t>Especialmente </a:t>
            </a:r>
            <a:r>
              <a:rPr lang="pt-BR" sz="1200" dirty="0" smtClean="0"/>
              <a:t>se for aquele tipo de gênio arrogante, impaciente e de mente estreita, ele pode causar problemas. </a:t>
            </a:r>
            <a:endParaRPr lang="pt-BR" sz="1200" dirty="0" smtClean="0"/>
          </a:p>
          <a:p>
            <a:pPr lvl="1"/>
            <a:r>
              <a:rPr lang="pt-BR" sz="1200" dirty="0" smtClean="0"/>
              <a:t>Devem </a:t>
            </a:r>
            <a:r>
              <a:rPr lang="pt-BR" sz="1200" dirty="0" smtClean="0"/>
              <a:t>ser valorizados, pois são capazes de detectar defeitos com facilidade (alimentam seu ego com isso). </a:t>
            </a:r>
            <a:endParaRPr lang="pt-BR" sz="1200" dirty="0" smtClean="0"/>
          </a:p>
          <a:p>
            <a:pPr lvl="1"/>
            <a:r>
              <a:rPr lang="pt-BR" sz="1200" dirty="0" smtClean="0"/>
              <a:t>O </a:t>
            </a:r>
            <a:r>
              <a:rPr lang="pt-BR" sz="1200" dirty="0" smtClean="0"/>
              <a:t>coordenador da sessão deve ter humildade e controle para não iniciar discussões com eles, nem deixar que outros o façam, pois tornará o trabalho improdutivo.</a:t>
            </a:r>
          </a:p>
          <a:p>
            <a:pPr lvl="0"/>
            <a:r>
              <a:rPr lang="pt-BR" sz="1200" i="1" dirty="0" smtClean="0"/>
              <a:t>Pessoas defensivas e inseguras</a:t>
            </a:r>
            <a:r>
              <a:rPr lang="pt-BR" sz="1200" dirty="0" smtClean="0"/>
              <a:t>. </a:t>
            </a:r>
            <a:endParaRPr lang="pt-BR" sz="1200" dirty="0" smtClean="0"/>
          </a:p>
          <a:p>
            <a:pPr lvl="1"/>
            <a:r>
              <a:rPr lang="pt-BR" sz="1200" dirty="0" smtClean="0"/>
              <a:t>Deve-se </a:t>
            </a:r>
            <a:r>
              <a:rPr lang="pt-BR" sz="1200" dirty="0" smtClean="0"/>
              <a:t>ter cuidado com esses, pois </a:t>
            </a:r>
            <a:r>
              <a:rPr lang="pt-BR" sz="1200" dirty="0" smtClean="0"/>
              <a:t>poderão se sentir atingidos </a:t>
            </a:r>
            <a:r>
              <a:rPr lang="pt-BR" sz="1200" dirty="0" smtClean="0"/>
              <a:t>pessoalmente pelas críticas feitas ao seu código. </a:t>
            </a:r>
            <a:endParaRPr lang="pt-BR" sz="1200" dirty="0" smtClean="0"/>
          </a:p>
          <a:p>
            <a:pPr lvl="1"/>
            <a:r>
              <a:rPr lang="pt-BR" sz="1200" dirty="0" smtClean="0"/>
              <a:t>É </a:t>
            </a:r>
            <a:r>
              <a:rPr lang="pt-BR" sz="1200" dirty="0" smtClean="0"/>
              <a:t>preciso tomar muito cuidado para que o trabalho seja mantido na discussão do produto, e não dos programadores. </a:t>
            </a:r>
            <a:endParaRPr lang="pt-BR" sz="1200" dirty="0" smtClean="0"/>
          </a:p>
          <a:p>
            <a:pPr lvl="1"/>
            <a:r>
              <a:rPr lang="pt-BR" sz="1200" dirty="0" smtClean="0"/>
              <a:t>A </a:t>
            </a:r>
            <a:r>
              <a:rPr lang="pt-BR" sz="1200" dirty="0" smtClean="0"/>
              <a:t>reunião de </a:t>
            </a:r>
            <a:r>
              <a:rPr lang="pt-BR" sz="1200" i="1" dirty="0" smtClean="0"/>
              <a:t>walkthrough</a:t>
            </a:r>
            <a:r>
              <a:rPr lang="pt-BR" sz="1200" dirty="0" smtClean="0"/>
              <a:t> não é o momento para tentar resolver a vida deles.</a:t>
            </a:r>
          </a:p>
          <a:p>
            <a:pPr lvl="0"/>
            <a:r>
              <a:rPr lang="pt-BR" sz="1200" i="1" dirty="0" smtClean="0"/>
              <a:t>Conservadores</a:t>
            </a:r>
            <a:r>
              <a:rPr lang="pt-BR" sz="1200" dirty="0" smtClean="0"/>
              <a:t>. </a:t>
            </a:r>
            <a:endParaRPr lang="pt-BR" sz="1200" dirty="0" smtClean="0"/>
          </a:p>
          <a:p>
            <a:pPr lvl="1"/>
            <a:r>
              <a:rPr lang="pt-BR" sz="1200" dirty="0" smtClean="0"/>
              <a:t>Também </a:t>
            </a:r>
            <a:r>
              <a:rPr lang="pt-BR" sz="1200" dirty="0" smtClean="0"/>
              <a:t>poderão causar problemas algumas vezes, pois buscam se manter fieis às tradições estabelecidas. </a:t>
            </a:r>
            <a:endParaRPr lang="pt-BR" sz="1200" dirty="0" smtClean="0"/>
          </a:p>
          <a:p>
            <a:pPr lvl="1"/>
            <a:r>
              <a:rPr lang="pt-BR" sz="1200" dirty="0" smtClean="0"/>
              <a:t>Deve-se </a:t>
            </a:r>
            <a:r>
              <a:rPr lang="pt-BR" sz="1200" dirty="0" smtClean="0"/>
              <a:t>dar atenção às suas opiniões porque a área de programação é muito sujeita a modismos. </a:t>
            </a:r>
            <a:endParaRPr lang="pt-BR" sz="1200" dirty="0" smtClean="0"/>
          </a:p>
          <a:p>
            <a:pPr lvl="1"/>
            <a:r>
              <a:rPr lang="pt-BR" sz="1200" dirty="0" smtClean="0"/>
              <a:t>Mas </a:t>
            </a:r>
            <a:r>
              <a:rPr lang="pt-BR" sz="1200" dirty="0" smtClean="0"/>
              <a:t>deve-se também procurar evitar que discussões improdutivas sejam iniciadas por eles.</a:t>
            </a:r>
          </a:p>
          <a:p>
            <a:pPr lvl="0"/>
            <a:r>
              <a:rPr lang="pt-BR" sz="1200" i="1" dirty="0" smtClean="0"/>
              <a:t>Alienados. </a:t>
            </a:r>
            <a:endParaRPr lang="pt-BR" sz="1200" i="1" dirty="0" smtClean="0"/>
          </a:p>
          <a:p>
            <a:pPr lvl="1"/>
            <a:r>
              <a:rPr lang="pt-BR" sz="1200" dirty="0" smtClean="0"/>
              <a:t>Estes </a:t>
            </a:r>
            <a:r>
              <a:rPr lang="pt-BR" sz="1200" dirty="0" smtClean="0"/>
              <a:t>não estão interessados no mundo real. </a:t>
            </a:r>
            <a:endParaRPr lang="pt-BR" sz="1200" dirty="0" smtClean="0"/>
          </a:p>
          <a:p>
            <a:pPr lvl="1"/>
            <a:r>
              <a:rPr lang="pt-BR" sz="1200" dirty="0" smtClean="0"/>
              <a:t>Eles </a:t>
            </a:r>
            <a:r>
              <a:rPr lang="pt-BR" sz="1200" dirty="0" smtClean="0"/>
              <a:t>primam mais pelo processo do que pelo produto, e podem ser uma incomodação séria. </a:t>
            </a:r>
            <a:endParaRPr lang="pt-BR" sz="1200" dirty="0" smtClean="0"/>
          </a:p>
          <a:p>
            <a:pPr lvl="1"/>
            <a:r>
              <a:rPr lang="pt-BR" sz="1200" dirty="0" smtClean="0"/>
              <a:t>O </a:t>
            </a:r>
            <a:r>
              <a:rPr lang="pt-BR" sz="1200" dirty="0" smtClean="0"/>
              <a:t>coordenador deve ter em mente </a:t>
            </a:r>
            <a:r>
              <a:rPr lang="pt-BR" sz="1200" dirty="0" smtClean="0"/>
              <a:t>que </a:t>
            </a:r>
            <a:r>
              <a:rPr lang="pt-BR" sz="1200" dirty="0" smtClean="0"/>
              <a:t>o processo só é útil quando ajuda a produzir o produto da melhor forma possível. </a:t>
            </a:r>
            <a:endParaRPr lang="pt-BR" sz="1200" dirty="0" smtClean="0"/>
          </a:p>
          <a:p>
            <a:pPr lvl="1"/>
            <a:r>
              <a:rPr lang="pt-BR" sz="1200" dirty="0" smtClean="0"/>
              <a:t>O </a:t>
            </a:r>
            <a:r>
              <a:rPr lang="pt-BR" sz="1200" dirty="0" smtClean="0"/>
              <a:t>processo não é uma religião que se deva seguir cegamente. </a:t>
            </a:r>
            <a:endParaRPr lang="pt-BR" sz="1200" dirty="0" smtClean="0"/>
          </a:p>
          <a:p>
            <a:pPr lvl="1"/>
            <a:r>
              <a:rPr lang="pt-BR" sz="1200" dirty="0" smtClean="0"/>
              <a:t>As </a:t>
            </a:r>
            <a:r>
              <a:rPr lang="pt-BR" sz="1200" dirty="0" smtClean="0"/>
              <a:t>regras existem porque tem objetivos a alcançar, e não porque foram ditadas por alguma divindade da computação. </a:t>
            </a:r>
            <a:endParaRPr lang="pt-BR" sz="1200" dirty="0" smtClean="0"/>
          </a:p>
          <a:p>
            <a:pPr lvl="1"/>
            <a:r>
              <a:rPr lang="pt-BR" sz="1200" dirty="0" smtClean="0"/>
              <a:t>Mas </a:t>
            </a:r>
            <a:r>
              <a:rPr lang="pt-BR" sz="1200" dirty="0" smtClean="0"/>
              <a:t>os alienados muitas vezes não percebem isso. </a:t>
            </a:r>
          </a:p>
          <a:p>
            <a:endParaRPr lang="pt-BR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Inspeções Fagan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Consistem </a:t>
            </a:r>
            <a:r>
              <a:rPr lang="pt-BR" dirty="0" smtClean="0"/>
              <a:t>em um processo estruturado para tentar encontrar defeitos no código, diagramas ou especificações. </a:t>
            </a:r>
            <a:endParaRPr lang="pt-BR" dirty="0" smtClean="0"/>
          </a:p>
          <a:p>
            <a:r>
              <a:rPr lang="pt-BR" dirty="0" smtClean="0"/>
              <a:t>Uma </a:t>
            </a:r>
            <a:r>
              <a:rPr lang="pt-BR" dirty="0" smtClean="0"/>
              <a:t>inspeção Fagan parte do princípio de que toda atividade que tenha critérios de entrada e saída bem definidos, pode ser avaliada de forma a verificar se ela efetivamente produz a saída especificada. </a:t>
            </a:r>
          </a:p>
          <a:p>
            <a:r>
              <a:rPr lang="pt-BR" dirty="0" smtClean="0"/>
              <a:t>Como as atividades de processos de software </a:t>
            </a:r>
            <a:r>
              <a:rPr lang="pt-BR" dirty="0" smtClean="0"/>
              <a:t>devem </a:t>
            </a:r>
            <a:r>
              <a:rPr lang="pt-BR" dirty="0" smtClean="0"/>
              <a:t>ser sempre definidas em termos de artefatos de entrada e saída, elas se prestam bem a serem avaliadas por inspeções Fagan</a:t>
            </a:r>
            <a:r>
              <a:rPr lang="pt-BR" dirty="0" smtClean="0"/>
              <a:t>.</a:t>
            </a:r>
            <a:endParaRPr lang="pt-BR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Então os artefatos de entrada e saída equivalem aos critérios de entrada e saída para as inspeções e qualquer desvio encontrado nos artefatos de saída é considerado um </a:t>
            </a:r>
            <a:r>
              <a:rPr lang="pt-BR" i="1" dirty="0" smtClean="0"/>
              <a:t>defeito</a:t>
            </a:r>
            <a:r>
              <a:rPr lang="pt-BR" dirty="0" smtClean="0"/>
              <a:t>. </a:t>
            </a:r>
            <a:endParaRPr lang="pt-BR" dirty="0" smtClean="0"/>
          </a:p>
          <a:p>
            <a:r>
              <a:rPr lang="pt-BR" dirty="0" smtClean="0"/>
              <a:t>Defeitos </a:t>
            </a:r>
            <a:r>
              <a:rPr lang="pt-BR" dirty="0" smtClean="0"/>
              <a:t>podem ser classificados em diferentes tipos, como, por exemplo, defeitos graves e triviais. </a:t>
            </a:r>
            <a:endParaRPr lang="pt-BR" dirty="0" smtClean="0"/>
          </a:p>
          <a:p>
            <a:pPr lvl="1"/>
            <a:r>
              <a:rPr lang="pt-BR" dirty="0" smtClean="0"/>
              <a:t>Um </a:t>
            </a:r>
            <a:r>
              <a:rPr lang="pt-BR" i="1" dirty="0" smtClean="0"/>
              <a:t>defeito</a:t>
            </a:r>
            <a:r>
              <a:rPr lang="pt-BR" dirty="0" smtClean="0"/>
              <a:t> </a:t>
            </a:r>
            <a:r>
              <a:rPr lang="pt-BR" i="1" dirty="0" smtClean="0"/>
              <a:t>grave</a:t>
            </a:r>
            <a:r>
              <a:rPr lang="pt-BR" dirty="0" smtClean="0"/>
              <a:t> é caracterizado por um não funcionamento do produto, como por exemplo, uma função faltando. </a:t>
            </a:r>
            <a:endParaRPr lang="pt-BR" dirty="0" smtClean="0"/>
          </a:p>
          <a:p>
            <a:pPr lvl="1"/>
            <a:r>
              <a:rPr lang="pt-BR" dirty="0" smtClean="0"/>
              <a:t>Um </a:t>
            </a:r>
            <a:r>
              <a:rPr lang="pt-BR" i="1" dirty="0" smtClean="0"/>
              <a:t>defeito trivial</a:t>
            </a:r>
            <a:r>
              <a:rPr lang="pt-BR" dirty="0" smtClean="0"/>
              <a:t> é uma característica errada que não afeta a capacidade de funcionamento do software, como, por exemplo, um erro ortográfico em uma janela de sistema.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Papeis em uma inspeção Fagan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pt-BR" i="1" dirty="0" smtClean="0"/>
              <a:t>Autor</a:t>
            </a:r>
            <a:r>
              <a:rPr lang="pt-BR" dirty="0" smtClean="0"/>
              <a:t>. </a:t>
            </a:r>
            <a:endParaRPr lang="pt-BR" dirty="0" smtClean="0"/>
          </a:p>
          <a:p>
            <a:pPr lvl="1"/>
            <a:r>
              <a:rPr lang="pt-BR" dirty="0" smtClean="0"/>
              <a:t>O </a:t>
            </a:r>
            <a:r>
              <a:rPr lang="pt-BR" dirty="0" smtClean="0"/>
              <a:t>programador, </a:t>
            </a:r>
            <a:r>
              <a:rPr lang="pt-BR" i="1" dirty="0" smtClean="0"/>
              <a:t>designer</a:t>
            </a:r>
            <a:r>
              <a:rPr lang="pt-BR" dirty="0" smtClean="0"/>
              <a:t> ou analista, ou seja, a pessoa que produziu o artefato.</a:t>
            </a:r>
          </a:p>
          <a:p>
            <a:pPr lvl="0"/>
            <a:r>
              <a:rPr lang="pt-BR" i="1" dirty="0" smtClean="0"/>
              <a:t>Narrador</a:t>
            </a:r>
            <a:r>
              <a:rPr lang="pt-BR" dirty="0" smtClean="0"/>
              <a:t>. </a:t>
            </a:r>
            <a:endParaRPr lang="pt-BR" dirty="0" smtClean="0"/>
          </a:p>
          <a:p>
            <a:pPr lvl="1"/>
            <a:r>
              <a:rPr lang="pt-BR" dirty="0" smtClean="0"/>
              <a:t>Ele </a:t>
            </a:r>
            <a:r>
              <a:rPr lang="pt-BR" dirty="0" smtClean="0"/>
              <a:t>analisa, interpreta sumariza o artefato e seus critérios de aceitação.</a:t>
            </a:r>
          </a:p>
          <a:p>
            <a:pPr lvl="0"/>
            <a:r>
              <a:rPr lang="pt-BR" i="1" dirty="0" smtClean="0"/>
              <a:t>Revisores</a:t>
            </a:r>
            <a:r>
              <a:rPr lang="pt-BR" dirty="0" smtClean="0"/>
              <a:t>. </a:t>
            </a:r>
            <a:endParaRPr lang="pt-BR" dirty="0" smtClean="0"/>
          </a:p>
          <a:p>
            <a:pPr lvl="1"/>
            <a:r>
              <a:rPr lang="pt-BR" dirty="0" smtClean="0"/>
              <a:t>Eles </a:t>
            </a:r>
            <a:r>
              <a:rPr lang="pt-BR" dirty="0" smtClean="0"/>
              <a:t>revisam o artefato com o objetivo de detectar eventuais defeitos.</a:t>
            </a:r>
          </a:p>
          <a:p>
            <a:pPr lvl="0"/>
            <a:r>
              <a:rPr lang="pt-BR" i="1" dirty="0" smtClean="0"/>
              <a:t>Moderador</a:t>
            </a:r>
            <a:r>
              <a:rPr lang="pt-BR" dirty="0" smtClean="0"/>
              <a:t>. </a:t>
            </a:r>
            <a:endParaRPr lang="pt-BR" dirty="0" smtClean="0"/>
          </a:p>
          <a:p>
            <a:pPr lvl="1"/>
            <a:r>
              <a:rPr lang="pt-BR" dirty="0" smtClean="0"/>
              <a:t>É </a:t>
            </a:r>
            <a:r>
              <a:rPr lang="pt-BR" dirty="0" smtClean="0"/>
              <a:t>o responsável pela sessão de inspeção e pelo andamento do processo.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Atividades de uma inspeção Fagan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rPr lang="pt-BR" i="1" dirty="0" smtClean="0"/>
              <a:t>Planejamento</a:t>
            </a:r>
            <a:r>
              <a:rPr lang="pt-BR" dirty="0" smtClean="0"/>
              <a:t>: </a:t>
            </a:r>
            <a:endParaRPr lang="pt-BR" dirty="0" smtClean="0"/>
          </a:p>
          <a:p>
            <a:pPr lvl="1"/>
            <a:r>
              <a:rPr lang="pt-BR" dirty="0" smtClean="0"/>
              <a:t>inclui </a:t>
            </a:r>
            <a:r>
              <a:rPr lang="pt-BR" dirty="0" smtClean="0"/>
              <a:t>a preparação dos materiais (artefatos), convite aos participantes e alocação do espaço de trabalho.</a:t>
            </a:r>
          </a:p>
          <a:p>
            <a:pPr lvl="0"/>
            <a:r>
              <a:rPr lang="pt-BR" i="1" dirty="0" smtClean="0"/>
              <a:t>Visão geral</a:t>
            </a:r>
            <a:r>
              <a:rPr lang="pt-BR" dirty="0" smtClean="0"/>
              <a:t>: </a:t>
            </a:r>
            <a:endParaRPr lang="pt-BR" dirty="0" smtClean="0"/>
          </a:p>
          <a:p>
            <a:pPr lvl="1"/>
            <a:r>
              <a:rPr lang="pt-BR" dirty="0" smtClean="0"/>
              <a:t>inclui </a:t>
            </a:r>
            <a:r>
              <a:rPr lang="pt-BR" dirty="0" smtClean="0"/>
              <a:t>a instrução prévia (apresentação) aos participantes sobre os materiais a serem inspecionados e a atribuição de papeis aos participantes.</a:t>
            </a:r>
          </a:p>
          <a:p>
            <a:pPr lvl="0"/>
            <a:r>
              <a:rPr lang="pt-BR" i="1" dirty="0" smtClean="0"/>
              <a:t>Preparação</a:t>
            </a:r>
            <a:r>
              <a:rPr lang="pt-BR" dirty="0" smtClean="0"/>
              <a:t>: </a:t>
            </a:r>
            <a:endParaRPr lang="pt-BR" dirty="0" smtClean="0"/>
          </a:p>
          <a:p>
            <a:pPr lvl="1"/>
            <a:r>
              <a:rPr lang="pt-BR" dirty="0" smtClean="0"/>
              <a:t>onde </a:t>
            </a:r>
            <a:r>
              <a:rPr lang="pt-BR" dirty="0" smtClean="0"/>
              <a:t>os participantes analisam os artefatos sob inspeção e material de suporte de forma a anotarem possíveis defeitos e questões para a reunião de inspeção.</a:t>
            </a:r>
          </a:p>
          <a:p>
            <a:pPr lvl="0"/>
            <a:r>
              <a:rPr lang="pt-BR" i="1" dirty="0" smtClean="0"/>
              <a:t>Reunião de inspeção</a:t>
            </a:r>
            <a:r>
              <a:rPr lang="pt-BR" dirty="0" smtClean="0"/>
              <a:t>: </a:t>
            </a:r>
            <a:endParaRPr lang="pt-BR" dirty="0" smtClean="0"/>
          </a:p>
          <a:p>
            <a:pPr lvl="1"/>
            <a:r>
              <a:rPr lang="pt-BR" dirty="0" smtClean="0"/>
              <a:t>é </a:t>
            </a:r>
            <a:r>
              <a:rPr lang="pt-BR" dirty="0" smtClean="0"/>
              <a:t>quando efetivamente se discutem e decidem quais os defeitos encontrados.</a:t>
            </a:r>
          </a:p>
          <a:p>
            <a:pPr lvl="0"/>
            <a:r>
              <a:rPr lang="pt-BR" i="1" dirty="0" smtClean="0"/>
              <a:t>Retrabalho</a:t>
            </a:r>
            <a:r>
              <a:rPr lang="pt-BR" dirty="0" smtClean="0"/>
              <a:t>: </a:t>
            </a:r>
            <a:endParaRPr lang="pt-BR" dirty="0" smtClean="0"/>
          </a:p>
          <a:p>
            <a:pPr lvl="1"/>
            <a:r>
              <a:rPr lang="pt-BR" dirty="0" smtClean="0"/>
              <a:t>é </a:t>
            </a:r>
            <a:r>
              <a:rPr lang="pt-BR" dirty="0" smtClean="0"/>
              <a:t>a atividade sob responsabilidade do autor do artefato na qual ele corrige os defeitos apontados na reunião de inspeção. </a:t>
            </a:r>
          </a:p>
          <a:p>
            <a:pPr lvl="0"/>
            <a:r>
              <a:rPr lang="pt-BR" i="1" dirty="0" smtClean="0"/>
              <a:t>Prosseguimento </a:t>
            </a:r>
            <a:r>
              <a:rPr lang="pt-BR" dirty="0" smtClean="0"/>
              <a:t>(</a:t>
            </a:r>
            <a:r>
              <a:rPr lang="pt-BR" i="1" dirty="0" smtClean="0"/>
              <a:t>follow-up</a:t>
            </a:r>
            <a:r>
              <a:rPr lang="pt-BR" dirty="0" smtClean="0"/>
              <a:t>): </a:t>
            </a:r>
            <a:endParaRPr lang="pt-BR" dirty="0" smtClean="0"/>
          </a:p>
          <a:p>
            <a:pPr lvl="1"/>
            <a:r>
              <a:rPr lang="pt-BR" dirty="0" smtClean="0"/>
              <a:t>a </a:t>
            </a:r>
            <a:r>
              <a:rPr lang="pt-BR" dirty="0" smtClean="0"/>
              <a:t>atividade de prosseguimento considera que todos os defeitos foram corrigidos e o produto está aprovado para prosseguir para a fase seguinte ou entrega. 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Requisitos de Qualidade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 smtClean="0"/>
              <a:t>Podem </a:t>
            </a:r>
            <a:r>
              <a:rPr lang="pt-BR" dirty="0" smtClean="0"/>
              <a:t>ser catalogados, mas cada produto terá um conjunto de requisitos diferente, pois qualidade também tem custo. </a:t>
            </a:r>
            <a:endParaRPr lang="pt-BR" dirty="0" smtClean="0"/>
          </a:p>
          <a:p>
            <a:r>
              <a:rPr lang="pt-BR" dirty="0" smtClean="0"/>
              <a:t>Algumas </a:t>
            </a:r>
            <a:r>
              <a:rPr lang="pt-BR" dirty="0" smtClean="0"/>
              <a:t>subcaracterísticas de qualidade são sempre desejáveis, e possivelmente podem ser obtidas a partir de um bom processo de desenvolvimento, como por exemplo, o software ser livre de defeitos. </a:t>
            </a:r>
            <a:endParaRPr lang="pt-BR" dirty="0" smtClean="0"/>
          </a:p>
          <a:p>
            <a:r>
              <a:rPr lang="pt-BR" dirty="0" smtClean="0"/>
              <a:t>Mas </a:t>
            </a:r>
            <a:r>
              <a:rPr lang="pt-BR" dirty="0" smtClean="0"/>
              <a:t>outras qualidades (como </a:t>
            </a:r>
            <a:r>
              <a:rPr lang="pt-BR" dirty="0" smtClean="0"/>
              <a:t>portabilidade) </a:t>
            </a:r>
            <a:r>
              <a:rPr lang="pt-BR" dirty="0" smtClean="0"/>
              <a:t>poderão ser eletivas e o custo de sua inclusão no software poderá não ser justificável. </a:t>
            </a:r>
            <a:endParaRPr lang="pt-BR" dirty="0" smtClean="0"/>
          </a:p>
          <a:p>
            <a:r>
              <a:rPr lang="pt-BR" dirty="0" smtClean="0"/>
              <a:t>Qualidade </a:t>
            </a:r>
            <a:r>
              <a:rPr lang="pt-BR" dirty="0" smtClean="0"/>
              <a:t>não é sinônimo de perfeição, mas algo factível, relativo, dinâmico e evolutivo que se amolda aos objetivos a serem atingidos.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Abordagem conceitual para qualidade</a:t>
            </a:r>
            <a:endParaRPr lang="pt-B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636912"/>
            <a:ext cx="8029575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Moscow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Como os requisitos de qualidade são suplementares ou não funcionais, é de se esperar que possam ser classificados em diferentes graus de obrigatoriedade. </a:t>
            </a:r>
            <a:endParaRPr lang="pt-BR" dirty="0" smtClean="0"/>
          </a:p>
          <a:p>
            <a:r>
              <a:rPr lang="pt-BR" dirty="0" smtClean="0"/>
              <a:t>Pode-se </a:t>
            </a:r>
            <a:r>
              <a:rPr lang="pt-BR" dirty="0" smtClean="0"/>
              <a:t>usar aqui o padrão </a:t>
            </a:r>
            <a:r>
              <a:rPr lang="pt-BR" i="1" dirty="0" smtClean="0"/>
              <a:t>MOSCOW</a:t>
            </a:r>
            <a:r>
              <a:rPr lang="pt-BR" dirty="0" smtClean="0"/>
              <a:t> (</a:t>
            </a:r>
            <a:r>
              <a:rPr lang="pt-BR" i="1" dirty="0" err="1" smtClean="0"/>
              <a:t>Must</a:t>
            </a:r>
            <a:r>
              <a:rPr lang="pt-BR" dirty="0" smtClean="0"/>
              <a:t>, </a:t>
            </a:r>
            <a:r>
              <a:rPr lang="pt-BR" i="1" dirty="0" err="1" smtClean="0"/>
              <a:t>Should</a:t>
            </a:r>
            <a:r>
              <a:rPr lang="pt-BR" dirty="0" smtClean="0"/>
              <a:t>, </a:t>
            </a:r>
            <a:r>
              <a:rPr lang="pt-BR" i="1" dirty="0" err="1" smtClean="0"/>
              <a:t>Could</a:t>
            </a:r>
            <a:r>
              <a:rPr lang="pt-BR" dirty="0" smtClean="0"/>
              <a:t> e </a:t>
            </a:r>
            <a:r>
              <a:rPr lang="pt-BR" i="1" dirty="0" err="1" smtClean="0"/>
              <a:t>Would</a:t>
            </a:r>
            <a:r>
              <a:rPr lang="pt-BR" dirty="0" smtClean="0"/>
              <a:t>), para determinar o grau de necessidade que um determinado requisito de qualidade seja cumprido. </a:t>
            </a:r>
            <a:endParaRPr lang="pt-BR" dirty="0" smtClean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5229200"/>
            <a:ext cx="8229600" cy="1345336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Existe </a:t>
            </a:r>
            <a:r>
              <a:rPr lang="pt-BR" dirty="0" smtClean="0"/>
              <a:t>um ponto ótimo para o investimento em qualidade que baixa os custos com falhas o suficiente para compensar o </a:t>
            </a:r>
            <a:r>
              <a:rPr lang="pt-BR" dirty="0" smtClean="0"/>
              <a:t>investimento.</a:t>
            </a:r>
            <a:endParaRPr lang="pt-B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980728"/>
            <a:ext cx="8553538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/>
              <a:t>GQM (</a:t>
            </a:r>
            <a:r>
              <a:rPr lang="pt-BR" b="1" i="1" dirty="0" err="1" smtClean="0"/>
              <a:t>Goal</a:t>
            </a:r>
            <a:r>
              <a:rPr lang="pt-BR" b="1" dirty="0" smtClean="0"/>
              <a:t>/</a:t>
            </a:r>
            <a:r>
              <a:rPr lang="pt-BR" b="1" i="1" dirty="0" err="1" smtClean="0"/>
              <a:t>Question</a:t>
            </a:r>
            <a:r>
              <a:rPr lang="pt-BR" b="1" dirty="0" smtClean="0"/>
              <a:t>/</a:t>
            </a:r>
            <a:r>
              <a:rPr lang="pt-BR" b="1" i="1" dirty="0" err="1" smtClean="0"/>
              <a:t>Metric</a:t>
            </a:r>
            <a:r>
              <a:rPr lang="pt-BR" b="1" dirty="0" smtClean="0"/>
              <a:t>) e Avaliação da </a:t>
            </a:r>
            <a:r>
              <a:rPr lang="pt-BR" b="1" dirty="0" smtClean="0"/>
              <a:t>Qualidade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pt-BR" i="1" dirty="0" smtClean="0"/>
              <a:t>Nível conceitual</a:t>
            </a:r>
            <a:r>
              <a:rPr lang="pt-BR" dirty="0" smtClean="0"/>
              <a:t> (</a:t>
            </a:r>
            <a:r>
              <a:rPr lang="pt-BR" i="1" dirty="0" err="1" smtClean="0"/>
              <a:t>Goal</a:t>
            </a:r>
            <a:r>
              <a:rPr lang="pt-BR" dirty="0" smtClean="0"/>
              <a:t>/objetivo): </a:t>
            </a:r>
            <a:endParaRPr lang="pt-BR" dirty="0" smtClean="0"/>
          </a:p>
          <a:p>
            <a:pPr lvl="1"/>
            <a:r>
              <a:rPr lang="pt-BR" dirty="0" smtClean="0"/>
              <a:t>um </a:t>
            </a:r>
            <a:r>
              <a:rPr lang="pt-BR" dirty="0" smtClean="0"/>
              <a:t>objetivo é definido para um objeto por uma variedade de razões, com respeito a vários modelos de qualidade, a partir de vários pontos de vista e relativamente a um ambiente em particular (os </a:t>
            </a:r>
            <a:r>
              <a:rPr lang="pt-BR" i="1" dirty="0" smtClean="0"/>
              <a:t>objetos</a:t>
            </a:r>
            <a:r>
              <a:rPr lang="pt-BR" dirty="0" smtClean="0"/>
              <a:t> a serem medidos podem ser: produtos, processos ou recursos).</a:t>
            </a:r>
          </a:p>
          <a:p>
            <a:pPr lvl="0"/>
            <a:r>
              <a:rPr lang="pt-BR" i="1" dirty="0" smtClean="0"/>
              <a:t>Nível operacional</a:t>
            </a:r>
            <a:r>
              <a:rPr lang="pt-BR" dirty="0" smtClean="0"/>
              <a:t> (</a:t>
            </a:r>
            <a:r>
              <a:rPr lang="pt-BR" i="1" dirty="0" err="1" smtClean="0"/>
              <a:t>Question</a:t>
            </a:r>
            <a:r>
              <a:rPr lang="pt-BR" dirty="0" smtClean="0"/>
              <a:t>/questão): </a:t>
            </a:r>
            <a:endParaRPr lang="pt-BR" dirty="0" smtClean="0"/>
          </a:p>
          <a:p>
            <a:pPr lvl="1"/>
            <a:r>
              <a:rPr lang="pt-BR" dirty="0" smtClean="0"/>
              <a:t>um </a:t>
            </a:r>
            <a:r>
              <a:rPr lang="pt-BR" dirty="0" smtClean="0"/>
              <a:t>conjunto de questões é usado para definir modelos de objetos de estudo e então focar no objeto que caracteriza a avaliação ou a obtenção de um objetivo específico.</a:t>
            </a:r>
          </a:p>
          <a:p>
            <a:pPr lvl="0"/>
            <a:r>
              <a:rPr lang="pt-BR" i="1" dirty="0" smtClean="0"/>
              <a:t>Nível quantitativo </a:t>
            </a:r>
            <a:r>
              <a:rPr lang="pt-BR" dirty="0" smtClean="0"/>
              <a:t>(</a:t>
            </a:r>
            <a:r>
              <a:rPr lang="pt-BR" i="1" dirty="0" err="1" smtClean="0"/>
              <a:t>Metric</a:t>
            </a:r>
            <a:r>
              <a:rPr lang="pt-BR" dirty="0" smtClean="0"/>
              <a:t>/métrica): </a:t>
            </a:r>
            <a:endParaRPr lang="pt-BR" dirty="0" smtClean="0"/>
          </a:p>
          <a:p>
            <a:pPr lvl="1"/>
            <a:r>
              <a:rPr lang="pt-BR" dirty="0" smtClean="0"/>
              <a:t>um </a:t>
            </a:r>
            <a:r>
              <a:rPr lang="pt-BR" dirty="0" smtClean="0"/>
              <a:t>conjunto de dados, baseados nos modelos, é associado com cada questão para respondê-la de forma quantitativa (os dados podem ser </a:t>
            </a:r>
            <a:r>
              <a:rPr lang="pt-BR" i="1" dirty="0" smtClean="0"/>
              <a:t>objetivos</a:t>
            </a:r>
            <a:r>
              <a:rPr lang="pt-BR" dirty="0" smtClean="0"/>
              <a:t>, se dependem apenas do objeto avaliado, ou </a:t>
            </a:r>
            <a:r>
              <a:rPr lang="pt-BR" i="1" dirty="0" smtClean="0"/>
              <a:t>subjetivos</a:t>
            </a:r>
            <a:r>
              <a:rPr lang="pt-BR" dirty="0" smtClean="0"/>
              <a:t>, se dependem de uma interpretação do avaliador).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5013176"/>
            <a:ext cx="8229600" cy="1561360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Em GQM a definição do processo de avaliação é feita de forma </a:t>
            </a:r>
            <a:r>
              <a:rPr lang="pt-BR" i="1" dirty="0" err="1" smtClean="0"/>
              <a:t>top-down</a:t>
            </a:r>
            <a:r>
              <a:rPr lang="pt-BR" dirty="0" smtClean="0"/>
              <a:t>, ou seja, dos objetivos até as métricas, enquanto que a interpretação dos resultados é feita de forma </a:t>
            </a:r>
            <a:r>
              <a:rPr lang="pt-BR" i="1" dirty="0" err="1" smtClean="0"/>
              <a:t>bottom-up</a:t>
            </a:r>
            <a:r>
              <a:rPr lang="pt-BR" dirty="0" smtClean="0"/>
              <a:t>, ou seja, das métricas até os objetivos. 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412776"/>
            <a:ext cx="8296952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Santos e </a:t>
            </a:r>
            <a:r>
              <a:rPr lang="pt-BR" dirty="0" err="1" smtClean="0"/>
              <a:t>Pretz</a:t>
            </a:r>
            <a:r>
              <a:rPr lang="pt-BR" dirty="0" smtClean="0"/>
              <a:t> (2009) apresentam um estudo de caso onde GQM é usado para avaliar um projeto de desenvolvimento de software. </a:t>
            </a:r>
            <a:endParaRPr lang="pt-BR" dirty="0" smtClean="0"/>
          </a:p>
          <a:p>
            <a:r>
              <a:rPr lang="pt-BR" dirty="0" smtClean="0"/>
              <a:t>Cada </a:t>
            </a:r>
            <a:r>
              <a:rPr lang="pt-BR" dirty="0" smtClean="0"/>
              <a:t>risco importante do sistema é analisado como um objetivo, para o qual são definidas questões e métricas. </a:t>
            </a:r>
            <a:endParaRPr lang="pt-BR" dirty="0" smtClean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Inicialmente os autores associam os riscos identificados às características e subcaracterísticas de qualidade da norma 9126, na época ainda em vigência. 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908720"/>
            <a:ext cx="8818741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Assim, para cada risco identificado e possivelmente para cada subcaracterística de qualidade associada ao risco, um </a:t>
            </a:r>
            <a:r>
              <a:rPr lang="pt-BR" b="1" dirty="0" smtClean="0"/>
              <a:t>objetivo </a:t>
            </a:r>
            <a:r>
              <a:rPr lang="pt-BR" dirty="0" smtClean="0"/>
              <a:t>é estabelecido. </a:t>
            </a:r>
            <a:endParaRPr lang="pt-BR" dirty="0" smtClean="0"/>
          </a:p>
          <a:p>
            <a:r>
              <a:rPr lang="pt-BR" dirty="0" smtClean="0"/>
              <a:t>Para </a:t>
            </a:r>
            <a:r>
              <a:rPr lang="pt-BR" dirty="0" smtClean="0"/>
              <a:t>cada objetivo, uma ou mais </a:t>
            </a:r>
            <a:r>
              <a:rPr lang="pt-BR" b="1" dirty="0" smtClean="0"/>
              <a:t>questões </a:t>
            </a:r>
            <a:r>
              <a:rPr lang="pt-BR" dirty="0" smtClean="0"/>
              <a:t>são colocadas e, para cada questão, uma ou mais </a:t>
            </a:r>
            <a:r>
              <a:rPr lang="pt-BR" b="1" dirty="0" smtClean="0"/>
              <a:t>métricas </a:t>
            </a:r>
            <a:r>
              <a:rPr lang="pt-BR" dirty="0" smtClean="0"/>
              <a:t>são </a:t>
            </a:r>
            <a:r>
              <a:rPr lang="pt-BR" dirty="0" smtClean="0"/>
              <a:t>definidas.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648776"/>
            <a:ext cx="8208912" cy="5926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521800"/>
          </a:xfrm>
        </p:spPr>
        <p:txBody>
          <a:bodyPr>
            <a:normAutofit/>
          </a:bodyPr>
          <a:lstStyle/>
          <a:p>
            <a:r>
              <a:rPr lang="pt-BR" dirty="0" smtClean="0"/>
              <a:t>Como se pode ver na figura, o </a:t>
            </a:r>
            <a:r>
              <a:rPr lang="pt-BR" i="1" dirty="0" smtClean="0"/>
              <a:t>objetivo</a:t>
            </a:r>
            <a:r>
              <a:rPr lang="pt-BR" dirty="0" smtClean="0"/>
              <a:t> é especificado de acordo com um padrão estabelecido pelo próprio GQM, que sugere que objetivos sejam estabelecidos a partir de diferentes dimensões:</a:t>
            </a:r>
          </a:p>
          <a:p>
            <a:pPr lvl="1"/>
            <a:r>
              <a:rPr lang="pt-BR" i="1" dirty="0" smtClean="0"/>
              <a:t>Propósito</a:t>
            </a:r>
            <a:r>
              <a:rPr lang="pt-BR" dirty="0" smtClean="0"/>
              <a:t>. Um verbo que representa o objetivo, como, por exemplo, “avaliar”.</a:t>
            </a:r>
          </a:p>
          <a:p>
            <a:pPr lvl="1"/>
            <a:r>
              <a:rPr lang="pt-BR" i="1" dirty="0" smtClean="0"/>
              <a:t>Questão</a:t>
            </a:r>
            <a:r>
              <a:rPr lang="pt-BR" dirty="0" smtClean="0"/>
              <a:t>. Um adjetivo referente ao objeto, como, por exemplo, “a maturidade de”.</a:t>
            </a:r>
          </a:p>
          <a:p>
            <a:pPr lvl="1"/>
            <a:r>
              <a:rPr lang="pt-BR" i="1" dirty="0" smtClean="0"/>
              <a:t>Objeto</a:t>
            </a:r>
            <a:r>
              <a:rPr lang="pt-BR" dirty="0" smtClean="0"/>
              <a:t>. O objeto em avaliação, como, por exemplo, “o software”.</a:t>
            </a:r>
          </a:p>
          <a:p>
            <a:pPr lvl="1"/>
            <a:r>
              <a:rPr lang="pt-BR" i="1" dirty="0" smtClean="0"/>
              <a:t>Ponto de vista</a:t>
            </a:r>
            <a:r>
              <a:rPr lang="pt-BR" dirty="0" smtClean="0"/>
              <a:t>. Para quem a avaliação é feita, como, por exemplo, “do ponto de vista do cliente”.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</a:t>
            </a:r>
            <a:r>
              <a:rPr lang="pt-BR" dirty="0" err="1" smtClean="0"/>
              <a:t>Square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 smtClean="0"/>
              <a:t>ISO/IEC 2500n – Divisão Gestão da Qualidade.</a:t>
            </a:r>
          </a:p>
          <a:p>
            <a:pPr lvl="0"/>
            <a:r>
              <a:rPr lang="pt-BR" dirty="0" smtClean="0"/>
              <a:t>ISO/IEC 2501n – Divisão Modelo de Qualidade.</a:t>
            </a:r>
          </a:p>
          <a:p>
            <a:pPr lvl="0"/>
            <a:r>
              <a:rPr lang="pt-BR" dirty="0" smtClean="0"/>
              <a:t>ISO/IEC 2502n – Divisão Medição da Qualidade.</a:t>
            </a:r>
          </a:p>
          <a:p>
            <a:pPr lvl="0"/>
            <a:r>
              <a:rPr lang="pt-BR" dirty="0" smtClean="0"/>
              <a:t>ISO/IEC 2503n – Divisão Requisitos de Qualidade. </a:t>
            </a:r>
          </a:p>
          <a:p>
            <a:pPr lvl="0"/>
            <a:r>
              <a:rPr lang="pt-BR" dirty="0" smtClean="0"/>
              <a:t>ISO/IEC 2504n – Divisão Avaliação da Qualidade.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smtClean="0"/>
              <a:t>Gestão da qualidade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Apresenta os modelos comuns, padrões básicos termos e definições usados por toda a série de normas SQuaRE. </a:t>
            </a:r>
          </a:p>
          <a:p>
            <a:r>
              <a:rPr lang="pt-BR" dirty="0" smtClean="0"/>
              <a:t>Esta divisão inclui duas unidades:</a:t>
            </a:r>
          </a:p>
          <a:p>
            <a:pPr lvl="1"/>
            <a:r>
              <a:rPr lang="pt-BR" i="1" dirty="0" smtClean="0"/>
              <a:t>Guia do SQuaRE</a:t>
            </a:r>
            <a:r>
              <a:rPr lang="pt-BR" dirty="0" smtClean="0"/>
              <a:t>, que apresenta a estrutura, terminologia, visão geral do documento, público alvo, modelos de referência e partes associadas da série.</a:t>
            </a:r>
          </a:p>
          <a:p>
            <a:pPr lvl="1"/>
            <a:r>
              <a:rPr lang="pt-BR" i="1" dirty="0" smtClean="0"/>
              <a:t>Planejamento e Gerenciamento</a:t>
            </a:r>
            <a:r>
              <a:rPr lang="pt-BR" dirty="0" smtClean="0"/>
              <a:t>, que apresenta os requisitos para planejar e gerenciar o processo de avaliação da qualidade de produtos de software.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smtClean="0"/>
              <a:t>Modelo de qualidade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 smtClean="0"/>
              <a:t>Apresenta as características e subcaracterísticas de qualidade interna, externa e de uso. </a:t>
            </a:r>
          </a:p>
          <a:p>
            <a:r>
              <a:rPr lang="pt-BR" dirty="0" smtClean="0"/>
              <a:t>Os padrões na área de medidas de qualidade são derivados das normas 9126 e 14598, cobrindo as definições matemáticas e o detalhamento da aplicação de medidas práticas de qualidade interna, externa e de uso. </a:t>
            </a:r>
          </a:p>
          <a:p>
            <a:r>
              <a:rPr lang="pt-BR" dirty="0" smtClean="0"/>
              <a:t>O documento inclui:</a:t>
            </a:r>
          </a:p>
          <a:p>
            <a:pPr lvl="1"/>
            <a:r>
              <a:rPr lang="pt-BR" i="1" dirty="0" smtClean="0"/>
              <a:t>Modelo de referência e guia de medição</a:t>
            </a:r>
            <a:r>
              <a:rPr lang="pt-BR" dirty="0" smtClean="0"/>
              <a:t>: que apresenta uma introdução e explicação sobre a aplicação das medidas de qualidade.</a:t>
            </a:r>
          </a:p>
          <a:p>
            <a:pPr lvl="1"/>
            <a:r>
              <a:rPr lang="pt-BR" i="1" dirty="0" smtClean="0"/>
              <a:t>Medidas Primitivas</a:t>
            </a:r>
            <a:r>
              <a:rPr lang="pt-BR" dirty="0" smtClean="0"/>
              <a:t>: um conjunto de medições básicas usadas para a definição das demais.</a:t>
            </a:r>
          </a:p>
          <a:p>
            <a:pPr lvl="1"/>
            <a:r>
              <a:rPr lang="pt-BR" i="1" dirty="0" smtClean="0"/>
              <a:t>Medidas Internas</a:t>
            </a:r>
            <a:r>
              <a:rPr lang="pt-BR" dirty="0" smtClean="0"/>
              <a:t>: O conjunto de medidas quantitativas em termos de características e subcaracterísticas internas.</a:t>
            </a:r>
          </a:p>
          <a:p>
            <a:pPr lvl="1"/>
            <a:r>
              <a:rPr lang="pt-BR" i="1" dirty="0" smtClean="0"/>
              <a:t>Medidas Externas</a:t>
            </a:r>
            <a:r>
              <a:rPr lang="pt-BR" dirty="0" smtClean="0"/>
              <a:t>: O conjunto de medidas quantitativas em termos de características e subcaracterísticas externas.</a:t>
            </a:r>
          </a:p>
          <a:p>
            <a:pPr lvl="1"/>
            <a:r>
              <a:rPr lang="pt-BR" i="1" dirty="0" smtClean="0"/>
              <a:t>Medidas de Uso</a:t>
            </a:r>
            <a:r>
              <a:rPr lang="pt-BR" dirty="0" smtClean="0"/>
              <a:t>: O conjunto de medidas quantitativas em termos de características e subcaracterísticas de uso do software.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smtClean="0"/>
              <a:t>Requisitos de qualidade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</a:t>
            </a:r>
            <a:r>
              <a:rPr lang="pt-BR" smtClean="0"/>
              <a:t>divisão contém </a:t>
            </a:r>
            <a:r>
              <a:rPr lang="pt-BR" dirty="0" smtClean="0"/>
              <a:t>o padrão para suportar a especificação de requisitos de qualidade, tanto para a fase de eliciação dos requisitos de qualidade do software quanto como entrada para o processo de avaliação da qualidade do software.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smtClean="0"/>
              <a:t>Avaliação </a:t>
            </a:r>
            <a:r>
              <a:rPr lang="pt-BR" i="1" dirty="0" smtClean="0"/>
              <a:t>da qualidade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Provê </a:t>
            </a:r>
            <a:r>
              <a:rPr lang="pt-BR" dirty="0" smtClean="0"/>
              <a:t>as ferramentas para a avaliação da qualidade de um sistema de software tanto por desenvolvedores, compradores ou avaliadores independentes. </a:t>
            </a:r>
            <a:endParaRPr lang="pt-BR" dirty="0" smtClean="0"/>
          </a:p>
          <a:p>
            <a:r>
              <a:rPr lang="pt-BR" dirty="0" smtClean="0"/>
              <a:t>Inclui processos de avaliação para desenvolvedores, compradores e avaliadores.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1261</TotalTime>
  <Words>4026</Words>
  <Application>Microsoft Office PowerPoint</Application>
  <PresentationFormat>Apresentação na tela (4:3)</PresentationFormat>
  <Paragraphs>290</Paragraphs>
  <Slides>49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49</vt:i4>
      </vt:variant>
    </vt:vector>
  </HeadingPairs>
  <TitlesOfParts>
    <vt:vector size="50" baseType="lpstr">
      <vt:lpstr>Urbano</vt:lpstr>
      <vt:lpstr>Qualidade de Produto de Software</vt:lpstr>
      <vt:lpstr>Qualidade de software</vt:lpstr>
      <vt:lpstr>Modelo de Qualidade SquaRE – ISO/IEC 25010:2011</vt:lpstr>
      <vt:lpstr>Abordagem conceitual para qualidade</vt:lpstr>
      <vt:lpstr>Modelo Square</vt:lpstr>
      <vt:lpstr>Gestão da qualidade </vt:lpstr>
      <vt:lpstr>Modelo de qualidade </vt:lpstr>
      <vt:lpstr>Requisitos de qualidade </vt:lpstr>
      <vt:lpstr>Avaliação da qualidade</vt:lpstr>
      <vt:lpstr>Slide 10</vt:lpstr>
      <vt:lpstr>Adequação funcional</vt:lpstr>
      <vt:lpstr>Confiabilidade</vt:lpstr>
      <vt:lpstr>Usabilidade</vt:lpstr>
      <vt:lpstr>Eficiência de desempenho </vt:lpstr>
      <vt:lpstr>Segurança</vt:lpstr>
      <vt:lpstr>Compatibilidade </vt:lpstr>
      <vt:lpstr>Manutenibilidade </vt:lpstr>
      <vt:lpstr>Portabilidade</vt:lpstr>
      <vt:lpstr>Qualidades do Software em Uso</vt:lpstr>
      <vt:lpstr>Efetividade</vt:lpstr>
      <vt:lpstr>Eficiência</vt:lpstr>
      <vt:lpstr>Satisfação</vt:lpstr>
      <vt:lpstr>Uso sem riscos</vt:lpstr>
      <vt:lpstr>Cobertura de contexto</vt:lpstr>
      <vt:lpstr>Instalação de um Programa de Melhoria de Qualidade</vt:lpstr>
      <vt:lpstr>Slide 26</vt:lpstr>
      <vt:lpstr>Princípios para o sucesso de um programa de qualidade</vt:lpstr>
      <vt:lpstr>Gestão da Qualidade</vt:lpstr>
      <vt:lpstr>Modelo de Maturidade de Crosby em relação à Qualidade</vt:lpstr>
      <vt:lpstr>Técnicas para controle da qualidade</vt:lpstr>
      <vt:lpstr>Walkthrough</vt:lpstr>
      <vt:lpstr>Papeis em uma reunião walkthrough</vt:lpstr>
      <vt:lpstr>Slide 33</vt:lpstr>
      <vt:lpstr>Perfis psicológicos em uma reunião walkthrouh</vt:lpstr>
      <vt:lpstr>Inspeções Fagan</vt:lpstr>
      <vt:lpstr>Slide 36</vt:lpstr>
      <vt:lpstr>Papeis em uma inspeção Fagan</vt:lpstr>
      <vt:lpstr>Atividades de uma inspeção Fagan</vt:lpstr>
      <vt:lpstr>Requisitos de Qualidade</vt:lpstr>
      <vt:lpstr>Moscow</vt:lpstr>
      <vt:lpstr>Slide 41</vt:lpstr>
      <vt:lpstr>GQM (Goal/Question/Metric) e Avaliação da Qualidade</vt:lpstr>
      <vt:lpstr>Slide 43</vt:lpstr>
      <vt:lpstr>Slide 44</vt:lpstr>
      <vt:lpstr>Slide 45</vt:lpstr>
      <vt:lpstr>Slide 46</vt:lpstr>
      <vt:lpstr>Slide 47</vt:lpstr>
      <vt:lpstr>Slide 48</vt:lpstr>
      <vt:lpstr>Slide 49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Métodos Ágeis de Desenvolvimento de Software </dc:title>
  <cp:lastModifiedBy>Raul Sidnei Wazlawick</cp:lastModifiedBy>
  <cp:revision>121</cp:revision>
  <dcterms:modified xsi:type="dcterms:W3CDTF">2012-05-24T15:30:09Z</dcterms:modified>
</cp:coreProperties>
</file>