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21" r:id="rId63"/>
    <p:sldId id="317" r:id="rId64"/>
    <p:sldId id="318" r:id="rId65"/>
    <p:sldId id="319" r:id="rId66"/>
    <p:sldId id="322" r:id="rId67"/>
    <p:sldId id="323" r:id="rId68"/>
    <p:sldId id="324" r:id="rId69"/>
  </p:sldIdLst>
  <p:sldSz cx="9144000" cy="6858000" type="screen4x3"/>
  <p:notesSz cx="7099300" cy="102346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pt-BR"/>
          </a:p>
        </p:txBody>
      </p:sp>
      <p:sp>
        <p:nvSpPr>
          <p:cNvPr id="3" name="Espaço Reservado para Data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59F4EF8-24C1-4348-8523-ECECC19BE4E4}" type="datetimeFigureOut">
              <a:rPr lang="pt-BR" smtClean="0"/>
              <a:pPr/>
              <a:t>21/08/2013</a:t>
            </a:fld>
            <a:endParaRPr lang="pt-BR"/>
          </a:p>
        </p:txBody>
      </p:sp>
      <p:sp>
        <p:nvSpPr>
          <p:cNvPr id="4" name="Espaço Reservado para Imagem de Slide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pt-BR"/>
          </a:p>
        </p:txBody>
      </p:sp>
      <p:sp>
        <p:nvSpPr>
          <p:cNvPr id="5" name="Espaço Reservado para Anotaçõ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11BC06CE-6A77-432A-B50F-F91D008B79BD}"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3" name="Retângulo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tângulo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tângulo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tângulo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tângulo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tângulo de cantos arredondado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tângulo de cantos arredondado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tângulo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a:xfrm>
            <a:off x="6705600" y="4206240"/>
            <a:ext cx="960120" cy="457200"/>
          </a:xfrm>
        </p:spPr>
        <p:txBody>
          <a:bodyPr/>
          <a:lstStyle/>
          <a:p>
            <a:fld id="{2E700DB3-DBF0-4086-B675-117E7A9610B8}" type="datetimeFigureOut">
              <a:rPr lang="pt-BR" smtClean="0"/>
              <a:pPr/>
              <a:t>21/08/2013</a:t>
            </a:fld>
            <a:endParaRPr lang="pt-BR"/>
          </a:p>
        </p:txBody>
      </p:sp>
      <p:sp>
        <p:nvSpPr>
          <p:cNvPr id="17" name="Espaço Reservado para Rodapé 16"/>
          <p:cNvSpPr>
            <a:spLocks noGrp="1"/>
          </p:cNvSpPr>
          <p:nvPr>
            <p:ph type="ftr" sz="quarter" idx="11"/>
          </p:nvPr>
        </p:nvSpPr>
        <p:spPr>
          <a:xfrm>
            <a:off x="5410200" y="4205288"/>
            <a:ext cx="1295400" cy="457200"/>
          </a:xfrm>
        </p:spPr>
        <p:txBody>
          <a:bodyPr/>
          <a:lstStyle/>
          <a:p>
            <a:endParaRPr lang="pt-BR"/>
          </a:p>
        </p:txBody>
      </p:sp>
      <p:sp>
        <p:nvSpPr>
          <p:cNvPr id="29" name="Espaço Reservado para Número de Slid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21/08/2013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81800" y="1143000"/>
            <a:ext cx="1905000" cy="5486400"/>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1143000"/>
            <a:ext cx="6248400" cy="5486400"/>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21/08/2013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21/08/2013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21/08/2013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2E700DB3-DBF0-4086-B675-117E7A9610B8}" type="datetimeFigureOut">
              <a:rPr lang="pt-BR" smtClean="0"/>
              <a:pPr/>
              <a:t>21/08/2013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381000" y="1143000"/>
            <a:ext cx="8382000" cy="1069848"/>
          </a:xfrm>
        </p:spPr>
        <p:txBody>
          <a:bodyPr anchor="ctr"/>
          <a:lstStyle>
            <a:lvl1pPr>
              <a:defRPr sz="4000" b="0" i="0" cap="none"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6" name="Espaço Reservado para Data 25"/>
          <p:cNvSpPr>
            <a:spLocks noGrp="1"/>
          </p:cNvSpPr>
          <p:nvPr>
            <p:ph type="dt" sz="half" idx="10"/>
          </p:nvPr>
        </p:nvSpPr>
        <p:spPr/>
        <p:txBody>
          <a:bodyPr rtlCol="0"/>
          <a:lstStyle/>
          <a:p>
            <a:fld id="{2E700DB3-DBF0-4086-B675-117E7A9610B8}" type="datetimeFigureOut">
              <a:rPr lang="pt-BR" smtClean="0"/>
              <a:pPr/>
              <a:t>21/08/2013</a:t>
            </a:fld>
            <a:endParaRPr lang="pt-BR"/>
          </a:p>
        </p:txBody>
      </p:sp>
      <p:sp>
        <p:nvSpPr>
          <p:cNvPr id="27" name="Espaço Reservado para Número de Slide 26"/>
          <p:cNvSpPr>
            <a:spLocks noGrp="1"/>
          </p:cNvSpPr>
          <p:nvPr>
            <p:ph type="sldNum" sz="quarter" idx="11"/>
          </p:nvPr>
        </p:nvSpPr>
        <p:spPr/>
        <p:txBody>
          <a:bodyPr rtlCol="0"/>
          <a:lstStyle/>
          <a:p>
            <a:fld id="{2119D8CF-8DEC-4D9F-84EE-ADF04DFF3391}" type="slidenum">
              <a:rPr lang="pt-BR" smtClean="0"/>
              <a:pPr/>
              <a:t>‹nº›</a:t>
            </a:fld>
            <a:endParaRPr lang="pt-BR"/>
          </a:p>
        </p:txBody>
      </p:sp>
      <p:sp>
        <p:nvSpPr>
          <p:cNvPr id="28" name="Espaço Reservado para Rodapé 27"/>
          <p:cNvSpPr>
            <a:spLocks noGrp="1"/>
          </p:cNvSpPr>
          <p:nvPr>
            <p:ph type="ftr" sz="quarter" idx="12"/>
          </p:nvPr>
        </p:nvSpPr>
        <p:spPr/>
        <p:txBody>
          <a:bodyPr rtlCol="0"/>
          <a:lstStyle/>
          <a:p>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a:xfrm>
            <a:off x="6583680" y="612648"/>
            <a:ext cx="957264" cy="457200"/>
          </a:xfrm>
        </p:spPr>
        <p:txBody>
          <a:bodyPr/>
          <a:lstStyle/>
          <a:p>
            <a:fld id="{2E700DB3-DBF0-4086-B675-117E7A9610B8}" type="datetimeFigureOut">
              <a:rPr lang="pt-BR" smtClean="0"/>
              <a:pPr/>
              <a:t>21/08/2013</a:t>
            </a:fld>
            <a:endParaRPr lang="pt-BR"/>
          </a:p>
        </p:txBody>
      </p:sp>
      <p:sp>
        <p:nvSpPr>
          <p:cNvPr id="4" name="Espaço Reservado para Rodapé 3"/>
          <p:cNvSpPr>
            <a:spLocks noGrp="1"/>
          </p:cNvSpPr>
          <p:nvPr>
            <p:ph type="ftr" sz="quarter" idx="11"/>
          </p:nvPr>
        </p:nvSpPr>
        <p:spPr>
          <a:xfrm>
            <a:off x="5257800" y="612648"/>
            <a:ext cx="1325880" cy="457200"/>
          </a:xfrm>
        </p:spPr>
        <p:txBody>
          <a:bodyPr/>
          <a:lstStyle/>
          <a:p>
            <a:endParaRPr lang="pt-BR"/>
          </a:p>
        </p:txBody>
      </p:sp>
      <p:sp>
        <p:nvSpPr>
          <p:cNvPr id="5" name="Espaço Reservado para Número de Slide 4"/>
          <p:cNvSpPr>
            <a:spLocks noGrp="1"/>
          </p:cNvSpPr>
          <p:nvPr>
            <p:ph type="sldNum" sz="quarter" idx="12"/>
          </p:nvPr>
        </p:nvSpPr>
        <p:spPr>
          <a:xfrm>
            <a:off x="8174736" y="2272"/>
            <a:ext cx="762000" cy="365760"/>
          </a:xfrm>
        </p:spPr>
        <p:txBody>
          <a:bodyPr/>
          <a:lstStyle/>
          <a:p>
            <a:fld id="{2119D8CF-8DEC-4D9F-84EE-ADF04DFF339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21/08/2013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353496" y="1101970"/>
            <a:ext cx="3383280" cy="877824"/>
          </a:xfrm>
        </p:spPr>
        <p:txBody>
          <a:bodyPr anchor="b"/>
          <a:lstStyle>
            <a:lvl1pPr algn="l">
              <a:buNone/>
              <a:defRPr sz="1800" b="1"/>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2E700DB3-DBF0-4086-B675-117E7A9610B8}" type="datetimeFigureOut">
              <a:rPr lang="pt-BR" smtClean="0"/>
              <a:pPr/>
              <a:t>21/08/2013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21/08/2013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tângulo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tângulo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tângulo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tângulo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tângulo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tângulo de cantos arredondado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tângulo de cantos arredondado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tângulo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tângulo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tângulo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tângulo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tângulo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tângulo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ço Reservado para Título 21"/>
          <p:cNvSpPr>
            <a:spLocks noGrp="1"/>
          </p:cNvSpPr>
          <p:nvPr>
            <p:ph type="title"/>
          </p:nvPr>
        </p:nvSpPr>
        <p:spPr>
          <a:xfrm>
            <a:off x="457200" y="1143000"/>
            <a:ext cx="8229600" cy="1066800"/>
          </a:xfrm>
          <a:prstGeom prst="rect">
            <a:avLst/>
          </a:prstGeom>
        </p:spPr>
        <p:txBody>
          <a:bodyPr vert="horz" anchor="ctr">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E700DB3-DBF0-4086-B675-117E7A9610B8}" type="datetimeFigureOut">
              <a:rPr lang="pt-BR" smtClean="0"/>
              <a:pPr/>
              <a:t>21/08/2013</a:t>
            </a:fld>
            <a:endParaRPr lang="pt-BR"/>
          </a:p>
        </p:txBody>
      </p:sp>
      <p:sp>
        <p:nvSpPr>
          <p:cNvPr id="3" name="Espaço Reservado para Rodapé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pt-BR"/>
          </a:p>
        </p:txBody>
      </p:sp>
      <p:sp>
        <p:nvSpPr>
          <p:cNvPr id="23" name="Espaço Reservado para Número de Slid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dirty="0" smtClean="0"/>
              <a:t>Qualidade de Processo</a:t>
            </a:r>
            <a:endParaRPr lang="pt-BR" dirty="0"/>
          </a:p>
        </p:txBody>
      </p:sp>
      <p:sp>
        <p:nvSpPr>
          <p:cNvPr id="3" name="Subtítulo 2"/>
          <p:cNvSpPr>
            <a:spLocks noGrp="1"/>
          </p:cNvSpPr>
          <p:nvPr>
            <p:ph type="subTitle" idx="1"/>
          </p:nvPr>
        </p:nvSpPr>
        <p:spPr/>
        <p:txBody>
          <a:bodyPr/>
          <a:lstStyle/>
          <a:p>
            <a:r>
              <a:rPr lang="pt-BR" dirty="0" smtClean="0"/>
              <a:t>Prof. Raul Sidnei Wazlawick</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O planejamento e execução de projetos deve ser controlado.</a:t>
            </a:r>
          </a:p>
          <a:p>
            <a:r>
              <a:rPr lang="pt-BR" dirty="0" smtClean="0"/>
              <a:t>Os processos relacionados ao cliente e a comunicação com ele devem receber atenção especial.</a:t>
            </a:r>
          </a:p>
          <a:p>
            <a:r>
              <a:rPr lang="pt-BR" dirty="0" smtClean="0"/>
              <a:t>A não conformidade de produtos deve ser avaliada e controlada.</a:t>
            </a:r>
          </a:p>
          <a:p>
            <a:r>
              <a:rPr lang="pt-BR" dirty="0" smtClean="0"/>
              <a:t>Ações corretivas devem ser executadas sempre que necessário.</a:t>
            </a:r>
          </a:p>
          <a:p>
            <a:r>
              <a:rPr lang="pt-BR" dirty="0" smtClean="0"/>
              <a:t>Etc.</a:t>
            </a:r>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ISO/IEC 15504 – SPICE</a:t>
            </a:r>
            <a:endParaRPr lang="pt-BR" dirty="0"/>
          </a:p>
        </p:txBody>
      </p:sp>
      <p:sp>
        <p:nvSpPr>
          <p:cNvPr id="3" name="Espaço Reservado para Conteúdo 2"/>
          <p:cNvSpPr>
            <a:spLocks noGrp="1"/>
          </p:cNvSpPr>
          <p:nvPr>
            <p:ph idx="1"/>
          </p:nvPr>
        </p:nvSpPr>
        <p:spPr/>
        <p:txBody>
          <a:bodyPr/>
          <a:lstStyle/>
          <a:p>
            <a:r>
              <a:rPr lang="pt-BR" i="1" dirty="0" smtClean="0"/>
              <a:t>Software </a:t>
            </a:r>
            <a:r>
              <a:rPr lang="pt-BR" i="1" dirty="0" err="1" smtClean="0"/>
              <a:t>Process</a:t>
            </a:r>
            <a:r>
              <a:rPr lang="pt-BR" i="1" dirty="0" smtClean="0"/>
              <a:t> </a:t>
            </a:r>
            <a:r>
              <a:rPr lang="pt-BR" i="1" dirty="0" err="1" smtClean="0"/>
              <a:t>Improvement</a:t>
            </a:r>
            <a:r>
              <a:rPr lang="pt-BR" i="1" dirty="0" smtClean="0"/>
              <a:t> and </a:t>
            </a:r>
            <a:r>
              <a:rPr lang="pt-BR" i="1" dirty="0" err="1" smtClean="0"/>
              <a:t>Capability</a:t>
            </a:r>
            <a:r>
              <a:rPr lang="pt-BR" i="1" dirty="0" smtClean="0"/>
              <a:t> </a:t>
            </a:r>
            <a:r>
              <a:rPr lang="pt-BR" i="1" dirty="0" err="1" smtClean="0"/>
              <a:t>dEtermination</a:t>
            </a:r>
            <a:r>
              <a:rPr lang="pt-BR" dirty="0" smtClean="0"/>
              <a:t> foi criada como uma complementação para a ISO/IEC 12207 (definição de processos do ciclo de vida de desenvolvimento de software), e tem como objetivo orientar a avaliação e </a:t>
            </a:r>
            <a:r>
              <a:rPr lang="pt-BR" dirty="0" err="1" smtClean="0"/>
              <a:t>auto-avaliação</a:t>
            </a:r>
            <a:r>
              <a:rPr lang="pt-BR" dirty="0" smtClean="0"/>
              <a:t> da capacidade de empresas em processos e a partir dessa avaliação permitir a melhoria destes processos.</a:t>
            </a:r>
          </a:p>
          <a:p>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1026" name="Picture 2"/>
          <p:cNvPicPr>
            <a:picLocks noGrp="1" noChangeAspect="1" noChangeArrowheads="1"/>
          </p:cNvPicPr>
          <p:nvPr>
            <p:ph idx="1"/>
          </p:nvPr>
        </p:nvPicPr>
        <p:blipFill>
          <a:blip r:embed="rId2" cstate="print"/>
          <a:srcRect/>
          <a:stretch>
            <a:fillRect/>
          </a:stretch>
        </p:blipFill>
        <p:spPr bwMode="auto">
          <a:xfrm>
            <a:off x="179512" y="620688"/>
            <a:ext cx="8733196" cy="597666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Existem cinco grandes categorias dentro da dimensão de processos. </a:t>
            </a:r>
          </a:p>
          <a:p>
            <a:r>
              <a:rPr lang="pt-BR" dirty="0" smtClean="0"/>
              <a:t>Esses processos são fortemente alinhados com as definições da norma ISO/IEC 12207. </a:t>
            </a:r>
          </a:p>
          <a:p>
            <a:r>
              <a:rPr lang="pt-BR" dirty="0" smtClean="0"/>
              <a:t>Dependendo da referência bibliográfica, o número de processos pode variar, pois a lista tem evoluído com o passar do tempo. </a:t>
            </a:r>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lvl="0"/>
            <a:r>
              <a:rPr lang="pt-BR" i="1" dirty="0" smtClean="0"/>
              <a:t>CUS</a:t>
            </a:r>
            <a:r>
              <a:rPr lang="pt-BR" dirty="0" smtClean="0"/>
              <a:t>: </a:t>
            </a:r>
            <a:r>
              <a:rPr lang="pt-BR" i="1" dirty="0" smtClean="0"/>
              <a:t>relação cliente/fornecedor</a:t>
            </a:r>
            <a:r>
              <a:rPr lang="pt-BR" dirty="0" smtClean="0"/>
              <a:t>. Esta categoria inclui: </a:t>
            </a:r>
          </a:p>
          <a:p>
            <a:pPr lvl="1"/>
            <a:r>
              <a:rPr lang="pt-BR" sz="2800" dirty="0" smtClean="0"/>
              <a:t>CUS.1 - Aquisição de software.</a:t>
            </a:r>
          </a:p>
          <a:p>
            <a:pPr lvl="1"/>
            <a:r>
              <a:rPr lang="pt-BR" sz="2800" dirty="0" smtClean="0"/>
              <a:t>CUS.2 - Gerenciamento das necessidades do cliente.</a:t>
            </a:r>
          </a:p>
          <a:p>
            <a:pPr lvl="1"/>
            <a:r>
              <a:rPr lang="pt-BR" sz="2800" dirty="0" smtClean="0"/>
              <a:t>CUS.3 - Fornecimento de software.</a:t>
            </a:r>
          </a:p>
          <a:p>
            <a:pPr lvl="1"/>
            <a:r>
              <a:rPr lang="pt-BR" sz="2800" dirty="0" smtClean="0"/>
              <a:t>CUS.4 - Operação de software.</a:t>
            </a:r>
          </a:p>
          <a:p>
            <a:pPr lvl="1"/>
            <a:r>
              <a:rPr lang="pt-BR" sz="2800" dirty="0" smtClean="0"/>
              <a:t>CUS.5 - Fornecimento de serviços ao usuário.</a:t>
            </a:r>
          </a:p>
          <a:p>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pPr lvl="0"/>
            <a:r>
              <a:rPr lang="pt-BR" i="1" dirty="0" smtClean="0"/>
              <a:t>ENG</a:t>
            </a:r>
            <a:r>
              <a:rPr lang="pt-BR" dirty="0" smtClean="0"/>
              <a:t>: </a:t>
            </a:r>
            <a:r>
              <a:rPr lang="pt-BR" i="1" dirty="0" smtClean="0"/>
              <a:t>processos de engenharia</a:t>
            </a:r>
            <a:r>
              <a:rPr lang="pt-BR" dirty="0" smtClean="0"/>
              <a:t>. Esta categoria inclui: </a:t>
            </a:r>
          </a:p>
          <a:p>
            <a:pPr lvl="1"/>
            <a:r>
              <a:rPr lang="pt-BR" sz="2800" dirty="0" smtClean="0"/>
              <a:t>ENG.1 - Desenvolvimento dos requisitos do sistema e do projeto </a:t>
            </a:r>
          </a:p>
          <a:p>
            <a:pPr lvl="1"/>
            <a:r>
              <a:rPr lang="pt-BR" sz="2800" dirty="0" smtClean="0"/>
              <a:t>ENG.2 – Desenvolvimento dos requisitos do software.</a:t>
            </a:r>
          </a:p>
          <a:p>
            <a:pPr lvl="1"/>
            <a:r>
              <a:rPr lang="pt-BR" sz="2800" dirty="0" smtClean="0"/>
              <a:t>ENG.3 – Desenvolvimento do projeto do software.</a:t>
            </a:r>
          </a:p>
          <a:p>
            <a:pPr lvl="1"/>
            <a:r>
              <a:rPr lang="pt-BR" sz="2800" dirty="0" smtClean="0"/>
              <a:t>ENG.4 – Implementação do projeto do software.</a:t>
            </a:r>
          </a:p>
          <a:p>
            <a:pPr lvl="1"/>
            <a:r>
              <a:rPr lang="pt-BR" sz="2800" dirty="0" smtClean="0"/>
              <a:t>ENG.5 – Integração e teste do software.</a:t>
            </a:r>
          </a:p>
          <a:p>
            <a:pPr lvl="1"/>
            <a:r>
              <a:rPr lang="pt-BR" sz="2800" dirty="0" smtClean="0"/>
              <a:t>ENG.6 – Integração e teste do sistema.</a:t>
            </a:r>
          </a:p>
          <a:p>
            <a:pPr lvl="1"/>
            <a:r>
              <a:rPr lang="pt-BR" sz="2800" dirty="0" smtClean="0"/>
              <a:t>ENG.7 – Manutenção do sistema e do software.</a:t>
            </a:r>
          </a:p>
          <a:p>
            <a:endParaRPr lang="pt-B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lvl="0"/>
            <a:r>
              <a:rPr lang="pt-BR" i="1" dirty="0" smtClean="0"/>
              <a:t>SUP</a:t>
            </a:r>
            <a:r>
              <a:rPr lang="pt-BR" dirty="0" smtClean="0"/>
              <a:t>: </a:t>
            </a:r>
            <a:r>
              <a:rPr lang="pt-BR" i="1" dirty="0" smtClean="0"/>
              <a:t>processos de suporte</a:t>
            </a:r>
            <a:r>
              <a:rPr lang="pt-BR" dirty="0" smtClean="0"/>
              <a:t>. Esta categoria inclui: </a:t>
            </a:r>
          </a:p>
          <a:p>
            <a:pPr lvl="1"/>
            <a:r>
              <a:rPr lang="pt-BR" sz="2800" dirty="0" smtClean="0"/>
              <a:t>SUP.1 – Desenvolvimento de documentação.</a:t>
            </a:r>
          </a:p>
          <a:p>
            <a:pPr lvl="1"/>
            <a:r>
              <a:rPr lang="pt-BR" sz="2800" dirty="0" smtClean="0"/>
              <a:t>SUP.2 – Gerenciamento de configuração.</a:t>
            </a:r>
          </a:p>
          <a:p>
            <a:pPr lvl="1"/>
            <a:r>
              <a:rPr lang="pt-BR" sz="2800" dirty="0" smtClean="0"/>
              <a:t>SUP.3 – Assegurar qualidade.</a:t>
            </a:r>
          </a:p>
          <a:p>
            <a:pPr lvl="1"/>
            <a:r>
              <a:rPr lang="pt-BR" sz="2800" dirty="0" smtClean="0"/>
              <a:t>SUP.4 – Verificar o produto do trabalho.</a:t>
            </a:r>
          </a:p>
          <a:p>
            <a:pPr lvl="1"/>
            <a:r>
              <a:rPr lang="pt-BR" sz="2800" dirty="0" smtClean="0"/>
              <a:t>SUP.5 – Validar o produto do trabalho.</a:t>
            </a:r>
          </a:p>
          <a:p>
            <a:pPr lvl="1"/>
            <a:r>
              <a:rPr lang="pt-BR" sz="2800" dirty="0" smtClean="0"/>
              <a:t>SUP.6 – Revisar conjuntamente.</a:t>
            </a:r>
          </a:p>
          <a:p>
            <a:pPr lvl="1"/>
            <a:r>
              <a:rPr lang="pt-BR" sz="2800" dirty="0" smtClean="0"/>
              <a:t>SUP.7 – Realizar auditorias.</a:t>
            </a:r>
          </a:p>
          <a:p>
            <a:pPr lvl="1"/>
            <a:r>
              <a:rPr lang="pt-BR" sz="2800" dirty="0" smtClean="0"/>
              <a:t>SUP.8 – Resolver problemas.</a:t>
            </a:r>
          </a:p>
          <a:p>
            <a:endParaRPr lang="pt-B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lvl="0"/>
            <a:r>
              <a:rPr lang="pt-BR" i="1" dirty="0" smtClean="0"/>
              <a:t>MAN</a:t>
            </a:r>
            <a:r>
              <a:rPr lang="pt-BR" dirty="0" smtClean="0"/>
              <a:t>: </a:t>
            </a:r>
            <a:r>
              <a:rPr lang="pt-BR" i="1" dirty="0" smtClean="0"/>
              <a:t>processos de gerência</a:t>
            </a:r>
            <a:r>
              <a:rPr lang="pt-BR" dirty="0" smtClean="0"/>
              <a:t>. Esta categoria inclui: </a:t>
            </a:r>
          </a:p>
          <a:p>
            <a:pPr lvl="1"/>
            <a:r>
              <a:rPr lang="pt-BR" sz="2800" dirty="0" smtClean="0"/>
              <a:t>MAN.1 – Gerenciamento do projeto.</a:t>
            </a:r>
          </a:p>
          <a:p>
            <a:pPr lvl="1"/>
            <a:r>
              <a:rPr lang="pt-BR" sz="2800" dirty="0" smtClean="0"/>
              <a:t>MAN.2 – Gerenciamento da qualidade.</a:t>
            </a:r>
          </a:p>
          <a:p>
            <a:pPr lvl="1"/>
            <a:r>
              <a:rPr lang="pt-BR" sz="2800" dirty="0" smtClean="0"/>
              <a:t>MAN.3 – Gerenciamento de riscos.</a:t>
            </a:r>
          </a:p>
          <a:p>
            <a:pPr lvl="1"/>
            <a:r>
              <a:rPr lang="pt-BR" sz="2800" dirty="0" smtClean="0"/>
              <a:t>MAN.4 – Gerenciamento de subcontratados.</a:t>
            </a:r>
          </a:p>
          <a:p>
            <a:endParaRPr lang="pt-B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lvl="0"/>
            <a:r>
              <a:rPr lang="pt-BR" i="1" dirty="0" smtClean="0"/>
              <a:t>ORG</a:t>
            </a:r>
            <a:r>
              <a:rPr lang="pt-BR" dirty="0" smtClean="0"/>
              <a:t>: </a:t>
            </a:r>
            <a:r>
              <a:rPr lang="pt-BR" i="1" dirty="0" smtClean="0"/>
              <a:t>processos de organização</a:t>
            </a:r>
            <a:r>
              <a:rPr lang="pt-BR" dirty="0" smtClean="0"/>
              <a:t>. Esta categoria inclui: </a:t>
            </a:r>
          </a:p>
          <a:p>
            <a:pPr lvl="1"/>
            <a:r>
              <a:rPr lang="pt-BR" sz="2800" dirty="0" smtClean="0"/>
              <a:t>ORG.1 – Engenharia de negócio.</a:t>
            </a:r>
          </a:p>
          <a:p>
            <a:pPr lvl="1"/>
            <a:r>
              <a:rPr lang="pt-BR" sz="2800" dirty="0" smtClean="0"/>
              <a:t>ORG.2 – Definição dos processos.</a:t>
            </a:r>
          </a:p>
          <a:p>
            <a:pPr lvl="1"/>
            <a:r>
              <a:rPr lang="pt-BR" sz="2800" dirty="0" smtClean="0"/>
              <a:t>ORG.3 – Melhoria dos processos.</a:t>
            </a:r>
          </a:p>
          <a:p>
            <a:pPr lvl="1"/>
            <a:r>
              <a:rPr lang="pt-BR" sz="2800" dirty="0" smtClean="0"/>
              <a:t>ORG.4 – Fornecimento de recursos humanos capacitados.</a:t>
            </a:r>
          </a:p>
          <a:p>
            <a:pPr lvl="1"/>
            <a:r>
              <a:rPr lang="pt-BR" sz="2800" dirty="0" smtClean="0"/>
              <a:t>ORG.5 – Fornecimento de infraestrutura de engenharia de software.</a:t>
            </a:r>
          </a:p>
          <a:p>
            <a:endParaRPr lang="pt-B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404664"/>
            <a:ext cx="8229600" cy="1066800"/>
          </a:xfrm>
        </p:spPr>
        <p:txBody>
          <a:bodyPr/>
          <a:lstStyle/>
          <a:p>
            <a:r>
              <a:rPr lang="pt-BR" dirty="0" smtClean="0"/>
              <a:t>Níveis de capacidade</a:t>
            </a:r>
            <a:endParaRPr lang="pt-BR" dirty="0"/>
          </a:p>
        </p:txBody>
      </p:sp>
      <p:sp>
        <p:nvSpPr>
          <p:cNvPr id="3" name="Espaço Reservado para Conteúdo 2"/>
          <p:cNvSpPr>
            <a:spLocks noGrp="1"/>
          </p:cNvSpPr>
          <p:nvPr>
            <p:ph idx="1"/>
          </p:nvPr>
        </p:nvSpPr>
        <p:spPr>
          <a:xfrm>
            <a:off x="457200" y="1340768"/>
            <a:ext cx="8229600" cy="5233768"/>
          </a:xfrm>
        </p:spPr>
        <p:txBody>
          <a:bodyPr>
            <a:normAutofit fontScale="62500" lnSpcReduction="20000"/>
          </a:bodyPr>
          <a:lstStyle/>
          <a:p>
            <a:pPr lvl="0"/>
            <a:r>
              <a:rPr lang="pt-BR" dirty="0" smtClean="0"/>
              <a:t>0: </a:t>
            </a:r>
            <a:r>
              <a:rPr lang="pt-BR" i="1" dirty="0" smtClean="0"/>
              <a:t>incompleto</a:t>
            </a:r>
            <a:r>
              <a:rPr lang="pt-BR" dirty="0" smtClean="0"/>
              <a:t>. </a:t>
            </a:r>
          </a:p>
          <a:p>
            <a:pPr lvl="1"/>
            <a:r>
              <a:rPr lang="pt-BR" dirty="0" smtClean="0"/>
              <a:t>Este nível representa uma falha geral em se ater aos objetivos de um processo, ou ausência de processo. Não há produtos e saídas facilmente identificáveis para o processo sendo avaliado.</a:t>
            </a:r>
          </a:p>
          <a:p>
            <a:pPr lvl="0"/>
            <a:r>
              <a:rPr lang="pt-BR" dirty="0" smtClean="0"/>
              <a:t>1: </a:t>
            </a:r>
            <a:r>
              <a:rPr lang="pt-BR" i="1" dirty="0" smtClean="0"/>
              <a:t>processo realizado</a:t>
            </a:r>
            <a:r>
              <a:rPr lang="pt-BR" dirty="0" smtClean="0"/>
              <a:t>. </a:t>
            </a:r>
          </a:p>
          <a:p>
            <a:pPr lvl="1"/>
            <a:r>
              <a:rPr lang="pt-BR" dirty="0" smtClean="0"/>
              <a:t>Neste nível, o propósito do processo geralmente é obtido, mas não necessariamente de forma planejada ou rastreável.</a:t>
            </a:r>
          </a:p>
          <a:p>
            <a:pPr lvl="0"/>
            <a:r>
              <a:rPr lang="pt-BR" dirty="0" smtClean="0"/>
              <a:t>2: </a:t>
            </a:r>
            <a:r>
              <a:rPr lang="pt-BR" i="1" dirty="0" smtClean="0"/>
              <a:t>processo gerenciado</a:t>
            </a:r>
            <a:r>
              <a:rPr lang="pt-BR" dirty="0" smtClean="0"/>
              <a:t>. </a:t>
            </a:r>
          </a:p>
          <a:p>
            <a:pPr lvl="1"/>
            <a:r>
              <a:rPr lang="pt-BR" dirty="0" smtClean="0"/>
              <a:t>Neste nível os projetos entregam produtos com qualidade aceitável dentro dos prazos e orçamento definidos. A execução dos projetos de acordo com a definição dos processos é realizada e rastreável.</a:t>
            </a:r>
          </a:p>
          <a:p>
            <a:pPr lvl="0"/>
            <a:r>
              <a:rPr lang="pt-BR" dirty="0" smtClean="0"/>
              <a:t>3: </a:t>
            </a:r>
            <a:r>
              <a:rPr lang="pt-BR" i="1" dirty="0" smtClean="0"/>
              <a:t>processo estabelecido</a:t>
            </a:r>
            <a:r>
              <a:rPr lang="pt-BR" dirty="0" smtClean="0"/>
              <a:t>. </a:t>
            </a:r>
          </a:p>
          <a:p>
            <a:pPr lvl="1"/>
            <a:r>
              <a:rPr lang="pt-BR" dirty="0" smtClean="0"/>
              <a:t>Neste nível a própria gerência dos projetos deve ser realizada de acordo com um processo estabelecido, no qual bons princípios de engenharia de software são empregados. </a:t>
            </a:r>
          </a:p>
          <a:p>
            <a:pPr lvl="0"/>
            <a:r>
              <a:rPr lang="pt-BR" dirty="0" smtClean="0"/>
              <a:t>4: </a:t>
            </a:r>
            <a:r>
              <a:rPr lang="pt-BR" i="1" dirty="0" smtClean="0"/>
              <a:t>processo previsível</a:t>
            </a:r>
            <a:r>
              <a:rPr lang="pt-BR" dirty="0" smtClean="0"/>
              <a:t>. </a:t>
            </a:r>
          </a:p>
          <a:p>
            <a:pPr lvl="1"/>
            <a:r>
              <a:rPr lang="pt-BR" dirty="0" smtClean="0"/>
              <a:t>Neste nível, os projetos são realizados de forma consistente dentro de limites de controle. Medidas de performance detalhadas são coletadas e analisadas, o que leva a uma compreensão quantitativa da capacidade do processo e a uma melhor habilidade de prever performances futuras. </a:t>
            </a:r>
          </a:p>
          <a:p>
            <a:pPr lvl="0"/>
            <a:r>
              <a:rPr lang="pt-BR" dirty="0" smtClean="0"/>
              <a:t>5: </a:t>
            </a:r>
            <a:r>
              <a:rPr lang="pt-BR" i="1" dirty="0" smtClean="0"/>
              <a:t>processo otimizado</a:t>
            </a:r>
            <a:r>
              <a:rPr lang="pt-BR" dirty="0" smtClean="0"/>
              <a:t>. </a:t>
            </a:r>
          </a:p>
          <a:p>
            <a:pPr lvl="1"/>
            <a:r>
              <a:rPr lang="pt-BR" dirty="0" smtClean="0"/>
              <a:t>Neste nível a realização do processo é otimizada para satisfazer necessidades correntes e futuras do negócio, e os processos repetidamente satisfazem estas necessidades. </a:t>
            </a:r>
          </a:p>
          <a:p>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Qualidade de Processo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A qualidade </a:t>
            </a:r>
            <a:r>
              <a:rPr lang="pt-BR" dirty="0" smtClean="0"/>
              <a:t>de produtos de software pode ser fortemente afetada pela qualidade do processo usado para desenvolver estes produtos</a:t>
            </a:r>
          </a:p>
          <a:p>
            <a:r>
              <a:rPr lang="pt-BR" dirty="0" smtClean="0"/>
              <a:t>Porém, deve-se diferenciar a questão do modelo de processo em si da questão relacionada à </a:t>
            </a:r>
            <a:r>
              <a:rPr lang="pt-BR" i="1" dirty="0" smtClean="0"/>
              <a:t>implementação</a:t>
            </a:r>
            <a:r>
              <a:rPr lang="pt-BR" dirty="0" smtClean="0"/>
              <a:t> do modelo em uma empresa específica. </a:t>
            </a:r>
          </a:p>
          <a:p>
            <a:r>
              <a:rPr lang="pt-BR" dirty="0" smtClean="0"/>
              <a:t>Em função desta observação foram definidos modelos de </a:t>
            </a:r>
            <a:r>
              <a:rPr lang="pt-BR" b="1" dirty="0" smtClean="0"/>
              <a:t>avaliação de qualidade </a:t>
            </a:r>
            <a:r>
              <a:rPr lang="pt-BR" dirty="0" smtClean="0"/>
              <a:t>da implementação de processos nas empresas. </a:t>
            </a:r>
          </a:p>
          <a:p>
            <a:r>
              <a:rPr lang="pt-BR" dirty="0" smtClean="0"/>
              <a:t>Esses modelos não prescrevem este ou aquele ciclo de vida, mas avaliam quão bem uma empresa está aplicando e gerenciando seu processo de desenvolvimento com o modelo de processo escolhido.</a:t>
            </a:r>
          </a:p>
          <a:p>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sz="3100" dirty="0" smtClean="0"/>
              <a:t>A avaliação dos níveis de capacidade é demonstrada em função de um conjunto de atributos de processos. </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Cada nível tem seus próprios atributos, e os atributos são avaliados de acordo com uma escala de obtenção, que fornece uma medida da capacidade da empresa no processo sendo avaliado. </a:t>
            </a:r>
          </a:p>
          <a:p>
            <a:r>
              <a:rPr lang="pt-BR" dirty="0" smtClean="0"/>
              <a:t>Os valores possíveis na escala de obtenção dos atributos são os seguintes:</a:t>
            </a:r>
          </a:p>
          <a:p>
            <a:pPr lvl="1"/>
            <a:r>
              <a:rPr lang="pt-BR" i="1" dirty="0" smtClean="0"/>
              <a:t>N</a:t>
            </a:r>
            <a:r>
              <a:rPr lang="pt-BR" dirty="0" smtClean="0"/>
              <a:t> – </a:t>
            </a:r>
            <a:r>
              <a:rPr lang="pt-BR" i="1" dirty="0" err="1" smtClean="0"/>
              <a:t>not</a:t>
            </a:r>
            <a:r>
              <a:rPr lang="pt-BR" i="1" dirty="0" smtClean="0"/>
              <a:t> </a:t>
            </a:r>
            <a:r>
              <a:rPr lang="pt-BR" i="1" dirty="0" err="1" smtClean="0"/>
              <a:t>achieved</a:t>
            </a:r>
            <a:r>
              <a:rPr lang="pt-BR" dirty="0" smtClean="0"/>
              <a:t>: (0-15%) não há evidência de que o atributo tenha sido obtido.</a:t>
            </a:r>
          </a:p>
          <a:p>
            <a:pPr lvl="1"/>
            <a:r>
              <a:rPr lang="pt-BR" i="1" dirty="0" smtClean="0"/>
              <a:t>P </a:t>
            </a:r>
            <a:r>
              <a:rPr lang="pt-BR" dirty="0" smtClean="0"/>
              <a:t>– </a:t>
            </a:r>
            <a:r>
              <a:rPr lang="pt-BR" i="1" dirty="0" err="1" smtClean="0"/>
              <a:t>partially</a:t>
            </a:r>
            <a:r>
              <a:rPr lang="pt-BR" i="1" dirty="0" smtClean="0"/>
              <a:t> </a:t>
            </a:r>
            <a:r>
              <a:rPr lang="pt-BR" i="1" dirty="0" err="1" smtClean="0"/>
              <a:t>achieved</a:t>
            </a:r>
            <a:r>
              <a:rPr lang="pt-BR" dirty="0" smtClean="0"/>
              <a:t>: (&gt;15-50%) o atributo foi parcialmente obtido.</a:t>
            </a:r>
          </a:p>
          <a:p>
            <a:pPr lvl="1"/>
            <a:r>
              <a:rPr lang="pt-BR" i="1" dirty="0" smtClean="0"/>
              <a:t>L </a:t>
            </a:r>
            <a:r>
              <a:rPr lang="pt-BR" dirty="0" smtClean="0"/>
              <a:t>– </a:t>
            </a:r>
            <a:r>
              <a:rPr lang="pt-BR" i="1" dirty="0" err="1" smtClean="0"/>
              <a:t>largelly</a:t>
            </a:r>
            <a:r>
              <a:rPr lang="pt-BR" i="1" dirty="0" smtClean="0"/>
              <a:t> </a:t>
            </a:r>
            <a:r>
              <a:rPr lang="pt-BR" i="1" dirty="0" err="1" smtClean="0"/>
              <a:t>achieved</a:t>
            </a:r>
            <a:r>
              <a:rPr lang="pt-BR" dirty="0" smtClean="0"/>
              <a:t>: (&gt;50-85%) o atributo foi amplamente obtido.</a:t>
            </a:r>
          </a:p>
          <a:p>
            <a:pPr lvl="1"/>
            <a:r>
              <a:rPr lang="pt-BR" i="1" dirty="0" smtClean="0"/>
              <a:t>F </a:t>
            </a:r>
            <a:r>
              <a:rPr lang="pt-BR" dirty="0" smtClean="0"/>
              <a:t>– </a:t>
            </a:r>
            <a:r>
              <a:rPr lang="pt-BR" i="1" dirty="0" err="1" smtClean="0"/>
              <a:t>fully</a:t>
            </a:r>
            <a:r>
              <a:rPr lang="pt-BR" i="1" dirty="0" smtClean="0"/>
              <a:t> </a:t>
            </a:r>
            <a:r>
              <a:rPr lang="pt-BR" i="1" dirty="0" err="1" smtClean="0"/>
              <a:t>achieved</a:t>
            </a:r>
            <a:r>
              <a:rPr lang="pt-BR" dirty="0" smtClean="0"/>
              <a:t>:  (&gt;85-100%) o atributo foi totalmente obtido.</a:t>
            </a:r>
          </a:p>
          <a:p>
            <a:endParaRPr lang="pt-B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Para que uma empresa tenha um determinado processo avaliado em um nível </a:t>
            </a:r>
            <a:r>
              <a:rPr lang="pt-BR" i="1" dirty="0" smtClean="0"/>
              <a:t>n</a:t>
            </a:r>
            <a:r>
              <a:rPr lang="pt-BR" dirty="0" smtClean="0"/>
              <a:t>, é necessário que ela obtenha escala </a:t>
            </a:r>
            <a:r>
              <a:rPr lang="pt-BR" i="1" dirty="0" smtClean="0"/>
              <a:t>L</a:t>
            </a:r>
            <a:r>
              <a:rPr lang="pt-BR" dirty="0" smtClean="0"/>
              <a:t>, pelo menos, nos atributos do nível </a:t>
            </a:r>
            <a:r>
              <a:rPr lang="pt-BR" i="1" dirty="0" smtClean="0"/>
              <a:t>n</a:t>
            </a:r>
            <a:r>
              <a:rPr lang="pt-BR" dirty="0" smtClean="0"/>
              <a:t> e escala </a:t>
            </a:r>
            <a:r>
              <a:rPr lang="pt-BR" i="1" dirty="0" smtClean="0"/>
              <a:t>F</a:t>
            </a:r>
            <a:r>
              <a:rPr lang="pt-BR" dirty="0" smtClean="0"/>
              <a:t> nos atributos de todos os níveis anteriores.</a:t>
            </a:r>
          </a:p>
          <a:p>
            <a:endParaRPr lang="pt-B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O nível 0, ou incompleto não tem atributos. </a:t>
            </a:r>
          </a:p>
          <a:p>
            <a:r>
              <a:rPr lang="pt-BR" dirty="0" smtClean="0"/>
              <a:t>Ele corresponde ao estado inicial de qualquer empresa que nunca tenha implementado processos sistemáticos.</a:t>
            </a:r>
          </a:p>
          <a:p>
            <a:endParaRPr lang="pt-B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No nível 1, ou </a:t>
            </a:r>
            <a:r>
              <a:rPr lang="pt-BR" i="1" dirty="0" smtClean="0"/>
              <a:t>realizado</a:t>
            </a:r>
            <a:r>
              <a:rPr lang="pt-BR" dirty="0" smtClean="0"/>
              <a:t>, o único atributo de processo é:</a:t>
            </a:r>
          </a:p>
          <a:p>
            <a:pPr lvl="1"/>
            <a:r>
              <a:rPr lang="pt-BR" i="1" dirty="0" smtClean="0"/>
              <a:t>PA1.1 - Atributo de realização do processo</a:t>
            </a:r>
            <a:r>
              <a:rPr lang="pt-BR" dirty="0" smtClean="0"/>
              <a:t>: a extensão na qual a execução dos projetos segue as práticas definidas no processo. Neste caso deve haver entradas e saídas bem definidas nas tarefas dos projetos.</a:t>
            </a:r>
          </a:p>
          <a:p>
            <a:endParaRPr lang="pt-B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r>
              <a:rPr lang="pt-BR" dirty="0" smtClean="0"/>
              <a:t>No nível 2, ou </a:t>
            </a:r>
            <a:r>
              <a:rPr lang="pt-BR" i="1" dirty="0" smtClean="0"/>
              <a:t>planejado</a:t>
            </a:r>
            <a:r>
              <a:rPr lang="pt-BR" dirty="0" smtClean="0"/>
              <a:t> e </a:t>
            </a:r>
            <a:r>
              <a:rPr lang="pt-BR" i="1" dirty="0" smtClean="0"/>
              <a:t>rastreado</a:t>
            </a:r>
            <a:r>
              <a:rPr lang="pt-BR" dirty="0" smtClean="0"/>
              <a:t>, os atributos de processo são:</a:t>
            </a:r>
          </a:p>
          <a:p>
            <a:pPr lvl="1"/>
            <a:r>
              <a:rPr lang="pt-BR" i="1" dirty="0" smtClean="0"/>
              <a:t>PA2.1 - Atributo de gerenciamento de performance</a:t>
            </a:r>
            <a:r>
              <a:rPr lang="pt-BR" dirty="0" smtClean="0"/>
              <a:t>: a extensão na qual a realização dos projetos é gerenciada para produzir os produtos de acordo com os prazos e recursos.</a:t>
            </a:r>
          </a:p>
          <a:p>
            <a:pPr lvl="1"/>
            <a:r>
              <a:rPr lang="pt-BR" i="1" dirty="0" smtClean="0"/>
              <a:t>PA2.2 - Atributo de gerenciamento do produto do trabalho</a:t>
            </a:r>
            <a:r>
              <a:rPr lang="pt-BR" dirty="0" smtClean="0"/>
              <a:t>: a extensão na qual a realização dos projetos é gerenciada para produzir produtos que satisfaçam requisitos funcionais e não funcionais, dentro de padrões de qualidade definidos.</a:t>
            </a:r>
          </a:p>
          <a:p>
            <a:endParaRPr lang="pt-B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r>
              <a:rPr lang="pt-BR" dirty="0" smtClean="0"/>
              <a:t>No nível 3, ou </a:t>
            </a:r>
            <a:r>
              <a:rPr lang="pt-BR" i="1" dirty="0" smtClean="0"/>
              <a:t>estabelecido</a:t>
            </a:r>
            <a:r>
              <a:rPr lang="pt-BR" dirty="0" smtClean="0"/>
              <a:t>, os atributos de processo são:</a:t>
            </a:r>
          </a:p>
          <a:p>
            <a:pPr lvl="1"/>
            <a:r>
              <a:rPr lang="pt-BR" i="1" dirty="0" smtClean="0"/>
              <a:t>PA3.1 - Atributo de definição de processo</a:t>
            </a:r>
            <a:r>
              <a:rPr lang="pt-BR" dirty="0" smtClean="0"/>
              <a:t>: a extensão na qual a execução de um projeto usa uma definição de processo baseada em um processo padrão ou modelo de processo.</a:t>
            </a:r>
          </a:p>
          <a:p>
            <a:pPr lvl="1"/>
            <a:r>
              <a:rPr lang="pt-BR" i="1" dirty="0" smtClean="0"/>
              <a:t>PA3.2 - Atributo de recursos de processo</a:t>
            </a:r>
            <a:r>
              <a:rPr lang="pt-BR" dirty="0" smtClean="0"/>
              <a:t>: a extensão na qual a execução de projetos usa recursos humanos capacitados e infraestrutura de processos que efetivamente contribuam para atingir os objetivos da organização.</a:t>
            </a:r>
          </a:p>
          <a:p>
            <a:endParaRPr lang="pt-B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smtClean="0"/>
              <a:t>No nível 4, ou </a:t>
            </a:r>
            <a:r>
              <a:rPr lang="pt-BR" i="1" dirty="0" smtClean="0"/>
              <a:t>previsível</a:t>
            </a:r>
            <a:r>
              <a:rPr lang="pt-BR" dirty="0" smtClean="0"/>
              <a:t>, os atributos de processo são:</a:t>
            </a:r>
          </a:p>
          <a:p>
            <a:pPr lvl="1"/>
            <a:r>
              <a:rPr lang="pt-BR" i="1" dirty="0" smtClean="0"/>
              <a:t>PA4.1 - Atributo de medição de processo</a:t>
            </a:r>
            <a:r>
              <a:rPr lang="pt-BR" dirty="0" smtClean="0"/>
              <a:t>: a extensão na qual o processo é suportado por medições que garantam que a implementação do processo contribua para que as metas sejam atingidas.</a:t>
            </a:r>
          </a:p>
          <a:p>
            <a:pPr lvl="1"/>
            <a:r>
              <a:rPr lang="pt-BR" i="1" dirty="0" smtClean="0"/>
              <a:t>PA4.2 - Atributo de controle de processo</a:t>
            </a:r>
            <a:r>
              <a:rPr lang="pt-BR" dirty="0" smtClean="0"/>
              <a:t>: a extensão na qual a execução dos projetos é controlada através da coleta e análise das medidas para controlar e corrigir, onde necessário, a performance do processo.</a:t>
            </a:r>
          </a:p>
          <a:p>
            <a:endParaRPr lang="pt-B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r>
              <a:rPr lang="pt-BR" dirty="0" smtClean="0"/>
              <a:t>No nível 5, ou </a:t>
            </a:r>
            <a:r>
              <a:rPr lang="pt-BR" i="1" dirty="0" smtClean="0"/>
              <a:t>otimizado</a:t>
            </a:r>
            <a:r>
              <a:rPr lang="pt-BR" dirty="0" smtClean="0"/>
              <a:t>, os atributos de processo são:</a:t>
            </a:r>
          </a:p>
          <a:p>
            <a:pPr lvl="1"/>
            <a:r>
              <a:rPr lang="pt-BR" i="1" dirty="0" smtClean="0"/>
              <a:t>PA5.1 - Atributo de mudança de processo</a:t>
            </a:r>
            <a:r>
              <a:rPr lang="pt-BR" dirty="0" smtClean="0"/>
              <a:t>: a extensão na qual mudanças na definição, gerenciamento e performance do processo são controladas melhor para atingir as metas de negócio da organização.</a:t>
            </a:r>
          </a:p>
          <a:p>
            <a:pPr lvl="1"/>
            <a:r>
              <a:rPr lang="pt-BR" i="1" dirty="0" smtClean="0"/>
              <a:t>PA5.2 - Atributo de melhoria contínua</a:t>
            </a:r>
            <a:r>
              <a:rPr lang="pt-BR" dirty="0" smtClean="0"/>
              <a:t>: a extensão na qual mudanças no processo são identificadas e implementadas para garantir melhoria contínua no preenchimento das metas de negócio definidas para a organização.</a:t>
            </a:r>
          </a:p>
          <a:p>
            <a:endParaRPr lang="pt-B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2050" name="Picture 2"/>
          <p:cNvPicPr>
            <a:picLocks noGrp="1" noChangeAspect="1" noChangeArrowheads="1"/>
          </p:cNvPicPr>
          <p:nvPr>
            <p:ph idx="1"/>
          </p:nvPr>
        </p:nvPicPr>
        <p:blipFill>
          <a:blip r:embed="rId2" cstate="print"/>
          <a:srcRect/>
          <a:stretch>
            <a:fillRect/>
          </a:stretch>
        </p:blipFill>
        <p:spPr bwMode="auto">
          <a:xfrm>
            <a:off x="323528" y="980728"/>
            <a:ext cx="6984776" cy="554207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CMMI – </a:t>
            </a:r>
            <a:r>
              <a:rPr lang="pt-BR" i="1" dirty="0" err="1" smtClean="0"/>
              <a:t>Capability</a:t>
            </a:r>
            <a:r>
              <a:rPr lang="pt-BR" i="1" dirty="0" smtClean="0"/>
              <a:t> </a:t>
            </a:r>
            <a:r>
              <a:rPr lang="pt-BR" i="1" dirty="0" err="1" smtClean="0"/>
              <a:t>Maturity</a:t>
            </a:r>
            <a:r>
              <a:rPr lang="pt-BR" i="1" dirty="0" smtClean="0"/>
              <a:t> </a:t>
            </a:r>
            <a:r>
              <a:rPr lang="pt-BR" i="1" dirty="0" err="1" smtClean="0"/>
              <a:t>Model</a:t>
            </a:r>
            <a:r>
              <a:rPr lang="pt-BR" i="1" dirty="0" smtClean="0"/>
              <a:t> </a:t>
            </a:r>
            <a:r>
              <a:rPr lang="pt-BR" i="1" dirty="0" err="1" smtClean="0"/>
              <a:t>Integration</a:t>
            </a:r>
            <a:endParaRPr lang="pt-BR" dirty="0"/>
          </a:p>
        </p:txBody>
      </p:sp>
      <p:sp>
        <p:nvSpPr>
          <p:cNvPr id="3" name="Espaço Reservado para Conteúdo 2"/>
          <p:cNvSpPr>
            <a:spLocks noGrp="1"/>
          </p:cNvSpPr>
          <p:nvPr>
            <p:ph idx="1"/>
          </p:nvPr>
        </p:nvSpPr>
        <p:spPr/>
        <p:txBody>
          <a:bodyPr>
            <a:normAutofit/>
          </a:bodyPr>
          <a:lstStyle/>
          <a:p>
            <a:r>
              <a:rPr lang="pt-BR" dirty="0" smtClean="0"/>
              <a:t>O </a:t>
            </a:r>
            <a:r>
              <a:rPr lang="pt-BR" i="1" dirty="0" smtClean="0"/>
              <a:t>CMMI</a:t>
            </a:r>
            <a:r>
              <a:rPr lang="pt-BR" dirty="0" smtClean="0"/>
              <a:t> (</a:t>
            </a:r>
            <a:r>
              <a:rPr lang="pt-BR" i="1" dirty="0" err="1" smtClean="0"/>
              <a:t>Capability</a:t>
            </a:r>
            <a:r>
              <a:rPr lang="pt-BR" i="1" dirty="0" smtClean="0"/>
              <a:t> </a:t>
            </a:r>
            <a:r>
              <a:rPr lang="pt-BR" i="1" dirty="0" err="1" smtClean="0"/>
              <a:t>Maturity</a:t>
            </a:r>
            <a:r>
              <a:rPr lang="pt-BR" i="1" dirty="0" smtClean="0"/>
              <a:t> </a:t>
            </a:r>
            <a:r>
              <a:rPr lang="pt-BR" i="1" dirty="0" err="1" smtClean="0"/>
              <a:t>Model</a:t>
            </a:r>
            <a:r>
              <a:rPr lang="pt-BR" i="1" dirty="0" smtClean="0"/>
              <a:t> </a:t>
            </a:r>
            <a:r>
              <a:rPr lang="pt-BR" i="1" dirty="0" err="1" smtClean="0"/>
              <a:t>Integration</a:t>
            </a:r>
            <a:r>
              <a:rPr lang="pt-BR" dirty="0" smtClean="0"/>
              <a:t>) é uma abordagem para melhoria de processos compatível com a norma ISO 15504 (SPICE). </a:t>
            </a:r>
          </a:p>
          <a:p>
            <a:r>
              <a:rPr lang="pt-BR" dirty="0" smtClean="0"/>
              <a:t>CMMI é o sucessor do modelo CMM (</a:t>
            </a:r>
            <a:r>
              <a:rPr lang="pt-BR" dirty="0" err="1" smtClean="0"/>
              <a:t>Capability</a:t>
            </a:r>
            <a:r>
              <a:rPr lang="pt-BR" dirty="0" smtClean="0"/>
              <a:t> </a:t>
            </a:r>
            <a:r>
              <a:rPr lang="pt-BR" dirty="0" err="1" smtClean="0"/>
              <a:t>Maturity</a:t>
            </a:r>
            <a:r>
              <a:rPr lang="pt-BR" dirty="0" smtClean="0"/>
              <a:t> </a:t>
            </a:r>
            <a:r>
              <a:rPr lang="pt-BR" dirty="0" err="1" smtClean="0"/>
              <a:t>Model</a:t>
            </a:r>
            <a:r>
              <a:rPr lang="pt-BR" dirty="0" smtClean="0"/>
              <a:t>), que foi desenvolvido entre 1987 e 1997. </a:t>
            </a:r>
          </a:p>
          <a:p>
            <a:r>
              <a:rPr lang="pt-BR" dirty="0" smtClean="0"/>
              <a:t>Em 2002 foi lançada a versão 1.1 do CMMI e em novembro de 2010 a versão 1.3. </a:t>
            </a:r>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Norma ISO 90003</a:t>
            </a:r>
            <a:endParaRPr lang="pt-BR" dirty="0"/>
          </a:p>
        </p:txBody>
      </p:sp>
      <p:sp>
        <p:nvSpPr>
          <p:cNvPr id="3" name="Espaço Reservado para Conteúdo 2"/>
          <p:cNvSpPr>
            <a:spLocks noGrp="1"/>
          </p:cNvSpPr>
          <p:nvPr>
            <p:ph idx="1"/>
          </p:nvPr>
        </p:nvSpPr>
        <p:spPr/>
        <p:txBody>
          <a:bodyPr/>
          <a:lstStyle/>
          <a:p>
            <a:r>
              <a:rPr lang="pt-BR" dirty="0" smtClean="0"/>
              <a:t>A ISO 90003:2004</a:t>
            </a:r>
            <a:r>
              <a:rPr lang="pt-BR" baseline="30000" dirty="0" smtClean="0"/>
              <a:t>,</a:t>
            </a:r>
            <a:r>
              <a:rPr lang="pt-BR" dirty="0" smtClean="0"/>
              <a:t> é a versão mais atual da norma ISO 9000-3:1997, que era um guia para aplicação da ISO 9001 à indústria de software. </a:t>
            </a:r>
          </a:p>
          <a:p>
            <a:r>
              <a:rPr lang="pt-BR" dirty="0" smtClean="0"/>
              <a:t>Assim, cada aspecto da 9001 tem um correspondente na 90003 especialmente detalhado para sua aplicação na indústria de software.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Vertentes</a:t>
            </a:r>
            <a:endParaRPr lang="pt-BR" dirty="0"/>
          </a:p>
        </p:txBody>
      </p:sp>
      <p:sp>
        <p:nvSpPr>
          <p:cNvPr id="3" name="Espaço Reservado para Conteúdo 2"/>
          <p:cNvSpPr>
            <a:spLocks noGrp="1"/>
          </p:cNvSpPr>
          <p:nvPr>
            <p:ph idx="1"/>
          </p:nvPr>
        </p:nvSpPr>
        <p:spPr/>
        <p:txBody>
          <a:bodyPr>
            <a:normAutofit/>
          </a:bodyPr>
          <a:lstStyle/>
          <a:p>
            <a:pPr lvl="0"/>
            <a:r>
              <a:rPr lang="pt-BR" i="1" dirty="0" smtClean="0"/>
              <a:t>CMMI-ACQ</a:t>
            </a:r>
            <a:r>
              <a:rPr lang="pt-BR" dirty="0" smtClean="0"/>
              <a:t> para aquisição de produtos e serviços.</a:t>
            </a:r>
          </a:p>
          <a:p>
            <a:pPr lvl="0"/>
            <a:r>
              <a:rPr lang="pt-BR" i="1" dirty="0" smtClean="0"/>
              <a:t>CMMI-DEV</a:t>
            </a:r>
            <a:r>
              <a:rPr lang="pt-BR" dirty="0" smtClean="0"/>
              <a:t> para o desenvolvimento de produtos e serviços.</a:t>
            </a:r>
          </a:p>
          <a:p>
            <a:pPr lvl="0"/>
            <a:r>
              <a:rPr lang="pt-BR" i="1" dirty="0" smtClean="0"/>
              <a:t>CMMI-SVC</a:t>
            </a:r>
            <a:r>
              <a:rPr lang="pt-BR" dirty="0" smtClean="0"/>
              <a:t> para estabelecimento, gerenciamento e oferecimento de serviços.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Representações</a:t>
            </a:r>
            <a:endParaRPr lang="pt-BR" dirty="0"/>
          </a:p>
        </p:txBody>
      </p:sp>
      <p:sp>
        <p:nvSpPr>
          <p:cNvPr id="3" name="Espaço Reservado para Conteúdo 2"/>
          <p:cNvSpPr>
            <a:spLocks noGrp="1"/>
          </p:cNvSpPr>
          <p:nvPr>
            <p:ph idx="1"/>
          </p:nvPr>
        </p:nvSpPr>
        <p:spPr/>
        <p:txBody>
          <a:bodyPr/>
          <a:lstStyle/>
          <a:p>
            <a:r>
              <a:rPr lang="pt-BR" dirty="0" smtClean="0"/>
              <a:t>A </a:t>
            </a:r>
            <a:r>
              <a:rPr lang="pt-BR" i="1" dirty="0" smtClean="0"/>
              <a:t>representação</a:t>
            </a:r>
            <a:r>
              <a:rPr lang="pt-BR" dirty="0" smtClean="0"/>
              <a:t> </a:t>
            </a:r>
            <a:r>
              <a:rPr lang="pt-BR" b="1" i="1" dirty="0" smtClean="0"/>
              <a:t>contínua</a:t>
            </a:r>
            <a:r>
              <a:rPr lang="pt-BR" dirty="0" smtClean="0"/>
              <a:t> é projetada para permitir à empresa focar em processos específicos que ela deseja melhorar em função de suas prioridades. </a:t>
            </a:r>
          </a:p>
          <a:p>
            <a:pPr lvl="1"/>
            <a:r>
              <a:rPr lang="pt-BR" dirty="0" smtClean="0"/>
              <a:t>CAPACIDADE</a:t>
            </a:r>
          </a:p>
          <a:p>
            <a:r>
              <a:rPr lang="pt-BR" dirty="0" smtClean="0"/>
              <a:t>Já a </a:t>
            </a:r>
            <a:r>
              <a:rPr lang="pt-BR" i="1" dirty="0" smtClean="0"/>
              <a:t>representação em </a:t>
            </a:r>
            <a:r>
              <a:rPr lang="pt-BR" b="1" i="1" dirty="0" smtClean="0"/>
              <a:t>estágios</a:t>
            </a:r>
            <a:r>
              <a:rPr lang="pt-BR" dirty="0" smtClean="0"/>
              <a:t> é aplicada à organização como um todo e permite que se compare a maturidade de diferentes organizações. </a:t>
            </a:r>
          </a:p>
          <a:p>
            <a:pPr lvl="1"/>
            <a:r>
              <a:rPr lang="pt-BR" dirty="0" smtClean="0"/>
              <a:t>MATURIDADE</a:t>
            </a:r>
          </a:p>
          <a:p>
            <a:endParaRPr lang="pt-B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3074" name="Picture 2"/>
          <p:cNvPicPr>
            <a:picLocks noGrp="1" noChangeAspect="1" noChangeArrowheads="1"/>
          </p:cNvPicPr>
          <p:nvPr>
            <p:ph idx="1"/>
          </p:nvPr>
        </p:nvPicPr>
        <p:blipFill>
          <a:blip r:embed="rId2" cstate="print"/>
          <a:srcRect/>
          <a:stretch>
            <a:fillRect/>
          </a:stretch>
        </p:blipFill>
        <p:spPr bwMode="auto">
          <a:xfrm>
            <a:off x="323528" y="2348880"/>
            <a:ext cx="8228182" cy="4104456"/>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Objetivos Específicos e Genéricos</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i="1" dirty="0" smtClean="0"/>
              <a:t>Objetivos específicos</a:t>
            </a:r>
            <a:r>
              <a:rPr lang="pt-BR" dirty="0" smtClean="0"/>
              <a:t> são características únicas que devem ser apresentadas para que uma determinada área de processo seja satisfeita. </a:t>
            </a:r>
          </a:p>
          <a:p>
            <a:pPr lvl="1"/>
            <a:r>
              <a:rPr lang="pt-BR" dirty="0" smtClean="0"/>
              <a:t>Ou seja, cada objetivo específico aplica-se a uma única área de processo. </a:t>
            </a:r>
          </a:p>
          <a:p>
            <a:pPr lvl="1"/>
            <a:r>
              <a:rPr lang="pt-BR" dirty="0" smtClean="0"/>
              <a:t>Um exemplo de objetivo específico da área de gerenciamento de configuração é: “a integridade das </a:t>
            </a:r>
            <a:r>
              <a:rPr lang="pt-BR" i="1" dirty="0" smtClean="0"/>
              <a:t>baselines</a:t>
            </a:r>
            <a:r>
              <a:rPr lang="pt-BR" dirty="0" smtClean="0"/>
              <a:t> é estabelecida e mantida”.</a:t>
            </a:r>
          </a:p>
          <a:p>
            <a:r>
              <a:rPr lang="pt-BR" dirty="0" smtClean="0"/>
              <a:t>Já os </a:t>
            </a:r>
            <a:r>
              <a:rPr lang="pt-BR" i="1" dirty="0" smtClean="0"/>
              <a:t>objetivos genéricos</a:t>
            </a:r>
            <a:r>
              <a:rPr lang="pt-BR" dirty="0" smtClean="0"/>
              <a:t> (</a:t>
            </a:r>
            <a:r>
              <a:rPr lang="pt-BR" i="1" dirty="0" err="1" smtClean="0"/>
              <a:t>generic</a:t>
            </a:r>
            <a:r>
              <a:rPr lang="pt-BR" dirty="0" smtClean="0"/>
              <a:t>) têm este nome porque se aplicam a várias áreas de processo. </a:t>
            </a:r>
          </a:p>
          <a:p>
            <a:pPr lvl="1"/>
            <a:r>
              <a:rPr lang="pt-BR" dirty="0" smtClean="0"/>
              <a:t>Um objetivo genérico descreve características que devem estar presentes para institucionalizar processos que compõem uma área de processo. </a:t>
            </a:r>
          </a:p>
          <a:p>
            <a:pPr lvl="1"/>
            <a:r>
              <a:rPr lang="pt-BR" dirty="0" smtClean="0"/>
              <a:t>Um exemplo de objetivo genérico é: “o processo é institucionalizado como processo definido”.</a:t>
            </a:r>
          </a:p>
          <a:p>
            <a:endParaRPr lang="pt-B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Práticas Específicas e Genéricas</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Uma </a:t>
            </a:r>
            <a:r>
              <a:rPr lang="pt-BR" i="1" dirty="0" smtClean="0"/>
              <a:t>prática específica</a:t>
            </a:r>
            <a:r>
              <a:rPr lang="pt-BR" dirty="0" smtClean="0"/>
              <a:t> é uma atividade considerada importante para a obtenção de um objetivo específico, ou seja, a prática vai indicar o que deve ser feito, em termos de ações, para que um objetivo seja atingido. </a:t>
            </a:r>
          </a:p>
          <a:p>
            <a:r>
              <a:rPr lang="pt-BR" dirty="0" smtClean="0"/>
              <a:t>Similarmente, o CMMI descreve </a:t>
            </a:r>
            <a:r>
              <a:rPr lang="pt-BR" i="1" dirty="0" smtClean="0"/>
              <a:t>práticas genéricas</a:t>
            </a:r>
            <a:r>
              <a:rPr lang="pt-BR" dirty="0" smtClean="0"/>
              <a:t> que são atividades relacionadas com os objetivos genéricos. </a:t>
            </a:r>
          </a:p>
          <a:p>
            <a:pPr lvl="1"/>
            <a:r>
              <a:rPr lang="pt-BR" dirty="0" smtClean="0"/>
              <a:t>O modelo ainda faz um grande detalhamento das práticas, apresentando </a:t>
            </a:r>
            <a:r>
              <a:rPr lang="pt-BR" i="1" dirty="0" smtClean="0"/>
              <a:t>subpráticas</a:t>
            </a:r>
            <a:r>
              <a:rPr lang="pt-BR" dirty="0" smtClean="0"/>
              <a:t>, que são ações específicas e localizadas, que servem como guia para a implementação das práticas e obtenção dos objetivos.</a:t>
            </a:r>
          </a:p>
          <a:p>
            <a:endParaRPr lang="pt-B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548680"/>
            <a:ext cx="8229600" cy="1066800"/>
          </a:xfrm>
        </p:spPr>
        <p:txBody>
          <a:bodyPr/>
          <a:lstStyle/>
          <a:p>
            <a:r>
              <a:rPr lang="pt-BR" dirty="0" smtClean="0"/>
              <a:t>Níveis de capacidade</a:t>
            </a:r>
            <a:endParaRPr lang="pt-BR" dirty="0"/>
          </a:p>
        </p:txBody>
      </p:sp>
      <p:sp>
        <p:nvSpPr>
          <p:cNvPr id="3" name="Espaço Reservado para Conteúdo 2"/>
          <p:cNvSpPr>
            <a:spLocks noGrp="1"/>
          </p:cNvSpPr>
          <p:nvPr>
            <p:ph idx="1"/>
          </p:nvPr>
        </p:nvSpPr>
        <p:spPr>
          <a:xfrm>
            <a:off x="457200" y="1484784"/>
            <a:ext cx="8229600" cy="5089752"/>
          </a:xfrm>
        </p:spPr>
        <p:txBody>
          <a:bodyPr>
            <a:normAutofit fontScale="62500" lnSpcReduction="20000"/>
          </a:bodyPr>
          <a:lstStyle/>
          <a:p>
            <a:pPr lvl="0"/>
            <a:r>
              <a:rPr lang="pt-BR" i="1" dirty="0" smtClean="0"/>
              <a:t>Nível 0, incompleto</a:t>
            </a:r>
            <a:r>
              <a:rPr lang="pt-BR" dirty="0" smtClean="0"/>
              <a:t>: </a:t>
            </a:r>
          </a:p>
          <a:p>
            <a:pPr lvl="1"/>
            <a:r>
              <a:rPr lang="pt-BR" dirty="0" smtClean="0"/>
              <a:t>um processo incompleto pode ser tanto um processo que não foi estabelecido, quando um processo que não é executado de forma adequada. Um ou mais dos objetivos específicos da área de processo não são satisfeitos, e não existem objetivos genéricos, já que não existe razão para institucionalizar um processo apenas parcialmente realizado.</a:t>
            </a:r>
          </a:p>
          <a:p>
            <a:pPr lvl="0"/>
            <a:r>
              <a:rPr lang="pt-BR" i="1" dirty="0" smtClean="0"/>
              <a:t>Nível 1, realizado</a:t>
            </a:r>
            <a:r>
              <a:rPr lang="pt-BR" dirty="0" smtClean="0"/>
              <a:t>: </a:t>
            </a:r>
          </a:p>
          <a:p>
            <a:pPr lvl="1"/>
            <a:r>
              <a:rPr lang="pt-BR" dirty="0" smtClean="0"/>
              <a:t>um processo realizado é um processo que é seguido, mas ainda não institucionalizado. Por este motivo, a empresa corre o risco de perder essa conquista caso não avance para os níveis seguintes.</a:t>
            </a:r>
          </a:p>
          <a:p>
            <a:pPr lvl="0"/>
            <a:r>
              <a:rPr lang="pt-BR" i="1" dirty="0" smtClean="0"/>
              <a:t>Nível 2, gerenciado</a:t>
            </a:r>
            <a:r>
              <a:rPr lang="pt-BR" dirty="0" smtClean="0"/>
              <a:t>: </a:t>
            </a:r>
          </a:p>
          <a:p>
            <a:pPr lvl="1"/>
            <a:r>
              <a:rPr lang="pt-BR" dirty="0" smtClean="0"/>
              <a:t>um processo gerenciado é realizado de acordo com um planejamento e uma política definidos. Ele usa recursos humanos capacitados e produz produtos de forma previsível. Ele envolve os interessados relevantes, é monitorado, revisado e controlado. A aderência dos projetos ao processo é avaliada. Este nível garante que as práticas são mantidas mesmo em períodos de </a:t>
            </a:r>
            <a:r>
              <a:rPr lang="pt-BR" i="1" dirty="0" smtClean="0"/>
              <a:t>stress</a:t>
            </a:r>
            <a:r>
              <a:rPr lang="pt-BR" dirty="0" smtClean="0"/>
              <a:t>.</a:t>
            </a:r>
          </a:p>
          <a:p>
            <a:pPr lvl="0"/>
            <a:r>
              <a:rPr lang="pt-BR" i="1" dirty="0" smtClean="0"/>
              <a:t>Nível 3, definido</a:t>
            </a:r>
            <a:r>
              <a:rPr lang="pt-BR" dirty="0" smtClean="0"/>
              <a:t>: </a:t>
            </a:r>
          </a:p>
          <a:p>
            <a:pPr lvl="1"/>
            <a:r>
              <a:rPr lang="pt-BR" dirty="0" smtClean="0"/>
              <a:t>um processo definido é gerado a partir de um conjunto de processos padrão da organização, de acordo com as regras de geração de processos definidas. Sua descrição é mantida e sua evolução pode contribuir para o patrimônio de processos da empresa. Enquanto no nível 2 os processos podem ser bem heterogêneos, no nível 3 eles apresentam maior padronização.</a:t>
            </a:r>
          </a:p>
          <a:p>
            <a:endParaRPr lang="pt-B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620688"/>
            <a:ext cx="8229600" cy="1066800"/>
          </a:xfrm>
        </p:spPr>
        <p:txBody>
          <a:bodyPr/>
          <a:lstStyle/>
          <a:p>
            <a:r>
              <a:rPr lang="pt-BR" dirty="0" smtClean="0"/>
              <a:t>Níveis de Maturidade</a:t>
            </a:r>
            <a:endParaRPr lang="pt-BR" dirty="0"/>
          </a:p>
        </p:txBody>
      </p:sp>
      <p:sp>
        <p:nvSpPr>
          <p:cNvPr id="3" name="Espaço Reservado para Conteúdo 2"/>
          <p:cNvSpPr>
            <a:spLocks noGrp="1"/>
          </p:cNvSpPr>
          <p:nvPr>
            <p:ph idx="1"/>
          </p:nvPr>
        </p:nvSpPr>
        <p:spPr>
          <a:xfrm>
            <a:off x="457200" y="1916832"/>
            <a:ext cx="8229600" cy="4657704"/>
          </a:xfrm>
        </p:spPr>
        <p:txBody>
          <a:bodyPr>
            <a:normAutofit fontScale="62500" lnSpcReduction="20000"/>
          </a:bodyPr>
          <a:lstStyle/>
          <a:p>
            <a:pPr lvl="0"/>
            <a:r>
              <a:rPr lang="pt-BR" i="1" dirty="0" smtClean="0"/>
              <a:t>Nível 1, inicial</a:t>
            </a:r>
            <a:r>
              <a:rPr lang="pt-BR" dirty="0" smtClean="0"/>
              <a:t>: </a:t>
            </a:r>
          </a:p>
          <a:p>
            <a:pPr lvl="1"/>
            <a:r>
              <a:rPr lang="pt-BR" dirty="0" smtClean="0"/>
              <a:t>os processos são usualmente </a:t>
            </a:r>
            <a:r>
              <a:rPr lang="pt-BR" i="1" dirty="0" smtClean="0"/>
              <a:t>ad-hoc</a:t>
            </a:r>
            <a:r>
              <a:rPr lang="pt-BR" dirty="0" smtClean="0"/>
              <a:t> e caóticos, não havendo um ambiente de suporte ao controle dos processos. O sucesso da empresa depende mais das capacidades individuais de seus funcionários do que de processos bem estabelecidos. Neste nível pode haver uma tendência a abandonar os processos, se houver algum,  em tempos de crise.</a:t>
            </a:r>
          </a:p>
          <a:p>
            <a:pPr lvl="0"/>
            <a:r>
              <a:rPr lang="pt-BR" i="1" dirty="0" smtClean="0"/>
              <a:t>Nível 2, gerenciado</a:t>
            </a:r>
            <a:r>
              <a:rPr lang="pt-BR" dirty="0" smtClean="0"/>
              <a:t>: </a:t>
            </a:r>
          </a:p>
          <a:p>
            <a:pPr lvl="1"/>
            <a:r>
              <a:rPr lang="pt-BR" dirty="0" smtClean="0"/>
              <a:t>os projetos são planejados e executados de acordo com uma política, e suas saídas são controladas e previsíveis. Existem práticas que são mantidas mesmo em tempos de </a:t>
            </a:r>
            <a:r>
              <a:rPr lang="pt-BR" i="1" dirty="0" smtClean="0"/>
              <a:t>stress</a:t>
            </a:r>
            <a:r>
              <a:rPr lang="pt-BR" dirty="0" smtClean="0"/>
              <a:t>. O </a:t>
            </a:r>
            <a:r>
              <a:rPr lang="pt-BR" i="1" dirty="0" smtClean="0"/>
              <a:t>status</a:t>
            </a:r>
            <a:r>
              <a:rPr lang="pt-BR" dirty="0" smtClean="0"/>
              <a:t> dos produtos do trabalho é visível para a gerência.</a:t>
            </a:r>
          </a:p>
          <a:p>
            <a:pPr lvl="0"/>
            <a:r>
              <a:rPr lang="pt-BR" i="1" dirty="0" smtClean="0"/>
              <a:t>Nível 3, definido</a:t>
            </a:r>
            <a:r>
              <a:rPr lang="pt-BR" dirty="0" smtClean="0"/>
              <a:t>: </a:t>
            </a:r>
          </a:p>
          <a:p>
            <a:pPr lvl="1"/>
            <a:r>
              <a:rPr lang="pt-BR" dirty="0" smtClean="0"/>
              <a:t>os processos são bem caracterizados e gerados a partir de padrões da organização. Existe consistência entre os processos das diferentes áreas da organização. Processos neste nível usualmente são definidos de forma mais rigorosa.</a:t>
            </a:r>
          </a:p>
          <a:p>
            <a:pPr lvl="0"/>
            <a:r>
              <a:rPr lang="pt-BR" i="1" dirty="0" smtClean="0"/>
              <a:t>Nível 4, quantitativamente gerenciado</a:t>
            </a:r>
            <a:r>
              <a:rPr lang="pt-BR" dirty="0" smtClean="0"/>
              <a:t>: </a:t>
            </a:r>
          </a:p>
          <a:p>
            <a:pPr lvl="1"/>
            <a:r>
              <a:rPr lang="pt-BR" dirty="0" smtClean="0"/>
              <a:t>a organização estabelece metas de qualidade quantitativas, e usa essas medidas no gerenciamento de projetos. A qualidade dos processos e produtos é compreendida em termos estatísticos e gerenciada de forma que seja quantitativamente previsível.</a:t>
            </a:r>
          </a:p>
          <a:p>
            <a:pPr lvl="0"/>
            <a:r>
              <a:rPr lang="pt-BR" i="1" dirty="0" smtClean="0"/>
              <a:t>Nível 5, em otimização</a:t>
            </a:r>
            <a:r>
              <a:rPr lang="pt-BR" dirty="0" smtClean="0"/>
              <a:t>: </a:t>
            </a:r>
          </a:p>
          <a:p>
            <a:pPr lvl="1"/>
            <a:r>
              <a:rPr lang="pt-BR" dirty="0" smtClean="0"/>
              <a:t>a organização continuamente melhora seus processos baseando-se nas medições quantitativas obtidas. </a:t>
            </a:r>
          </a:p>
          <a:p>
            <a:endParaRPr lang="pt-B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098" name="Picture 2"/>
          <p:cNvPicPr>
            <a:picLocks noGrp="1" noChangeAspect="1" noChangeArrowheads="1"/>
          </p:cNvPicPr>
          <p:nvPr>
            <p:ph idx="1"/>
          </p:nvPr>
        </p:nvPicPr>
        <p:blipFill>
          <a:blip r:embed="rId2" cstate="print"/>
          <a:srcRect/>
          <a:stretch>
            <a:fillRect/>
          </a:stretch>
        </p:blipFill>
        <p:spPr bwMode="auto">
          <a:xfrm>
            <a:off x="0" y="836712"/>
            <a:ext cx="9173351" cy="5688632"/>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5122" name="Picture 2"/>
          <p:cNvPicPr>
            <a:picLocks noGrp="1" noChangeAspect="1" noChangeArrowheads="1"/>
          </p:cNvPicPr>
          <p:nvPr>
            <p:ph idx="1"/>
          </p:nvPr>
        </p:nvPicPr>
        <p:blipFill>
          <a:blip r:embed="rId2" cstate="print"/>
          <a:srcRect/>
          <a:stretch>
            <a:fillRect/>
          </a:stretch>
        </p:blipFill>
        <p:spPr bwMode="auto">
          <a:xfrm>
            <a:off x="0" y="1124743"/>
            <a:ext cx="9144000" cy="5736953"/>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6146" name="Picture 2"/>
          <p:cNvPicPr>
            <a:picLocks noGrp="1" noChangeAspect="1" noChangeArrowheads="1"/>
          </p:cNvPicPr>
          <p:nvPr>
            <p:ph idx="1"/>
          </p:nvPr>
        </p:nvPicPr>
        <p:blipFill>
          <a:blip r:embed="rId2" cstate="print"/>
          <a:srcRect/>
          <a:stretch>
            <a:fillRect/>
          </a:stretch>
        </p:blipFill>
        <p:spPr bwMode="auto">
          <a:xfrm>
            <a:off x="179512" y="2276872"/>
            <a:ext cx="8879723" cy="324036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Um dos problemas com a 9000-3 é que ela não tratava a melhoria contínua do processo. </a:t>
            </a:r>
          </a:p>
          <a:p>
            <a:r>
              <a:rPr lang="pt-BR" dirty="0" smtClean="0"/>
              <a:t>Ela apenas indicava os processos que as empresas deveriam ter e manter. </a:t>
            </a:r>
          </a:p>
          <a:p>
            <a:r>
              <a:rPr lang="pt-BR" dirty="0" smtClean="0"/>
              <a:t>Essa deficiência foi corrigida com a 90003.</a:t>
            </a:r>
          </a:p>
          <a:p>
            <a:endParaRPr lang="pt-B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MPS.BR</a:t>
            </a:r>
            <a:endParaRPr lang="pt-BR" b="1" dirty="0"/>
          </a:p>
        </p:txBody>
      </p:sp>
      <p:sp>
        <p:nvSpPr>
          <p:cNvPr id="3" name="Espaço Reservado para Conteúdo 2"/>
          <p:cNvSpPr>
            <a:spLocks noGrp="1"/>
          </p:cNvSpPr>
          <p:nvPr>
            <p:ph idx="1"/>
          </p:nvPr>
        </p:nvSpPr>
        <p:spPr/>
        <p:txBody>
          <a:bodyPr/>
          <a:lstStyle/>
          <a:p>
            <a:r>
              <a:rPr lang="pt-BR" i="1" dirty="0" smtClean="0"/>
              <a:t>Modelo de Referência para Melhoria do Processo de Software</a:t>
            </a:r>
          </a:p>
          <a:p>
            <a:r>
              <a:rPr lang="pt-BR" dirty="0" smtClean="0"/>
              <a:t>É um modelo de avaliação de empresas produtoras de software brasileiro criado através de uma parceria entre a SOFTEX, Governo Federal e academia. </a:t>
            </a:r>
          </a:p>
          <a:p>
            <a:r>
              <a:rPr lang="pt-BR" dirty="0" smtClean="0"/>
              <a:t>O modelo brasileiro é independente, mas compatível com as normas ISO 12207 e 15504 (SPICE), bem como com o CMMI.</a:t>
            </a:r>
          </a:p>
          <a:p>
            <a:endParaRPr lang="pt-B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20000"/>
          </a:bodyPr>
          <a:lstStyle/>
          <a:p>
            <a:r>
              <a:rPr lang="pt-BR" dirty="0" smtClean="0"/>
              <a:t>A principal justificativa para a criação deste modelo foram os altos custos dos processos de avaliação ou certificação internacionais, que se tornam proibitivos para pequenas e médias empresas. </a:t>
            </a:r>
          </a:p>
          <a:p>
            <a:r>
              <a:rPr lang="pt-BR" dirty="0" smtClean="0"/>
              <a:t>Assim, o MPS.BR apresenta um custo significativamente mais baixo, por ter consultores e avaliadores residentes no Brasil e também pelo fato de que o modelo apresenta 7 níveis de maturidade ao invés de apenas 5 como o CMMI. </a:t>
            </a:r>
          </a:p>
          <a:p>
            <a:r>
              <a:rPr lang="pt-BR" dirty="0" smtClean="0"/>
              <a:t>Isso faz com que a escala de progressão na melhoria de processos tenha degraus mais suaves, especialmente nos níveis mais baixos, ou seja, é possível subir um nível com relativamente menos esforço do que seria necessário para subir um nível no CMMI.</a:t>
            </a:r>
          </a:p>
          <a:p>
            <a:endParaRPr lang="pt-B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Níveis de maturidade MPS.BR</a:t>
            </a:r>
            <a:endParaRPr lang="pt-BR" dirty="0"/>
          </a:p>
        </p:txBody>
      </p:sp>
      <p:sp>
        <p:nvSpPr>
          <p:cNvPr id="3" name="Espaço Reservado para Conteúdo 2"/>
          <p:cNvSpPr>
            <a:spLocks noGrp="1"/>
          </p:cNvSpPr>
          <p:nvPr>
            <p:ph idx="1"/>
          </p:nvPr>
        </p:nvSpPr>
        <p:spPr/>
        <p:txBody>
          <a:bodyPr/>
          <a:lstStyle/>
          <a:p>
            <a:pPr lvl="0"/>
            <a:r>
              <a:rPr lang="pt-BR" dirty="0" smtClean="0"/>
              <a:t>A – Em otimização.</a:t>
            </a:r>
          </a:p>
          <a:p>
            <a:pPr lvl="0"/>
            <a:r>
              <a:rPr lang="pt-BR" dirty="0" smtClean="0"/>
              <a:t>B – Gerenciado quantitativamente.</a:t>
            </a:r>
          </a:p>
          <a:p>
            <a:pPr lvl="0"/>
            <a:r>
              <a:rPr lang="pt-BR" dirty="0" smtClean="0"/>
              <a:t>C – Definido.</a:t>
            </a:r>
          </a:p>
          <a:p>
            <a:pPr lvl="0"/>
            <a:r>
              <a:rPr lang="pt-BR" dirty="0" smtClean="0"/>
              <a:t>D – Largamente definido.</a:t>
            </a:r>
          </a:p>
          <a:p>
            <a:pPr lvl="0"/>
            <a:r>
              <a:rPr lang="pt-BR" dirty="0" smtClean="0"/>
              <a:t>E – Parcialmente definido.</a:t>
            </a:r>
          </a:p>
          <a:p>
            <a:pPr lvl="0"/>
            <a:r>
              <a:rPr lang="pt-BR" dirty="0" smtClean="0"/>
              <a:t>F – Gerenciado.</a:t>
            </a:r>
          </a:p>
          <a:p>
            <a:pPr lvl="0"/>
            <a:r>
              <a:rPr lang="pt-BR" dirty="0" smtClean="0"/>
              <a:t>G – Parcialmente gerenciado.</a:t>
            </a:r>
          </a:p>
          <a:p>
            <a:endParaRPr lang="pt-B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Assim como em SPICE e CMMI, os níveis são cumulativos, isto é, para subir um nível deve-se satisfazer todos os critérios dos níveis anteriores e mais os do nível para o qual se deseja subir. </a:t>
            </a:r>
          </a:p>
          <a:p>
            <a:r>
              <a:rPr lang="pt-BR" dirty="0" smtClean="0"/>
              <a:t>Da mesma forma também, os níveis são avaliados a partir de atributos de processo (AP), que são nove. </a:t>
            </a:r>
          </a:p>
          <a:p>
            <a:r>
              <a:rPr lang="pt-BR" dirty="0" smtClean="0"/>
              <a:t>Cada atributo de processo no MPS.BR é detalhado por um conjunto de </a:t>
            </a:r>
            <a:r>
              <a:rPr lang="pt-BR" i="1" dirty="0" smtClean="0"/>
              <a:t>resultados esperados</a:t>
            </a:r>
            <a:r>
              <a:rPr lang="pt-BR" dirty="0" smtClean="0"/>
              <a:t> (</a:t>
            </a:r>
            <a:r>
              <a:rPr lang="pt-BR" i="1" dirty="0" smtClean="0"/>
              <a:t>RAP</a:t>
            </a:r>
            <a:r>
              <a:rPr lang="pt-BR" dirty="0" smtClean="0"/>
              <a:t>).</a:t>
            </a:r>
          </a:p>
          <a:p>
            <a:endParaRPr lang="pt-B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lstStyle/>
          <a:p>
            <a:pPr lvl="0"/>
            <a:r>
              <a:rPr lang="pt-BR" i="1" dirty="0" smtClean="0"/>
              <a:t>AP 1.1 O processo é executado</a:t>
            </a:r>
            <a:r>
              <a:rPr lang="pt-BR" dirty="0" smtClean="0"/>
              <a:t>. Este atributo evidencia o quanto o processo atinge o seu propósito.</a:t>
            </a:r>
          </a:p>
          <a:p>
            <a:pPr lvl="1"/>
            <a:r>
              <a:rPr lang="pt-BR" sz="2800" dirty="0" smtClean="0"/>
              <a:t>RAP 1. O processo atinge seus resultados definidos.</a:t>
            </a:r>
          </a:p>
          <a:p>
            <a:endParaRPr lang="pt-B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908720"/>
            <a:ext cx="8229600" cy="5665816"/>
          </a:xfrm>
        </p:spPr>
        <p:txBody>
          <a:bodyPr>
            <a:normAutofit fontScale="70000" lnSpcReduction="20000"/>
          </a:bodyPr>
          <a:lstStyle/>
          <a:p>
            <a:pPr lvl="0"/>
            <a:r>
              <a:rPr lang="pt-BR" i="1" dirty="0" smtClean="0"/>
              <a:t>AP 2.1 O processo é gerenciado</a:t>
            </a:r>
            <a:r>
              <a:rPr lang="pt-BR" dirty="0" smtClean="0"/>
              <a:t>. Este atributo evidencia o quanto a execução do processo é gerenciada.</a:t>
            </a:r>
          </a:p>
          <a:p>
            <a:pPr lvl="1"/>
            <a:r>
              <a:rPr lang="pt-BR" sz="2800" dirty="0" smtClean="0"/>
              <a:t>RAP 2. Existe uma política organizacional estabelecida e mantida para o processo.</a:t>
            </a:r>
          </a:p>
          <a:p>
            <a:pPr lvl="1"/>
            <a:r>
              <a:rPr lang="pt-BR" sz="2800" dirty="0" smtClean="0"/>
              <a:t>RAP 3. A execução do processo é planejada.</a:t>
            </a:r>
          </a:p>
          <a:p>
            <a:pPr lvl="1"/>
            <a:r>
              <a:rPr lang="pt-BR" sz="2800" dirty="0" smtClean="0"/>
              <a:t>RAP 4. (Para o nível G). A execução do processo é monitorada e ajustes são realizados.</a:t>
            </a:r>
          </a:p>
          <a:p>
            <a:pPr lvl="1"/>
            <a:r>
              <a:rPr lang="pt-BR" sz="2800" dirty="0" smtClean="0"/>
              <a:t>RAP 4. (A partir do nível F). Medidas são planejadas e coletadas para monitoramento da execução do processo e ajustes são realizados.</a:t>
            </a:r>
          </a:p>
          <a:p>
            <a:pPr lvl="1"/>
            <a:r>
              <a:rPr lang="pt-BR" sz="2800" dirty="0" smtClean="0"/>
              <a:t>RAP 5. As informações e os recursos necessários para a execução do processo são identificados e disponibilizados.</a:t>
            </a:r>
          </a:p>
          <a:p>
            <a:pPr lvl="1"/>
            <a:r>
              <a:rPr lang="pt-BR" sz="2800" dirty="0" smtClean="0"/>
              <a:t>RAP 6. (Até o nível F) As responsabilidades e a autoridade para executar o processo são definidas, atribuídas e comunicadas.</a:t>
            </a:r>
          </a:p>
          <a:p>
            <a:pPr lvl="1"/>
            <a:r>
              <a:rPr lang="pt-BR" sz="2800" dirty="0" smtClean="0"/>
              <a:t>RAP 6. (A partir do nível E) Os papéis requeridos, responsabilidades e autoridade para execução do processo definido são atribuídos e comunicados.</a:t>
            </a:r>
          </a:p>
          <a:p>
            <a:pPr lvl="1"/>
            <a:r>
              <a:rPr lang="pt-BR" sz="2800" dirty="0" smtClean="0"/>
              <a:t>RAP 7. As pessoas que executam o processo são competentes em termos de formação, treinamento e experiência.</a:t>
            </a:r>
          </a:p>
          <a:p>
            <a:pPr lvl="1"/>
            <a:r>
              <a:rPr lang="pt-BR" sz="2800" dirty="0" smtClean="0"/>
              <a:t>RAP 8. A comunicação entre as partes interessadas no processo é planejada e executada de forma a garantir o seu envolvimento.</a:t>
            </a:r>
          </a:p>
          <a:p>
            <a:endParaRPr lang="pt-B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20000"/>
          </a:bodyPr>
          <a:lstStyle/>
          <a:p>
            <a:pPr lvl="1"/>
            <a:r>
              <a:rPr lang="pt-BR" sz="2800" dirty="0" smtClean="0"/>
              <a:t>RAP 9. (Até o nível F) Os resultados do processo são revistos com a gerência de alto nível para fornecer visibilidade sobre a sua situação na organização.</a:t>
            </a:r>
          </a:p>
          <a:p>
            <a:pPr lvl="1"/>
            <a:r>
              <a:rPr lang="pt-BR" sz="2800" dirty="0" smtClean="0"/>
              <a:t>RAP 9. (A partir do nível E) Métodos adequados para monitorar a eficácia e adequação do processo são determinados e os resultados do processo são revistos com a gerência de alto nível para fornecer visibilidade sobre a sua situação na organização.</a:t>
            </a:r>
          </a:p>
          <a:p>
            <a:pPr lvl="1"/>
            <a:r>
              <a:rPr lang="pt-BR" sz="2800" dirty="0" smtClean="0"/>
              <a:t>RAP 10. (Para o nível G) O processo planejado para o projeto é executado.</a:t>
            </a:r>
          </a:p>
          <a:p>
            <a:pPr lvl="1"/>
            <a:r>
              <a:rPr lang="pt-BR" sz="2800" dirty="0" smtClean="0"/>
              <a:t>RAP 10. (A partir do nível F) A aderência dos processos executados às descrições de processo, padrões e procedimentos é avaliada objetivamente e são tratadas as não conformidades.</a:t>
            </a:r>
          </a:p>
          <a:p>
            <a:endParaRPr lang="pt-BR"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10000"/>
          </a:bodyPr>
          <a:lstStyle/>
          <a:p>
            <a:pPr lvl="0"/>
            <a:r>
              <a:rPr lang="pt-BR" i="1" dirty="0" smtClean="0"/>
              <a:t>AP 2.2 Os produtos de trabalho do processo são gerenciados</a:t>
            </a:r>
            <a:r>
              <a:rPr lang="pt-BR" dirty="0" smtClean="0"/>
              <a:t>. Este atributo evidencia o quanto os produtos de trabalho produzidos pelo processo são gerenciados apropriadamente.</a:t>
            </a:r>
          </a:p>
          <a:p>
            <a:pPr lvl="1"/>
            <a:r>
              <a:rPr lang="pt-BR" sz="2800" dirty="0" smtClean="0"/>
              <a:t>RAP 11. Os requisitos dos produtos de trabalho do processo são identificados.</a:t>
            </a:r>
          </a:p>
          <a:p>
            <a:pPr lvl="1"/>
            <a:r>
              <a:rPr lang="pt-BR" sz="2800" dirty="0" smtClean="0"/>
              <a:t>RAP 12. Requisitos para documentação e controle dos produtos de trabalho são estabelecidos.</a:t>
            </a:r>
          </a:p>
          <a:p>
            <a:pPr lvl="1"/>
            <a:r>
              <a:rPr lang="pt-BR" sz="2800" dirty="0" smtClean="0"/>
              <a:t>RAP 13. Os produtos de trabalho são colocados em níveis apropriados de controle.</a:t>
            </a:r>
          </a:p>
          <a:p>
            <a:pPr lvl="1"/>
            <a:r>
              <a:rPr lang="pt-BR" sz="2800" dirty="0" smtClean="0"/>
              <a:t>RAP 14. Os produtos de trabalho são avaliados objetivamente com relação aos padrões, procedimentos e requisitos aplicáveis e são tratadas as não conformidades.</a:t>
            </a:r>
          </a:p>
          <a:p>
            <a:endParaRPr lang="pt-B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20000"/>
          </a:bodyPr>
          <a:lstStyle/>
          <a:p>
            <a:pPr lvl="0"/>
            <a:r>
              <a:rPr lang="pt-BR" i="1" dirty="0" smtClean="0"/>
              <a:t>AP 3.1. O processo é definido</a:t>
            </a:r>
            <a:r>
              <a:rPr lang="pt-BR" dirty="0" smtClean="0"/>
              <a:t>. Este atributo evidencia o quanto um processo padrão é mantido para apoiar a implementação do processo definido.</a:t>
            </a:r>
          </a:p>
          <a:p>
            <a:pPr lvl="1"/>
            <a:r>
              <a:rPr lang="pt-BR" sz="2800" dirty="0" smtClean="0"/>
              <a:t>RAP 15. Um processo padrão é descrito, incluindo diretrizes para sua adaptação.</a:t>
            </a:r>
          </a:p>
          <a:p>
            <a:pPr lvl="1"/>
            <a:r>
              <a:rPr lang="pt-BR" sz="2800" dirty="0" smtClean="0"/>
              <a:t>RAP 16. A sequência e interação do processo padrão com outros processos são determinadas.</a:t>
            </a:r>
          </a:p>
          <a:p>
            <a:pPr lvl="1"/>
            <a:r>
              <a:rPr lang="pt-BR" sz="2800" dirty="0" smtClean="0"/>
              <a:t>RAP 17. Os papéis e competências requeridos para executar o processo são identificados como parte do processo padrão.</a:t>
            </a:r>
          </a:p>
          <a:p>
            <a:pPr lvl="1"/>
            <a:r>
              <a:rPr lang="pt-BR" sz="2800" dirty="0" smtClean="0"/>
              <a:t>RAP 18. A infraestrutura e o ambiente de trabalho requeridos para executar o processo são identificados como parte do processo padrão.</a:t>
            </a:r>
          </a:p>
          <a:p>
            <a:endParaRPr lang="pt-B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20000"/>
          </a:bodyPr>
          <a:lstStyle/>
          <a:p>
            <a:pPr lvl="0"/>
            <a:r>
              <a:rPr lang="pt-BR" i="1" dirty="0" smtClean="0"/>
              <a:t>AP 3.2 O processo está implementado</a:t>
            </a:r>
            <a:r>
              <a:rPr lang="pt-BR" dirty="0" smtClean="0"/>
              <a:t>. Este atributo evidencia o quanto o processo padrão é efetivamente implementado como um processo definido para atingir seus resultados.</a:t>
            </a:r>
          </a:p>
          <a:p>
            <a:pPr lvl="1"/>
            <a:r>
              <a:rPr lang="pt-BR" sz="2800" dirty="0" smtClean="0"/>
              <a:t>RAP 19. Um processo definido é implementado baseado nas diretrizes para seleção e/ou adaptação do processo padrão.</a:t>
            </a:r>
          </a:p>
          <a:p>
            <a:pPr lvl="1"/>
            <a:r>
              <a:rPr lang="pt-BR" sz="2800" dirty="0" smtClean="0"/>
              <a:t>RAP 20. A infraestrutura e o ambiente de trabalho requeridos para executar o processo definido são disponibilizados, gerenciados e mantidos.</a:t>
            </a:r>
          </a:p>
          <a:p>
            <a:pPr lvl="1"/>
            <a:r>
              <a:rPr lang="pt-BR" sz="2800" dirty="0" smtClean="0"/>
              <a:t>RAP 21. Dados apropriados são coletados e analisados, constituindo uma base para o entendimento do comportamento do processo, para demonstrar a adequação e a eficácia do processo, e avaliar onde pode ser feita a melhoria contínua do processo.</a:t>
            </a:r>
          </a:p>
          <a:p>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Formas de aplicação da família 9000</a:t>
            </a:r>
            <a:endParaRPr lang="pt-BR" dirty="0"/>
          </a:p>
        </p:txBody>
      </p:sp>
      <p:sp>
        <p:nvSpPr>
          <p:cNvPr id="3" name="Espaço Reservado para Conteúdo 2"/>
          <p:cNvSpPr>
            <a:spLocks noGrp="1"/>
          </p:cNvSpPr>
          <p:nvPr>
            <p:ph idx="1"/>
          </p:nvPr>
        </p:nvSpPr>
        <p:spPr/>
        <p:txBody>
          <a:bodyPr>
            <a:normAutofit lnSpcReduction="10000"/>
          </a:bodyPr>
          <a:lstStyle/>
          <a:p>
            <a:pPr lvl="0"/>
            <a:r>
              <a:rPr lang="pt-BR" i="1" dirty="0" smtClean="0"/>
              <a:t>Gestão da qualidade</a:t>
            </a:r>
            <a:r>
              <a:rPr lang="pt-BR" dirty="0" smtClean="0"/>
              <a:t>. </a:t>
            </a:r>
          </a:p>
          <a:p>
            <a:pPr lvl="1"/>
            <a:r>
              <a:rPr lang="pt-BR" dirty="0" smtClean="0"/>
              <a:t>Nesta forma a qualidade é vista como uma filosofia que deve ser impregnada em todos os setores da empresa, mas dirigida pela alta administração. Sua norma básica é a ISO 9004-1.</a:t>
            </a:r>
          </a:p>
          <a:p>
            <a:pPr lvl="0"/>
            <a:r>
              <a:rPr lang="pt-BR" i="1" dirty="0" smtClean="0"/>
              <a:t>Garantia da qualidade</a:t>
            </a:r>
            <a:r>
              <a:rPr lang="pt-BR" dirty="0" smtClean="0"/>
              <a:t>. </a:t>
            </a:r>
          </a:p>
          <a:p>
            <a:pPr lvl="1"/>
            <a:r>
              <a:rPr lang="pt-BR" dirty="0" smtClean="0"/>
              <a:t>Nesta forma procura-se aplicar qualidade a processos e produtos de forma a assegurar ao cliente que a empresa fornecedora tem capacidade de atender aos requisitos com qualidade. Suas normas básicas são a ISO 9001, 9002 e 9003.</a:t>
            </a:r>
          </a:p>
          <a:p>
            <a:endParaRPr lang="pt-B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692696"/>
            <a:ext cx="8229600" cy="5881840"/>
          </a:xfrm>
        </p:spPr>
        <p:txBody>
          <a:bodyPr>
            <a:noAutofit/>
          </a:bodyPr>
          <a:lstStyle/>
          <a:p>
            <a:pPr lvl="0"/>
            <a:r>
              <a:rPr lang="pt-BR" sz="1600" dirty="0" smtClean="0"/>
              <a:t>AP 4.1 O processo é medido. Este atributo evidencia o quanto os resultados de medição são usados para assegurar que a execução do processo atinge os seus objetivos de desempenho e </a:t>
            </a:r>
            <a:r>
              <a:rPr lang="pt-BR" sz="1600" dirty="0" err="1" smtClean="0"/>
              <a:t>apóia</a:t>
            </a:r>
            <a:r>
              <a:rPr lang="pt-BR" sz="1600" dirty="0" smtClean="0"/>
              <a:t> o alcance dos objetivos de negócio definidos.</a:t>
            </a:r>
          </a:p>
          <a:p>
            <a:pPr lvl="1"/>
            <a:r>
              <a:rPr lang="pt-BR" sz="1600" dirty="0" smtClean="0"/>
              <a:t>RAP 22. As necessidades de informação dos usuários dos processos, requeridas para apoiar objetivos de negócio relevantes da organização, são identificadas</a:t>
            </a:r>
          </a:p>
          <a:p>
            <a:pPr lvl="1"/>
            <a:r>
              <a:rPr lang="pt-BR" sz="1600" dirty="0" smtClean="0"/>
              <a:t>RAP 23. Objetivos de medição organizacionais dos processos e/ou subprocessos são derivados das necessidades de informação dos usuários do processo.</a:t>
            </a:r>
          </a:p>
          <a:p>
            <a:pPr lvl="1"/>
            <a:r>
              <a:rPr lang="pt-BR" sz="1600" dirty="0" smtClean="0"/>
              <a:t>RAP 24. Objetivos quantitativos organizacionais de qualidade e de desempenho dos processos e/ou subprocessos são definidos para apoiar os objetivos de negócio.</a:t>
            </a:r>
          </a:p>
          <a:p>
            <a:pPr lvl="1"/>
            <a:r>
              <a:rPr lang="pt-BR" sz="1600" dirty="0" smtClean="0"/>
              <a:t>RAP 25. Os processos e/ou subprocessos que serão objeto de análise de desempenho são selecionados a partir do conjunto de processos padrão da organização e das necessidades de informação dos usuários dos processos.</a:t>
            </a:r>
          </a:p>
          <a:p>
            <a:pPr lvl="1"/>
            <a:r>
              <a:rPr lang="pt-BR" sz="1600" dirty="0" smtClean="0"/>
              <a:t>RAP 26. Medidas, bem como a frequência de realização de suas medições, são identificadas e definidas de acordo com os objetivos de medição do processo/subprocesso e os objetivos quantitativos de qualidade e de desempenho do processo.</a:t>
            </a:r>
          </a:p>
          <a:p>
            <a:pPr lvl="1"/>
            <a:r>
              <a:rPr lang="pt-BR" sz="1600" dirty="0" smtClean="0"/>
              <a:t>RAP 27. Resultados das medições são coletados e analisados, utilizando técnicas estatísticas e outras técnicas quantitativas apropriadas, e são comunicados para monitorar o alcance dos objetivos quantitativos de qualidade e de desempenho do processo/subprocesso.</a:t>
            </a:r>
          </a:p>
          <a:p>
            <a:pPr lvl="1"/>
            <a:r>
              <a:rPr lang="pt-BR" sz="1600" dirty="0" smtClean="0"/>
              <a:t>RAP 28. Resultados de medição são utilizados para caracterizar o desempenho do processo/subprocesso.</a:t>
            </a:r>
          </a:p>
          <a:p>
            <a:pPr lvl="1"/>
            <a:r>
              <a:rPr lang="pt-BR" sz="1600" dirty="0" smtClean="0"/>
              <a:t>RAP 29. Modelos de desempenho do processo são estabelecidos e mantidos.</a:t>
            </a:r>
          </a:p>
          <a:p>
            <a:endParaRPr lang="pt-BR" sz="16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77500" lnSpcReduction="20000"/>
          </a:bodyPr>
          <a:lstStyle/>
          <a:p>
            <a:pPr lvl="0"/>
            <a:r>
              <a:rPr lang="pt-BR" dirty="0" smtClean="0"/>
              <a:t>AP 4.2 O processo é controlado. Este atributo evidencia o quanto o processo é controlado estatisticamente para produzir um processo estável, capaz e previsível dentro de limites estabelecidos.</a:t>
            </a:r>
          </a:p>
          <a:p>
            <a:pPr lvl="1"/>
            <a:r>
              <a:rPr lang="pt-BR" sz="2800" dirty="0" smtClean="0"/>
              <a:t>RAP 30. Técnicas de análise e de controle para a gerência quantitativa dos processos/subprocessos são identificadas e aplicadas quando necessário.</a:t>
            </a:r>
          </a:p>
          <a:p>
            <a:pPr lvl="1"/>
            <a:r>
              <a:rPr lang="pt-BR" sz="2800" dirty="0" smtClean="0"/>
              <a:t>RAP 31. Limites de controle de variação são estabelecidos para o desempenho normal do processo.</a:t>
            </a:r>
          </a:p>
          <a:p>
            <a:pPr lvl="1"/>
            <a:r>
              <a:rPr lang="pt-BR" sz="2800" dirty="0" smtClean="0"/>
              <a:t>RAP 32. Dados de medição são analisados com relação a causas especiais de variação.</a:t>
            </a:r>
          </a:p>
          <a:p>
            <a:pPr lvl="1"/>
            <a:r>
              <a:rPr lang="pt-BR" sz="2800" dirty="0" smtClean="0"/>
              <a:t>RAP 33. Ações corretivas e preventivas são realizadas para tratar causas especiais, ou de outros tipos, de variação.</a:t>
            </a:r>
          </a:p>
          <a:p>
            <a:pPr lvl="1"/>
            <a:r>
              <a:rPr lang="pt-BR" sz="2800" dirty="0" smtClean="0"/>
              <a:t>RAP 34. Limites de controle são restabelecidos, quando necessário, seguindo as ações corretivas, de forma que os processos continuem estáveis, capazes e previsíveis.</a:t>
            </a:r>
          </a:p>
          <a:p>
            <a:endParaRPr lang="pt-B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692696"/>
            <a:ext cx="8229600" cy="6165304"/>
          </a:xfrm>
        </p:spPr>
        <p:txBody>
          <a:bodyPr>
            <a:normAutofit/>
          </a:bodyPr>
          <a:lstStyle/>
          <a:p>
            <a:pPr lvl="0"/>
            <a:r>
              <a:rPr lang="pt-BR" sz="1600" dirty="0" smtClean="0"/>
              <a:t>AP 5.1 O processo é objeto de melhorias incrementais e inovações. Este atributo evidencia o quanto as mudanças no processo são identificadas a partir da análise de defeitos, problemas, causas comuns de variação do desempenho e da investigação de enfoques inovadores para a definição e implementação do processo.</a:t>
            </a:r>
          </a:p>
          <a:p>
            <a:pPr lvl="1"/>
            <a:r>
              <a:rPr lang="pt-BR" sz="1600" dirty="0" smtClean="0"/>
              <a:t>RAP 35. Objetivos de negócio da organização são mantidos com base no entendimento das estratégias de negócio e resultados de desempenho do processo.</a:t>
            </a:r>
          </a:p>
          <a:p>
            <a:pPr lvl="1"/>
            <a:r>
              <a:rPr lang="pt-BR" sz="1600" dirty="0" smtClean="0"/>
              <a:t>RAP 36. Objetivos de melhoria do processo são definidos com base no entendimento do desempenho do processo, de forma a verificar que os objetivos de negócio relevantes são atingíveis.</a:t>
            </a:r>
          </a:p>
          <a:p>
            <a:pPr lvl="1"/>
            <a:r>
              <a:rPr lang="pt-BR" sz="1600" dirty="0" smtClean="0"/>
              <a:t>RAP 37. Dados que influenciam o desempenho do processo são identificados, classificados e selecionados para análise de causas.</a:t>
            </a:r>
          </a:p>
          <a:p>
            <a:pPr lvl="1"/>
            <a:r>
              <a:rPr lang="pt-BR" sz="1600" dirty="0" smtClean="0"/>
              <a:t>RAP 38. Dados selecionados são analisados para identificar causas raiz e propor soluções aceitáveis para evitar ocorrências futuras de resultados similares ou incorporar melhores práticas no processo.</a:t>
            </a:r>
          </a:p>
          <a:p>
            <a:pPr lvl="1"/>
            <a:r>
              <a:rPr lang="pt-BR" sz="1600" dirty="0" smtClean="0"/>
              <a:t>RAP 39. Dados adequados são analisados para identificar causas comuns de variação no desempenho do processo.</a:t>
            </a:r>
          </a:p>
          <a:p>
            <a:pPr lvl="1"/>
            <a:r>
              <a:rPr lang="pt-BR" sz="1600" dirty="0" smtClean="0"/>
              <a:t>RAP 40. Dados adequados são analisados para identificar oportunidades para aplicar melhores práticas e inovações com impacto no alcance dos objetivos de negócio.</a:t>
            </a:r>
          </a:p>
          <a:p>
            <a:pPr lvl="1"/>
            <a:r>
              <a:rPr lang="pt-BR" sz="1600" dirty="0" smtClean="0"/>
              <a:t>RAP 41. Oportunidades de melhoria derivadas de novas tecnologias e conceitos de processo são identificadas, avaliadas e selecionadas com base no impacto no alcance dos objetivos de negócio.</a:t>
            </a:r>
          </a:p>
          <a:p>
            <a:pPr lvl="1"/>
            <a:r>
              <a:rPr lang="pt-BR" sz="1600" dirty="0" smtClean="0"/>
              <a:t>RAP 42. Uma estratégia de implementação para as melhorias selecionadas é estabelecida para alcançar os objetivos de melhoria do processo e para resolver problemas.</a:t>
            </a:r>
          </a:p>
          <a:p>
            <a:endParaRPr lang="pt-BR" sz="16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70000" lnSpcReduction="20000"/>
          </a:bodyPr>
          <a:lstStyle/>
          <a:p>
            <a:pPr lvl="0"/>
            <a:r>
              <a:rPr lang="pt-BR" dirty="0" smtClean="0"/>
              <a:t>AP 5.2 O processo é otimizado continuamente. Este atributo evidencia o quanto as mudanças na definição, gerência e desempenho do processo têm impacto efetivo para o alcance dos objetivos relevantes de melhoria do processo.</a:t>
            </a:r>
          </a:p>
          <a:p>
            <a:pPr lvl="1"/>
            <a:r>
              <a:rPr lang="pt-BR" sz="2800" dirty="0" smtClean="0"/>
              <a:t>RAP 43. O impacto de todas as mudanças propostas é avaliado com relação aos objetivos do processo definido e do processo padrão.</a:t>
            </a:r>
          </a:p>
          <a:p>
            <a:pPr lvl="1"/>
            <a:r>
              <a:rPr lang="pt-BR" sz="2800" dirty="0" smtClean="0"/>
              <a:t>RAP 44. A implementação de todas as mudanças acordadas é gerenciada para assegurar que qualquer alteração no desempenho do processo seja entendida e que sejam tomadas as ações pertinentes.</a:t>
            </a:r>
          </a:p>
          <a:p>
            <a:pPr lvl="1"/>
            <a:r>
              <a:rPr lang="pt-BR" sz="2800" dirty="0" smtClean="0"/>
              <a:t>RAP 45. As ações implementadas para resolução de problemas e melhoria no processo são acompanhadas, com uso de técnicas estatísticas e outras técnicas quantitativas, para verificar se as mudanças no processo corrigiram o problema e melhoraram o seu desempenho.</a:t>
            </a:r>
          </a:p>
          <a:p>
            <a:pPr lvl="1"/>
            <a:r>
              <a:rPr lang="pt-BR" sz="2800" dirty="0" smtClean="0"/>
              <a:t>RAP 46. Dados da análise de causas e de resolução são armazenados para uso em situações similares.</a:t>
            </a:r>
          </a:p>
          <a:p>
            <a:endParaRPr lang="pt-B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7170" name="Picture 2"/>
          <p:cNvPicPr>
            <a:picLocks noGrp="1" noChangeAspect="1" noChangeArrowheads="1"/>
          </p:cNvPicPr>
          <p:nvPr>
            <p:ph idx="1"/>
          </p:nvPr>
        </p:nvPicPr>
        <p:blipFill>
          <a:blip r:embed="rId2" cstate="print"/>
          <a:srcRect/>
          <a:stretch>
            <a:fillRect/>
          </a:stretch>
        </p:blipFill>
        <p:spPr bwMode="auto">
          <a:xfrm>
            <a:off x="539552" y="620688"/>
            <a:ext cx="7524328" cy="5918259"/>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Processos que podem ser excluídos da avaliação</a:t>
            </a:r>
            <a:endParaRPr lang="pt-BR" dirty="0"/>
          </a:p>
        </p:txBody>
      </p:sp>
      <p:sp>
        <p:nvSpPr>
          <p:cNvPr id="3" name="Espaço Reservado para Conteúdo 2"/>
          <p:cNvSpPr>
            <a:spLocks noGrp="1"/>
          </p:cNvSpPr>
          <p:nvPr>
            <p:ph idx="1"/>
          </p:nvPr>
        </p:nvSpPr>
        <p:spPr/>
        <p:txBody>
          <a:bodyPr>
            <a:normAutofit fontScale="92500" lnSpcReduction="10000"/>
          </a:bodyPr>
          <a:lstStyle/>
          <a:p>
            <a:pPr lvl="0"/>
            <a:r>
              <a:rPr lang="pt-BR" dirty="0" smtClean="0"/>
              <a:t>AQU (Aquisição). </a:t>
            </a:r>
          </a:p>
          <a:p>
            <a:pPr lvl="1"/>
            <a:r>
              <a:rPr lang="pt-BR" dirty="0" smtClean="0"/>
              <a:t>Se a empresa não realiza aquisição este processo pode ser excluído.</a:t>
            </a:r>
          </a:p>
          <a:p>
            <a:pPr lvl="0"/>
            <a:r>
              <a:rPr lang="pt-BR" dirty="0" smtClean="0"/>
              <a:t>GPP (Gerência de portfólio de projetos). </a:t>
            </a:r>
          </a:p>
          <a:p>
            <a:pPr lvl="1"/>
            <a:r>
              <a:rPr lang="pt-BR" dirty="0" smtClean="0"/>
              <a:t>Se a única atividade da organização for evolução (manutenção) de produtos, então esse processo pode ser excluído.</a:t>
            </a:r>
          </a:p>
          <a:p>
            <a:pPr lvl="0"/>
            <a:r>
              <a:rPr lang="pt-BR" dirty="0" smtClean="0"/>
              <a:t>DRU (Desenvolvimento para reutilização). </a:t>
            </a:r>
          </a:p>
          <a:p>
            <a:pPr lvl="1"/>
            <a:r>
              <a:rPr lang="pt-BR" dirty="0" smtClean="0"/>
              <a:t>Se a empresa conseguir demonstrar formalmente que não existem oportunidades reais para reutilização, então este processo pode ser excluído.</a:t>
            </a:r>
          </a:p>
          <a:p>
            <a:endParaRPr lang="pt-B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Organizações que fazem exclusivamente aquisição de software, fábricas de código e fábricas de teste tem seus próprios conjuntos de processos incluídos e excluídos especificados nos seus guias específicos.</a:t>
            </a:r>
            <a:endParaRPr lang="pt-B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Além disso, para os níveis A e B os resultados esperados RAP 22 até RAP 46, referentes aos atributos 4.1 a 5.2 só precisam ser observados para os processos críticos da organização selecionados para serem gerenciados quantitativamente, podendo ser relaxados para outros processos onde não se aplicam.</a:t>
            </a:r>
          </a:p>
          <a:p>
            <a:endParaRPr lang="pt-B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Melhoria de Processo de Software (SEI-IDEAL)</a:t>
            </a:r>
            <a:endParaRPr lang="pt-BR" dirty="0"/>
          </a:p>
        </p:txBody>
      </p:sp>
      <p:sp>
        <p:nvSpPr>
          <p:cNvPr id="3" name="Espaço Reservado para Conteúdo 2"/>
          <p:cNvSpPr>
            <a:spLocks noGrp="1"/>
          </p:cNvSpPr>
          <p:nvPr>
            <p:ph idx="1"/>
          </p:nvPr>
        </p:nvSpPr>
        <p:spPr/>
        <p:txBody>
          <a:bodyPr>
            <a:normAutofit/>
          </a:bodyPr>
          <a:lstStyle/>
          <a:p>
            <a:r>
              <a:rPr lang="pt-BR" dirty="0" smtClean="0"/>
              <a:t>Os modelos de avaliação não explicam o caminho para chegar nestes objetivos.</a:t>
            </a:r>
          </a:p>
          <a:p>
            <a:r>
              <a:rPr lang="pt-BR" dirty="0" smtClean="0"/>
              <a:t>Para trilhar este caminho é necessário aplicar um modelo de melhoria de processo (</a:t>
            </a:r>
            <a:r>
              <a:rPr lang="pt-BR" i="1" dirty="0" smtClean="0"/>
              <a:t>SPI – Software </a:t>
            </a:r>
            <a:r>
              <a:rPr lang="pt-BR" i="1" dirty="0" err="1" smtClean="0"/>
              <a:t>Process</a:t>
            </a:r>
            <a:r>
              <a:rPr lang="pt-BR" i="1" dirty="0" smtClean="0"/>
              <a:t> </a:t>
            </a:r>
            <a:r>
              <a:rPr lang="pt-BR" i="1" dirty="0" err="1" smtClean="0"/>
              <a:t>Improvement</a:t>
            </a:r>
            <a:r>
              <a:rPr lang="pt-BR" dirty="0" smtClean="0"/>
              <a:t>). </a:t>
            </a:r>
            <a:endParaRPr lang="pt-B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IDEAL</a:t>
            </a:r>
            <a:endParaRPr lang="pt-BR" dirty="0"/>
          </a:p>
        </p:txBody>
      </p:sp>
      <p:sp>
        <p:nvSpPr>
          <p:cNvPr id="3" name="Espaço Reservado para Conteúdo 2"/>
          <p:cNvSpPr>
            <a:spLocks noGrp="1"/>
          </p:cNvSpPr>
          <p:nvPr>
            <p:ph idx="1"/>
          </p:nvPr>
        </p:nvSpPr>
        <p:spPr/>
        <p:txBody>
          <a:bodyPr/>
          <a:lstStyle/>
          <a:p>
            <a:r>
              <a:rPr lang="pt-BR" dirty="0" smtClean="0"/>
              <a:t>O modelo se baseia em cinco fases, das quais as quatro últimas podem ser executadas em ciclos, onde a ideia é que a cada volta do ciclo um novo degrau na melhoria de processos será buscado e atingido. </a:t>
            </a:r>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548680"/>
            <a:ext cx="8229600" cy="1066800"/>
          </a:xfrm>
        </p:spPr>
        <p:txBody>
          <a:bodyPr/>
          <a:lstStyle/>
          <a:p>
            <a:r>
              <a:rPr lang="pt-BR" dirty="0" smtClean="0"/>
              <a:t>Níveis de documentação</a:t>
            </a:r>
            <a:endParaRPr lang="pt-BR" dirty="0"/>
          </a:p>
        </p:txBody>
      </p:sp>
      <p:sp>
        <p:nvSpPr>
          <p:cNvPr id="3" name="Espaço Reservado para Conteúdo 2"/>
          <p:cNvSpPr>
            <a:spLocks noGrp="1"/>
          </p:cNvSpPr>
          <p:nvPr>
            <p:ph idx="1"/>
          </p:nvPr>
        </p:nvSpPr>
        <p:spPr>
          <a:xfrm>
            <a:off x="457200" y="1628800"/>
            <a:ext cx="8229600" cy="4945736"/>
          </a:xfrm>
        </p:spPr>
        <p:txBody>
          <a:bodyPr>
            <a:normAutofit fontScale="77500" lnSpcReduction="20000"/>
          </a:bodyPr>
          <a:lstStyle/>
          <a:p>
            <a:pPr marL="624078" lvl="0" indent="-514350">
              <a:buFont typeface="+mj-lt"/>
              <a:buAutoNum type="arabicPeriod"/>
            </a:pPr>
            <a:r>
              <a:rPr lang="pt-BR" dirty="0" smtClean="0"/>
              <a:t>É exigido basicamente um manual geral de qualidade explicando a política e o sistema de qualidade, bem como a estrutura organizacional da empresa e os papeis ou responsabilidades.</a:t>
            </a:r>
          </a:p>
          <a:p>
            <a:pPr marL="624078" lvl="0" indent="-514350">
              <a:buFont typeface="+mj-lt"/>
              <a:buAutoNum type="arabicPeriod"/>
            </a:pPr>
            <a:r>
              <a:rPr lang="pt-BR" dirty="0" smtClean="0"/>
              <a:t>Os processos são documentados pelos assim chamados </a:t>
            </a:r>
            <a:r>
              <a:rPr lang="pt-BR" i="1" dirty="0" smtClean="0"/>
              <a:t>manuais de procedimentos</a:t>
            </a:r>
            <a:r>
              <a:rPr lang="pt-BR" dirty="0" smtClean="0"/>
              <a:t>. Eles devem abranger todas as atividades ligadas ao desenvolvimento e fornecimento de software, independentemente do ciclo de vida adotado, estabelecendo como as atividades devem ser executadas, quais suas dependências e quais os perfis de responsáveis.</a:t>
            </a:r>
          </a:p>
          <a:p>
            <a:pPr marL="624078" lvl="0" indent="-514350">
              <a:buFont typeface="+mj-lt"/>
              <a:buAutoNum type="arabicPeriod"/>
            </a:pPr>
            <a:r>
              <a:rPr lang="pt-BR" dirty="0" smtClean="0"/>
              <a:t>Devem ser detalhadas as instruções sobre como proceder para o eficaz funcionamento do sistema de qualidade, abrangendo as atividades de teste, inspeção, especificações, modelo e requisitos de qualidade, etc.</a:t>
            </a:r>
          </a:p>
          <a:p>
            <a:pPr marL="624078" lvl="0" indent="-514350">
              <a:buFont typeface="+mj-lt"/>
              <a:buAutoNum type="arabicPeriod"/>
            </a:pPr>
            <a:r>
              <a:rPr lang="pt-BR" dirty="0" smtClean="0"/>
              <a:t>Devem ser mantidos os registros de qualidade, ou seja, basicamente, resultados de testes e inspeções, que comprovam que as atividades do sistema de qualidade documentado no nível 3 efetivamente são executadas.</a:t>
            </a:r>
          </a:p>
          <a:p>
            <a:endParaRPr lang="pt-B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Fases</a:t>
            </a:r>
            <a:endParaRPr lang="pt-BR" dirty="0"/>
          </a:p>
        </p:txBody>
      </p:sp>
      <p:sp>
        <p:nvSpPr>
          <p:cNvPr id="3" name="Espaço Reservado para Conteúdo 2"/>
          <p:cNvSpPr>
            <a:spLocks noGrp="1"/>
          </p:cNvSpPr>
          <p:nvPr>
            <p:ph idx="1"/>
          </p:nvPr>
        </p:nvSpPr>
        <p:spPr/>
        <p:txBody>
          <a:bodyPr>
            <a:normAutofit/>
          </a:bodyPr>
          <a:lstStyle/>
          <a:p>
            <a:pPr lvl="0"/>
            <a:r>
              <a:rPr lang="pt-BR" i="1" dirty="0" smtClean="0"/>
              <a:t>Iniciação</a:t>
            </a:r>
            <a:r>
              <a:rPr lang="pt-BR" dirty="0" smtClean="0"/>
              <a:t>. </a:t>
            </a:r>
          </a:p>
          <a:p>
            <a:pPr lvl="0"/>
            <a:r>
              <a:rPr lang="pt-BR" i="1" dirty="0" smtClean="0"/>
              <a:t>Diagnóstico</a:t>
            </a:r>
            <a:r>
              <a:rPr lang="pt-BR" dirty="0" smtClean="0"/>
              <a:t>. </a:t>
            </a:r>
          </a:p>
          <a:p>
            <a:pPr lvl="0"/>
            <a:r>
              <a:rPr lang="pt-BR" i="1" dirty="0" smtClean="0"/>
              <a:t>Estabelecimento</a:t>
            </a:r>
            <a:r>
              <a:rPr lang="pt-BR" dirty="0" smtClean="0"/>
              <a:t>. </a:t>
            </a:r>
          </a:p>
          <a:p>
            <a:pPr lvl="0"/>
            <a:r>
              <a:rPr lang="pt-BR" i="1" dirty="0" smtClean="0"/>
              <a:t>Ação</a:t>
            </a:r>
            <a:r>
              <a:rPr lang="pt-BR" dirty="0" smtClean="0"/>
              <a:t>. </a:t>
            </a:r>
          </a:p>
          <a:p>
            <a:pPr lvl="0"/>
            <a:r>
              <a:rPr lang="pt-BR" i="1" dirty="0" smtClean="0"/>
              <a:t>Alavancagem</a:t>
            </a:r>
            <a:r>
              <a:rPr lang="pt-BR" dirty="0" smtClean="0"/>
              <a:t>. </a:t>
            </a:r>
          </a:p>
          <a:p>
            <a:endParaRPr lang="pt-B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Fases</a:t>
            </a:r>
            <a:endParaRPr lang="pt-BR" dirty="0"/>
          </a:p>
        </p:txBody>
      </p:sp>
      <p:sp>
        <p:nvSpPr>
          <p:cNvPr id="3" name="Espaço Reservado para Conteúdo 2"/>
          <p:cNvSpPr>
            <a:spLocks noGrp="1"/>
          </p:cNvSpPr>
          <p:nvPr>
            <p:ph idx="1"/>
          </p:nvPr>
        </p:nvSpPr>
        <p:spPr/>
        <p:txBody>
          <a:bodyPr>
            <a:normAutofit fontScale="92500" lnSpcReduction="10000"/>
          </a:bodyPr>
          <a:lstStyle/>
          <a:p>
            <a:pPr lvl="0"/>
            <a:r>
              <a:rPr lang="pt-BR" i="1" dirty="0" smtClean="0"/>
              <a:t>Iniciação</a:t>
            </a:r>
            <a:r>
              <a:rPr lang="pt-BR" dirty="0" smtClean="0"/>
              <a:t>. </a:t>
            </a:r>
          </a:p>
          <a:p>
            <a:pPr lvl="1"/>
            <a:r>
              <a:rPr lang="pt-BR" dirty="0" smtClean="0"/>
              <a:t>Vai estabelecer os objetivos iniciais da iniciativa de melhoria de processo, buscar o comprometimento da alta gerência e os recursos para o trabalho e definir a equipe e infraestrutura necessárias. </a:t>
            </a:r>
          </a:p>
          <a:p>
            <a:pPr lvl="1"/>
            <a:r>
              <a:rPr lang="pt-BR" dirty="0" smtClean="0"/>
              <a:t>Se não existir uma equipe de processo engenharia de software, ela deverá ser criada neste momento. </a:t>
            </a:r>
          </a:p>
          <a:p>
            <a:pPr lvl="0"/>
            <a:r>
              <a:rPr lang="pt-BR" i="1" dirty="0" smtClean="0"/>
              <a:t>Diagnóstico</a:t>
            </a:r>
            <a:r>
              <a:rPr lang="pt-BR" dirty="0" smtClean="0"/>
              <a:t>. </a:t>
            </a:r>
          </a:p>
          <a:p>
            <a:pPr lvl="0"/>
            <a:r>
              <a:rPr lang="pt-BR" i="1" dirty="0" smtClean="0"/>
              <a:t>Estabelecimento</a:t>
            </a:r>
            <a:r>
              <a:rPr lang="pt-BR" dirty="0" smtClean="0"/>
              <a:t>. </a:t>
            </a:r>
          </a:p>
          <a:p>
            <a:pPr lvl="0"/>
            <a:r>
              <a:rPr lang="pt-BR" i="1" dirty="0" smtClean="0"/>
              <a:t>Ação</a:t>
            </a:r>
            <a:r>
              <a:rPr lang="pt-BR" dirty="0" smtClean="0"/>
              <a:t>. </a:t>
            </a:r>
          </a:p>
          <a:p>
            <a:pPr lvl="0"/>
            <a:r>
              <a:rPr lang="pt-BR" i="1" dirty="0" smtClean="0"/>
              <a:t>Alavancagem</a:t>
            </a:r>
            <a:r>
              <a:rPr lang="pt-BR" dirty="0" smtClean="0"/>
              <a:t>. </a:t>
            </a:r>
          </a:p>
          <a:p>
            <a:endParaRPr lang="pt-B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Fases</a:t>
            </a:r>
            <a:endParaRPr lang="pt-BR" dirty="0"/>
          </a:p>
        </p:txBody>
      </p:sp>
      <p:sp>
        <p:nvSpPr>
          <p:cNvPr id="3" name="Espaço Reservado para Conteúdo 2"/>
          <p:cNvSpPr>
            <a:spLocks noGrp="1"/>
          </p:cNvSpPr>
          <p:nvPr>
            <p:ph idx="1"/>
          </p:nvPr>
        </p:nvSpPr>
        <p:spPr/>
        <p:txBody>
          <a:bodyPr>
            <a:normAutofit fontScale="92500" lnSpcReduction="10000"/>
          </a:bodyPr>
          <a:lstStyle/>
          <a:p>
            <a:pPr lvl="0"/>
            <a:r>
              <a:rPr lang="pt-BR" i="1" dirty="0" smtClean="0"/>
              <a:t>Iniciação</a:t>
            </a:r>
            <a:r>
              <a:rPr lang="pt-BR" dirty="0" smtClean="0"/>
              <a:t>. </a:t>
            </a:r>
          </a:p>
          <a:p>
            <a:pPr lvl="0"/>
            <a:r>
              <a:rPr lang="pt-BR" i="1" dirty="0" smtClean="0"/>
              <a:t>Diagnóstico</a:t>
            </a:r>
            <a:r>
              <a:rPr lang="pt-BR" dirty="0" smtClean="0"/>
              <a:t>. </a:t>
            </a:r>
          </a:p>
          <a:p>
            <a:pPr lvl="1"/>
            <a:r>
              <a:rPr lang="pt-BR" dirty="0" smtClean="0"/>
              <a:t>A fase de diagnóstico vai fazer a avaliação do estado atual dos processos da empresa para lançar as bases para o início do processo de melhoria continuada. </a:t>
            </a:r>
          </a:p>
          <a:p>
            <a:pPr lvl="1"/>
            <a:r>
              <a:rPr lang="pt-BR" dirty="0" smtClean="0"/>
              <a:t>O plano de melhoria, baseado nos objetivos estabelecidos na fase de iniciação começa a ser executado e os resultados das avaliações vão produzir atualizações neste plano.</a:t>
            </a:r>
            <a:endParaRPr lang="pt-BR" i="1" dirty="0" smtClean="0"/>
          </a:p>
          <a:p>
            <a:pPr lvl="0"/>
            <a:r>
              <a:rPr lang="pt-BR" i="1" dirty="0" smtClean="0"/>
              <a:t>Estabelecimento</a:t>
            </a:r>
            <a:r>
              <a:rPr lang="pt-BR" dirty="0" smtClean="0"/>
              <a:t>. </a:t>
            </a:r>
          </a:p>
          <a:p>
            <a:pPr lvl="0"/>
            <a:r>
              <a:rPr lang="pt-BR" i="1" dirty="0" smtClean="0"/>
              <a:t>Ação</a:t>
            </a:r>
            <a:r>
              <a:rPr lang="pt-BR" dirty="0" smtClean="0"/>
              <a:t>. </a:t>
            </a:r>
          </a:p>
          <a:p>
            <a:pPr lvl="0"/>
            <a:r>
              <a:rPr lang="pt-BR" i="1" dirty="0" smtClean="0"/>
              <a:t>Alavancagem</a:t>
            </a:r>
            <a:r>
              <a:rPr lang="pt-BR" dirty="0" smtClean="0"/>
              <a:t>. </a:t>
            </a:r>
          </a:p>
          <a:p>
            <a:endParaRPr lang="pt-B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Fases</a:t>
            </a:r>
            <a:endParaRPr lang="pt-BR" dirty="0"/>
          </a:p>
        </p:txBody>
      </p:sp>
      <p:sp>
        <p:nvSpPr>
          <p:cNvPr id="3" name="Espaço Reservado para Conteúdo 2"/>
          <p:cNvSpPr>
            <a:spLocks noGrp="1"/>
          </p:cNvSpPr>
          <p:nvPr>
            <p:ph idx="1"/>
          </p:nvPr>
        </p:nvSpPr>
        <p:spPr/>
        <p:txBody>
          <a:bodyPr>
            <a:normAutofit fontScale="85000" lnSpcReduction="20000"/>
          </a:bodyPr>
          <a:lstStyle/>
          <a:p>
            <a:pPr lvl="0"/>
            <a:r>
              <a:rPr lang="pt-BR" i="1" dirty="0" smtClean="0"/>
              <a:t>Iniciação</a:t>
            </a:r>
            <a:r>
              <a:rPr lang="pt-BR" dirty="0" smtClean="0"/>
              <a:t>. </a:t>
            </a:r>
          </a:p>
          <a:p>
            <a:pPr lvl="0"/>
            <a:r>
              <a:rPr lang="pt-BR" i="1" dirty="0" smtClean="0"/>
              <a:t>Diagnóstico</a:t>
            </a:r>
            <a:r>
              <a:rPr lang="pt-BR" dirty="0" smtClean="0"/>
              <a:t>. </a:t>
            </a:r>
          </a:p>
          <a:p>
            <a:pPr lvl="0"/>
            <a:r>
              <a:rPr lang="pt-BR" i="1" dirty="0" smtClean="0"/>
              <a:t>Estabelecimento</a:t>
            </a:r>
            <a:r>
              <a:rPr lang="pt-BR" dirty="0" smtClean="0"/>
              <a:t>.</a:t>
            </a:r>
          </a:p>
          <a:p>
            <a:pPr lvl="1"/>
            <a:r>
              <a:rPr lang="pt-BR" dirty="0" smtClean="0"/>
              <a:t>Os objetivos refinados na fase de diagnóstico serão priorizados e estratégias para atingir os objetivos serão traçadas. </a:t>
            </a:r>
          </a:p>
          <a:p>
            <a:pPr lvl="1"/>
            <a:r>
              <a:rPr lang="pt-BR" dirty="0" smtClean="0"/>
              <a:t>O plano de melhoria será novamente refinado, sendo que os objetivos gerais estabelecidos nas fases anteriores agora serão transformados em objetivos mensuráveis, ou seja, será definida uma métrica, juntamente com seus mecanismos acessórios, para que se possa avaliar posteriormente se os objetivos foram mesmo atingidos. </a:t>
            </a:r>
          </a:p>
          <a:p>
            <a:pPr lvl="0"/>
            <a:r>
              <a:rPr lang="pt-BR" i="1" dirty="0" smtClean="0"/>
              <a:t>Ação</a:t>
            </a:r>
            <a:r>
              <a:rPr lang="pt-BR" dirty="0" smtClean="0"/>
              <a:t>. </a:t>
            </a:r>
          </a:p>
          <a:p>
            <a:pPr lvl="0"/>
            <a:r>
              <a:rPr lang="pt-BR" i="1" dirty="0" smtClean="0"/>
              <a:t>Alavancagem</a:t>
            </a:r>
            <a:r>
              <a:rPr lang="pt-BR" dirty="0" smtClean="0"/>
              <a:t>. </a:t>
            </a:r>
          </a:p>
          <a:p>
            <a:endParaRPr lang="pt-B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Fases</a:t>
            </a:r>
            <a:endParaRPr lang="pt-BR" dirty="0"/>
          </a:p>
        </p:txBody>
      </p:sp>
      <p:sp>
        <p:nvSpPr>
          <p:cNvPr id="3" name="Espaço Reservado para Conteúdo 2"/>
          <p:cNvSpPr>
            <a:spLocks noGrp="1"/>
          </p:cNvSpPr>
          <p:nvPr>
            <p:ph idx="1"/>
          </p:nvPr>
        </p:nvSpPr>
        <p:spPr/>
        <p:txBody>
          <a:bodyPr>
            <a:normAutofit lnSpcReduction="10000"/>
          </a:bodyPr>
          <a:lstStyle/>
          <a:p>
            <a:pPr lvl="0"/>
            <a:r>
              <a:rPr lang="pt-BR" i="1" dirty="0" smtClean="0"/>
              <a:t>Iniciação</a:t>
            </a:r>
            <a:r>
              <a:rPr lang="pt-BR" dirty="0" smtClean="0"/>
              <a:t>. </a:t>
            </a:r>
          </a:p>
          <a:p>
            <a:pPr lvl="0"/>
            <a:r>
              <a:rPr lang="pt-BR" i="1" dirty="0" smtClean="0"/>
              <a:t>Diagnóstico</a:t>
            </a:r>
            <a:r>
              <a:rPr lang="pt-BR" dirty="0" smtClean="0"/>
              <a:t>. </a:t>
            </a:r>
          </a:p>
          <a:p>
            <a:pPr lvl="0"/>
            <a:r>
              <a:rPr lang="pt-BR" i="1" dirty="0" smtClean="0"/>
              <a:t>Estabelecimento</a:t>
            </a:r>
            <a:r>
              <a:rPr lang="pt-BR" dirty="0" smtClean="0"/>
              <a:t>. </a:t>
            </a:r>
          </a:p>
          <a:p>
            <a:pPr lvl="0"/>
            <a:r>
              <a:rPr lang="pt-BR" i="1" dirty="0" smtClean="0"/>
              <a:t>Ação</a:t>
            </a:r>
            <a:r>
              <a:rPr lang="pt-BR" dirty="0" smtClean="0"/>
              <a:t>. </a:t>
            </a:r>
          </a:p>
          <a:p>
            <a:pPr lvl="1"/>
            <a:r>
              <a:rPr lang="pt-BR" dirty="0" smtClean="0"/>
              <a:t>Os planos estabelecidos para atingir os objetivos são colocados em prática, inicialmente com projetos piloto. </a:t>
            </a:r>
          </a:p>
          <a:p>
            <a:pPr lvl="1"/>
            <a:r>
              <a:rPr lang="pt-BR" dirty="0" smtClean="0"/>
              <a:t>Se aprovados nos projetos piloto, então os novos processos poderão ser estabelecidos na organização. </a:t>
            </a:r>
          </a:p>
          <a:p>
            <a:pPr lvl="0"/>
            <a:r>
              <a:rPr lang="pt-BR" i="1" dirty="0" smtClean="0"/>
              <a:t>Alavancagem</a:t>
            </a:r>
            <a:r>
              <a:rPr lang="pt-BR" dirty="0" smtClean="0"/>
              <a:t>. </a:t>
            </a:r>
          </a:p>
          <a:p>
            <a:endParaRPr lang="pt-B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Fases</a:t>
            </a:r>
            <a:endParaRPr lang="pt-BR" dirty="0"/>
          </a:p>
        </p:txBody>
      </p:sp>
      <p:sp>
        <p:nvSpPr>
          <p:cNvPr id="3" name="Espaço Reservado para Conteúdo 2"/>
          <p:cNvSpPr>
            <a:spLocks noGrp="1"/>
          </p:cNvSpPr>
          <p:nvPr>
            <p:ph idx="1"/>
          </p:nvPr>
        </p:nvSpPr>
        <p:spPr/>
        <p:txBody>
          <a:bodyPr>
            <a:normAutofit fontScale="92500" lnSpcReduction="10000"/>
          </a:bodyPr>
          <a:lstStyle/>
          <a:p>
            <a:pPr lvl="0"/>
            <a:r>
              <a:rPr lang="pt-BR" i="1" dirty="0" smtClean="0"/>
              <a:t>Iniciação</a:t>
            </a:r>
            <a:r>
              <a:rPr lang="pt-BR" dirty="0" smtClean="0"/>
              <a:t>. </a:t>
            </a:r>
          </a:p>
          <a:p>
            <a:pPr lvl="0"/>
            <a:r>
              <a:rPr lang="pt-BR" i="1" dirty="0" smtClean="0"/>
              <a:t>Diagnóstico</a:t>
            </a:r>
            <a:r>
              <a:rPr lang="pt-BR" dirty="0" smtClean="0"/>
              <a:t>. </a:t>
            </a:r>
          </a:p>
          <a:p>
            <a:pPr lvl="0"/>
            <a:r>
              <a:rPr lang="pt-BR" i="1" dirty="0" smtClean="0"/>
              <a:t>Estabelecimento</a:t>
            </a:r>
            <a:r>
              <a:rPr lang="pt-BR" dirty="0" smtClean="0"/>
              <a:t>. </a:t>
            </a:r>
          </a:p>
          <a:p>
            <a:pPr lvl="0"/>
            <a:r>
              <a:rPr lang="pt-BR" i="1" dirty="0" smtClean="0"/>
              <a:t>Ação</a:t>
            </a:r>
            <a:r>
              <a:rPr lang="pt-BR" dirty="0" smtClean="0"/>
              <a:t>. </a:t>
            </a:r>
          </a:p>
          <a:p>
            <a:pPr lvl="0"/>
            <a:r>
              <a:rPr lang="pt-BR" i="1" dirty="0" smtClean="0"/>
              <a:t>Alavancagem</a:t>
            </a:r>
            <a:r>
              <a:rPr lang="pt-BR" dirty="0" smtClean="0"/>
              <a:t>. </a:t>
            </a:r>
          </a:p>
          <a:p>
            <a:pPr lvl="1"/>
            <a:r>
              <a:rPr lang="pt-BR" dirty="0" smtClean="0"/>
              <a:t>O objetivo desta fase é capitalizar o patrimônio de informação obtido na iteração atual do ciclo de melhoria de processo para facilitar a execução do ciclo seguinte, que reinicia na fase de diagnóstico. </a:t>
            </a:r>
          </a:p>
          <a:p>
            <a:pPr lvl="1"/>
            <a:r>
              <a:rPr lang="pt-BR" dirty="0" smtClean="0"/>
              <a:t>Nesta fase também é feita a avaliação da efetividade das atividades executadas no ciclo atual.</a:t>
            </a:r>
          </a:p>
          <a:p>
            <a:endParaRPr lang="pt-B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Fatores Humanos</a:t>
            </a:r>
            <a:endParaRPr lang="pt-BR" dirty="0"/>
          </a:p>
        </p:txBody>
      </p:sp>
      <p:sp>
        <p:nvSpPr>
          <p:cNvPr id="3" name="Espaço Reservado para Conteúdo 2"/>
          <p:cNvSpPr>
            <a:spLocks noGrp="1"/>
          </p:cNvSpPr>
          <p:nvPr>
            <p:ph idx="1"/>
          </p:nvPr>
        </p:nvSpPr>
        <p:spPr>
          <a:xfrm>
            <a:off x="457200" y="2249424"/>
            <a:ext cx="8229600" cy="1251584"/>
          </a:xfrm>
        </p:spPr>
        <p:txBody>
          <a:bodyPr>
            <a:normAutofit fontScale="77500" lnSpcReduction="20000"/>
          </a:bodyPr>
          <a:lstStyle/>
          <a:p>
            <a:r>
              <a:rPr lang="pt-BR" dirty="0" smtClean="0"/>
              <a:t>O processo de mudança é complexo, e demanda grande esforço para obter sucesso. </a:t>
            </a:r>
          </a:p>
          <a:p>
            <a:r>
              <a:rPr lang="pt-BR" dirty="0" err="1" smtClean="0"/>
              <a:t>Conner</a:t>
            </a:r>
            <a:r>
              <a:rPr lang="pt-BR" dirty="0" smtClean="0"/>
              <a:t> e Patterson (1982) caracterizam o processo de adoção de mudanças em oito estágios organizados em três fases.</a:t>
            </a:r>
          </a:p>
          <a:p>
            <a:endParaRPr lang="pt-BR" dirty="0"/>
          </a:p>
        </p:txBody>
      </p:sp>
      <p:pic>
        <p:nvPicPr>
          <p:cNvPr id="8194" name="Picture 2"/>
          <p:cNvPicPr>
            <a:picLocks noChangeAspect="1" noChangeArrowheads="1"/>
          </p:cNvPicPr>
          <p:nvPr/>
        </p:nvPicPr>
        <p:blipFill>
          <a:blip r:embed="rId2" cstate="print"/>
          <a:srcRect/>
          <a:stretch>
            <a:fillRect/>
          </a:stretch>
        </p:blipFill>
        <p:spPr bwMode="auto">
          <a:xfrm>
            <a:off x="1043608" y="3573016"/>
            <a:ext cx="6994935" cy="2952328"/>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err="1" smtClean="0"/>
              <a:t>Kotter</a:t>
            </a:r>
            <a:r>
              <a:rPr lang="pt-BR" dirty="0" smtClean="0"/>
              <a:t> (2006) sugere uma sequência de oito passos que a organização deveria seguir para ter sucesso na gestão de mudanças organizacionais (</a:t>
            </a:r>
            <a:r>
              <a:rPr lang="pt-BR" i="1" dirty="0" smtClean="0"/>
              <a:t>CM</a:t>
            </a:r>
            <a:r>
              <a:rPr lang="pt-BR" dirty="0" smtClean="0"/>
              <a:t> – </a:t>
            </a:r>
            <a:r>
              <a:rPr lang="pt-BR" i="1" dirty="0" err="1" smtClean="0"/>
              <a:t>Change</a:t>
            </a:r>
            <a:r>
              <a:rPr lang="pt-BR" i="1" dirty="0" smtClean="0"/>
              <a:t> Management</a:t>
            </a:r>
            <a:r>
              <a:rPr lang="pt-BR" dirty="0" smtClean="0"/>
              <a:t>) como no caso de SPI. </a:t>
            </a:r>
            <a:endParaRPr lang="pt-B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Change</a:t>
            </a:r>
            <a:r>
              <a:rPr lang="pt-BR" dirty="0" smtClean="0"/>
              <a:t> Management</a:t>
            </a:r>
            <a:endParaRPr lang="pt-BR" dirty="0"/>
          </a:p>
        </p:txBody>
      </p:sp>
      <p:sp>
        <p:nvSpPr>
          <p:cNvPr id="3" name="Espaço Reservado para Conteúdo 2"/>
          <p:cNvSpPr>
            <a:spLocks noGrp="1"/>
          </p:cNvSpPr>
          <p:nvPr>
            <p:ph idx="1"/>
          </p:nvPr>
        </p:nvSpPr>
        <p:spPr/>
        <p:txBody>
          <a:bodyPr>
            <a:normAutofit lnSpcReduction="10000"/>
          </a:bodyPr>
          <a:lstStyle/>
          <a:p>
            <a:pPr lvl="0"/>
            <a:r>
              <a:rPr lang="pt-BR" dirty="0" smtClean="0"/>
              <a:t>Estabelecer um senso de urgência. </a:t>
            </a:r>
          </a:p>
          <a:p>
            <a:pPr lvl="0"/>
            <a:r>
              <a:rPr lang="pt-BR" dirty="0" smtClean="0"/>
              <a:t>Criar uma coalizão administrativa. </a:t>
            </a:r>
          </a:p>
          <a:p>
            <a:pPr lvl="0"/>
            <a:r>
              <a:rPr lang="pt-BR" dirty="0" smtClean="0"/>
              <a:t>Desenvolver uma visão estratégica. </a:t>
            </a:r>
          </a:p>
          <a:p>
            <a:pPr lvl="0"/>
            <a:r>
              <a:rPr lang="pt-BR" dirty="0" smtClean="0"/>
              <a:t>Comunicar a visão da mudança. </a:t>
            </a:r>
          </a:p>
          <a:p>
            <a:pPr lvl="0"/>
            <a:r>
              <a:rPr lang="pt-BR" dirty="0" smtClean="0"/>
              <a:t>Dar poder aos empregados para ações amplas. </a:t>
            </a:r>
          </a:p>
          <a:p>
            <a:pPr lvl="0"/>
            <a:r>
              <a:rPr lang="pt-BR" dirty="0" smtClean="0"/>
              <a:t>Obter vitórias de curto prazo. </a:t>
            </a:r>
          </a:p>
          <a:p>
            <a:pPr lvl="0"/>
            <a:r>
              <a:rPr lang="pt-BR" dirty="0" smtClean="0"/>
              <a:t>Consolidação das melhorias e produção de mais mudanças. </a:t>
            </a:r>
          </a:p>
          <a:p>
            <a:pPr lvl="0"/>
            <a:r>
              <a:rPr lang="pt-BR" dirty="0" smtClean="0"/>
              <a:t>Estabelecer os novos processos na cultura da empresa. </a:t>
            </a:r>
          </a:p>
          <a:p>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Documentação do sistema de qualidade</a:t>
            </a:r>
            <a:endParaRPr lang="pt-BR" dirty="0"/>
          </a:p>
        </p:txBody>
      </p:sp>
      <p:sp>
        <p:nvSpPr>
          <p:cNvPr id="3" name="Espaço Reservado para Conteúdo 2"/>
          <p:cNvSpPr>
            <a:spLocks noGrp="1"/>
          </p:cNvSpPr>
          <p:nvPr>
            <p:ph idx="1"/>
          </p:nvPr>
        </p:nvSpPr>
        <p:spPr/>
        <p:txBody>
          <a:bodyPr/>
          <a:lstStyle/>
          <a:p>
            <a:pPr lvl="0"/>
            <a:r>
              <a:rPr lang="pt-BR" i="1" dirty="0" smtClean="0"/>
              <a:t>Documentação da qualidade</a:t>
            </a:r>
            <a:r>
              <a:rPr lang="pt-BR" dirty="0" smtClean="0"/>
              <a:t>. </a:t>
            </a:r>
          </a:p>
          <a:p>
            <a:pPr lvl="1"/>
            <a:r>
              <a:rPr lang="pt-BR" dirty="0" smtClean="0"/>
              <a:t>São todos os documentos que estabelecem, processos, políticas e regras sobre como executar as atividades relacionadas à qualidade.</a:t>
            </a:r>
          </a:p>
          <a:p>
            <a:pPr lvl="0"/>
            <a:r>
              <a:rPr lang="pt-BR" i="1" dirty="0" smtClean="0"/>
              <a:t>Registros da qualidade</a:t>
            </a:r>
            <a:r>
              <a:rPr lang="pt-BR" dirty="0" smtClean="0"/>
              <a:t>. </a:t>
            </a:r>
          </a:p>
          <a:p>
            <a:pPr lvl="1"/>
            <a:r>
              <a:rPr lang="pt-BR" dirty="0" smtClean="0"/>
              <a:t>São os resultados dos processos de avaliação da qualidade que indicam que os documentos da qualidade não são apenas letra morta, mas que são efetivamente usados na empresa.</a:t>
            </a:r>
          </a:p>
          <a:p>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A norma apresenta várias recomendações</a:t>
            </a:r>
            <a:endParaRPr lang="pt-BR" dirty="0"/>
          </a:p>
        </p:txBody>
      </p:sp>
      <p:sp>
        <p:nvSpPr>
          <p:cNvPr id="3" name="Espaço Reservado para Conteúdo 2"/>
          <p:cNvSpPr>
            <a:spLocks noGrp="1"/>
          </p:cNvSpPr>
          <p:nvPr>
            <p:ph idx="1"/>
          </p:nvPr>
        </p:nvSpPr>
        <p:spPr/>
        <p:txBody>
          <a:bodyPr/>
          <a:lstStyle/>
          <a:p>
            <a:r>
              <a:rPr lang="pt-BR" dirty="0" smtClean="0"/>
              <a:t>Desenvolver, implementar, documentar e melhorar os processos de qualidade.</a:t>
            </a:r>
          </a:p>
          <a:p>
            <a:r>
              <a:rPr lang="pt-BR" dirty="0" smtClean="0"/>
              <a:t> O gerente deve dar suporte à qualidade, promovendo sua importância, estabelecendo, implementando e aperfeiçoando um sistema de controle da qualidade.</a:t>
            </a:r>
          </a:p>
          <a:p>
            <a:r>
              <a:rPr lang="pt-BR" dirty="0" smtClean="0"/>
              <a:t>O gerente também deve manter o foco no cliente.</a:t>
            </a:r>
          </a:p>
          <a:p>
            <a:r>
              <a:rPr lang="pt-BR" dirty="0" smtClean="0"/>
              <a:t>O processo de gerenciamento deve ser revisado.</a:t>
            </a:r>
          </a:p>
          <a:p>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Os recursos para o sistema de qualidade devem ser identificados e disponibilizados.</a:t>
            </a:r>
          </a:p>
          <a:p>
            <a:r>
              <a:rPr lang="pt-BR" dirty="0" smtClean="0"/>
              <a:t>Pessoal competente e disponível deve ser usado.</a:t>
            </a:r>
          </a:p>
          <a:p>
            <a:r>
              <a:rPr lang="pt-BR" dirty="0" smtClean="0"/>
              <a:t>A infraestrutura e ambiente adequados devem ser garantidos.</a:t>
            </a:r>
            <a:endParaRPr lang="pt-B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2019</TotalTime>
  <Words>5044</Words>
  <Application>Microsoft Office PowerPoint</Application>
  <PresentationFormat>Apresentação na tela (4:3)</PresentationFormat>
  <Paragraphs>311</Paragraphs>
  <Slides>68</Slides>
  <Notes>0</Notes>
  <HiddenSlides>0</HiddenSlides>
  <MMClips>0</MMClips>
  <ScaleCrop>false</ScaleCrop>
  <HeadingPairs>
    <vt:vector size="4" baseType="variant">
      <vt:variant>
        <vt:lpstr>Tema</vt:lpstr>
      </vt:variant>
      <vt:variant>
        <vt:i4>1</vt:i4>
      </vt:variant>
      <vt:variant>
        <vt:lpstr>Títulos de slides</vt:lpstr>
      </vt:variant>
      <vt:variant>
        <vt:i4>68</vt:i4>
      </vt:variant>
    </vt:vector>
  </HeadingPairs>
  <TitlesOfParts>
    <vt:vector size="69" baseType="lpstr">
      <vt:lpstr>Urbano</vt:lpstr>
      <vt:lpstr>Qualidade de Processo</vt:lpstr>
      <vt:lpstr>Qualidade de Processo</vt:lpstr>
      <vt:lpstr>Norma ISO 90003</vt:lpstr>
      <vt:lpstr>Slide 4</vt:lpstr>
      <vt:lpstr>Formas de aplicação da família 9000</vt:lpstr>
      <vt:lpstr>Níveis de documentação</vt:lpstr>
      <vt:lpstr>Documentação do sistema de qualidade</vt:lpstr>
      <vt:lpstr>A norma apresenta várias recomendações</vt:lpstr>
      <vt:lpstr>Slide 9</vt:lpstr>
      <vt:lpstr>Slide 10</vt:lpstr>
      <vt:lpstr>ISO/IEC 15504 – SPICE</vt:lpstr>
      <vt:lpstr>Slide 12</vt:lpstr>
      <vt:lpstr>Slide 13</vt:lpstr>
      <vt:lpstr>Slide 14</vt:lpstr>
      <vt:lpstr>Slide 15</vt:lpstr>
      <vt:lpstr>Slide 16</vt:lpstr>
      <vt:lpstr>Slide 17</vt:lpstr>
      <vt:lpstr>Slide 18</vt:lpstr>
      <vt:lpstr>Níveis de capacidade</vt:lpstr>
      <vt:lpstr>A avaliação dos níveis de capacidade é demonstrada em função de um conjunto de atributos de processos. </vt:lpstr>
      <vt:lpstr>Slide 21</vt:lpstr>
      <vt:lpstr>Slide 22</vt:lpstr>
      <vt:lpstr>Slide 23</vt:lpstr>
      <vt:lpstr>Slide 24</vt:lpstr>
      <vt:lpstr>Slide 25</vt:lpstr>
      <vt:lpstr>Slide 26</vt:lpstr>
      <vt:lpstr>Slide 27</vt:lpstr>
      <vt:lpstr>Slide 28</vt:lpstr>
      <vt:lpstr>CMMI – Capability Maturity Model Integration</vt:lpstr>
      <vt:lpstr>Vertentes</vt:lpstr>
      <vt:lpstr>Representações</vt:lpstr>
      <vt:lpstr>Slide 32</vt:lpstr>
      <vt:lpstr>Objetivos Específicos e Genéricos</vt:lpstr>
      <vt:lpstr>Práticas Específicas e Genéricas</vt:lpstr>
      <vt:lpstr>Níveis de capacidade</vt:lpstr>
      <vt:lpstr>Níveis de Maturidade</vt:lpstr>
      <vt:lpstr>Slide 37</vt:lpstr>
      <vt:lpstr>Slide 38</vt:lpstr>
      <vt:lpstr>Slide 39</vt:lpstr>
      <vt:lpstr>MPS.BR</vt:lpstr>
      <vt:lpstr>Slide 41</vt:lpstr>
      <vt:lpstr>Níveis de maturidade MPS.BR</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Processos que podem ser excluídos da avaliação</vt:lpstr>
      <vt:lpstr>Slide 56</vt:lpstr>
      <vt:lpstr>Slide 57</vt:lpstr>
      <vt:lpstr>Melhoria de Processo de Software (SEI-IDEAL)</vt:lpstr>
      <vt:lpstr>IDEAL</vt:lpstr>
      <vt:lpstr>Fases</vt:lpstr>
      <vt:lpstr>Fases</vt:lpstr>
      <vt:lpstr>Fases</vt:lpstr>
      <vt:lpstr>Fases</vt:lpstr>
      <vt:lpstr>Fases</vt:lpstr>
      <vt:lpstr>Fases</vt:lpstr>
      <vt:lpstr>Fatores Humanos</vt:lpstr>
      <vt:lpstr>Slide 67</vt:lpstr>
      <vt:lpstr>Change Management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Métodos Ágeis de Desenvolvimento de Software </dc:title>
  <cp:lastModifiedBy>Raul</cp:lastModifiedBy>
  <cp:revision>186</cp:revision>
  <dcterms:modified xsi:type="dcterms:W3CDTF">2013-08-21T13:48:36Z</dcterms:modified>
</cp:coreProperties>
</file>