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56" r:id="rId14"/>
    <p:sldId id="268" r:id="rId15"/>
    <p:sldId id="269" r:id="rId16"/>
    <p:sldId id="351" r:id="rId17"/>
    <p:sldId id="353" r:id="rId18"/>
    <p:sldId id="354" r:id="rId19"/>
    <p:sldId id="355" r:id="rId20"/>
    <p:sldId id="352"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9" r:id="rId60"/>
    <p:sldId id="308"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8" r:id="rId99"/>
    <p:sldId id="349" r:id="rId100"/>
    <p:sldId id="350" r:id="rId101"/>
    <p:sldId id="347" r:id="rId102"/>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F4EF8-24C1-4348-8523-ECECC19BE4E4}" type="datetimeFigureOut">
              <a:rPr lang="pt-BR" smtClean="0"/>
              <a:pPr/>
              <a:t>28/05/2015</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1BC06CE-6A77-432A-B50F-F91D008B79BD}" type="slidenum">
              <a:rPr lang="pt-BR" smtClean="0"/>
              <a:pPr/>
              <a:t>‹nº›</a:t>
            </a:fld>
            <a:endParaRPr lang="pt-BR"/>
          </a:p>
        </p:txBody>
      </p:sp>
    </p:spTree>
    <p:extLst>
      <p:ext uri="{BB962C8B-B14F-4D97-AF65-F5344CB8AC3E}">
        <p14:creationId xmlns:p14="http://schemas.microsoft.com/office/powerpoint/2010/main" val="42897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2E700DB3-DBF0-4086-B675-117E7A9610B8}" type="datetimeFigureOut">
              <a:rPr lang="pt-BR" smtClean="0"/>
              <a:pPr/>
              <a:t>28/05/2015</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Data 25"/>
          <p:cNvSpPr>
            <a:spLocks noGrp="1"/>
          </p:cNvSpPr>
          <p:nvPr>
            <p:ph type="dt" sz="half" idx="10"/>
          </p:nvPr>
        </p:nvSpPr>
        <p:spPr/>
        <p:txBody>
          <a:bodyPr rtlCol="0"/>
          <a:lstStyle/>
          <a:p>
            <a:fld id="{2E700DB3-DBF0-4086-B675-117E7A9610B8}" type="datetimeFigureOut">
              <a:rPr lang="pt-BR" smtClean="0"/>
              <a:pPr/>
              <a:t>28/05/2015</a:t>
            </a:fld>
            <a:endParaRPr lang="pt-BR"/>
          </a:p>
        </p:txBody>
      </p:sp>
      <p:sp>
        <p:nvSpPr>
          <p:cNvPr id="27" name="Espaço Reservado para Número de Slide 2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2E700DB3-DBF0-4086-B675-117E7A9610B8}" type="datetimeFigureOut">
              <a:rPr lang="pt-BR" smtClean="0"/>
              <a:pPr/>
              <a:t>28/05/2015</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E700DB3-DBF0-4086-B675-117E7A9610B8}" type="datetimeFigureOut">
              <a:rPr lang="pt-BR" smtClean="0"/>
              <a:pPr/>
              <a:t>28/05/2015</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Teste de Software</a:t>
            </a:r>
            <a:endParaRPr lang="pt-BR" dirty="0"/>
          </a:p>
        </p:txBody>
      </p:sp>
      <p:sp>
        <p:nvSpPr>
          <p:cNvPr id="3" name="Subtítulo 2"/>
          <p:cNvSpPr>
            <a:spLocks noGrp="1"/>
          </p:cNvSpPr>
          <p:nvPr>
            <p:ph type="subTitle" idx="1"/>
          </p:nvPr>
        </p:nvSpPr>
        <p:spPr/>
        <p:txBody>
          <a:bodyPr/>
          <a:lstStyle/>
          <a:p>
            <a:r>
              <a:rPr lang="pt-BR" dirty="0" smtClean="0"/>
              <a:t>Prof. Raul Sidnei Wazlawick</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Níveis de Teste de Funcionalidade</a:t>
            </a:r>
            <a:endParaRPr lang="pt-BR" dirty="0"/>
          </a:p>
        </p:txBody>
      </p:sp>
      <p:sp>
        <p:nvSpPr>
          <p:cNvPr id="3" name="Espaço Reservado para Conteúdo 2"/>
          <p:cNvSpPr>
            <a:spLocks noGrp="1"/>
          </p:cNvSpPr>
          <p:nvPr>
            <p:ph idx="1"/>
          </p:nvPr>
        </p:nvSpPr>
        <p:spPr/>
        <p:txBody>
          <a:bodyPr/>
          <a:lstStyle/>
          <a:p>
            <a:r>
              <a:rPr lang="pt-BR" dirty="0" smtClean="0"/>
              <a:t>Unidade</a:t>
            </a:r>
          </a:p>
          <a:p>
            <a:r>
              <a:rPr lang="pt-BR" dirty="0" smtClean="0"/>
              <a:t>Integração</a:t>
            </a:r>
          </a:p>
          <a:p>
            <a:r>
              <a:rPr lang="pt-BR" dirty="0" smtClean="0"/>
              <a:t>Sistema</a:t>
            </a:r>
          </a:p>
          <a:p>
            <a:r>
              <a:rPr lang="pt-BR" dirty="0" smtClean="0"/>
              <a:t>Aceitação</a:t>
            </a:r>
          </a:p>
          <a:p>
            <a:r>
              <a:rPr lang="pt-BR" dirty="0" smtClean="0"/>
              <a:t>Ciclo de negócio</a:t>
            </a:r>
          </a:p>
          <a:p>
            <a:r>
              <a:rPr lang="pt-BR" dirty="0" smtClean="0"/>
              <a:t>Operação</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 depuração é uma atividade ainda artesanal, onde a quantidade e variedade de casos dificulta a elaboração de um processo padrão. </a:t>
            </a:r>
          </a:p>
          <a:p>
            <a:r>
              <a:rPr lang="pt-BR" dirty="0" smtClean="0"/>
              <a:t>Porém, a adoção de boas técnicas de engenharia de software, como, integrações frequentes, controle de versões, desenvolvimento orientado a testes, etc., podem facilitar bastante o processo de descoberta e correção de defeitos.</a:t>
            </a:r>
          </a:p>
          <a:p>
            <a:endParaRPr lang="pt-B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99330" name="Picture 2"/>
          <p:cNvPicPr>
            <a:picLocks noGrp="1" noChangeAspect="1" noChangeArrowheads="1"/>
          </p:cNvPicPr>
          <p:nvPr>
            <p:ph idx="1"/>
          </p:nvPr>
        </p:nvPicPr>
        <p:blipFill>
          <a:blip r:embed="rId2" cstate="print"/>
          <a:srcRect/>
          <a:stretch>
            <a:fillRect/>
          </a:stretch>
        </p:blipFill>
        <p:spPr bwMode="auto">
          <a:xfrm>
            <a:off x="0" y="1052736"/>
            <a:ext cx="8701477" cy="532859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Unidade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Os testes de unidade são os mais básicos e usualmente consistem em verificar se um componente individual do software (unidade) foi implementado corretamente. </a:t>
            </a:r>
          </a:p>
          <a:p>
            <a:r>
              <a:rPr lang="pt-BR" dirty="0" smtClean="0"/>
              <a:t>Esse componente pode ser um método ou procedimento, uma classe completa ou ainda um pacote de funções ou classes de tamanho pequeno a moderado. </a:t>
            </a:r>
          </a:p>
          <a:p>
            <a:r>
              <a:rPr lang="pt-BR" dirty="0" smtClean="0"/>
              <a:t>Usualmente, essa unidade ainda estará isolada do sistema do qual fará parte.</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 </a:t>
            </a:r>
            <a:r>
              <a:rPr lang="pt-BR" sz="3600" dirty="0" smtClean="0"/>
              <a:t>(verificar se um método foi corretamente implementado em uma classe)</a:t>
            </a:r>
            <a:endParaRPr lang="pt-BR" dirty="0"/>
          </a:p>
        </p:txBody>
      </p:sp>
      <p:sp>
        <p:nvSpPr>
          <p:cNvPr id="3" name="Espaço Reservado para Conteúdo 2"/>
          <p:cNvSpPr>
            <a:spLocks noGrp="1"/>
          </p:cNvSpPr>
          <p:nvPr>
            <p:ph idx="1"/>
          </p:nvPr>
        </p:nvSpPr>
        <p:spPr/>
        <p:txBody>
          <a:bodyPr>
            <a:normAutofit/>
          </a:bodyPr>
          <a:lstStyle/>
          <a:p>
            <a:r>
              <a:rPr lang="pt-BR" dirty="0" smtClean="0"/>
              <a:t>Classe </a:t>
            </a:r>
            <a:r>
              <a:rPr lang="pt-BR" dirty="0" err="1" smtClean="0"/>
              <a:t>Order</a:t>
            </a:r>
            <a:endParaRPr lang="pt-BR" dirty="0" smtClean="0"/>
          </a:p>
          <a:p>
            <a:r>
              <a:rPr lang="en-US" i="1" dirty="0" err="1" smtClean="0"/>
              <a:t>incrementItem</a:t>
            </a:r>
            <a:r>
              <a:rPr lang="en-US" dirty="0" smtClean="0"/>
              <a:t>(</a:t>
            </a:r>
            <a:r>
              <a:rPr lang="en-US" i="1" dirty="0" err="1" smtClean="0"/>
              <a:t>aBook</a:t>
            </a:r>
            <a:r>
              <a:rPr lang="en-US" dirty="0" err="1" smtClean="0"/>
              <a:t>:</a:t>
            </a:r>
            <a:r>
              <a:rPr lang="en-US" i="1" dirty="0" err="1" smtClean="0"/>
              <a:t>Book</a:t>
            </a:r>
            <a:r>
              <a:rPr lang="en-US" dirty="0" smtClean="0"/>
              <a:t>; </a:t>
            </a:r>
            <a:r>
              <a:rPr lang="en-US" i="1" dirty="0" err="1" smtClean="0"/>
              <a:t>aQuantity</a:t>
            </a:r>
            <a:r>
              <a:rPr lang="en-US" dirty="0" err="1" smtClean="0"/>
              <a:t>:</a:t>
            </a:r>
            <a:r>
              <a:rPr lang="en-US" i="1" dirty="0" err="1" smtClean="0"/>
              <a:t>Natural</a:t>
            </a:r>
            <a:r>
              <a:rPr lang="en-US" dirty="0" smtClean="0"/>
              <a:t>)</a:t>
            </a:r>
            <a:r>
              <a:rPr lang="pt-BR" dirty="0" smtClean="0"/>
              <a:t>.</a:t>
            </a:r>
          </a:p>
          <a:p>
            <a:r>
              <a:rPr lang="pt-BR" sz="2400" dirty="0" smtClean="0"/>
              <a:t>Incrementa a quantidade de um livro que já esteja no carrinho de compras</a:t>
            </a:r>
            <a:endParaRPr lang="pt-BR"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Classes de equivalência</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en-US" dirty="0" smtClean="0">
                <a:solidFill>
                  <a:srgbClr val="00B050"/>
                </a:solidFill>
              </a:rPr>
              <a:t>A valid equivalence set that includes natural values that added to the quantity of the respective item produce a result that is less or equal to the </a:t>
            </a:r>
            <a:r>
              <a:rPr lang="en-US" i="1" dirty="0" err="1" smtClean="0">
                <a:solidFill>
                  <a:srgbClr val="00B050"/>
                </a:solidFill>
              </a:rPr>
              <a:t>quantityInStock</a:t>
            </a:r>
            <a:r>
              <a:rPr lang="en-US" dirty="0" smtClean="0">
                <a:solidFill>
                  <a:srgbClr val="00B050"/>
                </a:solidFill>
              </a:rPr>
              <a:t> attribute of </a:t>
            </a:r>
            <a:r>
              <a:rPr lang="en-US" i="1" dirty="0" err="1" smtClean="0">
                <a:solidFill>
                  <a:srgbClr val="00B050"/>
                </a:solidFill>
              </a:rPr>
              <a:t>aBook</a:t>
            </a:r>
            <a:r>
              <a:rPr lang="en-US" dirty="0" smtClean="0">
                <a:solidFill>
                  <a:srgbClr val="00B050"/>
                </a:solidFill>
              </a:rPr>
              <a:t>.</a:t>
            </a:r>
            <a:endParaRPr lang="pt-BR" dirty="0" smtClean="0">
              <a:solidFill>
                <a:srgbClr val="00B050"/>
              </a:solidFill>
            </a:endParaRPr>
          </a:p>
          <a:p>
            <a:pPr lvl="0"/>
            <a:r>
              <a:rPr lang="en-US" dirty="0" smtClean="0">
                <a:solidFill>
                  <a:schemeClr val="accent2"/>
                </a:solidFill>
              </a:rPr>
              <a:t>An invalid equivalence set that includes all natural values that added to the quantity of the respective item are greater than the </a:t>
            </a:r>
            <a:r>
              <a:rPr lang="en-US" i="1" dirty="0" err="1" smtClean="0">
                <a:solidFill>
                  <a:schemeClr val="accent2"/>
                </a:solidFill>
              </a:rPr>
              <a:t>quantityInStock</a:t>
            </a:r>
            <a:r>
              <a:rPr lang="en-US" dirty="0" smtClean="0">
                <a:solidFill>
                  <a:schemeClr val="accent2"/>
                </a:solidFill>
              </a:rPr>
              <a:t> attribute of </a:t>
            </a:r>
            <a:r>
              <a:rPr lang="en-US" i="1" dirty="0" err="1" smtClean="0">
                <a:solidFill>
                  <a:schemeClr val="accent2"/>
                </a:solidFill>
              </a:rPr>
              <a:t>aBook</a:t>
            </a:r>
            <a:r>
              <a:rPr lang="en-US" dirty="0" smtClean="0">
                <a:solidFill>
                  <a:schemeClr val="accent2"/>
                </a:solidFill>
              </a:rPr>
              <a:t>.</a:t>
            </a:r>
            <a:endParaRPr lang="pt-BR" dirty="0" smtClean="0">
              <a:solidFill>
                <a:schemeClr val="accent2"/>
              </a:solidFill>
            </a:endParaRPr>
          </a:p>
          <a:p>
            <a:pPr lvl="0"/>
            <a:r>
              <a:rPr lang="en-US" dirty="0" smtClean="0">
                <a:solidFill>
                  <a:schemeClr val="accent2"/>
                </a:solidFill>
              </a:rPr>
              <a:t>An invalid equivalence set that contains instances of </a:t>
            </a:r>
            <a:r>
              <a:rPr lang="en-US" i="1" dirty="0" smtClean="0">
                <a:solidFill>
                  <a:schemeClr val="accent2"/>
                </a:solidFill>
              </a:rPr>
              <a:t>Book</a:t>
            </a:r>
            <a:r>
              <a:rPr lang="en-US" dirty="0" smtClean="0">
                <a:solidFill>
                  <a:schemeClr val="accent2"/>
                </a:solidFill>
              </a:rPr>
              <a:t> that are not linked to any item in </a:t>
            </a:r>
            <a:r>
              <a:rPr lang="en-US" i="1" dirty="0" err="1" smtClean="0">
                <a:solidFill>
                  <a:schemeClr val="accent2"/>
                </a:solidFill>
              </a:rPr>
              <a:t>aCart</a:t>
            </a:r>
            <a:r>
              <a:rPr lang="en-US" dirty="0" smtClean="0">
                <a:solidFill>
                  <a:schemeClr val="accent2"/>
                </a:solidFill>
              </a:rPr>
              <a:t>.</a:t>
            </a:r>
            <a:endParaRPr lang="pt-BR" dirty="0" smtClean="0">
              <a:solidFill>
                <a:schemeClr val="accent2"/>
              </a:solidFill>
            </a:endParaRPr>
          </a:p>
          <a:p>
            <a:pPr lvl="0"/>
            <a:r>
              <a:rPr lang="en-US" dirty="0" smtClean="0">
                <a:solidFill>
                  <a:schemeClr val="accent2"/>
                </a:solidFill>
              </a:rPr>
              <a:t>An invalid equivalence set that contains only the </a:t>
            </a:r>
            <a:r>
              <a:rPr lang="en-US" i="1" dirty="0" smtClean="0">
                <a:solidFill>
                  <a:schemeClr val="accent2"/>
                </a:solidFill>
              </a:rPr>
              <a:t>null</a:t>
            </a:r>
            <a:r>
              <a:rPr lang="en-US" dirty="0" smtClean="0">
                <a:solidFill>
                  <a:schemeClr val="accent2"/>
                </a:solidFill>
              </a:rPr>
              <a:t> value.</a:t>
            </a:r>
            <a:endParaRPr lang="pt-BR" dirty="0" smtClean="0">
              <a:solidFill>
                <a:schemeClr val="accent2"/>
              </a:solidFill>
            </a:endParaRPr>
          </a:p>
          <a:p>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20688"/>
            <a:ext cx="8229600" cy="1066800"/>
          </a:xfrm>
        </p:spPr>
        <p:txBody>
          <a:bodyPr/>
          <a:lstStyle/>
          <a:p>
            <a:r>
              <a:rPr lang="pt-BR" dirty="0" smtClean="0"/>
              <a:t>Testes que devem ser feitos</a:t>
            </a:r>
            <a:endParaRPr lang="pt-BR" dirty="0"/>
          </a:p>
        </p:txBody>
      </p:sp>
      <p:graphicFrame>
        <p:nvGraphicFramePr>
          <p:cNvPr id="5" name="Espaço Reservado para Conteúdo 4"/>
          <p:cNvGraphicFramePr>
            <a:graphicFrameLocks noGrp="1"/>
          </p:cNvGraphicFramePr>
          <p:nvPr>
            <p:ph idx="1"/>
          </p:nvPr>
        </p:nvGraphicFramePr>
        <p:xfrm>
          <a:off x="395536" y="1916832"/>
          <a:ext cx="8280920" cy="4776592"/>
        </p:xfrm>
        <a:graphic>
          <a:graphicData uri="http://schemas.openxmlformats.org/drawingml/2006/table">
            <a:tbl>
              <a:tblPr/>
              <a:tblGrid>
                <a:gridCol w="1656184"/>
                <a:gridCol w="1656184"/>
                <a:gridCol w="1656184"/>
                <a:gridCol w="1656184"/>
                <a:gridCol w="1656184"/>
              </a:tblGrid>
              <a:tr h="360040">
                <a:tc rowSpan="2" gridSpan="2">
                  <a:txBody>
                    <a:bodyPr/>
                    <a:lstStyle/>
                    <a:p>
                      <a:pPr algn="l">
                        <a:lnSpc>
                          <a:spcPct val="115000"/>
                        </a:lnSpc>
                        <a:spcAft>
                          <a:spcPts val="0"/>
                        </a:spcAft>
                      </a:pP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pt-BR"/>
                    </a:p>
                  </a:txBody>
                  <a:tcPr/>
                </a:tc>
                <a:tc gridSpan="3">
                  <a:txBody>
                    <a:bodyPr/>
                    <a:lstStyle/>
                    <a:p>
                      <a:pPr algn="l">
                        <a:lnSpc>
                          <a:spcPct val="115000"/>
                        </a:lnSpc>
                        <a:spcAft>
                          <a:spcPts val="0"/>
                        </a:spcAft>
                      </a:pPr>
                      <a:r>
                        <a:rPr lang="en-US" sz="1800" b="1">
                          <a:latin typeface="Times New Roman"/>
                          <a:ea typeface="Calibri"/>
                          <a:cs typeface="Times New Roman"/>
                        </a:rPr>
                        <a:t>aBook</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r>
              <a:tr h="1080120">
                <a:tc gridSpan="2" vMerge="1">
                  <a:txBody>
                    <a:bodyPr/>
                    <a:lstStyle/>
                    <a:p>
                      <a:endParaRPr lang="pt-BR"/>
                    </a:p>
                  </a:txBody>
                  <a:tcPr/>
                </a:tc>
                <a:tc hMerge="1" vMerge="1">
                  <a:txBody>
                    <a:bodyPr/>
                    <a:lstStyle/>
                    <a:p>
                      <a:endParaRPr lang="pt-BR"/>
                    </a:p>
                  </a:txBody>
                  <a:tcPr/>
                </a:tc>
                <a:tc>
                  <a:txBody>
                    <a:bodyPr/>
                    <a:lstStyle/>
                    <a:p>
                      <a:pPr algn="l">
                        <a:lnSpc>
                          <a:spcPct val="115000"/>
                        </a:lnSpc>
                        <a:spcAft>
                          <a:spcPts val="0"/>
                        </a:spcAft>
                      </a:pPr>
                      <a:r>
                        <a:rPr lang="en-US" sz="1800" b="1">
                          <a:latin typeface="Times New Roman"/>
                          <a:ea typeface="Calibri"/>
                          <a:cs typeface="Times New Roman"/>
                        </a:rPr>
                        <a:t>aBook is linked to an item in the cart (valid)</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b="1">
                          <a:latin typeface="Times New Roman"/>
                          <a:ea typeface="Calibri"/>
                          <a:cs typeface="Times New Roman"/>
                        </a:rPr>
                        <a:t>aBook is not linked to an item in the cart (invalid)</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b="1">
                          <a:latin typeface="Times New Roman"/>
                          <a:ea typeface="Calibri"/>
                          <a:cs typeface="Times New Roman"/>
                        </a:rPr>
                        <a:t>aBook is null (invalid)</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rowSpan="2">
                  <a:txBody>
                    <a:bodyPr/>
                    <a:lstStyle/>
                    <a:p>
                      <a:pPr algn="l">
                        <a:lnSpc>
                          <a:spcPct val="115000"/>
                        </a:lnSpc>
                        <a:spcAft>
                          <a:spcPts val="0"/>
                        </a:spcAft>
                      </a:pPr>
                      <a:r>
                        <a:rPr lang="en-US" sz="1800" b="1">
                          <a:latin typeface="Times New Roman"/>
                          <a:ea typeface="Calibri"/>
                          <a:cs typeface="Times New Roman"/>
                        </a:rPr>
                        <a:t>aQuantity</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b="1">
                          <a:latin typeface="Times New Roman"/>
                          <a:ea typeface="Calibri"/>
                          <a:cs typeface="Times New Roman"/>
                        </a:rPr>
                        <a:t>aQuantity plus current quantity is less or equal to stock (valid)</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a:latin typeface="Times New Roman"/>
                          <a:ea typeface="Calibri"/>
                          <a:cs typeface="Times New Roman"/>
                        </a:rPr>
                        <a:t>Success</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a:latin typeface="Times New Roman"/>
                          <a:ea typeface="Calibri"/>
                          <a:cs typeface="Times New Roman"/>
                        </a:rPr>
                        <a:t>Exception</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a:latin typeface="Times New Roman"/>
                          <a:ea typeface="Calibri"/>
                          <a:cs typeface="Times New Roman"/>
                        </a:rPr>
                        <a:t>Exception</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vMerge="1">
                  <a:txBody>
                    <a:bodyPr/>
                    <a:lstStyle/>
                    <a:p>
                      <a:endParaRPr lang="pt-BR"/>
                    </a:p>
                  </a:txBody>
                  <a:tcPr/>
                </a:tc>
                <a:tc>
                  <a:txBody>
                    <a:bodyPr/>
                    <a:lstStyle/>
                    <a:p>
                      <a:pPr algn="l">
                        <a:lnSpc>
                          <a:spcPct val="115000"/>
                        </a:lnSpc>
                        <a:spcAft>
                          <a:spcPts val="0"/>
                        </a:spcAft>
                      </a:pPr>
                      <a:r>
                        <a:rPr lang="en-US" sz="1800" b="1">
                          <a:latin typeface="Times New Roman"/>
                          <a:ea typeface="Calibri"/>
                          <a:cs typeface="Times New Roman"/>
                        </a:rPr>
                        <a:t>aQuantity plus current quantity is greater than stock (invalid)</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a:latin typeface="Times New Roman"/>
                          <a:ea typeface="Calibri"/>
                          <a:cs typeface="Times New Roman"/>
                        </a:rPr>
                        <a:t>Exception</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a:latin typeface="Times New Roman"/>
                          <a:ea typeface="Calibri"/>
                          <a:cs typeface="Times New Roman"/>
                        </a:rPr>
                        <a:t>Exception</a:t>
                      </a:r>
                      <a:endParaRPr lang="pt-BR"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800" dirty="0">
                          <a:latin typeface="Times New Roman"/>
                          <a:ea typeface="Calibri"/>
                          <a:cs typeface="Times New Roman"/>
                        </a:rPr>
                        <a:t>Exception</a:t>
                      </a:r>
                      <a:endParaRPr lang="pt-BR"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Fluxograma: Somador 2"/>
          <p:cNvSpPr/>
          <p:nvPr/>
        </p:nvSpPr>
        <p:spPr>
          <a:xfrm>
            <a:off x="5724128" y="5589240"/>
            <a:ext cx="1008112" cy="93610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Fluxograma: Somador 5"/>
          <p:cNvSpPr/>
          <p:nvPr/>
        </p:nvSpPr>
        <p:spPr>
          <a:xfrm>
            <a:off x="7236296" y="5589240"/>
            <a:ext cx="1008112" cy="93610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404664"/>
            <a:ext cx="8229600" cy="1066800"/>
          </a:xfrm>
        </p:spPr>
        <p:txBody>
          <a:bodyPr/>
          <a:lstStyle/>
          <a:p>
            <a:r>
              <a:rPr lang="pt-BR" dirty="0" smtClean="0"/>
              <a:t>Exemplo de driver para o teste</a:t>
            </a:r>
            <a:endParaRPr lang="pt-BR" dirty="0"/>
          </a:p>
        </p:txBody>
      </p:sp>
      <p:sp>
        <p:nvSpPr>
          <p:cNvPr id="3" name="Espaço Reservado para Conteúdo 2"/>
          <p:cNvSpPr>
            <a:spLocks noGrp="1"/>
          </p:cNvSpPr>
          <p:nvPr>
            <p:ph idx="1"/>
          </p:nvPr>
        </p:nvSpPr>
        <p:spPr>
          <a:xfrm>
            <a:off x="457200" y="1412776"/>
            <a:ext cx="8229600" cy="5161760"/>
          </a:xfrm>
        </p:spPr>
        <p:txBody>
          <a:bodyPr>
            <a:normAutofit/>
          </a:bodyPr>
          <a:lstStyle/>
          <a:p>
            <a:pPr>
              <a:buNone/>
            </a:pPr>
            <a:r>
              <a:rPr lang="pt-BR" dirty="0" smtClean="0"/>
              <a:t>1 – Preparar o cenário:</a:t>
            </a:r>
          </a:p>
          <a:p>
            <a:r>
              <a:rPr lang="en-US" sz="2400" b="1" dirty="0" smtClean="0"/>
              <a:t>CLASS</a:t>
            </a:r>
            <a:r>
              <a:rPr lang="en-US" sz="2400" dirty="0" smtClean="0"/>
              <a:t> Driver4Cart</a:t>
            </a:r>
            <a:endParaRPr lang="pt-BR" sz="2400" dirty="0" smtClean="0"/>
          </a:p>
          <a:p>
            <a:r>
              <a:rPr lang="en-US" sz="2400" dirty="0" smtClean="0"/>
              <a:t>  </a:t>
            </a:r>
            <a:r>
              <a:rPr lang="en-US" sz="2400" b="1" dirty="0" smtClean="0"/>
              <a:t>METHOD</a:t>
            </a:r>
            <a:r>
              <a:rPr lang="en-US" sz="2400" dirty="0" smtClean="0"/>
              <a:t> </a:t>
            </a:r>
            <a:r>
              <a:rPr lang="en-US" sz="2400" dirty="0" err="1" smtClean="0"/>
              <a:t>testIncrementItemSuccess</a:t>
            </a:r>
            <a:r>
              <a:rPr lang="en-US" sz="2400" dirty="0" smtClean="0"/>
              <a:t>()</a:t>
            </a:r>
            <a:endParaRPr lang="pt-BR" sz="2400" dirty="0" smtClean="0"/>
          </a:p>
          <a:p>
            <a:r>
              <a:rPr lang="en-US" sz="2400" dirty="0" smtClean="0"/>
              <a:t>    </a:t>
            </a:r>
            <a:r>
              <a:rPr lang="en-US" sz="2400" b="1" dirty="0" smtClean="0"/>
              <a:t>FIXTURE VAR</a:t>
            </a:r>
            <a:r>
              <a:rPr lang="en-US" sz="2400" dirty="0" smtClean="0"/>
              <a:t> </a:t>
            </a:r>
            <a:r>
              <a:rPr lang="en-US" sz="2400" dirty="0" err="1" smtClean="0"/>
              <a:t>aBook:Book</a:t>
            </a:r>
            <a:endParaRPr lang="pt-BR" sz="2400" dirty="0" smtClean="0"/>
          </a:p>
          <a:p>
            <a:r>
              <a:rPr lang="en-US" sz="2400" dirty="0" smtClean="0"/>
              <a:t>    </a:t>
            </a:r>
            <a:r>
              <a:rPr lang="en-US" sz="2400" b="1" dirty="0" smtClean="0"/>
              <a:t>FIXTURE VAR</a:t>
            </a:r>
            <a:r>
              <a:rPr lang="en-US" sz="2400" dirty="0" smtClean="0"/>
              <a:t> </a:t>
            </a:r>
            <a:r>
              <a:rPr lang="en-US" sz="2400" dirty="0" err="1" smtClean="0"/>
              <a:t>aCart:Cart</a:t>
            </a:r>
            <a:endParaRPr lang="pt-BR" sz="2400" dirty="0" smtClean="0"/>
          </a:p>
          <a:p>
            <a:r>
              <a:rPr lang="en-US" sz="2400" dirty="0" smtClean="0"/>
              <a:t>    </a:t>
            </a:r>
            <a:r>
              <a:rPr lang="en-US" sz="2400" b="1" dirty="0" smtClean="0"/>
              <a:t>FIXTURE VAR</a:t>
            </a:r>
            <a:r>
              <a:rPr lang="en-US" sz="2400" dirty="0" smtClean="0"/>
              <a:t> </a:t>
            </a:r>
            <a:r>
              <a:rPr lang="en-US" sz="2400" dirty="0" err="1" smtClean="0"/>
              <a:t>anItem:Item</a:t>
            </a:r>
            <a:endParaRPr lang="pt-BR" sz="2400" dirty="0" smtClean="0"/>
          </a:p>
          <a:p>
            <a:r>
              <a:rPr lang="en-US" sz="2400" dirty="0" smtClean="0"/>
              <a:t>    </a:t>
            </a:r>
            <a:r>
              <a:rPr lang="en-US" sz="2400" dirty="0" err="1" smtClean="0"/>
              <a:t>aBook</a:t>
            </a:r>
            <a:r>
              <a:rPr lang="en-US" sz="2400" dirty="0" smtClean="0"/>
              <a:t>:=</a:t>
            </a:r>
            <a:r>
              <a:rPr lang="en-US" sz="2400" dirty="0" err="1" smtClean="0"/>
              <a:t>Book.Create</a:t>
            </a:r>
            <a:r>
              <a:rPr lang="en-US" sz="2400" dirty="0" smtClean="0"/>
              <a:t>(‘0752201360’, </a:t>
            </a:r>
            <a:endParaRPr lang="pt-BR" sz="2400" dirty="0" smtClean="0"/>
          </a:p>
          <a:p>
            <a:pPr>
              <a:buNone/>
            </a:pPr>
            <a:r>
              <a:rPr lang="en-US" sz="2400" dirty="0" smtClean="0"/>
              <a:t>             ’Bring me the head of Willy the </a:t>
            </a:r>
            <a:r>
              <a:rPr lang="en-US" sz="2400" dirty="0" err="1" smtClean="0"/>
              <a:t>mailboy</a:t>
            </a:r>
            <a:r>
              <a:rPr lang="en-US" sz="2400" dirty="0" smtClean="0"/>
              <a:t>!’, ’Scott Adams’, </a:t>
            </a:r>
            <a:endParaRPr lang="pt-BR" sz="2400" dirty="0" smtClean="0"/>
          </a:p>
          <a:p>
            <a:pPr>
              <a:buNone/>
            </a:pPr>
            <a:r>
              <a:rPr lang="en-US" sz="2400" dirty="0" smtClean="0"/>
              <a:t>             US$12.30, 128, 5) -- quantity in stock is 5.</a:t>
            </a:r>
            <a:endParaRPr lang="pt-BR" sz="2400" dirty="0" smtClean="0"/>
          </a:p>
          <a:p>
            <a:r>
              <a:rPr lang="en-US" sz="2400" dirty="0" smtClean="0"/>
              <a:t>    </a:t>
            </a:r>
            <a:r>
              <a:rPr lang="en-US" sz="2400" dirty="0" err="1" smtClean="0"/>
              <a:t>aCart</a:t>
            </a:r>
            <a:r>
              <a:rPr lang="en-US" sz="2400" dirty="0" smtClean="0"/>
              <a:t>:=</a:t>
            </a:r>
            <a:r>
              <a:rPr lang="en-US" sz="2400" dirty="0" err="1" smtClean="0"/>
              <a:t>Cart.Create</a:t>
            </a:r>
            <a:r>
              <a:rPr lang="en-US" sz="2400" dirty="0" smtClean="0"/>
              <a:t>() -- cart id is assigned internally</a:t>
            </a:r>
            <a:endParaRPr lang="pt-BR" sz="2400" dirty="0" smtClean="0"/>
          </a:p>
          <a:p>
            <a:r>
              <a:rPr lang="en-US" sz="2400" dirty="0" smtClean="0"/>
              <a:t>    </a:t>
            </a:r>
            <a:r>
              <a:rPr lang="en-US" sz="2400" dirty="0" err="1" smtClean="0"/>
              <a:t>anItem</a:t>
            </a:r>
            <a:r>
              <a:rPr lang="en-US" sz="2400" dirty="0" smtClean="0"/>
              <a:t>:=</a:t>
            </a:r>
            <a:r>
              <a:rPr lang="en-US" sz="2400" dirty="0" err="1" smtClean="0"/>
              <a:t>Item.Create</a:t>
            </a:r>
            <a:r>
              <a:rPr lang="en-US" sz="2400" dirty="0" smtClean="0"/>
              <a:t>(aBook,aCart,3)</a:t>
            </a:r>
            <a:endParaRPr lang="pt-BR" sz="2400" dirty="0" smtClean="0"/>
          </a:p>
          <a:p>
            <a:pPr>
              <a:buNone/>
            </a:pPr>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 o teste propriamente dito</a:t>
            </a:r>
            <a:endParaRPr lang="pt-BR" dirty="0"/>
          </a:p>
        </p:txBody>
      </p:sp>
      <p:sp>
        <p:nvSpPr>
          <p:cNvPr id="3" name="Espaço Reservado para Conteúdo 2"/>
          <p:cNvSpPr>
            <a:spLocks noGrp="1"/>
          </p:cNvSpPr>
          <p:nvPr>
            <p:ph idx="1"/>
          </p:nvPr>
        </p:nvSpPr>
        <p:spPr/>
        <p:txBody>
          <a:bodyPr>
            <a:normAutofit/>
          </a:bodyPr>
          <a:lstStyle/>
          <a:p>
            <a:r>
              <a:rPr lang="en-US" sz="2400" dirty="0" smtClean="0"/>
              <a:t> …</a:t>
            </a:r>
            <a:endParaRPr lang="pt-BR" sz="2400" dirty="0" smtClean="0"/>
          </a:p>
          <a:p>
            <a:r>
              <a:rPr lang="en-US" sz="2400" dirty="0" smtClean="0"/>
              <a:t>    </a:t>
            </a:r>
            <a:r>
              <a:rPr lang="en-US" sz="2400" dirty="0" err="1" smtClean="0"/>
              <a:t>aCart.incrementItem</a:t>
            </a:r>
            <a:r>
              <a:rPr lang="en-US" sz="2400" dirty="0" smtClean="0"/>
              <a:t>(aBook,2) -- using limit value analysis </a:t>
            </a:r>
            <a:endParaRPr lang="pt-BR" sz="2400" dirty="0" smtClean="0"/>
          </a:p>
          <a:p>
            <a:r>
              <a:rPr lang="en-US" sz="2400" dirty="0" smtClean="0"/>
              <a:t>    </a:t>
            </a:r>
            <a:r>
              <a:rPr lang="en-US" sz="2400" b="1" dirty="0" smtClean="0"/>
              <a:t>IF</a:t>
            </a:r>
            <a:r>
              <a:rPr lang="en-US" sz="2400" dirty="0" smtClean="0"/>
              <a:t> </a:t>
            </a:r>
            <a:r>
              <a:rPr lang="en-US" sz="2400" dirty="0" err="1" smtClean="0"/>
              <a:t>anItem.getQuantity</a:t>
            </a:r>
            <a:r>
              <a:rPr lang="en-US" sz="2400" dirty="0" smtClean="0"/>
              <a:t>()=5 </a:t>
            </a:r>
            <a:r>
              <a:rPr lang="en-US" sz="2400" b="1" dirty="0" smtClean="0"/>
              <a:t>THEN</a:t>
            </a:r>
            <a:endParaRPr lang="pt-BR" sz="2400" dirty="0" smtClean="0"/>
          </a:p>
          <a:p>
            <a:r>
              <a:rPr lang="en-US" sz="2400" dirty="0" smtClean="0"/>
              <a:t>      Write(‘</a:t>
            </a:r>
            <a:r>
              <a:rPr lang="en-US" sz="2400" dirty="0" err="1" smtClean="0"/>
              <a:t>incrementItem</a:t>
            </a:r>
            <a:r>
              <a:rPr lang="en-US" sz="2400" dirty="0" smtClean="0"/>
              <a:t> success test: successful’)</a:t>
            </a:r>
            <a:endParaRPr lang="pt-BR" sz="2400" dirty="0" smtClean="0"/>
          </a:p>
          <a:p>
            <a:r>
              <a:rPr lang="en-US" sz="2400" dirty="0" smtClean="0"/>
              <a:t>    </a:t>
            </a:r>
            <a:r>
              <a:rPr lang="en-US" sz="2400" b="1" dirty="0" smtClean="0"/>
              <a:t>ELSE</a:t>
            </a:r>
            <a:endParaRPr lang="pt-BR" sz="2400" dirty="0" smtClean="0"/>
          </a:p>
          <a:p>
            <a:r>
              <a:rPr lang="en-US" sz="2400" dirty="0" smtClean="0"/>
              <a:t>      Write(‘</a:t>
            </a:r>
            <a:r>
              <a:rPr lang="en-US" sz="2400" dirty="0" err="1" smtClean="0"/>
              <a:t>incrementItem</a:t>
            </a:r>
            <a:r>
              <a:rPr lang="en-US" sz="2400" dirty="0" smtClean="0"/>
              <a:t> success test: failed’)</a:t>
            </a:r>
            <a:endParaRPr lang="pt-BR" sz="2400" dirty="0" smtClean="0"/>
          </a:p>
          <a:p>
            <a:r>
              <a:rPr lang="en-US" sz="2400" dirty="0" smtClean="0"/>
              <a:t>    </a:t>
            </a:r>
            <a:r>
              <a:rPr lang="en-US" sz="2400" b="1" dirty="0" smtClean="0"/>
              <a:t>ENDIF</a:t>
            </a:r>
            <a:endParaRPr lang="pt-BR" sz="2400" dirty="0" smtClean="0"/>
          </a:p>
          <a:p>
            <a:r>
              <a:rPr lang="en-US" sz="2400" dirty="0" smtClean="0"/>
              <a:t>    …</a:t>
            </a:r>
            <a:endParaRPr lang="pt-B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 – teste de falha</a:t>
            </a:r>
            <a:endParaRPr lang="pt-BR" dirty="0"/>
          </a:p>
        </p:txBody>
      </p:sp>
      <p:sp>
        <p:nvSpPr>
          <p:cNvPr id="3" name="Espaço Reservado para Conteúdo 2"/>
          <p:cNvSpPr>
            <a:spLocks noGrp="1"/>
          </p:cNvSpPr>
          <p:nvPr>
            <p:ph idx="1"/>
          </p:nvPr>
        </p:nvSpPr>
        <p:spPr/>
        <p:txBody>
          <a:bodyPr>
            <a:normAutofit fontScale="55000" lnSpcReduction="20000"/>
          </a:bodyPr>
          <a:lstStyle/>
          <a:p>
            <a:r>
              <a:rPr lang="en-US" b="1" dirty="0" smtClean="0"/>
              <a:t> …</a:t>
            </a:r>
            <a:endParaRPr lang="pt-BR" dirty="0" smtClean="0"/>
          </a:p>
          <a:p>
            <a:r>
              <a:rPr lang="en-US" dirty="0" smtClean="0"/>
              <a:t>  </a:t>
            </a:r>
            <a:r>
              <a:rPr lang="en-US" b="1" dirty="0" smtClean="0"/>
              <a:t>METHOD</a:t>
            </a:r>
            <a:r>
              <a:rPr lang="en-US" dirty="0" smtClean="0"/>
              <a:t> testIncrementItemFailure1 () </a:t>
            </a:r>
            <a:endParaRPr lang="pt-BR" dirty="0" smtClean="0"/>
          </a:p>
          <a:p>
            <a:r>
              <a:rPr lang="en-US" dirty="0" smtClean="0"/>
              <a:t>   -- not </a:t>
            </a:r>
            <a:r>
              <a:rPr lang="en-US" dirty="0" err="1" smtClean="0"/>
              <a:t>self.item.book</a:t>
            </a:r>
            <a:r>
              <a:rPr lang="en-US" dirty="0" smtClean="0"/>
              <a:t>-&gt;includes(</a:t>
            </a:r>
            <a:r>
              <a:rPr lang="en-US" dirty="0" err="1" smtClean="0"/>
              <a:t>aBook</a:t>
            </a:r>
            <a:r>
              <a:rPr lang="en-US" dirty="0" smtClean="0"/>
              <a:t>)</a:t>
            </a:r>
            <a:endParaRPr lang="pt-BR" dirty="0" smtClean="0"/>
          </a:p>
          <a:p>
            <a:r>
              <a:rPr lang="en-US" dirty="0" smtClean="0"/>
              <a:t>    </a:t>
            </a:r>
            <a:r>
              <a:rPr lang="en-US" b="1" dirty="0" smtClean="0"/>
              <a:t>FIXTURE VAR</a:t>
            </a:r>
            <a:r>
              <a:rPr lang="en-US" dirty="0" smtClean="0"/>
              <a:t> </a:t>
            </a:r>
            <a:r>
              <a:rPr lang="en-US" dirty="0" err="1" smtClean="0"/>
              <a:t>aBook:Book</a:t>
            </a:r>
            <a:endParaRPr lang="pt-BR" dirty="0" smtClean="0"/>
          </a:p>
          <a:p>
            <a:r>
              <a:rPr lang="en-US" dirty="0" smtClean="0"/>
              <a:t>    </a:t>
            </a:r>
            <a:r>
              <a:rPr lang="en-US" b="1" dirty="0" smtClean="0"/>
              <a:t>FIXTURE VAR</a:t>
            </a:r>
            <a:r>
              <a:rPr lang="en-US" dirty="0" smtClean="0"/>
              <a:t> </a:t>
            </a:r>
            <a:r>
              <a:rPr lang="en-US" dirty="0" err="1" smtClean="0"/>
              <a:t>aCart:Cart</a:t>
            </a:r>
            <a:endParaRPr lang="pt-BR" dirty="0" smtClean="0"/>
          </a:p>
          <a:p>
            <a:r>
              <a:rPr lang="en-US" dirty="0" smtClean="0"/>
              <a:t>    </a:t>
            </a:r>
            <a:r>
              <a:rPr lang="en-US" dirty="0" err="1" smtClean="0"/>
              <a:t>aBook</a:t>
            </a:r>
            <a:r>
              <a:rPr lang="en-US" dirty="0" smtClean="0"/>
              <a:t>:=</a:t>
            </a:r>
            <a:r>
              <a:rPr lang="en-US" dirty="0" err="1" smtClean="0"/>
              <a:t>Book.Create</a:t>
            </a:r>
            <a:r>
              <a:rPr lang="en-US" dirty="0" smtClean="0"/>
              <a:t>(‘0752201360’, </a:t>
            </a:r>
            <a:endParaRPr lang="pt-BR" dirty="0" smtClean="0"/>
          </a:p>
          <a:p>
            <a:r>
              <a:rPr lang="en-US" dirty="0" smtClean="0"/>
              <a:t>      ’Bring me the head of Willy the </a:t>
            </a:r>
            <a:r>
              <a:rPr lang="en-US" dirty="0" err="1" smtClean="0"/>
              <a:t>mailboy</a:t>
            </a:r>
            <a:r>
              <a:rPr lang="en-US" dirty="0" smtClean="0"/>
              <a:t>!’, ’Scott Adams’, </a:t>
            </a:r>
            <a:endParaRPr lang="pt-BR" dirty="0" smtClean="0"/>
          </a:p>
          <a:p>
            <a:r>
              <a:rPr lang="en-US" dirty="0" smtClean="0"/>
              <a:t>      US$12.30, 128, 5) </a:t>
            </a:r>
            <a:endParaRPr lang="pt-BR" dirty="0" smtClean="0"/>
          </a:p>
          <a:p>
            <a:r>
              <a:rPr lang="en-US" dirty="0" smtClean="0"/>
              <a:t>    </a:t>
            </a:r>
            <a:r>
              <a:rPr lang="en-US" dirty="0" err="1" smtClean="0"/>
              <a:t>aCart</a:t>
            </a:r>
            <a:r>
              <a:rPr lang="en-US" dirty="0" smtClean="0"/>
              <a:t>:=</a:t>
            </a:r>
            <a:r>
              <a:rPr lang="en-US" dirty="0" err="1" smtClean="0"/>
              <a:t>Cart.Create</a:t>
            </a:r>
            <a:r>
              <a:rPr lang="en-US" dirty="0" smtClean="0"/>
              <a:t>() -- the book is not in the cart</a:t>
            </a:r>
            <a:endParaRPr lang="pt-BR" dirty="0" smtClean="0"/>
          </a:p>
          <a:p>
            <a:r>
              <a:rPr lang="en-US" dirty="0" smtClean="0"/>
              <a:t>    </a:t>
            </a:r>
            <a:r>
              <a:rPr lang="en-US" b="1" dirty="0" smtClean="0"/>
              <a:t>TRY</a:t>
            </a:r>
            <a:endParaRPr lang="pt-BR" dirty="0" smtClean="0"/>
          </a:p>
          <a:p>
            <a:r>
              <a:rPr lang="en-US" dirty="0" smtClean="0"/>
              <a:t>      </a:t>
            </a:r>
            <a:r>
              <a:rPr lang="en-US" dirty="0" err="1" smtClean="0"/>
              <a:t>aCart.incrementItem</a:t>
            </a:r>
            <a:r>
              <a:rPr lang="en-US" dirty="0" smtClean="0"/>
              <a:t>(aBook,2) </a:t>
            </a:r>
            <a:endParaRPr lang="pt-BR" dirty="0" smtClean="0"/>
          </a:p>
          <a:p>
            <a:r>
              <a:rPr lang="en-US" dirty="0" smtClean="0"/>
              <a:t>      Write(‘</a:t>
            </a:r>
            <a:r>
              <a:rPr lang="en-US" dirty="0" err="1" smtClean="0"/>
              <a:t>incrementItem</a:t>
            </a:r>
            <a:r>
              <a:rPr lang="en-US" dirty="0" smtClean="0"/>
              <a:t> failure test 1: failed’)</a:t>
            </a:r>
            <a:endParaRPr lang="pt-BR" dirty="0" smtClean="0"/>
          </a:p>
          <a:p>
            <a:r>
              <a:rPr lang="en-US" dirty="0" smtClean="0"/>
              <a:t>    </a:t>
            </a:r>
            <a:r>
              <a:rPr lang="en-US" b="1" dirty="0" smtClean="0"/>
              <a:t>CAPTURE</a:t>
            </a:r>
            <a:r>
              <a:rPr lang="en-US" dirty="0" smtClean="0"/>
              <a:t> </a:t>
            </a:r>
            <a:r>
              <a:rPr lang="en-US" dirty="0" err="1" smtClean="0"/>
              <a:t>Exception.itemAbsent</a:t>
            </a:r>
            <a:endParaRPr lang="pt-BR" dirty="0" smtClean="0"/>
          </a:p>
          <a:p>
            <a:r>
              <a:rPr lang="en-US" dirty="0" smtClean="0"/>
              <a:t>      Write(‘</a:t>
            </a:r>
            <a:r>
              <a:rPr lang="en-US" dirty="0" err="1" smtClean="0"/>
              <a:t>incrementItem</a:t>
            </a:r>
            <a:r>
              <a:rPr lang="en-US" dirty="0" smtClean="0"/>
              <a:t> failure test 1: successful’)</a:t>
            </a:r>
            <a:endParaRPr lang="pt-BR" dirty="0" smtClean="0"/>
          </a:p>
          <a:p>
            <a:r>
              <a:rPr lang="en-US" dirty="0" smtClean="0"/>
              <a:t>    </a:t>
            </a:r>
            <a:r>
              <a:rPr lang="en-US" b="1" dirty="0" smtClean="0"/>
              <a:t>END TRYCAPTURE</a:t>
            </a:r>
            <a:endParaRPr lang="pt-BR" dirty="0" smtClean="0"/>
          </a:p>
          <a:p>
            <a:r>
              <a:rPr lang="en-US" dirty="0" smtClean="0"/>
              <a:t>    </a:t>
            </a:r>
            <a:r>
              <a:rPr lang="en-US" dirty="0" err="1" smtClean="0"/>
              <a:t>aCart.destroy</a:t>
            </a:r>
            <a:r>
              <a:rPr lang="en-US" dirty="0" smtClean="0"/>
              <a:t>()</a:t>
            </a:r>
            <a:endParaRPr lang="pt-BR" dirty="0" smtClean="0"/>
          </a:p>
          <a:p>
            <a:r>
              <a:rPr lang="en-US" dirty="0" smtClean="0"/>
              <a:t>    </a:t>
            </a:r>
            <a:r>
              <a:rPr lang="en-US" dirty="0" err="1" smtClean="0"/>
              <a:t>aBook.destroy</a:t>
            </a:r>
            <a:r>
              <a:rPr lang="en-US" dirty="0" smtClean="0"/>
              <a:t>()</a:t>
            </a:r>
            <a:endParaRPr lang="pt-BR" dirty="0" smtClean="0"/>
          </a:p>
          <a:p>
            <a:r>
              <a:rPr lang="en-US" dirty="0" smtClean="0"/>
              <a:t>  </a:t>
            </a:r>
            <a:r>
              <a:rPr lang="en-US" b="1" dirty="0" smtClean="0"/>
              <a:t>END METHOD</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4 – teste de falha</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dirty="0" smtClean="0"/>
              <a:t> </a:t>
            </a:r>
            <a:r>
              <a:rPr lang="en-US" b="1" dirty="0" smtClean="0"/>
              <a:t>METHOD</a:t>
            </a:r>
            <a:r>
              <a:rPr lang="en-US" dirty="0" smtClean="0"/>
              <a:t> testIncrementItemFailure2 () </a:t>
            </a:r>
            <a:endParaRPr lang="pt-BR" dirty="0" smtClean="0"/>
          </a:p>
          <a:p>
            <a:r>
              <a:rPr lang="en-US" dirty="0" smtClean="0"/>
              <a:t> -- </a:t>
            </a:r>
            <a:r>
              <a:rPr lang="en-US" dirty="0" err="1" smtClean="0"/>
              <a:t>aBook.isNull</a:t>
            </a:r>
            <a:r>
              <a:rPr lang="en-US" dirty="0" smtClean="0"/>
              <a:t>()</a:t>
            </a:r>
            <a:endParaRPr lang="pt-BR" dirty="0" smtClean="0"/>
          </a:p>
          <a:p>
            <a:r>
              <a:rPr lang="en-US" dirty="0" smtClean="0"/>
              <a:t>    </a:t>
            </a:r>
            <a:r>
              <a:rPr lang="en-US" b="1" dirty="0" smtClean="0"/>
              <a:t>FIXTURE VAR</a:t>
            </a:r>
            <a:r>
              <a:rPr lang="en-US" dirty="0" smtClean="0"/>
              <a:t> </a:t>
            </a:r>
            <a:r>
              <a:rPr lang="en-US" dirty="0" err="1" smtClean="0"/>
              <a:t>aBook:Book</a:t>
            </a:r>
            <a:endParaRPr lang="pt-BR" dirty="0" smtClean="0"/>
          </a:p>
          <a:p>
            <a:r>
              <a:rPr lang="en-US" dirty="0" smtClean="0"/>
              <a:t>    </a:t>
            </a:r>
            <a:r>
              <a:rPr lang="en-US" b="1" dirty="0" smtClean="0"/>
              <a:t>FIXTURE VAR</a:t>
            </a:r>
            <a:r>
              <a:rPr lang="en-US" dirty="0" smtClean="0"/>
              <a:t> </a:t>
            </a:r>
            <a:r>
              <a:rPr lang="en-US" dirty="0" err="1" smtClean="0"/>
              <a:t>aCart:Cart</a:t>
            </a:r>
            <a:endParaRPr lang="pt-BR" dirty="0" smtClean="0"/>
          </a:p>
          <a:p>
            <a:r>
              <a:rPr lang="en-US" dirty="0" smtClean="0"/>
              <a:t>    </a:t>
            </a:r>
            <a:r>
              <a:rPr lang="en-US" dirty="0" err="1" smtClean="0"/>
              <a:t>aCart</a:t>
            </a:r>
            <a:r>
              <a:rPr lang="en-US" dirty="0" smtClean="0"/>
              <a:t>:=</a:t>
            </a:r>
            <a:r>
              <a:rPr lang="en-US" dirty="0" err="1" smtClean="0"/>
              <a:t>Cart.Create</a:t>
            </a:r>
            <a:r>
              <a:rPr lang="en-US" dirty="0" smtClean="0"/>
              <a:t>() -- the book is null</a:t>
            </a:r>
            <a:endParaRPr lang="pt-BR" dirty="0" smtClean="0"/>
          </a:p>
          <a:p>
            <a:r>
              <a:rPr lang="en-US" dirty="0" smtClean="0"/>
              <a:t>    </a:t>
            </a:r>
            <a:r>
              <a:rPr lang="en-US" b="1" dirty="0" smtClean="0"/>
              <a:t>TRY</a:t>
            </a:r>
            <a:endParaRPr lang="pt-BR" dirty="0" smtClean="0"/>
          </a:p>
          <a:p>
            <a:r>
              <a:rPr lang="en-US" dirty="0" smtClean="0"/>
              <a:t>      </a:t>
            </a:r>
            <a:r>
              <a:rPr lang="en-US" dirty="0" err="1" smtClean="0"/>
              <a:t>aCart.incrementItem</a:t>
            </a:r>
            <a:r>
              <a:rPr lang="en-US" dirty="0" smtClean="0"/>
              <a:t>(aBook,2) </a:t>
            </a:r>
            <a:endParaRPr lang="pt-BR" dirty="0" smtClean="0"/>
          </a:p>
          <a:p>
            <a:r>
              <a:rPr lang="en-US" dirty="0" smtClean="0"/>
              <a:t>      Write(‘</a:t>
            </a:r>
            <a:r>
              <a:rPr lang="en-US" dirty="0" err="1" smtClean="0"/>
              <a:t>incrementItem</a:t>
            </a:r>
            <a:r>
              <a:rPr lang="en-US" dirty="0" smtClean="0"/>
              <a:t> failure test 2: failed’)</a:t>
            </a:r>
            <a:endParaRPr lang="pt-BR" dirty="0" smtClean="0"/>
          </a:p>
          <a:p>
            <a:r>
              <a:rPr lang="en-US" dirty="0" smtClean="0"/>
              <a:t>    </a:t>
            </a:r>
            <a:r>
              <a:rPr lang="en-US" b="1" dirty="0" smtClean="0"/>
              <a:t>CAPTURE</a:t>
            </a:r>
            <a:r>
              <a:rPr lang="en-US" dirty="0" smtClean="0"/>
              <a:t> </a:t>
            </a:r>
            <a:r>
              <a:rPr lang="en-US" dirty="0" err="1" smtClean="0"/>
              <a:t>Exception.itemAbsent</a:t>
            </a:r>
            <a:endParaRPr lang="pt-BR" dirty="0" smtClean="0"/>
          </a:p>
          <a:p>
            <a:r>
              <a:rPr lang="en-US" dirty="0" smtClean="0"/>
              <a:t>      Write(‘</a:t>
            </a:r>
            <a:r>
              <a:rPr lang="en-US" dirty="0" err="1" smtClean="0"/>
              <a:t>incrementItem</a:t>
            </a:r>
            <a:r>
              <a:rPr lang="en-US" dirty="0" smtClean="0"/>
              <a:t> failure test 2: successful’)</a:t>
            </a:r>
            <a:endParaRPr lang="pt-BR" dirty="0" smtClean="0"/>
          </a:p>
          <a:p>
            <a:r>
              <a:rPr lang="en-US" dirty="0" smtClean="0"/>
              <a:t>    </a:t>
            </a:r>
            <a:r>
              <a:rPr lang="en-US" b="1" dirty="0" smtClean="0"/>
              <a:t>END TRYCAPTURE</a:t>
            </a:r>
            <a:endParaRPr lang="pt-BR" dirty="0" smtClean="0"/>
          </a:p>
          <a:p>
            <a:r>
              <a:rPr lang="en-US" dirty="0" smtClean="0"/>
              <a:t>    </a:t>
            </a:r>
            <a:r>
              <a:rPr lang="en-US" dirty="0" err="1" smtClean="0"/>
              <a:t>aCart.destroy</a:t>
            </a:r>
            <a:r>
              <a:rPr lang="en-US" dirty="0" smtClean="0"/>
              <a:t>()</a:t>
            </a:r>
            <a:endParaRPr lang="pt-BR" dirty="0" smtClean="0"/>
          </a:p>
          <a:p>
            <a:r>
              <a:rPr lang="en-US" dirty="0" smtClean="0"/>
              <a:t>  </a:t>
            </a:r>
            <a:r>
              <a:rPr lang="en-US" b="1" dirty="0" smtClean="0"/>
              <a:t>END METHOD</a:t>
            </a:r>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5 – teste de falha</a:t>
            </a:r>
            <a:endParaRPr lang="pt-BR" dirty="0"/>
          </a:p>
        </p:txBody>
      </p:sp>
      <p:sp>
        <p:nvSpPr>
          <p:cNvPr id="3" name="Espaço Reservado para Conteúdo 2"/>
          <p:cNvSpPr>
            <a:spLocks noGrp="1"/>
          </p:cNvSpPr>
          <p:nvPr>
            <p:ph idx="1"/>
          </p:nvPr>
        </p:nvSpPr>
        <p:spPr/>
        <p:txBody>
          <a:bodyPr>
            <a:normAutofit fontScale="47500" lnSpcReduction="20000"/>
          </a:bodyPr>
          <a:lstStyle/>
          <a:p>
            <a:r>
              <a:rPr lang="en-US" dirty="0" smtClean="0"/>
              <a:t> </a:t>
            </a:r>
            <a:r>
              <a:rPr lang="en-US" b="1" dirty="0" smtClean="0"/>
              <a:t>METHOD</a:t>
            </a:r>
            <a:r>
              <a:rPr lang="en-US" dirty="0" smtClean="0"/>
              <a:t> testIncrementItemFailure3 () </a:t>
            </a:r>
            <a:endParaRPr lang="pt-BR" dirty="0" smtClean="0"/>
          </a:p>
          <a:p>
            <a:r>
              <a:rPr lang="en-US" dirty="0" smtClean="0"/>
              <a:t>    -- item-&gt;select(book=</a:t>
            </a:r>
            <a:r>
              <a:rPr lang="en-US" dirty="0" err="1" smtClean="0"/>
              <a:t>aBook</a:t>
            </a:r>
            <a:r>
              <a:rPr lang="en-US" dirty="0" smtClean="0"/>
              <a:t>).</a:t>
            </a:r>
            <a:r>
              <a:rPr lang="en-US" dirty="0" err="1" smtClean="0"/>
              <a:t>quantity+aQuantity</a:t>
            </a:r>
            <a:r>
              <a:rPr lang="en-US" dirty="0" smtClean="0"/>
              <a:t> &gt;</a:t>
            </a:r>
            <a:endParaRPr lang="pt-BR" dirty="0" smtClean="0"/>
          </a:p>
          <a:p>
            <a:r>
              <a:rPr lang="en-US" dirty="0" smtClean="0"/>
              <a:t>    --   </a:t>
            </a:r>
            <a:r>
              <a:rPr lang="en-US" dirty="0" err="1" smtClean="0"/>
              <a:t>aBook.quantityInStock</a:t>
            </a:r>
            <a:endParaRPr lang="pt-BR" dirty="0" smtClean="0"/>
          </a:p>
          <a:p>
            <a:r>
              <a:rPr lang="en-US" dirty="0" smtClean="0"/>
              <a:t>    </a:t>
            </a:r>
            <a:r>
              <a:rPr lang="en-US" b="1" dirty="0" smtClean="0"/>
              <a:t>FIXTURE VAR</a:t>
            </a:r>
            <a:r>
              <a:rPr lang="en-US" dirty="0" smtClean="0"/>
              <a:t> </a:t>
            </a:r>
            <a:r>
              <a:rPr lang="en-US" dirty="0" err="1" smtClean="0"/>
              <a:t>aBook:Book</a:t>
            </a:r>
            <a:endParaRPr lang="pt-BR" dirty="0" smtClean="0"/>
          </a:p>
          <a:p>
            <a:r>
              <a:rPr lang="en-US" dirty="0" smtClean="0"/>
              <a:t>    </a:t>
            </a:r>
            <a:r>
              <a:rPr lang="en-US" b="1" dirty="0" smtClean="0"/>
              <a:t>FIXTURE VAR</a:t>
            </a:r>
            <a:r>
              <a:rPr lang="en-US" dirty="0" smtClean="0"/>
              <a:t> </a:t>
            </a:r>
            <a:r>
              <a:rPr lang="en-US" dirty="0" err="1" smtClean="0"/>
              <a:t>aCart:Cart</a:t>
            </a:r>
            <a:endParaRPr lang="pt-BR" dirty="0" smtClean="0"/>
          </a:p>
          <a:p>
            <a:r>
              <a:rPr lang="en-US" dirty="0" smtClean="0"/>
              <a:t>    </a:t>
            </a:r>
            <a:r>
              <a:rPr lang="en-US" b="1" dirty="0" smtClean="0"/>
              <a:t>FIXTURE VAR</a:t>
            </a:r>
            <a:r>
              <a:rPr lang="en-US" dirty="0" smtClean="0"/>
              <a:t> </a:t>
            </a:r>
            <a:r>
              <a:rPr lang="en-US" dirty="0" err="1" smtClean="0"/>
              <a:t>anItem:Item</a:t>
            </a:r>
            <a:endParaRPr lang="pt-BR" dirty="0" smtClean="0"/>
          </a:p>
          <a:p>
            <a:r>
              <a:rPr lang="en-US" dirty="0" smtClean="0"/>
              <a:t>    </a:t>
            </a:r>
            <a:r>
              <a:rPr lang="en-US" dirty="0" err="1" smtClean="0"/>
              <a:t>aBook</a:t>
            </a:r>
            <a:r>
              <a:rPr lang="en-US" dirty="0" smtClean="0"/>
              <a:t>:=</a:t>
            </a:r>
            <a:r>
              <a:rPr lang="en-US" dirty="0" err="1" smtClean="0"/>
              <a:t>Book.Create</a:t>
            </a:r>
            <a:r>
              <a:rPr lang="en-US" dirty="0" smtClean="0"/>
              <a:t>(‘0752201360’, </a:t>
            </a:r>
            <a:endParaRPr lang="pt-BR" dirty="0" smtClean="0"/>
          </a:p>
          <a:p>
            <a:r>
              <a:rPr lang="en-US" dirty="0" smtClean="0"/>
              <a:t>      ’Bring me the head of Willy the </a:t>
            </a:r>
            <a:r>
              <a:rPr lang="en-US" dirty="0" err="1" smtClean="0"/>
              <a:t>mailboy</a:t>
            </a:r>
            <a:r>
              <a:rPr lang="en-US" dirty="0" smtClean="0"/>
              <a:t>!’, ’Scott Adams’, </a:t>
            </a:r>
            <a:endParaRPr lang="pt-BR" dirty="0" smtClean="0"/>
          </a:p>
          <a:p>
            <a:r>
              <a:rPr lang="en-US" dirty="0" smtClean="0"/>
              <a:t>      US$12.30, 128, 5) -- quantity in stock is 5.</a:t>
            </a:r>
            <a:endParaRPr lang="pt-BR" dirty="0" smtClean="0"/>
          </a:p>
          <a:p>
            <a:r>
              <a:rPr lang="en-US" dirty="0" smtClean="0"/>
              <a:t>    </a:t>
            </a:r>
            <a:r>
              <a:rPr lang="en-US" dirty="0" err="1" smtClean="0"/>
              <a:t>aCart</a:t>
            </a:r>
            <a:r>
              <a:rPr lang="en-US" dirty="0" smtClean="0"/>
              <a:t>:=</a:t>
            </a:r>
            <a:r>
              <a:rPr lang="en-US" dirty="0" err="1" smtClean="0"/>
              <a:t>Cart.Create</a:t>
            </a:r>
            <a:r>
              <a:rPr lang="en-US" dirty="0" smtClean="0"/>
              <a:t>() -- cart id is filled internally</a:t>
            </a:r>
            <a:endParaRPr lang="pt-BR" dirty="0" smtClean="0"/>
          </a:p>
          <a:p>
            <a:r>
              <a:rPr lang="en-US" dirty="0" smtClean="0"/>
              <a:t>    </a:t>
            </a:r>
            <a:r>
              <a:rPr lang="en-US" dirty="0" err="1" smtClean="0"/>
              <a:t>anItem</a:t>
            </a:r>
            <a:r>
              <a:rPr lang="en-US" dirty="0" smtClean="0"/>
              <a:t>:=</a:t>
            </a:r>
            <a:r>
              <a:rPr lang="en-US" dirty="0" err="1" smtClean="0"/>
              <a:t>Item.Create</a:t>
            </a:r>
            <a:r>
              <a:rPr lang="en-US" dirty="0" smtClean="0"/>
              <a:t>(aBook,aCart,3))</a:t>
            </a:r>
            <a:endParaRPr lang="pt-BR" dirty="0" smtClean="0"/>
          </a:p>
          <a:p>
            <a:r>
              <a:rPr lang="en-US" dirty="0" smtClean="0"/>
              <a:t>    </a:t>
            </a:r>
            <a:r>
              <a:rPr lang="en-US" b="1" dirty="0" smtClean="0"/>
              <a:t>TRY</a:t>
            </a:r>
            <a:endParaRPr lang="pt-BR" dirty="0" smtClean="0"/>
          </a:p>
          <a:p>
            <a:r>
              <a:rPr lang="en-US" dirty="0" smtClean="0"/>
              <a:t>      </a:t>
            </a:r>
            <a:r>
              <a:rPr lang="en-US" dirty="0" err="1" smtClean="0"/>
              <a:t>aCart.incrementItem</a:t>
            </a:r>
            <a:r>
              <a:rPr lang="en-US" dirty="0" smtClean="0"/>
              <a:t>(aBook,3) -- limit analysis</a:t>
            </a:r>
            <a:endParaRPr lang="pt-BR" dirty="0" smtClean="0"/>
          </a:p>
          <a:p>
            <a:r>
              <a:rPr lang="en-US" dirty="0" smtClean="0"/>
              <a:t>      Write(‘</a:t>
            </a:r>
            <a:r>
              <a:rPr lang="en-US" dirty="0" err="1" smtClean="0"/>
              <a:t>incrementItem</a:t>
            </a:r>
            <a:r>
              <a:rPr lang="en-US" dirty="0" smtClean="0"/>
              <a:t> failure test 3: failed’)</a:t>
            </a:r>
            <a:endParaRPr lang="pt-BR" dirty="0" smtClean="0"/>
          </a:p>
          <a:p>
            <a:r>
              <a:rPr lang="en-US" dirty="0" smtClean="0"/>
              <a:t>    </a:t>
            </a:r>
            <a:r>
              <a:rPr lang="en-US" b="1" dirty="0" smtClean="0"/>
              <a:t>CAPTURE</a:t>
            </a:r>
            <a:r>
              <a:rPr lang="en-US" dirty="0" smtClean="0"/>
              <a:t> </a:t>
            </a:r>
            <a:r>
              <a:rPr lang="en-US" dirty="0" err="1" smtClean="0"/>
              <a:t>Exception.itemAbsent</a:t>
            </a:r>
            <a:endParaRPr lang="pt-BR" dirty="0" smtClean="0"/>
          </a:p>
          <a:p>
            <a:r>
              <a:rPr lang="en-US" dirty="0" smtClean="0"/>
              <a:t>      Write(‘</a:t>
            </a:r>
            <a:r>
              <a:rPr lang="en-US" dirty="0" err="1" smtClean="0"/>
              <a:t>incrementItem</a:t>
            </a:r>
            <a:r>
              <a:rPr lang="en-US" dirty="0" smtClean="0"/>
              <a:t> failure test 3: successful’)</a:t>
            </a:r>
            <a:endParaRPr lang="pt-BR" dirty="0" smtClean="0"/>
          </a:p>
          <a:p>
            <a:r>
              <a:rPr lang="en-US" dirty="0" smtClean="0"/>
              <a:t>    </a:t>
            </a:r>
            <a:r>
              <a:rPr lang="en-US" b="1" dirty="0" smtClean="0"/>
              <a:t>END TRYCAPTURE</a:t>
            </a:r>
            <a:endParaRPr lang="pt-BR" dirty="0" smtClean="0"/>
          </a:p>
          <a:p>
            <a:r>
              <a:rPr lang="en-US" dirty="0" smtClean="0"/>
              <a:t>    </a:t>
            </a:r>
            <a:r>
              <a:rPr lang="en-US" dirty="0" err="1" smtClean="0"/>
              <a:t>anItem.destroy</a:t>
            </a:r>
            <a:r>
              <a:rPr lang="en-US" dirty="0" smtClean="0"/>
              <a:t>()</a:t>
            </a:r>
            <a:endParaRPr lang="pt-BR" dirty="0" smtClean="0"/>
          </a:p>
          <a:p>
            <a:r>
              <a:rPr lang="en-US" dirty="0" smtClean="0"/>
              <a:t>    </a:t>
            </a:r>
            <a:r>
              <a:rPr lang="en-US" dirty="0" err="1" smtClean="0"/>
              <a:t>aCart.destroy</a:t>
            </a:r>
            <a:r>
              <a:rPr lang="en-US" dirty="0" smtClean="0"/>
              <a:t>()</a:t>
            </a:r>
            <a:endParaRPr lang="pt-BR" dirty="0" smtClean="0"/>
          </a:p>
          <a:p>
            <a:r>
              <a:rPr lang="en-US" dirty="0" smtClean="0"/>
              <a:t>    </a:t>
            </a:r>
            <a:r>
              <a:rPr lang="en-US" dirty="0" err="1" smtClean="0"/>
              <a:t>aBook.destroy</a:t>
            </a:r>
            <a:r>
              <a:rPr lang="en-US" dirty="0" smtClean="0"/>
              <a:t>()</a:t>
            </a:r>
            <a:endParaRPr lang="pt-BR" dirty="0" smtClean="0"/>
          </a:p>
          <a:p>
            <a:r>
              <a:rPr lang="en-US" dirty="0" smtClean="0"/>
              <a:t>  </a:t>
            </a:r>
            <a:r>
              <a:rPr lang="en-US" b="1" dirty="0" smtClean="0"/>
              <a:t>END METHOD</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Erro humano</a:t>
            </a:r>
            <a:endParaRPr lang="pt-BR" dirty="0"/>
          </a:p>
        </p:txBody>
      </p:sp>
      <p:sp>
        <p:nvSpPr>
          <p:cNvPr id="3" name="Espaço Reservado para Conteúdo 2"/>
          <p:cNvSpPr>
            <a:spLocks noGrp="1"/>
          </p:cNvSpPr>
          <p:nvPr>
            <p:ph idx="1"/>
          </p:nvPr>
        </p:nvSpPr>
        <p:spPr/>
        <p:txBody>
          <a:bodyPr/>
          <a:lstStyle/>
          <a:p>
            <a:r>
              <a:rPr lang="pt-BR" dirty="0" smtClean="0"/>
              <a:t>Por melhores que sejam as técnicas de modelagem e especificação de software, por mais disciplinada e experiente que seja a equipe de desenvolvimento, sempre haverá um fator que faz com que o teste de software seja necessário: o </a:t>
            </a:r>
            <a:r>
              <a:rPr lang="pt-BR" i="1" dirty="0" smtClean="0"/>
              <a:t>erro humano</a:t>
            </a:r>
            <a:r>
              <a:rPr lang="pt-BR" dirty="0" smtClean="0"/>
              <a:t>. </a:t>
            </a:r>
          </a:p>
          <a:p>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6 – limpando a casa</a:t>
            </a:r>
            <a:endParaRPr lang="pt-BR" dirty="0"/>
          </a:p>
        </p:txBody>
      </p:sp>
      <p:sp>
        <p:nvSpPr>
          <p:cNvPr id="3" name="Espaço Reservado para Conteúdo 2"/>
          <p:cNvSpPr>
            <a:spLocks noGrp="1"/>
          </p:cNvSpPr>
          <p:nvPr>
            <p:ph idx="1"/>
          </p:nvPr>
        </p:nvSpPr>
        <p:spPr/>
        <p:txBody>
          <a:bodyPr/>
          <a:lstStyle/>
          <a:p>
            <a:r>
              <a:rPr lang="en-US" dirty="0" smtClean="0"/>
              <a:t> …</a:t>
            </a:r>
            <a:endParaRPr lang="pt-BR" dirty="0" smtClean="0"/>
          </a:p>
          <a:p>
            <a:r>
              <a:rPr lang="en-US" dirty="0" smtClean="0"/>
              <a:t>    </a:t>
            </a:r>
            <a:r>
              <a:rPr lang="en-US" dirty="0" err="1" smtClean="0"/>
              <a:t>anItem.destroy</a:t>
            </a:r>
            <a:r>
              <a:rPr lang="en-US" dirty="0" smtClean="0"/>
              <a:t>()</a:t>
            </a:r>
            <a:endParaRPr lang="pt-BR" dirty="0" smtClean="0"/>
          </a:p>
          <a:p>
            <a:r>
              <a:rPr lang="en-US" dirty="0" smtClean="0"/>
              <a:t>    </a:t>
            </a:r>
            <a:r>
              <a:rPr lang="en-US" dirty="0" err="1" smtClean="0"/>
              <a:t>aCart.destroy</a:t>
            </a:r>
            <a:r>
              <a:rPr lang="en-US" dirty="0" smtClean="0"/>
              <a:t>()</a:t>
            </a:r>
            <a:endParaRPr lang="pt-BR" dirty="0" smtClean="0"/>
          </a:p>
          <a:p>
            <a:r>
              <a:rPr lang="en-US" dirty="0" smtClean="0"/>
              <a:t>    </a:t>
            </a:r>
            <a:r>
              <a:rPr lang="en-US" dirty="0" err="1" smtClean="0"/>
              <a:t>aBook.destroy</a:t>
            </a:r>
            <a:r>
              <a:rPr lang="en-US" dirty="0" smtClean="0"/>
              <a:t>()</a:t>
            </a:r>
            <a:endParaRPr lang="pt-BR" dirty="0" smtClean="0"/>
          </a:p>
          <a:p>
            <a:r>
              <a:rPr lang="en-US" b="1" dirty="0" smtClean="0"/>
              <a:t>  END METHOD</a:t>
            </a:r>
            <a:endParaRPr lang="pt-BR" dirty="0" smtClean="0"/>
          </a:p>
          <a:p>
            <a:r>
              <a:rPr lang="en-US" dirty="0" smtClean="0"/>
              <a:t>***End code***</a:t>
            </a:r>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para teste</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i="1" dirty="0" err="1" smtClean="0"/>
              <a:t>Junit</a:t>
            </a:r>
            <a:r>
              <a:rPr lang="pt-BR" dirty="0" smtClean="0"/>
              <a:t>: um </a:t>
            </a:r>
            <a:r>
              <a:rPr lang="pt-BR" i="1" dirty="0" smtClean="0"/>
              <a:t>framework</a:t>
            </a:r>
            <a:r>
              <a:rPr lang="pt-BR" dirty="0" smtClean="0"/>
              <a:t> gratuitamente distribuído que permite inserir comandos específicos de verificação no programa que acusarão os erros caso venham a ser encontrados. </a:t>
            </a:r>
          </a:p>
          <a:p>
            <a:r>
              <a:rPr lang="pt-BR" i="1" dirty="0" smtClean="0"/>
              <a:t>OCL </a:t>
            </a:r>
            <a:r>
              <a:rPr lang="pt-BR" i="1" dirty="0" err="1" smtClean="0"/>
              <a:t>Query-Based</a:t>
            </a:r>
            <a:r>
              <a:rPr lang="pt-BR" i="1" dirty="0" smtClean="0"/>
              <a:t> Debugger</a:t>
            </a:r>
            <a:r>
              <a:rPr lang="pt-BR" dirty="0" smtClean="0"/>
              <a:t> (</a:t>
            </a:r>
            <a:r>
              <a:rPr lang="pt-BR" dirty="0" err="1" smtClean="0"/>
              <a:t>Hobatr</a:t>
            </a:r>
            <a:r>
              <a:rPr lang="pt-BR" dirty="0" smtClean="0"/>
              <a:t> &amp; </a:t>
            </a:r>
            <a:r>
              <a:rPr lang="pt-BR" dirty="0" err="1" smtClean="0"/>
              <a:t>Malloy</a:t>
            </a:r>
            <a:r>
              <a:rPr lang="pt-BR" dirty="0" smtClean="0"/>
              <a:t>, 2001), que é uma ferramenta para depurar programas em C++ usando consultas formuladas em OCL (</a:t>
            </a:r>
            <a:r>
              <a:rPr lang="pt-BR" dirty="0" err="1" smtClean="0"/>
              <a:t>Object</a:t>
            </a:r>
            <a:r>
              <a:rPr lang="pt-BR" dirty="0" smtClean="0"/>
              <a:t> </a:t>
            </a:r>
            <a:r>
              <a:rPr lang="pt-BR" dirty="0" err="1" smtClean="0"/>
              <a:t>Constraint</a:t>
            </a:r>
            <a:r>
              <a:rPr lang="pt-BR" dirty="0" smtClean="0"/>
              <a:t> Language).</a:t>
            </a:r>
          </a:p>
          <a:p>
            <a:r>
              <a:rPr lang="pt-BR" dirty="0" smtClean="0"/>
              <a:t>Uma lista de </a:t>
            </a:r>
            <a:r>
              <a:rPr lang="pt-BR" i="1" dirty="0" smtClean="0"/>
              <a:t>frameworks</a:t>
            </a:r>
            <a:r>
              <a:rPr lang="pt-BR" dirty="0" smtClean="0"/>
              <a:t> de teste para mais de 70 linguagens de programação pode ser encontrada em:</a:t>
            </a:r>
          </a:p>
          <a:p>
            <a:pPr lvl="1"/>
            <a:r>
              <a:rPr lang="en-US" dirty="0" smtClean="0"/>
              <a:t>en.wikipedia.org/wiki/</a:t>
            </a:r>
            <a:r>
              <a:rPr lang="en-US" dirty="0" err="1" smtClean="0"/>
              <a:t>List_of_unit_testing_</a:t>
            </a:r>
            <a:r>
              <a:rPr lang="en-US" i="1" dirty="0" err="1" smtClean="0"/>
              <a:t>frameworks</a:t>
            </a:r>
            <a:endParaRPr lang="pt-BR" dirty="0" smtClean="0"/>
          </a:p>
          <a:p>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Integração</a:t>
            </a:r>
            <a:endParaRPr lang="pt-BR" dirty="0"/>
          </a:p>
        </p:txBody>
      </p:sp>
      <p:sp>
        <p:nvSpPr>
          <p:cNvPr id="3" name="Espaço Reservado para Conteúdo 2"/>
          <p:cNvSpPr>
            <a:spLocks noGrp="1"/>
          </p:cNvSpPr>
          <p:nvPr>
            <p:ph idx="1"/>
          </p:nvPr>
        </p:nvSpPr>
        <p:spPr/>
        <p:txBody>
          <a:bodyPr/>
          <a:lstStyle/>
          <a:p>
            <a:r>
              <a:rPr lang="pt-BR" dirty="0" smtClean="0"/>
              <a:t>Testes de integração são feitos quando unidades, como classes, por exemplo, estão prontas e testadas isoladamente e precisam ser integradas em um </a:t>
            </a:r>
            <a:r>
              <a:rPr lang="pt-BR" i="1" dirty="0" smtClean="0"/>
              <a:t>build</a:t>
            </a:r>
            <a:r>
              <a:rPr lang="pt-BR" dirty="0" smtClean="0"/>
              <a:t> para gerar uma nova versão de um sistema.</a:t>
            </a:r>
          </a:p>
          <a:p>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 de integração</a:t>
            </a:r>
            <a:endParaRPr lang="pt-BR" dirty="0"/>
          </a:p>
        </p:txBody>
      </p:sp>
      <p:sp>
        <p:nvSpPr>
          <p:cNvPr id="3" name="Espaço Reservado para Conteúdo 2"/>
          <p:cNvSpPr>
            <a:spLocks noGrp="1"/>
          </p:cNvSpPr>
          <p:nvPr>
            <p:ph idx="1"/>
          </p:nvPr>
        </p:nvSpPr>
        <p:spPr/>
        <p:txBody>
          <a:bodyPr/>
          <a:lstStyle/>
          <a:p>
            <a:r>
              <a:rPr lang="pt-BR" i="1" dirty="0" smtClean="0"/>
              <a:t>big </a:t>
            </a:r>
            <a:r>
              <a:rPr lang="pt-BR" i="1" dirty="0" err="1" smtClean="0"/>
              <a:t>bang</a:t>
            </a:r>
            <a:endParaRPr lang="pt-BR" i="1" dirty="0" smtClean="0"/>
          </a:p>
          <a:p>
            <a:r>
              <a:rPr lang="pt-BR" i="1" dirty="0" err="1" smtClean="0"/>
              <a:t>bottom</a:t>
            </a:r>
            <a:r>
              <a:rPr lang="pt-BR" i="1" dirty="0" smtClean="0"/>
              <a:t> </a:t>
            </a:r>
            <a:r>
              <a:rPr lang="pt-BR" i="1" dirty="0" err="1" smtClean="0"/>
              <a:t>up</a:t>
            </a:r>
            <a:endParaRPr lang="pt-BR" i="1" dirty="0" smtClean="0"/>
          </a:p>
          <a:p>
            <a:r>
              <a:rPr lang="pt-BR" i="1" dirty="0" err="1" smtClean="0"/>
              <a:t>top</a:t>
            </a:r>
            <a:r>
              <a:rPr lang="pt-BR" dirty="0" err="1" smtClean="0"/>
              <a:t>-</a:t>
            </a:r>
            <a:r>
              <a:rPr lang="pt-BR" i="1" dirty="0" err="1" smtClean="0"/>
              <a:t>down</a:t>
            </a:r>
            <a:endParaRPr lang="pt-BR" i="1" dirty="0" smtClean="0"/>
          </a:p>
          <a:p>
            <a:r>
              <a:rPr lang="pt-BR" i="1" dirty="0" err="1" smtClean="0"/>
              <a:t>sandwich</a:t>
            </a:r>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Integração</a:t>
            </a:r>
            <a:r>
              <a:rPr lang="pt-BR" dirty="0" smtClean="0"/>
              <a:t> </a:t>
            </a:r>
            <a:r>
              <a:rPr lang="pt-BR" i="1" dirty="0" smtClean="0"/>
              <a:t>big </a:t>
            </a:r>
            <a:r>
              <a:rPr lang="pt-BR" i="1" dirty="0" err="1" smtClean="0"/>
              <a:t>bang</a:t>
            </a:r>
            <a:endParaRPr lang="pt-BR" dirty="0"/>
          </a:p>
        </p:txBody>
      </p:sp>
      <p:sp>
        <p:nvSpPr>
          <p:cNvPr id="3" name="Espaço Reservado para Conteúdo 2"/>
          <p:cNvSpPr>
            <a:spLocks noGrp="1"/>
          </p:cNvSpPr>
          <p:nvPr>
            <p:ph idx="1"/>
          </p:nvPr>
        </p:nvSpPr>
        <p:spPr/>
        <p:txBody>
          <a:bodyPr>
            <a:normAutofit fontScale="85000" lnSpcReduction="10000"/>
          </a:bodyPr>
          <a:lstStyle/>
          <a:p>
            <a:pPr lvl="0"/>
            <a:r>
              <a:rPr lang="pt-BR" dirty="0" smtClean="0"/>
              <a:t>Consiste em construir as diferentes classes ou componentes separadamente e depois integrar tudo junto no final. </a:t>
            </a:r>
          </a:p>
          <a:p>
            <a:pPr lvl="0"/>
            <a:r>
              <a:rPr lang="pt-BR" dirty="0" smtClean="0"/>
              <a:t>É uma técnica não incremental, utilizada no ciclo de vida Cascata com </a:t>
            </a:r>
            <a:r>
              <a:rPr lang="pt-BR" dirty="0" err="1" smtClean="0"/>
              <a:t>Sub-Projetos</a:t>
            </a:r>
            <a:r>
              <a:rPr lang="pt-BR" dirty="0" smtClean="0"/>
              <a:t>. </a:t>
            </a:r>
          </a:p>
          <a:p>
            <a:pPr lvl="0"/>
            <a:r>
              <a:rPr lang="pt-BR" dirty="0" smtClean="0"/>
              <a:t>Tem como vantagem o alto grau de paralelismo que se pode obter durante o desenvolvimento e o fato de não precisar de </a:t>
            </a:r>
            <a:r>
              <a:rPr lang="pt-BR" i="1" dirty="0" smtClean="0"/>
              <a:t>drivers</a:t>
            </a:r>
            <a:r>
              <a:rPr lang="pt-BR" dirty="0" smtClean="0"/>
              <a:t> e </a:t>
            </a:r>
            <a:r>
              <a:rPr lang="pt-BR" i="1" dirty="0" err="1" smtClean="0"/>
              <a:t>stubs</a:t>
            </a:r>
            <a:r>
              <a:rPr lang="pt-BR" i="1" dirty="0" smtClean="0"/>
              <a:t> </a:t>
            </a:r>
            <a:r>
              <a:rPr lang="pt-BR" dirty="0" smtClean="0"/>
              <a:t>durante a integração, mas como desvantagem tem o fato de não ser incremental (portanto, inadequada para o Processo Unificado e métodos ágeis). </a:t>
            </a:r>
          </a:p>
          <a:p>
            <a:pPr lvl="0"/>
            <a:r>
              <a:rPr lang="pt-BR" dirty="0" smtClean="0"/>
              <a:t>Além disso, a integração de muitos componentes ao mesmo tempo pode dificultar bastante a localização dos defeitos, pois estes poderão estar em qualquer um dos componentes.</a:t>
            </a:r>
          </a:p>
          <a:p>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Integração </a:t>
            </a:r>
            <a:r>
              <a:rPr lang="pt-BR" i="1" dirty="0" err="1" smtClean="0"/>
              <a:t>bottom</a:t>
            </a:r>
            <a:r>
              <a:rPr lang="pt-BR" i="1" dirty="0" smtClean="0"/>
              <a:t> </a:t>
            </a:r>
            <a:r>
              <a:rPr lang="pt-BR" i="1" dirty="0" err="1" smtClean="0"/>
              <a:t>up</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dirty="0" smtClean="0"/>
              <a:t>Consiste em integrar inicialmente os módulos de mais baixo nível, ou seja, aqueles que não dependem de nenhum outro, e depois ir integrando os módulos de nível imediatamente mais alto. </a:t>
            </a:r>
          </a:p>
          <a:p>
            <a:pPr lvl="0"/>
            <a:r>
              <a:rPr lang="pt-BR" dirty="0" smtClean="0"/>
              <a:t>Assim, um módulo só é integrado quando todos os módulos dos quais ele depende já foram integrados e testados. </a:t>
            </a:r>
          </a:p>
          <a:p>
            <a:pPr lvl="0"/>
            <a:r>
              <a:rPr lang="pt-BR" dirty="0" smtClean="0"/>
              <a:t>Dessa forma não é necessário escrever </a:t>
            </a:r>
            <a:r>
              <a:rPr lang="pt-BR" i="1" dirty="0" err="1" smtClean="0"/>
              <a:t>stubs</a:t>
            </a:r>
            <a:r>
              <a:rPr lang="pt-BR" dirty="0" smtClean="0"/>
              <a:t>, mas em compensação as funcionalidades de mais alto nível do sistema somente serão testadas tarde, quando os módulos de nível superior forem finalmente integrados.</a:t>
            </a:r>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Integração </a:t>
            </a:r>
            <a:r>
              <a:rPr lang="pt-BR" i="1" dirty="0" err="1" smtClean="0"/>
              <a:t>top</a:t>
            </a:r>
            <a:r>
              <a:rPr lang="pt-BR" dirty="0" err="1" smtClean="0"/>
              <a:t>-</a:t>
            </a:r>
            <a:r>
              <a:rPr lang="pt-BR" i="1" dirty="0" err="1" smtClean="0"/>
              <a:t>down</a:t>
            </a:r>
            <a:endParaRPr lang="pt-BR" dirty="0"/>
          </a:p>
        </p:txBody>
      </p:sp>
      <p:sp>
        <p:nvSpPr>
          <p:cNvPr id="3" name="Espaço Reservado para Conteúdo 2"/>
          <p:cNvSpPr>
            <a:spLocks noGrp="1"/>
          </p:cNvSpPr>
          <p:nvPr>
            <p:ph idx="1"/>
          </p:nvPr>
        </p:nvSpPr>
        <p:spPr/>
        <p:txBody>
          <a:bodyPr>
            <a:normAutofit lnSpcReduction="10000"/>
          </a:bodyPr>
          <a:lstStyle/>
          <a:p>
            <a:pPr lvl="0"/>
            <a:r>
              <a:rPr lang="pt-BR" dirty="0" smtClean="0"/>
              <a:t>Consiste em integrar inicialmente os módulos de nível mais alto, deixando os mais básicos para o fim. </a:t>
            </a:r>
          </a:p>
          <a:p>
            <a:pPr lvl="0"/>
            <a:r>
              <a:rPr lang="pt-BR" dirty="0" smtClean="0"/>
              <a:t>A vantagem está em verificar inicialmente os comportamentos mais importantes do sistema onde repousam as maiores decisões. </a:t>
            </a:r>
          </a:p>
          <a:p>
            <a:pPr lvl="0"/>
            <a:r>
              <a:rPr lang="pt-BR" dirty="0" smtClean="0"/>
              <a:t>Mas como desvantagem está o fato de que muitos </a:t>
            </a:r>
            <a:r>
              <a:rPr lang="pt-BR" i="1" dirty="0" err="1" smtClean="0"/>
              <a:t>stubs</a:t>
            </a:r>
            <a:r>
              <a:rPr lang="pt-BR" dirty="0" smtClean="0"/>
              <a:t> são necessários, e que o teste, para ser efetivo, precisa de bons </a:t>
            </a:r>
            <a:r>
              <a:rPr lang="pt-BR" i="1" dirty="0" err="1" smtClean="0"/>
              <a:t>stubs</a:t>
            </a:r>
            <a:r>
              <a:rPr lang="pt-BR" dirty="0" smtClean="0"/>
              <a:t>, caso contrário, ao se integrarem os módulos de nível mais baixo poderão ocorrer problemas inesperados.</a:t>
            </a:r>
          </a:p>
          <a:p>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Integração </a:t>
            </a:r>
            <a:r>
              <a:rPr lang="pt-BR" i="1" dirty="0" err="1" smtClean="0"/>
              <a:t>sandwich</a:t>
            </a:r>
            <a:endParaRPr lang="pt-BR" dirty="0"/>
          </a:p>
        </p:txBody>
      </p:sp>
      <p:sp>
        <p:nvSpPr>
          <p:cNvPr id="3" name="Espaço Reservado para Conteúdo 2"/>
          <p:cNvSpPr>
            <a:spLocks noGrp="1"/>
          </p:cNvSpPr>
          <p:nvPr>
            <p:ph idx="1"/>
          </p:nvPr>
        </p:nvSpPr>
        <p:spPr/>
        <p:txBody>
          <a:bodyPr/>
          <a:lstStyle/>
          <a:p>
            <a:pPr lvl="0"/>
            <a:r>
              <a:rPr lang="pt-BR" dirty="0" smtClean="0"/>
              <a:t>Consiste em integrar os módulos de nível mais alto da forma </a:t>
            </a:r>
            <a:r>
              <a:rPr lang="pt-BR" i="1" dirty="0" err="1" smtClean="0"/>
              <a:t>top-down</a:t>
            </a:r>
            <a:r>
              <a:rPr lang="pt-BR" dirty="0" smtClean="0"/>
              <a:t> e os de nível mais baixo da forma </a:t>
            </a:r>
            <a:r>
              <a:rPr lang="pt-BR" i="1" dirty="0" err="1" smtClean="0"/>
              <a:t>bottom-up</a:t>
            </a:r>
            <a:r>
              <a:rPr lang="pt-BR" dirty="0" smtClean="0"/>
              <a:t>. </a:t>
            </a:r>
          </a:p>
          <a:p>
            <a:pPr lvl="0"/>
            <a:r>
              <a:rPr lang="pt-BR" dirty="0" smtClean="0"/>
              <a:t>Esta técnica reduz um pouco os problemas das duas estratégias anteriores, mas seu planejamento é mais complexo.</a:t>
            </a:r>
          </a:p>
          <a:p>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Sistema</a:t>
            </a:r>
            <a:endParaRPr lang="pt-BR" dirty="0"/>
          </a:p>
        </p:txBody>
      </p:sp>
      <p:sp>
        <p:nvSpPr>
          <p:cNvPr id="3" name="Espaço Reservado para Conteúdo 2"/>
          <p:cNvSpPr>
            <a:spLocks noGrp="1"/>
          </p:cNvSpPr>
          <p:nvPr>
            <p:ph idx="1"/>
          </p:nvPr>
        </p:nvSpPr>
        <p:spPr/>
        <p:txBody>
          <a:bodyPr/>
          <a:lstStyle/>
          <a:p>
            <a:r>
              <a:rPr lang="pt-BR" dirty="0" smtClean="0"/>
              <a:t>Visa verificar se a versão corrente do sistema permite executar processos ou casos de uso completos do ponto de vista do usuário que executa uma série de operações de sistema em uma interface (não necessariamente gráfica) e sendo capaz de obter os resultados esperados.</a:t>
            </a:r>
          </a:p>
          <a:p>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066800"/>
          </a:xfrm>
        </p:spPr>
        <p:txBody>
          <a:bodyPr/>
          <a:lstStyle/>
          <a:p>
            <a:r>
              <a:rPr lang="pt-BR" dirty="0" smtClean="0"/>
              <a:t>Exemplo (caso de uso a ser testado)</a:t>
            </a:r>
            <a:endParaRPr lang="pt-BR" dirty="0"/>
          </a:p>
        </p:txBody>
      </p:sp>
      <p:sp>
        <p:nvSpPr>
          <p:cNvPr id="3" name="Espaço Reservado para Conteúdo 2"/>
          <p:cNvSpPr>
            <a:spLocks noGrp="1"/>
          </p:cNvSpPr>
          <p:nvPr>
            <p:ph idx="1"/>
          </p:nvPr>
        </p:nvSpPr>
        <p:spPr>
          <a:xfrm>
            <a:off x="457200" y="1052736"/>
            <a:ext cx="8229600" cy="5805264"/>
          </a:xfrm>
        </p:spPr>
        <p:txBody>
          <a:bodyPr>
            <a:noAutofit/>
          </a:bodyPr>
          <a:lstStyle/>
          <a:p>
            <a:pPr marL="109728" indent="0">
              <a:buNone/>
            </a:pPr>
            <a:r>
              <a:rPr lang="pt-BR" sz="1400" b="1" dirty="0"/>
              <a:t>Caso de uso 01: </a:t>
            </a:r>
            <a:r>
              <a:rPr lang="pt-BR" sz="1400" b="1" i="1" dirty="0"/>
              <a:t>Pedir livros</a:t>
            </a:r>
            <a:endParaRPr lang="pt-BR" sz="1400" b="1" dirty="0"/>
          </a:p>
          <a:p>
            <a:pPr marL="624078" indent="-514350">
              <a:buFont typeface="+mj-lt"/>
              <a:buAutoNum type="arabicPeriod"/>
            </a:pPr>
            <a:r>
              <a:rPr lang="pt-BR" sz="1400" dirty="0"/>
              <a:t>O comprador fornece palavras-chave para pesquisar livros.</a:t>
            </a:r>
          </a:p>
          <a:p>
            <a:pPr marL="624078" indent="-514350">
              <a:buFont typeface="+mj-lt"/>
              <a:buAutoNum type="arabicPeriod"/>
            </a:pPr>
            <a:r>
              <a:rPr lang="pt-BR" sz="1400" dirty="0"/>
              <a:t>O sistema gera uma lista de livros para venda que satisfaz as palavras-chave incluindo pelo menos título, autor, preço, número de páginas, editora, ISBN e imagem de capa.</a:t>
            </a:r>
          </a:p>
          <a:p>
            <a:pPr marL="624078" indent="-514350">
              <a:buFont typeface="+mj-lt"/>
              <a:buAutoNum type="arabicPeriod"/>
            </a:pPr>
            <a:r>
              <a:rPr lang="pt-BR" sz="1400" dirty="0"/>
              <a:t>O comprador seleciona livros da lista e indica a quantidade desejada para cada um.</a:t>
            </a:r>
          </a:p>
          <a:p>
            <a:pPr marL="624078" indent="-514350">
              <a:buFont typeface="+mj-lt"/>
              <a:buAutoNum type="arabicPeriod"/>
            </a:pPr>
            <a:r>
              <a:rPr lang="pt-BR" sz="1400" dirty="0"/>
              <a:t>O sistema gera um resumo do pedido (título, autor, quantidade, preço unitário e subtotal para cada livro) e o valor total.</a:t>
            </a:r>
          </a:p>
          <a:p>
            <a:pPr marL="624078" indent="-514350">
              <a:buFont typeface="+mj-lt"/>
              <a:buAutoNum type="arabicPeriod"/>
            </a:pPr>
            <a:r>
              <a:rPr lang="pt-BR" sz="1400" dirty="0"/>
              <a:t>O comprador finaliza o pedido.</a:t>
            </a:r>
          </a:p>
          <a:p>
            <a:pPr marL="109728" indent="0">
              <a:buNone/>
            </a:pPr>
            <a:r>
              <a:rPr lang="pt-BR" sz="1400" b="1" dirty="0"/>
              <a:t>Exceção 3a: </a:t>
            </a:r>
            <a:r>
              <a:rPr lang="pt-BR" sz="1400" dirty="0"/>
              <a:t>A quantidade solicitada é maior do que a quantidade em estoque para um ou mais livros.</a:t>
            </a:r>
          </a:p>
          <a:p>
            <a:pPr marL="411480" lvl="1" indent="0">
              <a:buNone/>
            </a:pPr>
            <a:r>
              <a:rPr lang="pt-BR" sz="1400" dirty="0"/>
              <a:t>3a.1. O sistema informa as quantidades disponíveis para cada livro que foi pedido acima do estoque.</a:t>
            </a:r>
          </a:p>
          <a:p>
            <a:pPr marL="411480" lvl="1" indent="0">
              <a:buNone/>
            </a:pPr>
            <a:r>
              <a:rPr lang="pt-BR" sz="1400" dirty="0"/>
              <a:t>3a.2. O comprador altera as quantidades desejadas para valores iguais ou menores do que o disponível no estoque.</a:t>
            </a:r>
          </a:p>
          <a:p>
            <a:pPr marL="411480" lvl="1" indent="0">
              <a:buNone/>
            </a:pPr>
            <a:r>
              <a:rPr lang="pt-BR" sz="1400" dirty="0"/>
              <a:t>3a.3. Avança para o passo 4.</a:t>
            </a:r>
          </a:p>
          <a:p>
            <a:pPr marL="109728" indent="0">
              <a:buNone/>
            </a:pPr>
            <a:r>
              <a:rPr lang="pt-BR" sz="1400" b="1" dirty="0"/>
              <a:t>Exceção 5a: </a:t>
            </a:r>
            <a:r>
              <a:rPr lang="pt-BR" sz="1400" dirty="0"/>
              <a:t>O comprador ainda não se identificou.</a:t>
            </a:r>
          </a:p>
          <a:p>
            <a:pPr marL="411480" lvl="1" indent="0">
              <a:buNone/>
            </a:pPr>
            <a:r>
              <a:rPr lang="pt-BR" sz="1400" dirty="0"/>
              <a:t>5a.1. O comprador fornece uma identificação válida.</a:t>
            </a:r>
          </a:p>
          <a:p>
            <a:pPr marL="411480" lvl="1" indent="0">
              <a:buNone/>
            </a:pPr>
            <a:r>
              <a:rPr lang="pt-BR" sz="1400" dirty="0"/>
              <a:t>5a.2. Retorna ao passo 5.</a:t>
            </a:r>
          </a:p>
          <a:p>
            <a:pPr marL="109728" indent="0">
              <a:buNone/>
            </a:pPr>
            <a:r>
              <a:rPr lang="pt-BR" sz="1400" b="1" dirty="0"/>
              <a:t>Exceção 5b: </a:t>
            </a:r>
            <a:r>
              <a:rPr lang="pt-BR" sz="1400" dirty="0"/>
              <a:t>O comprador não tem uma conta.</a:t>
            </a:r>
          </a:p>
          <a:p>
            <a:pPr marL="411480" lvl="1" indent="0">
              <a:buNone/>
            </a:pPr>
            <a:r>
              <a:rPr lang="pt-BR" sz="1400" dirty="0"/>
              <a:t>5b.1. O comprador se registra fornecendo nome de usuário, senha e endereço de </a:t>
            </a:r>
            <a:r>
              <a:rPr lang="pt-BR" sz="1400" dirty="0" err="1"/>
              <a:t>email</a:t>
            </a:r>
            <a:r>
              <a:rPr lang="pt-BR" sz="1400" dirty="0"/>
              <a:t>.</a:t>
            </a:r>
          </a:p>
          <a:p>
            <a:pPr marL="411480" lvl="1" indent="0">
              <a:buNone/>
            </a:pPr>
            <a:r>
              <a:rPr lang="pt-BR" sz="1400" dirty="0"/>
              <a:t>5b.2. Retorna ao passo 5.</a:t>
            </a:r>
          </a:p>
          <a:p>
            <a:pPr marL="109728" indent="0">
              <a:buNone/>
            </a:pPr>
            <a:r>
              <a:rPr lang="pt-BR" sz="1400" b="1" dirty="0"/>
              <a:t>Exceção 5c: </a:t>
            </a:r>
            <a:r>
              <a:rPr lang="pt-BR" sz="1400" dirty="0"/>
              <a:t>Nenhum livro foi selecionado para compra.</a:t>
            </a:r>
          </a:p>
          <a:p>
            <a:pPr marL="411480" lvl="1" indent="0">
              <a:buNone/>
            </a:pPr>
            <a:r>
              <a:rPr lang="pt-BR" sz="1400" dirty="0"/>
              <a:t>5c.1. Retorna ao passo 1.</a:t>
            </a:r>
          </a:p>
          <a:p>
            <a:pPr marL="109728" indent="0">
              <a:buNone/>
            </a:pPr>
            <a:r>
              <a:rPr lang="pt-BR" sz="1400" b="1" dirty="0"/>
              <a:t>Variante 5d: </a:t>
            </a:r>
            <a:r>
              <a:rPr lang="pt-BR" sz="1400" dirty="0"/>
              <a:t>O usuário deseja pesquisar mais livros.</a:t>
            </a:r>
          </a:p>
          <a:p>
            <a:pPr marL="411480" lvl="1" indent="0">
              <a:buNone/>
            </a:pPr>
            <a:r>
              <a:rPr lang="pt-BR" sz="1400" dirty="0"/>
              <a:t>5d.1. Retorna ao passo 1.</a:t>
            </a:r>
          </a:p>
          <a:p>
            <a:endParaRPr lang="pt-BR"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Fundamentos</a:t>
            </a:r>
            <a:endParaRPr lang="pt-BR" dirty="0"/>
          </a:p>
        </p:txBody>
      </p:sp>
      <p:sp>
        <p:nvSpPr>
          <p:cNvPr id="3" name="Espaço Reservado para Conteúdo 2"/>
          <p:cNvSpPr>
            <a:spLocks noGrp="1"/>
          </p:cNvSpPr>
          <p:nvPr>
            <p:ph idx="1"/>
          </p:nvPr>
        </p:nvSpPr>
        <p:spPr/>
        <p:txBody>
          <a:bodyPr>
            <a:normAutofit fontScale="92500" lnSpcReduction="10000"/>
          </a:bodyPr>
          <a:lstStyle/>
          <a:p>
            <a:pPr lvl="0"/>
            <a:r>
              <a:rPr lang="pt-BR" dirty="0" smtClean="0"/>
              <a:t>Um </a:t>
            </a:r>
            <a:r>
              <a:rPr lang="pt-BR" b="1" i="1" dirty="0" smtClean="0"/>
              <a:t>erro</a:t>
            </a:r>
            <a:r>
              <a:rPr lang="pt-BR" dirty="0" smtClean="0"/>
              <a:t> (</a:t>
            </a:r>
            <a:r>
              <a:rPr lang="pt-BR" i="1" dirty="0" err="1" smtClean="0"/>
              <a:t>error</a:t>
            </a:r>
            <a:r>
              <a:rPr lang="pt-BR" dirty="0" smtClean="0"/>
              <a:t>) é uma diferença detectada entre o resultado de uma computação e o resultado correto ou esperado.</a:t>
            </a:r>
          </a:p>
          <a:p>
            <a:pPr lvl="0"/>
            <a:r>
              <a:rPr lang="pt-BR" dirty="0" smtClean="0"/>
              <a:t>Um </a:t>
            </a:r>
            <a:r>
              <a:rPr lang="pt-BR" b="1" i="1" dirty="0" smtClean="0"/>
              <a:t>defeito</a:t>
            </a:r>
            <a:r>
              <a:rPr lang="pt-BR" dirty="0" smtClean="0"/>
              <a:t> (</a:t>
            </a:r>
            <a:r>
              <a:rPr lang="pt-BR" i="1" dirty="0" err="1" smtClean="0"/>
              <a:t>fault</a:t>
            </a:r>
            <a:r>
              <a:rPr lang="pt-BR" dirty="0" smtClean="0"/>
              <a:t>) é uma linha de código, bloco ou conjunto de dados incorretos, que provocam um erro observado.</a:t>
            </a:r>
          </a:p>
          <a:p>
            <a:pPr lvl="0"/>
            <a:r>
              <a:rPr lang="pt-BR" dirty="0" smtClean="0"/>
              <a:t>Uma </a:t>
            </a:r>
            <a:r>
              <a:rPr lang="pt-BR" b="1" i="1" dirty="0" smtClean="0"/>
              <a:t>falha</a:t>
            </a:r>
            <a:r>
              <a:rPr lang="pt-BR" dirty="0" smtClean="0"/>
              <a:t> (</a:t>
            </a:r>
            <a:r>
              <a:rPr lang="pt-BR" i="1" dirty="0" err="1" smtClean="0"/>
              <a:t>failure</a:t>
            </a:r>
            <a:r>
              <a:rPr lang="pt-BR" dirty="0" smtClean="0"/>
              <a:t>) é um não funcionamento do software, possivelmente provocada por um defeito, mas também com outras causas possíveis.</a:t>
            </a:r>
          </a:p>
          <a:p>
            <a:pPr lvl="0"/>
            <a:r>
              <a:rPr lang="pt-BR" dirty="0" smtClean="0"/>
              <a:t>Um </a:t>
            </a:r>
            <a:r>
              <a:rPr lang="pt-BR" b="1" i="1" dirty="0" smtClean="0"/>
              <a:t>engano</a:t>
            </a:r>
            <a:r>
              <a:rPr lang="pt-BR" dirty="0" smtClean="0"/>
              <a:t> (</a:t>
            </a:r>
            <a:r>
              <a:rPr lang="pt-BR" i="1" dirty="0" err="1" smtClean="0"/>
              <a:t>mistake</a:t>
            </a:r>
            <a:r>
              <a:rPr lang="pt-BR" dirty="0" smtClean="0"/>
              <a:t>), ou </a:t>
            </a:r>
            <a:r>
              <a:rPr lang="pt-BR" i="1" dirty="0" smtClean="0"/>
              <a:t>erro humano</a:t>
            </a:r>
            <a:r>
              <a:rPr lang="pt-BR" dirty="0" smtClean="0"/>
              <a:t>, é a ação que produz ou produziu um defeito no software.</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Espaço Reservado para Conteúdo 2"/>
          <p:cNvGraphicFramePr>
            <a:graphicFrameLocks noGrp="1"/>
          </p:cNvGraphicFramePr>
          <p:nvPr>
            <p:ph idx="1"/>
            <p:extLst>
              <p:ext uri="{D42A27DB-BD31-4B8C-83A1-F6EECF244321}">
                <p14:modId xmlns:p14="http://schemas.microsoft.com/office/powerpoint/2010/main" val="2841284206"/>
              </p:ext>
            </p:extLst>
          </p:nvPr>
        </p:nvGraphicFramePr>
        <p:xfrm>
          <a:off x="6896" y="432865"/>
          <a:ext cx="9137104" cy="6421000"/>
        </p:xfrm>
        <a:graphic>
          <a:graphicData uri="http://schemas.openxmlformats.org/drawingml/2006/table">
            <a:tbl>
              <a:tblPr firstRow="1" firstCol="1" bandRow="1">
                <a:tableStyleId>{5C22544A-7EE6-4342-B048-85BDC9FD1C3A}</a:tableStyleId>
              </a:tblPr>
              <a:tblGrid>
                <a:gridCol w="2284276"/>
                <a:gridCol w="2284276"/>
                <a:gridCol w="2284276"/>
                <a:gridCol w="2284276"/>
              </a:tblGrid>
              <a:tr h="268951">
                <a:tc>
                  <a:txBody>
                    <a:bodyPr/>
                    <a:lstStyle/>
                    <a:p>
                      <a:pPr algn="just">
                        <a:lnSpc>
                          <a:spcPct val="115000"/>
                        </a:lnSpc>
                        <a:spcAft>
                          <a:spcPts val="1000"/>
                        </a:spcAft>
                      </a:pPr>
                      <a:r>
                        <a:rPr lang="pt-BR" sz="2400" dirty="0">
                          <a:effectLst/>
                        </a:rPr>
                        <a:t>Objetivo</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2400" dirty="0">
                          <a:effectLst/>
                        </a:rPr>
                        <a:t>Caminho</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2400" dirty="0">
                          <a:effectLst/>
                        </a:rPr>
                        <a:t>Como testar</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2400" dirty="0">
                          <a:effectLst/>
                        </a:rPr>
                        <a:t>Resultado</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57545">
                <a:tc>
                  <a:txBody>
                    <a:bodyPr/>
                    <a:lstStyle/>
                    <a:p>
                      <a:pPr algn="l">
                        <a:lnSpc>
                          <a:spcPct val="115000"/>
                        </a:lnSpc>
                        <a:spcAft>
                          <a:spcPts val="1000"/>
                        </a:spcAft>
                      </a:pPr>
                      <a:r>
                        <a:rPr lang="pt-BR" sz="2400" dirty="0">
                          <a:effectLst/>
                        </a:rPr>
                        <a:t>Fluxo principal</a:t>
                      </a: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1200"/>
                        </a:spcBef>
                        <a:spcAft>
                          <a:spcPts val="1000"/>
                        </a:spcAft>
                      </a:pPr>
                      <a:r>
                        <a:rPr lang="pt-BR" sz="1400" dirty="0">
                          <a:effectLst/>
                        </a:rPr>
                        <a:t>1, 2, 3, 4, 5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comprador previamente identificado pesquisa e seleciona pelo menos um livro e finaliza o pedido.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pedido é criado com o(s) livro(s) selecionado(s).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388791">
                <a:tc>
                  <a:txBody>
                    <a:bodyPr/>
                    <a:lstStyle/>
                    <a:p>
                      <a:pPr algn="l">
                        <a:lnSpc>
                          <a:spcPct val="115000"/>
                        </a:lnSpc>
                        <a:spcAft>
                          <a:spcPts val="1000"/>
                        </a:spcAft>
                      </a:pPr>
                      <a:r>
                        <a:rPr lang="pt-BR" sz="2400" dirty="0">
                          <a:effectLst/>
                        </a:rPr>
                        <a:t>Exceção 3a</a:t>
                      </a: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1200"/>
                        </a:spcBef>
                        <a:spcAft>
                          <a:spcPts val="1000"/>
                        </a:spcAft>
                      </a:pPr>
                      <a:r>
                        <a:rPr lang="pt-BR" sz="1400" dirty="0">
                          <a:effectLst/>
                        </a:rPr>
                        <a:t>1, 2, 3a(1, 2, 3), 4,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comprador previamente identificado pesquisa e seleciona pelo menos um livro indicando quantidade que está acima do estoque. Então ele muda a quantidade para ficar consistente com o estoque e finaliza o pedido.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pedido é criado com o(s) livro(s) selecionado(s).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949748">
                <a:tc>
                  <a:txBody>
                    <a:bodyPr/>
                    <a:lstStyle/>
                    <a:p>
                      <a:pPr algn="l">
                        <a:lnSpc>
                          <a:spcPct val="115000"/>
                        </a:lnSpc>
                        <a:spcAft>
                          <a:spcPts val="1000"/>
                        </a:spcAft>
                      </a:pPr>
                      <a:r>
                        <a:rPr lang="pt-BR" sz="2400" dirty="0">
                          <a:effectLst/>
                        </a:rPr>
                        <a:t>Exceção 5a</a:t>
                      </a: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1200"/>
                        </a:spcBef>
                        <a:spcAft>
                          <a:spcPts val="1000"/>
                        </a:spcAft>
                      </a:pPr>
                      <a:r>
                        <a:rPr lang="pt-BR" sz="1400" dirty="0">
                          <a:effectLst/>
                        </a:rPr>
                        <a:t>1, 2, 3, 4, 5a(1,2),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comprador registrado que ainda não foi identificado pesquisa e seleciona pelo menos um livro. Ele então fornece identificação e finaliza o pedido.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pedido é criado com o(s) livro(s) selecionado(s).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57545">
                <a:tc>
                  <a:txBody>
                    <a:bodyPr/>
                    <a:lstStyle/>
                    <a:p>
                      <a:pPr algn="l">
                        <a:lnSpc>
                          <a:spcPct val="115000"/>
                        </a:lnSpc>
                        <a:spcAft>
                          <a:spcPts val="1000"/>
                        </a:spcAft>
                      </a:pPr>
                      <a:r>
                        <a:rPr lang="pt-BR" sz="2400" dirty="0">
                          <a:effectLst/>
                        </a:rPr>
                        <a:t>Exceção 5b</a:t>
                      </a: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1200"/>
                        </a:spcBef>
                        <a:spcAft>
                          <a:spcPts val="1000"/>
                        </a:spcAft>
                      </a:pPr>
                      <a:r>
                        <a:rPr lang="pt-BR" sz="1400" dirty="0">
                          <a:effectLst/>
                        </a:rPr>
                        <a:t>1, 2, 3, 4, 5b(1,2),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comprador não registrado pesquisa e seleciona pelo menos um livro. Ele se registra e finaliza o pedido.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pedido é criado com o(s) livro(s) selecionado(s). Um registro para um novo comprador é criado.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155036">
                <a:tc>
                  <a:txBody>
                    <a:bodyPr/>
                    <a:lstStyle/>
                    <a:p>
                      <a:pPr algn="l">
                        <a:lnSpc>
                          <a:spcPct val="115000"/>
                        </a:lnSpc>
                        <a:spcAft>
                          <a:spcPts val="1000"/>
                        </a:spcAft>
                      </a:pPr>
                      <a:r>
                        <a:rPr lang="pt-BR" sz="2400" dirty="0">
                          <a:effectLst/>
                        </a:rPr>
                        <a:t>Exceção 5c</a:t>
                      </a: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1200"/>
                        </a:spcBef>
                        <a:spcAft>
                          <a:spcPts val="1000"/>
                        </a:spcAft>
                      </a:pPr>
                      <a:r>
                        <a:rPr lang="pt-BR" sz="1400" dirty="0">
                          <a:effectLst/>
                        </a:rPr>
                        <a:t>1, 2, 3, 4, 5c(1) 1, 2, 3, 4,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dirty="0">
                          <a:effectLst/>
                        </a:rPr>
                        <a:t>Um comprador previamente identificado tenta finalizar um pedido vazio e isso é evitado pelo sistema. Então ele pesquisa e seleciona pelo menos um livro e finaliza o pedido.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pedido é criado com o(s) livro(s) selecionado(s).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949748">
                <a:tc>
                  <a:txBody>
                    <a:bodyPr/>
                    <a:lstStyle/>
                    <a:p>
                      <a:pPr algn="l">
                        <a:lnSpc>
                          <a:spcPct val="115000"/>
                        </a:lnSpc>
                        <a:spcAft>
                          <a:spcPts val="1000"/>
                        </a:spcAft>
                      </a:pPr>
                      <a:r>
                        <a:rPr lang="pt-BR" sz="2400" dirty="0">
                          <a:effectLst/>
                        </a:rPr>
                        <a:t>Variante 5d</a:t>
                      </a: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1200"/>
                        </a:spcBef>
                        <a:spcAft>
                          <a:spcPts val="1000"/>
                        </a:spcAft>
                      </a:pPr>
                      <a:r>
                        <a:rPr lang="pt-BR" sz="1400" dirty="0">
                          <a:effectLst/>
                        </a:rPr>
                        <a:t>1, 2, 3, 4, 5d(1), 1, 2, 3, 4,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a:effectLst/>
                        </a:rPr>
                        <a:t>Um comprador previamente identificado pesquisa e seleciona pelo menos um livro. Então ele pesquisa e seleciona outro livro e finaliza o pedido.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1000"/>
                        </a:spcAft>
                      </a:pPr>
                      <a:r>
                        <a:rPr lang="pt-BR" sz="1100" dirty="0">
                          <a:effectLst/>
                        </a:rPr>
                        <a:t>Um pedido é criado com os livros selecionados.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Aceitação</a:t>
            </a:r>
            <a:endParaRPr lang="pt-BR" dirty="0"/>
          </a:p>
        </p:txBody>
      </p:sp>
      <p:sp>
        <p:nvSpPr>
          <p:cNvPr id="3" name="Espaço Reservado para Conteúdo 2"/>
          <p:cNvSpPr>
            <a:spLocks noGrp="1"/>
          </p:cNvSpPr>
          <p:nvPr>
            <p:ph idx="1"/>
          </p:nvPr>
        </p:nvSpPr>
        <p:spPr/>
        <p:txBody>
          <a:bodyPr/>
          <a:lstStyle/>
          <a:p>
            <a:r>
              <a:rPr lang="pt-BR" dirty="0" smtClean="0"/>
              <a:t>O </a:t>
            </a:r>
            <a:r>
              <a:rPr lang="pt-BR" i="1" dirty="0" smtClean="0"/>
              <a:t>teste de aceitação</a:t>
            </a:r>
            <a:r>
              <a:rPr lang="pt-BR" dirty="0" smtClean="0"/>
              <a:t> é usualmente realizado pelo usuário ou cliente, usando a interface final do sistema. </a:t>
            </a:r>
          </a:p>
          <a:p>
            <a:r>
              <a:rPr lang="pt-BR" dirty="0" smtClean="0"/>
              <a:t>Ele pode ser planejado e executado exatamente como o teste de sistema, mas a diferença é que é realizado pelo usuário final ou cliente e não pela equipe de desenvolvimento. </a:t>
            </a:r>
          </a:p>
          <a:p>
            <a:endParaRPr 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476672"/>
            <a:ext cx="8229600" cy="1066800"/>
          </a:xfrm>
        </p:spPr>
        <p:txBody>
          <a:bodyPr/>
          <a:lstStyle/>
          <a:p>
            <a:r>
              <a:rPr lang="pt-BR" dirty="0" smtClean="0"/>
              <a:t>Variações</a:t>
            </a:r>
            <a:endParaRPr lang="pt-BR" dirty="0"/>
          </a:p>
        </p:txBody>
      </p:sp>
      <p:sp>
        <p:nvSpPr>
          <p:cNvPr id="3" name="Espaço Reservado para Conteúdo 2"/>
          <p:cNvSpPr>
            <a:spLocks noGrp="1"/>
          </p:cNvSpPr>
          <p:nvPr>
            <p:ph idx="1"/>
          </p:nvPr>
        </p:nvSpPr>
        <p:spPr>
          <a:xfrm>
            <a:off x="457200" y="1628800"/>
            <a:ext cx="8229600" cy="4945736"/>
          </a:xfrm>
        </p:spPr>
        <p:txBody>
          <a:bodyPr>
            <a:normAutofit fontScale="85000" lnSpcReduction="20000"/>
          </a:bodyPr>
          <a:lstStyle/>
          <a:p>
            <a:pPr lvl="0"/>
            <a:r>
              <a:rPr lang="pt-BR" i="1" dirty="0" smtClean="0"/>
              <a:t>Teste alfa</a:t>
            </a:r>
            <a:r>
              <a:rPr lang="pt-BR" dirty="0" smtClean="0"/>
              <a:t>: </a:t>
            </a:r>
          </a:p>
          <a:p>
            <a:pPr lvl="1"/>
            <a:r>
              <a:rPr lang="pt-BR" dirty="0" smtClean="0"/>
              <a:t>Efetuado pelo cliente ou seu representante de forma livre, sem o planejamento e formalidade do teste de sistema. </a:t>
            </a:r>
          </a:p>
          <a:p>
            <a:pPr lvl="1"/>
            <a:r>
              <a:rPr lang="pt-BR" dirty="0" smtClean="0"/>
              <a:t>O usuário vai livremente utilizar o sistema e suas funções e, por isso, este teste também é chamado de teste de aceitação informal, em oposição ao </a:t>
            </a:r>
            <a:r>
              <a:rPr lang="pt-BR" i="1" dirty="0" smtClean="0"/>
              <a:t>teste de aceitação formal</a:t>
            </a:r>
            <a:r>
              <a:rPr lang="pt-BR" dirty="0" smtClean="0"/>
              <a:t> que deveria seguir o mesmo planejamento utilizado pelo teste de sistema.</a:t>
            </a:r>
          </a:p>
          <a:p>
            <a:pPr lvl="0"/>
            <a:r>
              <a:rPr lang="pt-BR" i="1" dirty="0" smtClean="0"/>
              <a:t>Teste beta</a:t>
            </a:r>
            <a:r>
              <a:rPr lang="pt-BR" dirty="0" smtClean="0"/>
              <a:t>: </a:t>
            </a:r>
          </a:p>
          <a:p>
            <a:pPr lvl="1"/>
            <a:r>
              <a:rPr lang="pt-BR" dirty="0" smtClean="0"/>
              <a:t>Este teste é ainda menos controlado pela equipe de desenvolvimento. </a:t>
            </a:r>
          </a:p>
          <a:p>
            <a:pPr lvl="1"/>
            <a:r>
              <a:rPr lang="pt-BR" dirty="0" smtClean="0"/>
              <a:t>No teste beta, versões operacionais do software são disponibilizadas para vários usuários que, sem acompanhamento direto nem controle por parte da empresa desenvolvedora, vão explorar o sistema e suas funcionalidades. </a:t>
            </a:r>
          </a:p>
          <a:p>
            <a:pPr lvl="1"/>
            <a:r>
              <a:rPr lang="pt-BR" dirty="0" smtClean="0"/>
              <a:t>Normalmente versões beta de sistemas expiram após um período pré-determinado, quando então os usuários são convidados a fazer uma avaliação do sistema.</a:t>
            </a:r>
          </a:p>
          <a:p>
            <a:endParaRPr lang="pt-B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Ciclo de Negócio</a:t>
            </a:r>
            <a:endParaRPr lang="pt-BR" dirty="0"/>
          </a:p>
        </p:txBody>
      </p:sp>
      <p:sp>
        <p:nvSpPr>
          <p:cNvPr id="3" name="Espaço Reservado para Conteúdo 2"/>
          <p:cNvSpPr>
            <a:spLocks noGrp="1"/>
          </p:cNvSpPr>
          <p:nvPr>
            <p:ph idx="1"/>
          </p:nvPr>
        </p:nvSpPr>
        <p:spPr/>
        <p:txBody>
          <a:bodyPr>
            <a:normAutofit/>
          </a:bodyPr>
          <a:lstStyle/>
          <a:p>
            <a:r>
              <a:rPr lang="pt-BR" dirty="0" smtClean="0"/>
              <a:t>É uma abordagem possível tanto no teste de sistema quanto no teste de aceitação formal, e consiste em testar uma sequência casos de uso que corresponde a um possível ciclo de negócio da empresa. </a:t>
            </a:r>
          </a:p>
          <a:p>
            <a:r>
              <a:rPr lang="pt-BR" dirty="0" smtClean="0"/>
              <a:t>Assim, ao invés de testar os casos de uso isoladamente, o analista ou cliente vai testá-los no contexto de um ciclo de negócio. </a:t>
            </a:r>
          </a:p>
          <a:p>
            <a:endParaRPr lang="pt-B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regressão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O teste de regressão é executado sempre que um sistema em operação sofre manutenção. </a:t>
            </a:r>
          </a:p>
          <a:p>
            <a:r>
              <a:rPr lang="pt-BR" dirty="0" smtClean="0"/>
              <a:t>O problema é que a correção de um defeito no software, ou modificação de alguma de suas funções pode ter gerado novos defeitos. </a:t>
            </a:r>
          </a:p>
          <a:p>
            <a:r>
              <a:rPr lang="pt-BR" dirty="0" smtClean="0"/>
              <a:t>Neste caso, devem ser executados novamente todos os testes de unidade das unidades alteradas, bem como os testes de integração e sistema sobre as partes afetadas.</a:t>
            </a:r>
          </a:p>
          <a:p>
            <a:r>
              <a:rPr lang="pt-BR" dirty="0" smtClean="0"/>
              <a:t>O teste de regressão tem esse nome porque se ao se aplicarem testes a uma nova versão na qual versões anteriores passaram, e essa nova versão não passar, então se considera que o sistema </a:t>
            </a:r>
            <a:r>
              <a:rPr lang="pt-BR" i="1" dirty="0" smtClean="0"/>
              <a:t>regrediu</a:t>
            </a:r>
            <a:r>
              <a:rPr lang="pt-BR" dirty="0" smtClean="0"/>
              <a:t>.</a:t>
            </a:r>
          </a:p>
          <a:p>
            <a:endParaRPr lang="pt-B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Testes Suplementares</a:t>
            </a:r>
            <a:endParaRPr lang="pt-BR" dirty="0"/>
          </a:p>
        </p:txBody>
      </p:sp>
      <p:sp>
        <p:nvSpPr>
          <p:cNvPr id="3" name="Espaço Reservado para Conteúdo 2"/>
          <p:cNvSpPr>
            <a:spLocks noGrp="1"/>
          </p:cNvSpPr>
          <p:nvPr>
            <p:ph idx="1"/>
          </p:nvPr>
        </p:nvSpPr>
        <p:spPr/>
        <p:txBody>
          <a:bodyPr/>
          <a:lstStyle/>
          <a:p>
            <a:r>
              <a:rPr lang="pt-BR" dirty="0" smtClean="0"/>
              <a:t>Interface com Usuário</a:t>
            </a:r>
          </a:p>
          <a:p>
            <a:r>
              <a:rPr lang="pt-BR" dirty="0" smtClean="0"/>
              <a:t>Performance (Carga, </a:t>
            </a:r>
            <a:r>
              <a:rPr lang="pt-BR" i="1" dirty="0" smtClean="0"/>
              <a:t>Stress</a:t>
            </a:r>
            <a:r>
              <a:rPr lang="pt-BR" dirty="0" smtClean="0"/>
              <a:t> e Resistência)</a:t>
            </a:r>
          </a:p>
          <a:p>
            <a:r>
              <a:rPr lang="pt-BR" dirty="0" smtClean="0"/>
              <a:t>Segurança</a:t>
            </a:r>
          </a:p>
          <a:p>
            <a:r>
              <a:rPr lang="pt-BR" dirty="0" smtClean="0"/>
              <a:t>Recuperação de Falha</a:t>
            </a:r>
          </a:p>
          <a:p>
            <a:r>
              <a:rPr lang="pt-BR" dirty="0" smtClean="0"/>
              <a:t>Instalação</a:t>
            </a:r>
            <a:endParaRPr lang="pt-B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interface com usuário </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Tem como objetivo verificar se a interface permite realizar as atividades previstas nos casos de uso de forma eficaz e eficiente. </a:t>
            </a:r>
          </a:p>
          <a:p>
            <a:r>
              <a:rPr lang="pt-BR" dirty="0" smtClean="0"/>
              <a:t>Mesmo que as funções estejam corretamente implementadas, o que já teria sido visto no teste de sistema, isso não quer dizer que a interface o esteja. </a:t>
            </a:r>
          </a:p>
          <a:p>
            <a:r>
              <a:rPr lang="pt-BR" dirty="0" smtClean="0"/>
              <a:t>Então, em geral, é necessário testar a interface de forma objetiva e específica.</a:t>
            </a:r>
          </a:p>
          <a:p>
            <a:r>
              <a:rPr lang="pt-BR" dirty="0" smtClean="0"/>
              <a:t>O teste de interface com usuário pode ainda verificar a conformidade das interfaces com normas ergonômicas que se apliquem.</a:t>
            </a:r>
          </a:p>
          <a:p>
            <a:pPr lvl="1"/>
            <a:r>
              <a:rPr lang="pt-BR" dirty="0" smtClean="0"/>
              <a:t>Por exemplo, a NBR ISO 9241-11:2011</a:t>
            </a:r>
          </a:p>
          <a:p>
            <a:endParaRPr lang="pt-B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Performance</a:t>
            </a:r>
            <a:endParaRPr lang="pt-BR" dirty="0"/>
          </a:p>
        </p:txBody>
      </p:sp>
      <p:sp>
        <p:nvSpPr>
          <p:cNvPr id="3" name="Espaço Reservado para Conteúdo 2"/>
          <p:cNvSpPr>
            <a:spLocks noGrp="1"/>
          </p:cNvSpPr>
          <p:nvPr>
            <p:ph idx="1"/>
          </p:nvPr>
        </p:nvSpPr>
        <p:spPr/>
        <p:txBody>
          <a:bodyPr/>
          <a:lstStyle/>
          <a:p>
            <a:r>
              <a:rPr lang="pt-BR" dirty="0" smtClean="0"/>
              <a:t>Tenha o sistema requisitos de desempenho ou não, o teste de performance pode ser importante, especialmente nas operações que serão realizadas com muita frequência ou de forma iterativa. </a:t>
            </a:r>
          </a:p>
          <a:p>
            <a:r>
              <a:rPr lang="pt-BR" dirty="0" smtClean="0"/>
              <a:t>O teste consiste em executar a operação e mensurar seu tempo, avaliando se está dentro dos padrões definidos.</a:t>
            </a:r>
            <a:endParaRPr lang="pt-B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teste de performance</a:t>
            </a:r>
            <a:endParaRPr lang="pt-BR" dirty="0"/>
          </a:p>
        </p:txBody>
      </p:sp>
      <p:sp>
        <p:nvSpPr>
          <p:cNvPr id="3" name="Espaço Reservado para Conteúdo 2"/>
          <p:cNvSpPr>
            <a:spLocks noGrp="1"/>
          </p:cNvSpPr>
          <p:nvPr>
            <p:ph idx="1"/>
          </p:nvPr>
        </p:nvSpPr>
        <p:spPr/>
        <p:txBody>
          <a:bodyPr/>
          <a:lstStyle/>
          <a:p>
            <a:r>
              <a:rPr lang="pt-BR" dirty="0" smtClean="0"/>
              <a:t>Carga</a:t>
            </a:r>
          </a:p>
          <a:p>
            <a:r>
              <a:rPr lang="pt-BR" dirty="0" smtClean="0"/>
              <a:t>Stress</a:t>
            </a:r>
          </a:p>
          <a:p>
            <a:r>
              <a:rPr lang="pt-BR" dirty="0" smtClean="0"/>
              <a:t>Resistência</a:t>
            </a:r>
          </a:p>
          <a:p>
            <a:endParaRPr lang="pt-B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Teste de carga</a:t>
            </a:r>
            <a:endParaRPr lang="pt-BR" dirty="0"/>
          </a:p>
        </p:txBody>
      </p:sp>
      <p:sp>
        <p:nvSpPr>
          <p:cNvPr id="3" name="Espaço Reservado para Conteúdo 2"/>
          <p:cNvSpPr>
            <a:spLocks noGrp="1"/>
          </p:cNvSpPr>
          <p:nvPr>
            <p:ph idx="1"/>
          </p:nvPr>
        </p:nvSpPr>
        <p:spPr/>
        <p:txBody>
          <a:bodyPr>
            <a:normAutofit lnSpcReduction="10000"/>
          </a:bodyPr>
          <a:lstStyle/>
          <a:p>
            <a:pPr lvl="0"/>
            <a:r>
              <a:rPr lang="pt-BR" dirty="0" smtClean="0"/>
              <a:t>É a forma mais simples de teste de performance. </a:t>
            </a:r>
          </a:p>
          <a:p>
            <a:pPr lvl="0"/>
            <a:r>
              <a:rPr lang="pt-BR" dirty="0" smtClean="0"/>
              <a:t>Normalmente o teste de carga é feito para uma determinada quantidade de dados ou transações, que se espera sejam típicos para um sistema, e avalia o comportamento do sistema em termos de tempo para estes dados ou transações. </a:t>
            </a:r>
          </a:p>
          <a:p>
            <a:pPr lvl="0"/>
            <a:r>
              <a:rPr lang="pt-BR" dirty="0" smtClean="0"/>
              <a:t>Desta forma, pode-se verificar se o sistema atende aos requisitos de performance estabelecidos e também pode-se verificar se existem gargalos de performance para serem tratados. </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Verificação, Validação e Teste</a:t>
            </a:r>
            <a:endParaRPr lang="pt-BR" dirty="0"/>
          </a:p>
        </p:txBody>
      </p:sp>
      <p:sp>
        <p:nvSpPr>
          <p:cNvPr id="3" name="Espaço Reservado para Conteúdo 2"/>
          <p:cNvSpPr>
            <a:spLocks noGrp="1"/>
          </p:cNvSpPr>
          <p:nvPr>
            <p:ph idx="1"/>
          </p:nvPr>
        </p:nvSpPr>
        <p:spPr/>
        <p:txBody>
          <a:bodyPr/>
          <a:lstStyle/>
          <a:p>
            <a:pPr lvl="0"/>
            <a:r>
              <a:rPr lang="pt-BR" b="1" i="1" dirty="0" smtClean="0"/>
              <a:t>Verificação</a:t>
            </a:r>
            <a:r>
              <a:rPr lang="pt-BR" dirty="0" smtClean="0"/>
              <a:t> consiste em analisar o software para ver se ele está sendo construído de acordo com o que foi especificado.</a:t>
            </a:r>
          </a:p>
          <a:p>
            <a:pPr lvl="0"/>
            <a:r>
              <a:rPr lang="pt-BR" b="1" i="1" dirty="0" smtClean="0"/>
              <a:t>Validação</a:t>
            </a:r>
            <a:r>
              <a:rPr lang="pt-BR" dirty="0" smtClean="0"/>
              <a:t> consiste em analisar o software construído para ver se ele atende às verdadeiras necessidades dos interessados.</a:t>
            </a:r>
          </a:p>
          <a:p>
            <a:pPr lvl="0"/>
            <a:r>
              <a:rPr lang="pt-BR" b="1" i="1" dirty="0" smtClean="0"/>
              <a:t>Teste</a:t>
            </a:r>
            <a:r>
              <a:rPr lang="pt-BR" i="1" dirty="0" smtClean="0"/>
              <a:t> </a:t>
            </a:r>
            <a:r>
              <a:rPr lang="pt-BR" dirty="0" smtClean="0"/>
              <a:t>é uma atividade que permite realizar a verificação e a validação do software.</a:t>
            </a:r>
          </a:p>
          <a:p>
            <a:endParaRPr lang="pt-B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Teste de stress</a:t>
            </a:r>
            <a:endParaRPr lang="pt-BR" dirty="0"/>
          </a:p>
        </p:txBody>
      </p:sp>
      <p:sp>
        <p:nvSpPr>
          <p:cNvPr id="3" name="Espaço Reservado para Conteúdo 2"/>
          <p:cNvSpPr>
            <a:spLocks noGrp="1"/>
          </p:cNvSpPr>
          <p:nvPr>
            <p:ph idx="1"/>
          </p:nvPr>
        </p:nvSpPr>
        <p:spPr/>
        <p:txBody>
          <a:bodyPr>
            <a:normAutofit lnSpcReduction="10000"/>
          </a:bodyPr>
          <a:lstStyle/>
          <a:p>
            <a:pPr lvl="0"/>
            <a:r>
              <a:rPr lang="pt-BR" dirty="0" smtClean="0"/>
              <a:t>É um caso extremo de teste de carga. </a:t>
            </a:r>
          </a:p>
          <a:p>
            <a:pPr lvl="0"/>
            <a:r>
              <a:rPr lang="pt-BR" dirty="0" smtClean="0"/>
              <a:t>Procura-se levar o sistema ao seu limite máximo esperado de funcionamento para verificar como se comporta. </a:t>
            </a:r>
          </a:p>
          <a:p>
            <a:pPr lvl="0"/>
            <a:r>
              <a:rPr lang="pt-BR" dirty="0" smtClean="0"/>
              <a:t>Este tipo de teste é feito para verificar se o sistema é suficientemente robusto frente a situações anormais de carga de trabalho. </a:t>
            </a:r>
          </a:p>
          <a:p>
            <a:pPr lvl="0"/>
            <a:r>
              <a:rPr lang="pt-BR" dirty="0" smtClean="0"/>
              <a:t>O teste também ajuda a verificar quais seriam os problemas encontrados caso a carga do sistema ficasse acima do limite máximo estabelecido.</a:t>
            </a:r>
          </a:p>
          <a:p>
            <a:endParaRPr lang="pt-B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t>Teste de resistência</a:t>
            </a:r>
            <a:endParaRPr lang="pt-BR" dirty="0"/>
          </a:p>
        </p:txBody>
      </p:sp>
      <p:sp>
        <p:nvSpPr>
          <p:cNvPr id="3" name="Espaço Reservado para Conteúdo 2"/>
          <p:cNvSpPr>
            <a:spLocks noGrp="1"/>
          </p:cNvSpPr>
          <p:nvPr>
            <p:ph idx="1"/>
          </p:nvPr>
        </p:nvSpPr>
        <p:spPr/>
        <p:txBody>
          <a:bodyPr>
            <a:normAutofit fontScale="92500"/>
          </a:bodyPr>
          <a:lstStyle/>
          <a:p>
            <a:pPr lvl="0"/>
            <a:r>
              <a:rPr lang="pt-BR" dirty="0" smtClean="0"/>
              <a:t>É feito para verificar se o sistema consegue manter suas características de performance durante um longo período de tempo com uma carga nominal de trabalho. </a:t>
            </a:r>
          </a:p>
          <a:p>
            <a:pPr lvl="0"/>
            <a:r>
              <a:rPr lang="pt-BR" dirty="0" smtClean="0"/>
              <a:t>Os testes de resistência devem verificar basicamente o uso da memória ao longo do tempo para garantir que não existam perdas acumulativas de memória em função de lixo não recolhido, e também deverão verificar se não existe degradação de performance após um substancial período de tempo em que o sistema opera com carga nominal ou acima desta.</a:t>
            </a:r>
          </a:p>
          <a:p>
            <a:endParaRPr lang="pt-B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548680"/>
            <a:ext cx="8229600" cy="1066800"/>
          </a:xfrm>
        </p:spPr>
        <p:txBody>
          <a:bodyPr/>
          <a:lstStyle/>
          <a:p>
            <a:r>
              <a:rPr lang="pt-BR" dirty="0" smtClean="0"/>
              <a:t>Testes de Segurança</a:t>
            </a:r>
            <a:endParaRPr lang="pt-BR" dirty="0"/>
          </a:p>
        </p:txBody>
      </p:sp>
      <p:sp>
        <p:nvSpPr>
          <p:cNvPr id="3" name="Espaço Reservado para Conteúdo 2"/>
          <p:cNvSpPr>
            <a:spLocks noGrp="1"/>
          </p:cNvSpPr>
          <p:nvPr>
            <p:ph idx="1"/>
          </p:nvPr>
        </p:nvSpPr>
        <p:spPr>
          <a:xfrm>
            <a:off x="457200" y="1412776"/>
            <a:ext cx="8229600" cy="5161760"/>
          </a:xfrm>
        </p:spPr>
        <p:txBody>
          <a:bodyPr>
            <a:normAutofit fontScale="70000" lnSpcReduction="20000"/>
          </a:bodyPr>
          <a:lstStyle/>
          <a:p>
            <a:pPr lvl="0"/>
            <a:r>
              <a:rPr lang="pt-BR" i="1" dirty="0" smtClean="0"/>
              <a:t>Integridade</a:t>
            </a:r>
            <a:r>
              <a:rPr lang="pt-BR" dirty="0" smtClean="0"/>
              <a:t>: </a:t>
            </a:r>
          </a:p>
          <a:p>
            <a:pPr lvl="1"/>
            <a:r>
              <a:rPr lang="pt-BR" dirty="0" smtClean="0"/>
              <a:t>é uma forma de garantir ao receptor que a informação que ele recebeu é correta e completa.</a:t>
            </a:r>
          </a:p>
          <a:p>
            <a:pPr lvl="0"/>
            <a:r>
              <a:rPr lang="pt-BR" i="1" dirty="0" smtClean="0"/>
              <a:t>Autenticação</a:t>
            </a:r>
            <a:r>
              <a:rPr lang="pt-BR" dirty="0" smtClean="0"/>
              <a:t>: </a:t>
            </a:r>
          </a:p>
          <a:p>
            <a:pPr lvl="1"/>
            <a:r>
              <a:rPr lang="pt-BR" dirty="0" smtClean="0"/>
              <a:t>é a garantia de que um usuário realmente é quem ele diz ser e que os documentos, programas e sites realmente sejam aqueles que se espera que sejam.</a:t>
            </a:r>
          </a:p>
          <a:p>
            <a:pPr lvl="0"/>
            <a:r>
              <a:rPr lang="pt-BR" i="1" dirty="0" smtClean="0"/>
              <a:t>Autorização</a:t>
            </a:r>
            <a:r>
              <a:rPr lang="pt-BR" dirty="0" smtClean="0"/>
              <a:t>: </a:t>
            </a:r>
          </a:p>
          <a:p>
            <a:pPr lvl="1"/>
            <a:r>
              <a:rPr lang="pt-BR" dirty="0" smtClean="0"/>
              <a:t>é o processo de verificar se alguma pessoa ou sistema pode ou não acessar determinada informação ou sistema.</a:t>
            </a:r>
          </a:p>
          <a:p>
            <a:pPr lvl="0"/>
            <a:r>
              <a:rPr lang="pt-BR" i="1" dirty="0" smtClean="0"/>
              <a:t>Confidencialidade</a:t>
            </a:r>
            <a:r>
              <a:rPr lang="pt-BR" dirty="0" smtClean="0"/>
              <a:t>: </a:t>
            </a:r>
          </a:p>
          <a:p>
            <a:pPr lvl="1"/>
            <a:r>
              <a:rPr lang="pt-BR" dirty="0" smtClean="0"/>
              <a:t>segurança de que quem não tem direito à informação não possa obtê-la.</a:t>
            </a:r>
          </a:p>
          <a:p>
            <a:pPr lvl="0"/>
            <a:r>
              <a:rPr lang="pt-BR" i="1" dirty="0" smtClean="0"/>
              <a:t>Disponibilidade</a:t>
            </a:r>
            <a:r>
              <a:rPr lang="pt-BR" dirty="0" smtClean="0"/>
              <a:t>: </a:t>
            </a:r>
          </a:p>
          <a:p>
            <a:pPr lvl="1"/>
            <a:r>
              <a:rPr lang="pt-BR" dirty="0" smtClean="0"/>
              <a:t>é a segurança de quem tem direito à informação consiga obtê-la quando necessário.</a:t>
            </a:r>
          </a:p>
          <a:p>
            <a:pPr lvl="0"/>
            <a:r>
              <a:rPr lang="pt-BR" i="1" dirty="0" smtClean="0"/>
              <a:t>Não repúdio</a:t>
            </a:r>
            <a:r>
              <a:rPr lang="pt-BR" dirty="0" smtClean="0"/>
              <a:t>: </a:t>
            </a:r>
          </a:p>
          <a:p>
            <a:pPr lvl="1"/>
            <a:r>
              <a:rPr lang="pt-BR" dirty="0" smtClean="0"/>
              <a:t>é uma forma de garantir que o emissor e receptor de uma mensagem não possam posteriormente alegar não ter enviado ou recebido a mensagem.</a:t>
            </a:r>
          </a:p>
          <a:p>
            <a:endParaRPr lang="pt-B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recuperação de falha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Quando um sistema tem requisitos suplementares referentes a tolerância ou recuperação de falhas, estes devem ser testados separadamente. </a:t>
            </a:r>
          </a:p>
          <a:p>
            <a:r>
              <a:rPr lang="pt-BR" dirty="0" smtClean="0"/>
              <a:t>Basicamente, busca-se verificar se o sistema de fato atende aos requisitos especificados relacionados a esta questão.</a:t>
            </a:r>
          </a:p>
          <a:p>
            <a:r>
              <a:rPr lang="pt-BR" dirty="0" smtClean="0"/>
              <a:t>Normalmente trata-se de situações referentes a:</a:t>
            </a:r>
          </a:p>
          <a:p>
            <a:pPr lvl="1"/>
            <a:r>
              <a:rPr lang="pt-BR" dirty="0" smtClean="0"/>
              <a:t>Queda de energia no cliente ou no servidor.</a:t>
            </a:r>
          </a:p>
          <a:p>
            <a:pPr lvl="1"/>
            <a:r>
              <a:rPr lang="pt-BR" dirty="0" smtClean="0"/>
              <a:t>Discos corrompidos.</a:t>
            </a:r>
          </a:p>
          <a:p>
            <a:pPr lvl="1"/>
            <a:r>
              <a:rPr lang="pt-BR" dirty="0" smtClean="0"/>
              <a:t>Problemas de comunicação.</a:t>
            </a:r>
          </a:p>
          <a:p>
            <a:pPr lvl="1"/>
            <a:r>
              <a:rPr lang="pt-BR" dirty="0" smtClean="0"/>
              <a:t>Quaisquer outras condições que possam potencialmente provocar a terminação anormal do programa ou a interrupção temporária de seu funcionamento.</a:t>
            </a:r>
          </a:p>
          <a:p>
            <a:endParaRPr lang="pt-B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instalação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Basicamente busca-se no teste de instalação verificar se o software não entra em conflito com outros sistemas eventualmente instalados em uma máquina, bem como se todas as informações e produtos para instalação estão disponíveis para os usuários instaladores.</a:t>
            </a:r>
          </a:p>
          <a:p>
            <a:r>
              <a:rPr lang="pt-BR" dirty="0" smtClean="0"/>
              <a:t>O teste de instalação também é associado com o teste de compatibilidade, onde se busca verificar se o sistema é compatível com diferentes sistemas operacionais, fabricantes de máquinas, </a:t>
            </a:r>
            <a:r>
              <a:rPr lang="pt-BR" i="1" dirty="0" smtClean="0"/>
              <a:t>browsers</a:t>
            </a:r>
            <a:r>
              <a:rPr lang="pt-BR" dirty="0" smtClean="0"/>
              <a:t> etc.</a:t>
            </a:r>
          </a:p>
          <a:p>
            <a:endParaRPr lang="pt-B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 de Teste</a:t>
            </a:r>
            <a:endParaRPr lang="pt-BR" dirty="0"/>
          </a:p>
        </p:txBody>
      </p:sp>
      <p:sp>
        <p:nvSpPr>
          <p:cNvPr id="3" name="Espaço Reservado para Conteúdo 2"/>
          <p:cNvSpPr>
            <a:spLocks noGrp="1"/>
          </p:cNvSpPr>
          <p:nvPr>
            <p:ph idx="1"/>
          </p:nvPr>
        </p:nvSpPr>
        <p:spPr/>
        <p:txBody>
          <a:bodyPr/>
          <a:lstStyle/>
          <a:p>
            <a:pPr lvl="0"/>
            <a:r>
              <a:rPr lang="pt-BR" i="1" dirty="0" smtClean="0"/>
              <a:t>Testes </a:t>
            </a:r>
            <a:r>
              <a:rPr lang="pt-BR" b="1" i="1" dirty="0" smtClean="0"/>
              <a:t>estruturais</a:t>
            </a:r>
            <a:r>
              <a:rPr lang="pt-BR" i="1" dirty="0" smtClean="0"/>
              <a:t> ou caixa-branca</a:t>
            </a:r>
            <a:r>
              <a:rPr lang="pt-BR" dirty="0" smtClean="0"/>
              <a:t>: </a:t>
            </a:r>
          </a:p>
          <a:p>
            <a:pPr lvl="1"/>
            <a:r>
              <a:rPr lang="pt-BR" dirty="0" smtClean="0"/>
              <a:t>são testes que são executados com conhecimento do código implementado, ou seja, eles testam a estrutura do programa em si.</a:t>
            </a:r>
          </a:p>
          <a:p>
            <a:pPr lvl="0"/>
            <a:r>
              <a:rPr lang="pt-BR" i="1" dirty="0" smtClean="0"/>
              <a:t>Testes </a:t>
            </a:r>
            <a:r>
              <a:rPr lang="pt-BR" b="1" i="1" dirty="0" smtClean="0"/>
              <a:t>funcionais</a:t>
            </a:r>
            <a:r>
              <a:rPr lang="pt-BR" i="1" dirty="0" smtClean="0"/>
              <a:t> </a:t>
            </a:r>
            <a:r>
              <a:rPr lang="pt-BR" dirty="0" smtClean="0"/>
              <a:t>ou </a:t>
            </a:r>
            <a:r>
              <a:rPr lang="pt-BR" i="1" dirty="0" smtClean="0"/>
              <a:t>caixa-preta</a:t>
            </a:r>
            <a:r>
              <a:rPr lang="pt-BR" dirty="0" smtClean="0"/>
              <a:t>: </a:t>
            </a:r>
          </a:p>
          <a:p>
            <a:pPr lvl="1"/>
            <a:r>
              <a:rPr lang="pt-BR" dirty="0" smtClean="0"/>
              <a:t>são testes executados sobre as entradas e saídas do programa sem que se tenha necessariamente conhecimento do seu código fonte.</a:t>
            </a:r>
          </a:p>
          <a:p>
            <a:endParaRPr lang="pt-B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Estrutural</a:t>
            </a:r>
            <a:endParaRPr lang="pt-BR" dirty="0"/>
          </a:p>
        </p:txBody>
      </p:sp>
      <p:sp>
        <p:nvSpPr>
          <p:cNvPr id="3" name="Espaço Reservado para Conteúdo 2"/>
          <p:cNvSpPr>
            <a:spLocks noGrp="1"/>
          </p:cNvSpPr>
          <p:nvPr>
            <p:ph idx="1"/>
          </p:nvPr>
        </p:nvSpPr>
        <p:spPr/>
        <p:txBody>
          <a:bodyPr/>
          <a:lstStyle/>
          <a:p>
            <a:r>
              <a:rPr lang="pt-BR" dirty="0" smtClean="0"/>
              <a:t>Útil para teste de unidade</a:t>
            </a:r>
          </a:p>
          <a:p>
            <a:r>
              <a:rPr lang="pt-BR" dirty="0" smtClean="0"/>
              <a:t>Cada estrutura de controle deve ser testada para suas diferentes opções.</a:t>
            </a:r>
            <a:endParaRPr lang="pt-B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 Ciclomática</a:t>
            </a:r>
            <a:endParaRPr lang="pt-BR" dirty="0"/>
          </a:p>
        </p:txBody>
      </p:sp>
      <p:sp>
        <p:nvSpPr>
          <p:cNvPr id="3" name="Espaço Reservado para Conteúdo 2"/>
          <p:cNvSpPr>
            <a:spLocks noGrp="1"/>
          </p:cNvSpPr>
          <p:nvPr>
            <p:ph idx="1"/>
          </p:nvPr>
        </p:nvSpPr>
        <p:spPr/>
        <p:txBody>
          <a:bodyPr/>
          <a:lstStyle/>
          <a:p>
            <a:r>
              <a:rPr lang="pt-BR" dirty="0" smtClean="0"/>
              <a:t>Mede a complexidade de um programa em relação à quantidade de testes que devem ser feitos.</a:t>
            </a:r>
          </a:p>
          <a:p>
            <a:r>
              <a:rPr lang="pt-BR" dirty="0" smtClean="0"/>
              <a:t>Definição simplificada: é o número de comandos com ramificação de controle (</a:t>
            </a:r>
            <a:r>
              <a:rPr lang="pt-BR" dirty="0" err="1" smtClean="0"/>
              <a:t>branches</a:t>
            </a:r>
            <a:r>
              <a:rPr lang="pt-BR" dirty="0" smtClean="0"/>
              <a:t>) mais 1.</a:t>
            </a:r>
            <a:endParaRPr lang="pt-B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conta?</a:t>
            </a:r>
            <a:endParaRPr lang="pt-BR" dirty="0"/>
          </a:p>
        </p:txBody>
      </p:sp>
      <p:sp>
        <p:nvSpPr>
          <p:cNvPr id="3" name="Espaço Reservado para Conteúdo 2"/>
          <p:cNvSpPr>
            <a:spLocks noGrp="1"/>
          </p:cNvSpPr>
          <p:nvPr>
            <p:ph idx="1"/>
          </p:nvPr>
        </p:nvSpPr>
        <p:spPr/>
        <p:txBody>
          <a:bodyPr>
            <a:normAutofit fontScale="85000" lnSpcReduction="20000"/>
          </a:bodyPr>
          <a:lstStyle/>
          <a:p>
            <a:pPr lvl="0"/>
            <a:r>
              <a:rPr lang="pt-BR" dirty="0" smtClean="0"/>
              <a:t>IF-THEN: 1 ponto.</a:t>
            </a:r>
          </a:p>
          <a:p>
            <a:pPr lvl="0"/>
            <a:r>
              <a:rPr lang="pt-BR" dirty="0" smtClean="0"/>
              <a:t>IF-THEN-ELSE: 1 ponto.</a:t>
            </a:r>
          </a:p>
          <a:p>
            <a:pPr lvl="0"/>
            <a:r>
              <a:rPr lang="pt-BR" dirty="0" smtClean="0"/>
              <a:t>CASE: 1 ponto para cada opção, exceto OTHERWISE.</a:t>
            </a:r>
          </a:p>
          <a:p>
            <a:pPr lvl="0"/>
            <a:r>
              <a:rPr lang="pt-BR" dirty="0" smtClean="0"/>
              <a:t>FOR: 1 ponto.</a:t>
            </a:r>
          </a:p>
          <a:p>
            <a:pPr lvl="0"/>
            <a:r>
              <a:rPr lang="pt-BR" dirty="0" smtClean="0"/>
              <a:t>REPEAT: 1 ponto.</a:t>
            </a:r>
          </a:p>
          <a:p>
            <a:pPr lvl="0"/>
            <a:r>
              <a:rPr lang="pt-BR" dirty="0" smtClean="0"/>
              <a:t>OR ou AND na condição de qualquer das estruturas acima: acrescenta-se 1 ponto para cada OR ou AND (ou qualquer outro operador lógico </a:t>
            </a:r>
            <a:r>
              <a:rPr lang="pt-BR" b="1" dirty="0" smtClean="0"/>
              <a:t>binário</a:t>
            </a:r>
            <a:r>
              <a:rPr lang="pt-BR" dirty="0" smtClean="0"/>
              <a:t>, se a linguagem suportar, como XOR ou IMPLIES).</a:t>
            </a:r>
          </a:p>
          <a:p>
            <a:pPr lvl="0"/>
            <a:r>
              <a:rPr lang="pt-BR" dirty="0" smtClean="0"/>
              <a:t>NOT: não conta.</a:t>
            </a:r>
          </a:p>
          <a:p>
            <a:pPr lvl="0"/>
            <a:r>
              <a:rPr lang="pt-BR" dirty="0" smtClean="0"/>
              <a:t>Chamada de sub-rotina (inclusive recursiva): não conta.</a:t>
            </a:r>
          </a:p>
          <a:p>
            <a:pPr lvl="0"/>
            <a:r>
              <a:rPr lang="pt-BR" dirty="0" smtClean="0"/>
              <a:t>Estruturas de seleção e repetição em sub-rotinas ou programas chamados: não conta.</a:t>
            </a:r>
          </a:p>
          <a:p>
            <a:endParaRPr lang="pt-B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Testabilidade </a:t>
            </a:r>
            <a:endParaRPr lang="pt-BR" dirty="0"/>
          </a:p>
        </p:txBody>
      </p:sp>
      <p:sp>
        <p:nvSpPr>
          <p:cNvPr id="3" name="Espaço Reservado para Conteúdo 2"/>
          <p:cNvSpPr>
            <a:spLocks noGrp="1"/>
          </p:cNvSpPr>
          <p:nvPr>
            <p:ph idx="1"/>
          </p:nvPr>
        </p:nvSpPr>
        <p:spPr/>
        <p:txBody>
          <a:bodyPr>
            <a:normAutofit/>
          </a:bodyPr>
          <a:lstStyle/>
          <a:p>
            <a:r>
              <a:rPr lang="pt-BR" dirty="0" smtClean="0"/>
              <a:t>Complexidade ciclomática:</a:t>
            </a:r>
          </a:p>
          <a:p>
            <a:pPr lvl="1"/>
            <a:r>
              <a:rPr lang="pt-BR" dirty="0" smtClean="0"/>
              <a:t>&lt; 10 – fácil</a:t>
            </a:r>
          </a:p>
          <a:p>
            <a:pPr lvl="1"/>
            <a:r>
              <a:rPr lang="pt-BR" dirty="0" smtClean="0"/>
              <a:t>10 a 20 – médio risco</a:t>
            </a:r>
          </a:p>
          <a:p>
            <a:pPr lvl="1"/>
            <a:r>
              <a:rPr lang="pt-BR" dirty="0" smtClean="0"/>
              <a:t>20 a 50 – alto risco</a:t>
            </a:r>
          </a:p>
          <a:p>
            <a:pPr lvl="1"/>
            <a:r>
              <a:rPr lang="pt-BR" dirty="0" smtClean="0"/>
              <a:t>&gt; 50 – não testável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Depuração</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i="1" dirty="0" smtClean="0"/>
              <a:t>depuração </a:t>
            </a:r>
            <a:r>
              <a:rPr lang="pt-BR" dirty="0" smtClean="0"/>
              <a:t>é a atividade que consiste em buscar a causa do erro, ou seja, o defeito oculto que a está causando.</a:t>
            </a:r>
          </a:p>
          <a:p>
            <a:r>
              <a:rPr lang="pt-BR" dirty="0" smtClean="0"/>
              <a:t>O fato de se saber que o software não funciona não significa que necessariamente se saiba qual ou quais são as linhas de código que provocam esse erro. </a:t>
            </a:r>
          </a:p>
          <a:p>
            <a:endParaRPr lang="pt-B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92696"/>
            <a:ext cx="8229600" cy="1066800"/>
          </a:xfrm>
        </p:spPr>
        <p:txBody>
          <a:bodyPr>
            <a:normAutofit fontScale="90000"/>
          </a:bodyPr>
          <a:lstStyle/>
          <a:p>
            <a:r>
              <a:rPr lang="pt-BR" dirty="0" smtClean="0"/>
              <a:t>Exemplo: qual a complexidade ciclomática do programa abaixo?</a:t>
            </a:r>
            <a:endParaRPr lang="pt-B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31640" y="1781256"/>
            <a:ext cx="6120680" cy="4824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Grafo de fluxo</a:t>
            </a:r>
            <a:endParaRPr lang="pt-BR" dirty="0"/>
          </a:p>
        </p:txBody>
      </p:sp>
      <p:sp>
        <p:nvSpPr>
          <p:cNvPr id="3" name="Espaço Reservado para Conteúdo 2"/>
          <p:cNvSpPr>
            <a:spLocks noGrp="1"/>
          </p:cNvSpPr>
          <p:nvPr>
            <p:ph idx="1"/>
          </p:nvPr>
        </p:nvSpPr>
        <p:spPr/>
        <p:txBody>
          <a:bodyPr/>
          <a:lstStyle/>
          <a:p>
            <a:r>
              <a:rPr lang="pt-BR" dirty="0" smtClean="0"/>
              <a:t>O </a:t>
            </a:r>
            <a:r>
              <a:rPr lang="pt-BR" i="1" dirty="0" smtClean="0"/>
              <a:t>grafo de fluxo</a:t>
            </a:r>
            <a:r>
              <a:rPr lang="pt-BR" dirty="0" smtClean="0"/>
              <a:t> de um programa é obtido colocando-se todos os comandos em nós e os fluxos de controle em arestas. </a:t>
            </a:r>
          </a:p>
          <a:p>
            <a:r>
              <a:rPr lang="pt-BR" dirty="0" smtClean="0"/>
              <a:t>Comandos em sequência podem ser colocados em um único nó, e estruturas de seleção e repetição devem ser representadas através de nós distintos com arestas que indicam a decisão e a repetição, quando for o caso.</a:t>
            </a:r>
          </a:p>
          <a:p>
            <a:endParaRPr lang="pt-B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251520" y="764703"/>
            <a:ext cx="8892480" cy="60896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539552" y="332656"/>
            <a:ext cx="7992888" cy="63462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395536" y="1340768"/>
            <a:ext cx="8481110"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146" name="Picture 2"/>
          <p:cNvPicPr>
            <a:picLocks noGrp="1" noChangeAspect="1" noChangeArrowheads="1"/>
          </p:cNvPicPr>
          <p:nvPr>
            <p:ph idx="1"/>
          </p:nvPr>
        </p:nvPicPr>
        <p:blipFill>
          <a:blip r:embed="rId2" cstate="print"/>
          <a:srcRect/>
          <a:stretch>
            <a:fillRect/>
          </a:stretch>
        </p:blipFill>
        <p:spPr bwMode="auto">
          <a:xfrm>
            <a:off x="539552" y="2276872"/>
            <a:ext cx="8284467"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7170" name="Picture 2"/>
          <p:cNvPicPr>
            <a:picLocks noGrp="1" noChangeAspect="1" noChangeArrowheads="1"/>
          </p:cNvPicPr>
          <p:nvPr>
            <p:ph idx="1"/>
          </p:nvPr>
        </p:nvPicPr>
        <p:blipFill>
          <a:blip r:embed="rId2" cstate="print"/>
          <a:srcRect/>
          <a:stretch>
            <a:fillRect/>
          </a:stretch>
        </p:blipFill>
        <p:spPr bwMode="auto">
          <a:xfrm>
            <a:off x="323529" y="1988840"/>
            <a:ext cx="8424936" cy="36623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Retornando ao exemplo</a:t>
            </a:r>
            <a:endParaRPr lang="pt-BR"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79512" y="2276872"/>
            <a:ext cx="5038725" cy="3971925"/>
          </a:xfrm>
          <a:prstGeom prst="rect">
            <a:avLst/>
          </a:prstGeom>
          <a:noFill/>
          <a:ln w="9525">
            <a:no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5076056" y="2204864"/>
            <a:ext cx="3790129"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Caminhos Independentes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 valor da complexidade ciclomática indica número </a:t>
            </a:r>
            <a:r>
              <a:rPr lang="pt-BR" i="1" dirty="0" smtClean="0"/>
              <a:t>máximo</a:t>
            </a:r>
            <a:r>
              <a:rPr lang="pt-BR" dirty="0" smtClean="0"/>
              <a:t> de execuções </a:t>
            </a:r>
            <a:r>
              <a:rPr lang="pt-BR" i="1" dirty="0" smtClean="0"/>
              <a:t>necessárias</a:t>
            </a:r>
            <a:r>
              <a:rPr lang="pt-BR" dirty="0" smtClean="0"/>
              <a:t> para exercitar todos os comandos do programa. </a:t>
            </a:r>
          </a:p>
          <a:p>
            <a:r>
              <a:rPr lang="pt-BR" dirty="0" smtClean="0"/>
              <a:t>Não apenas todos os comandos devem ser testados, mas todas as condições de controle.</a:t>
            </a:r>
          </a:p>
          <a:p>
            <a:r>
              <a:rPr lang="pt-BR" dirty="0" smtClean="0"/>
              <a:t>Assim, deve-se passar não só por todos os nodos do grafo de controle, mas por todas as arestas.</a:t>
            </a:r>
          </a:p>
          <a:p>
            <a:r>
              <a:rPr lang="pt-BR" dirty="0" smtClean="0"/>
              <a:t>Isso é feito pela determinação dos </a:t>
            </a:r>
            <a:r>
              <a:rPr lang="pt-BR" i="1" dirty="0" smtClean="0"/>
              <a:t>caminhos independentes</a:t>
            </a:r>
            <a:r>
              <a:rPr lang="pt-BR" dirty="0" smtClean="0"/>
              <a:t> do grafo, que são possíveis navegações do início ao fim do grafo.</a:t>
            </a:r>
          </a:p>
          <a:p>
            <a:endParaRPr lang="pt-BR" dirty="0" smtClean="0"/>
          </a:p>
          <a:p>
            <a:endParaRPr lang="pt-B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Algoritmo para encontrar os caminhos independentes</a:t>
            </a:r>
            <a:endParaRPr lang="pt-BR" dirty="0"/>
          </a:p>
        </p:txBody>
      </p:sp>
      <p:sp>
        <p:nvSpPr>
          <p:cNvPr id="3" name="Espaço Reservado para Conteúdo 2"/>
          <p:cNvSpPr>
            <a:spLocks noGrp="1"/>
          </p:cNvSpPr>
          <p:nvPr>
            <p:ph idx="1"/>
          </p:nvPr>
        </p:nvSpPr>
        <p:spPr/>
        <p:txBody>
          <a:bodyPr/>
          <a:lstStyle/>
          <a:p>
            <a:pPr lvl="0"/>
            <a:r>
              <a:rPr lang="pt-BR" dirty="0" smtClean="0"/>
              <a:t>Inicialize o conjunto dos caminhos independentes com um caminho qualquer do início ao fim do grafo (usualmente pode ser o caminho mais curto).</a:t>
            </a:r>
          </a:p>
          <a:p>
            <a:pPr lvl="0"/>
            <a:r>
              <a:rPr lang="pt-BR" dirty="0" smtClean="0"/>
              <a:t>Enquanto for possível adicione ao conjunto dos caminhos independentes outros caminhos que passem por pelo menos uma aresta na qual nenhum dos caminhos anteriores ainda passou.</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partes de software</a:t>
            </a:r>
            <a:endParaRPr lang="pt-BR" dirty="0"/>
          </a:p>
        </p:txBody>
      </p:sp>
      <p:sp>
        <p:nvSpPr>
          <p:cNvPr id="3" name="Espaço Reservado para Conteúdo 2"/>
          <p:cNvSpPr>
            <a:spLocks noGrp="1"/>
          </p:cNvSpPr>
          <p:nvPr>
            <p:ph idx="1"/>
          </p:nvPr>
        </p:nvSpPr>
        <p:spPr/>
        <p:txBody>
          <a:bodyPr/>
          <a:lstStyle/>
          <a:p>
            <a:r>
              <a:rPr lang="pt-BR" dirty="0" smtClean="0"/>
              <a:t>Frequentemente, partes do software precisam ser testadas isoladamente. </a:t>
            </a:r>
          </a:p>
          <a:p>
            <a:r>
              <a:rPr lang="pt-BR" dirty="0" smtClean="0"/>
              <a:t>Mas essas partes normalmente se comunicam com outras partes. </a:t>
            </a:r>
          </a:p>
          <a:p>
            <a:endParaRPr lang="pt-B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987824" y="1052736"/>
            <a:ext cx="4842943"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1143000"/>
            <a:ext cx="8229600" cy="1066800"/>
          </a:xfrm>
        </p:spPr>
        <p:txBody>
          <a:bodyPr/>
          <a:lstStyle/>
          <a:p>
            <a:r>
              <a:rPr lang="pt-BR" dirty="0" smtClean="0"/>
              <a:t>Exemplo</a:t>
            </a:r>
            <a:endParaRPr lang="pt-BR"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2987824" y="1052736"/>
            <a:ext cx="4842943" cy="4968552"/>
          </a:xfrm>
          <a:prstGeom prst="rect">
            <a:avLst/>
          </a:prstGeom>
          <a:noFill/>
          <a:ln w="9525">
            <a:noFill/>
            <a:miter lim="800000"/>
            <a:headEnd/>
            <a:tailEnd/>
          </a:ln>
        </p:spPr>
      </p:pic>
      <p:sp>
        <p:nvSpPr>
          <p:cNvPr id="6" name="Fluxograma: Conector 5"/>
          <p:cNvSpPr/>
          <p:nvPr/>
        </p:nvSpPr>
        <p:spPr>
          <a:xfrm>
            <a:off x="3563888" y="35010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luxograma: Conector 6"/>
          <p:cNvSpPr/>
          <p:nvPr/>
        </p:nvSpPr>
        <p:spPr>
          <a:xfrm>
            <a:off x="3707904" y="17008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467544" y="3861048"/>
            <a:ext cx="2930289" cy="369332"/>
          </a:xfrm>
          <a:prstGeom prst="rect">
            <a:avLst/>
          </a:prstGeom>
        </p:spPr>
        <p:txBody>
          <a:bodyPr wrap="none">
            <a:spAutoFit/>
          </a:bodyPr>
          <a:lstStyle/>
          <a:p>
            <a:pPr lvl="0"/>
            <a:r>
              <a:rPr lang="pt-BR" dirty="0" smtClean="0">
                <a:solidFill>
                  <a:schemeClr val="accent1">
                    <a:lumMod val="75000"/>
                  </a:schemeClr>
                </a:solidFill>
              </a:rPr>
              <a:t>O caminho </a:t>
            </a:r>
            <a:r>
              <a:rPr lang="pt-BR" i="1" dirty="0" smtClean="0">
                <a:solidFill>
                  <a:schemeClr val="accent1">
                    <a:lumMod val="75000"/>
                  </a:schemeClr>
                </a:solidFill>
              </a:rPr>
              <a:t>c</a:t>
            </a:r>
            <a:r>
              <a:rPr lang="pt-BR" baseline="-25000" dirty="0" smtClean="0">
                <a:solidFill>
                  <a:schemeClr val="accent1">
                    <a:lumMod val="75000"/>
                  </a:schemeClr>
                </a:solidFill>
              </a:rPr>
              <a:t>1</a:t>
            </a:r>
            <a:r>
              <a:rPr lang="pt-BR" dirty="0" smtClean="0">
                <a:solidFill>
                  <a:schemeClr val="accent1">
                    <a:lumMod val="75000"/>
                  </a:schemeClr>
                </a:solidFill>
              </a:rPr>
              <a:t> = &lt;1, 2, 16-18&gt;.</a:t>
            </a:r>
            <a:endParaRPr lang="pt-BR"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a:spLocks noGrp="1"/>
          </p:cNvSpPr>
          <p:nvPr>
            <p:ph type="title"/>
          </p:nvPr>
        </p:nvSpPr>
        <p:spPr>
          <a:xfrm>
            <a:off x="457200" y="1143000"/>
            <a:ext cx="8229600" cy="1066800"/>
          </a:xfrm>
        </p:spPr>
        <p:txBody>
          <a:bodyPr/>
          <a:lstStyle/>
          <a:p>
            <a:r>
              <a:rPr lang="pt-BR" dirty="0" smtClean="0"/>
              <a:t>Exemplo</a:t>
            </a:r>
            <a:endParaRPr lang="pt-BR" dirty="0"/>
          </a:p>
        </p:txBody>
      </p:sp>
      <p:pic>
        <p:nvPicPr>
          <p:cNvPr id="10" name="Picture 2"/>
          <p:cNvPicPr>
            <a:picLocks noGrp="1" noChangeAspect="1" noChangeArrowheads="1"/>
          </p:cNvPicPr>
          <p:nvPr>
            <p:ph idx="1"/>
          </p:nvPr>
        </p:nvPicPr>
        <p:blipFill>
          <a:blip r:embed="rId2" cstate="print"/>
          <a:srcRect/>
          <a:stretch>
            <a:fillRect/>
          </a:stretch>
        </p:blipFill>
        <p:spPr bwMode="auto">
          <a:xfrm>
            <a:off x="2987824" y="1052736"/>
            <a:ext cx="4842943" cy="4968552"/>
          </a:xfrm>
          <a:prstGeom prst="rect">
            <a:avLst/>
          </a:prstGeom>
          <a:noFill/>
          <a:ln w="9525">
            <a:noFill/>
            <a:miter lim="800000"/>
            <a:headEnd/>
            <a:tailEnd/>
          </a:ln>
        </p:spPr>
      </p:pic>
      <p:sp>
        <p:nvSpPr>
          <p:cNvPr id="11" name="Fluxograma: Conector 10"/>
          <p:cNvSpPr/>
          <p:nvPr/>
        </p:nvSpPr>
        <p:spPr>
          <a:xfrm>
            <a:off x="3563888" y="35010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Fluxograma: Conector 11"/>
          <p:cNvSpPr/>
          <p:nvPr/>
        </p:nvSpPr>
        <p:spPr>
          <a:xfrm>
            <a:off x="3707904" y="17008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467544" y="3861048"/>
            <a:ext cx="2930289" cy="369332"/>
          </a:xfrm>
          <a:prstGeom prst="rect">
            <a:avLst/>
          </a:prstGeom>
        </p:spPr>
        <p:txBody>
          <a:bodyPr wrap="none">
            <a:spAutoFit/>
          </a:bodyPr>
          <a:lstStyle/>
          <a:p>
            <a:pPr lvl="0"/>
            <a:r>
              <a:rPr lang="pt-BR" dirty="0" smtClean="0">
                <a:solidFill>
                  <a:schemeClr val="accent1">
                    <a:lumMod val="75000"/>
                  </a:schemeClr>
                </a:solidFill>
              </a:rPr>
              <a:t>O caminho </a:t>
            </a:r>
            <a:r>
              <a:rPr lang="pt-BR" i="1" dirty="0" smtClean="0">
                <a:solidFill>
                  <a:schemeClr val="accent1">
                    <a:lumMod val="75000"/>
                  </a:schemeClr>
                </a:solidFill>
              </a:rPr>
              <a:t>c</a:t>
            </a:r>
            <a:r>
              <a:rPr lang="pt-BR" baseline="-25000" dirty="0" smtClean="0">
                <a:solidFill>
                  <a:schemeClr val="accent1">
                    <a:lumMod val="75000"/>
                  </a:schemeClr>
                </a:solidFill>
              </a:rPr>
              <a:t>1</a:t>
            </a:r>
            <a:r>
              <a:rPr lang="pt-BR" dirty="0" smtClean="0">
                <a:solidFill>
                  <a:schemeClr val="accent1">
                    <a:lumMod val="75000"/>
                  </a:schemeClr>
                </a:solidFill>
              </a:rPr>
              <a:t> = &lt;1, 2, 16-18&gt;.</a:t>
            </a:r>
            <a:endParaRPr lang="pt-BR" dirty="0">
              <a:solidFill>
                <a:schemeClr val="accent1">
                  <a:lumMod val="75000"/>
                </a:schemeClr>
              </a:solidFill>
            </a:endParaRPr>
          </a:p>
        </p:txBody>
      </p:sp>
      <p:sp>
        <p:nvSpPr>
          <p:cNvPr id="14" name="Fluxograma: Conector 13"/>
          <p:cNvSpPr/>
          <p:nvPr/>
        </p:nvSpPr>
        <p:spPr>
          <a:xfrm>
            <a:off x="4283968" y="1700808"/>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Fluxograma: Conector 14"/>
          <p:cNvSpPr/>
          <p:nvPr/>
        </p:nvSpPr>
        <p:spPr>
          <a:xfrm>
            <a:off x="4211960" y="2564904"/>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Fluxograma: Conector 15"/>
          <p:cNvSpPr/>
          <p:nvPr/>
        </p:nvSpPr>
        <p:spPr>
          <a:xfrm>
            <a:off x="3995936" y="3861048"/>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p:cNvSpPr/>
          <p:nvPr/>
        </p:nvSpPr>
        <p:spPr>
          <a:xfrm>
            <a:off x="251520" y="4221088"/>
            <a:ext cx="3345468" cy="369332"/>
          </a:xfrm>
          <a:prstGeom prst="rect">
            <a:avLst/>
          </a:prstGeom>
        </p:spPr>
        <p:txBody>
          <a:bodyPr wrap="none">
            <a:spAutoFit/>
          </a:bodyPr>
          <a:lstStyle/>
          <a:p>
            <a:pPr lvl="0"/>
            <a:r>
              <a:rPr lang="pt-BR" dirty="0" smtClean="0">
                <a:solidFill>
                  <a:srgbClr val="00B050"/>
                </a:solidFill>
              </a:rPr>
              <a:t>O caminho </a:t>
            </a:r>
            <a:r>
              <a:rPr lang="pt-BR" i="1" dirty="0" smtClean="0">
                <a:solidFill>
                  <a:srgbClr val="00B050"/>
                </a:solidFill>
              </a:rPr>
              <a:t>c</a:t>
            </a:r>
            <a:r>
              <a:rPr lang="pt-BR" baseline="-25000" dirty="0" smtClean="0">
                <a:solidFill>
                  <a:srgbClr val="00B050"/>
                </a:solidFill>
              </a:rPr>
              <a:t>2</a:t>
            </a:r>
            <a:r>
              <a:rPr lang="pt-BR" dirty="0" smtClean="0">
                <a:solidFill>
                  <a:srgbClr val="00B050"/>
                </a:solidFill>
              </a:rPr>
              <a:t> = &lt;1, 3-4, 5, 16-18&gt;.</a:t>
            </a:r>
            <a:endParaRPr lang="pt-BR" dirty="0">
              <a:solidFill>
                <a:srgbClr val="00B05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1143000"/>
            <a:ext cx="8229600" cy="1066800"/>
          </a:xfrm>
        </p:spPr>
        <p:txBody>
          <a:bodyPr/>
          <a:lstStyle/>
          <a:p>
            <a:r>
              <a:rPr lang="pt-BR" dirty="0" smtClean="0"/>
              <a:t>Exemplo</a:t>
            </a:r>
            <a:endParaRPr lang="pt-BR"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2987824" y="1052736"/>
            <a:ext cx="4842943" cy="4968552"/>
          </a:xfrm>
          <a:prstGeom prst="rect">
            <a:avLst/>
          </a:prstGeom>
          <a:noFill/>
          <a:ln w="9525">
            <a:noFill/>
            <a:miter lim="800000"/>
            <a:headEnd/>
            <a:tailEnd/>
          </a:ln>
        </p:spPr>
      </p:pic>
      <p:sp>
        <p:nvSpPr>
          <p:cNvPr id="6" name="Fluxograma: Conector 5"/>
          <p:cNvSpPr/>
          <p:nvPr/>
        </p:nvSpPr>
        <p:spPr>
          <a:xfrm>
            <a:off x="3563888" y="35010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luxograma: Conector 6"/>
          <p:cNvSpPr/>
          <p:nvPr/>
        </p:nvSpPr>
        <p:spPr>
          <a:xfrm>
            <a:off x="3707904" y="17008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467544" y="3861048"/>
            <a:ext cx="2930289" cy="369332"/>
          </a:xfrm>
          <a:prstGeom prst="rect">
            <a:avLst/>
          </a:prstGeom>
        </p:spPr>
        <p:txBody>
          <a:bodyPr wrap="none">
            <a:spAutoFit/>
          </a:bodyPr>
          <a:lstStyle/>
          <a:p>
            <a:pPr lvl="0"/>
            <a:r>
              <a:rPr lang="pt-BR" dirty="0" smtClean="0">
                <a:solidFill>
                  <a:schemeClr val="accent1">
                    <a:lumMod val="75000"/>
                  </a:schemeClr>
                </a:solidFill>
              </a:rPr>
              <a:t>O caminho </a:t>
            </a:r>
            <a:r>
              <a:rPr lang="pt-BR" i="1" dirty="0" smtClean="0">
                <a:solidFill>
                  <a:schemeClr val="accent1">
                    <a:lumMod val="75000"/>
                  </a:schemeClr>
                </a:solidFill>
              </a:rPr>
              <a:t>c</a:t>
            </a:r>
            <a:r>
              <a:rPr lang="pt-BR" baseline="-25000" dirty="0" smtClean="0">
                <a:solidFill>
                  <a:schemeClr val="accent1">
                    <a:lumMod val="75000"/>
                  </a:schemeClr>
                </a:solidFill>
              </a:rPr>
              <a:t>1</a:t>
            </a:r>
            <a:r>
              <a:rPr lang="pt-BR" dirty="0" smtClean="0">
                <a:solidFill>
                  <a:schemeClr val="accent1">
                    <a:lumMod val="75000"/>
                  </a:schemeClr>
                </a:solidFill>
              </a:rPr>
              <a:t> = &lt;1, 2, 16-18&gt;.</a:t>
            </a:r>
            <a:endParaRPr lang="pt-BR" dirty="0">
              <a:solidFill>
                <a:schemeClr val="accent1">
                  <a:lumMod val="75000"/>
                </a:schemeClr>
              </a:solidFill>
            </a:endParaRPr>
          </a:p>
        </p:txBody>
      </p:sp>
      <p:sp>
        <p:nvSpPr>
          <p:cNvPr id="9" name="Fluxograma: Conector 8"/>
          <p:cNvSpPr/>
          <p:nvPr/>
        </p:nvSpPr>
        <p:spPr>
          <a:xfrm>
            <a:off x="4283968" y="1700808"/>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Fluxograma: Conector 9"/>
          <p:cNvSpPr/>
          <p:nvPr/>
        </p:nvSpPr>
        <p:spPr>
          <a:xfrm>
            <a:off x="4211960" y="2564904"/>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Fluxograma: Conector 10"/>
          <p:cNvSpPr/>
          <p:nvPr/>
        </p:nvSpPr>
        <p:spPr>
          <a:xfrm>
            <a:off x="3995936" y="3861048"/>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Retângulo 11"/>
          <p:cNvSpPr/>
          <p:nvPr/>
        </p:nvSpPr>
        <p:spPr>
          <a:xfrm>
            <a:off x="251520" y="4221088"/>
            <a:ext cx="3345468" cy="369332"/>
          </a:xfrm>
          <a:prstGeom prst="rect">
            <a:avLst/>
          </a:prstGeom>
        </p:spPr>
        <p:txBody>
          <a:bodyPr wrap="none">
            <a:spAutoFit/>
          </a:bodyPr>
          <a:lstStyle/>
          <a:p>
            <a:pPr lvl="0"/>
            <a:r>
              <a:rPr lang="pt-BR" dirty="0" smtClean="0">
                <a:solidFill>
                  <a:srgbClr val="00B050"/>
                </a:solidFill>
              </a:rPr>
              <a:t>O caminho </a:t>
            </a:r>
            <a:r>
              <a:rPr lang="pt-BR" i="1" dirty="0" smtClean="0">
                <a:solidFill>
                  <a:srgbClr val="00B050"/>
                </a:solidFill>
              </a:rPr>
              <a:t>c</a:t>
            </a:r>
            <a:r>
              <a:rPr lang="pt-BR" baseline="-25000" dirty="0" smtClean="0">
                <a:solidFill>
                  <a:srgbClr val="00B050"/>
                </a:solidFill>
              </a:rPr>
              <a:t>2</a:t>
            </a:r>
            <a:r>
              <a:rPr lang="pt-BR" dirty="0" smtClean="0">
                <a:solidFill>
                  <a:srgbClr val="00B050"/>
                </a:solidFill>
              </a:rPr>
              <a:t> = &lt;1, 3-4, 5, 16-18&gt;.</a:t>
            </a:r>
            <a:endParaRPr lang="pt-BR" dirty="0">
              <a:solidFill>
                <a:srgbClr val="00B050"/>
              </a:solidFill>
            </a:endParaRPr>
          </a:p>
        </p:txBody>
      </p:sp>
      <p:sp>
        <p:nvSpPr>
          <p:cNvPr id="13" name="Fluxograma: Conector 12"/>
          <p:cNvSpPr/>
          <p:nvPr/>
        </p:nvSpPr>
        <p:spPr>
          <a:xfrm>
            <a:off x="4139952" y="1556792"/>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Fluxograma: Conector 13"/>
          <p:cNvSpPr/>
          <p:nvPr/>
        </p:nvSpPr>
        <p:spPr>
          <a:xfrm>
            <a:off x="4716016" y="2564904"/>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Fluxograma: Conector 14"/>
          <p:cNvSpPr/>
          <p:nvPr/>
        </p:nvSpPr>
        <p:spPr>
          <a:xfrm>
            <a:off x="4932040" y="3212976"/>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Fluxograma: Conector 15"/>
          <p:cNvSpPr/>
          <p:nvPr/>
        </p:nvSpPr>
        <p:spPr>
          <a:xfrm>
            <a:off x="4932040" y="4005064"/>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Fluxograma: Conector 16"/>
          <p:cNvSpPr/>
          <p:nvPr/>
        </p:nvSpPr>
        <p:spPr>
          <a:xfrm>
            <a:off x="4644008" y="4797152"/>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p:cNvSpPr/>
          <p:nvPr/>
        </p:nvSpPr>
        <p:spPr>
          <a:xfrm>
            <a:off x="4617120" y="1268760"/>
            <a:ext cx="4526880" cy="369332"/>
          </a:xfrm>
          <a:prstGeom prst="rect">
            <a:avLst/>
          </a:prstGeom>
        </p:spPr>
        <p:txBody>
          <a:bodyPr wrap="none">
            <a:spAutoFit/>
          </a:bodyPr>
          <a:lstStyle/>
          <a:p>
            <a:pPr lvl="0"/>
            <a:r>
              <a:rPr lang="pt-BR" dirty="0" smtClean="0">
                <a:solidFill>
                  <a:schemeClr val="accent6">
                    <a:lumMod val="60000"/>
                    <a:lumOff val="40000"/>
                  </a:schemeClr>
                </a:solidFill>
              </a:rPr>
              <a:t>O caminho </a:t>
            </a:r>
            <a:r>
              <a:rPr lang="pt-BR" i="1" dirty="0" smtClean="0">
                <a:solidFill>
                  <a:schemeClr val="accent6">
                    <a:lumMod val="60000"/>
                    <a:lumOff val="40000"/>
                  </a:schemeClr>
                </a:solidFill>
              </a:rPr>
              <a:t>c</a:t>
            </a:r>
            <a:r>
              <a:rPr lang="pt-BR" baseline="-25000" dirty="0" smtClean="0">
                <a:solidFill>
                  <a:schemeClr val="accent6">
                    <a:lumMod val="60000"/>
                    <a:lumOff val="40000"/>
                  </a:schemeClr>
                </a:solidFill>
              </a:rPr>
              <a:t>3</a:t>
            </a:r>
            <a:r>
              <a:rPr lang="pt-BR" dirty="0" smtClean="0">
                <a:solidFill>
                  <a:schemeClr val="accent6">
                    <a:lumMod val="60000"/>
                    <a:lumOff val="40000"/>
                  </a:schemeClr>
                </a:solidFill>
              </a:rPr>
              <a:t> = &lt;1, 3-4, 6-9, 10, 11-15, 16-18&gt;.</a:t>
            </a:r>
            <a:endParaRPr lang="pt-BR"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1143000"/>
            <a:ext cx="8229600" cy="1066800"/>
          </a:xfrm>
        </p:spPr>
        <p:txBody>
          <a:bodyPr/>
          <a:lstStyle/>
          <a:p>
            <a:r>
              <a:rPr lang="pt-BR" dirty="0" smtClean="0"/>
              <a:t>Exemplo</a:t>
            </a:r>
            <a:endParaRPr lang="pt-BR"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2987824" y="1052736"/>
            <a:ext cx="4842943" cy="4968552"/>
          </a:xfrm>
          <a:prstGeom prst="rect">
            <a:avLst/>
          </a:prstGeom>
          <a:noFill/>
          <a:ln w="9525">
            <a:noFill/>
            <a:miter lim="800000"/>
            <a:headEnd/>
            <a:tailEnd/>
          </a:ln>
        </p:spPr>
      </p:pic>
      <p:sp>
        <p:nvSpPr>
          <p:cNvPr id="6" name="Fluxograma: Conector 5"/>
          <p:cNvSpPr/>
          <p:nvPr/>
        </p:nvSpPr>
        <p:spPr>
          <a:xfrm>
            <a:off x="3563888" y="35010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luxograma: Conector 6"/>
          <p:cNvSpPr/>
          <p:nvPr/>
        </p:nvSpPr>
        <p:spPr>
          <a:xfrm>
            <a:off x="3707904" y="170080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467544" y="3861048"/>
            <a:ext cx="2930289" cy="369332"/>
          </a:xfrm>
          <a:prstGeom prst="rect">
            <a:avLst/>
          </a:prstGeom>
        </p:spPr>
        <p:txBody>
          <a:bodyPr wrap="none">
            <a:spAutoFit/>
          </a:bodyPr>
          <a:lstStyle/>
          <a:p>
            <a:pPr lvl="0"/>
            <a:r>
              <a:rPr lang="pt-BR" dirty="0" smtClean="0">
                <a:solidFill>
                  <a:schemeClr val="accent1">
                    <a:lumMod val="75000"/>
                  </a:schemeClr>
                </a:solidFill>
              </a:rPr>
              <a:t>O caminho </a:t>
            </a:r>
            <a:r>
              <a:rPr lang="pt-BR" i="1" dirty="0" smtClean="0">
                <a:solidFill>
                  <a:schemeClr val="accent1">
                    <a:lumMod val="75000"/>
                  </a:schemeClr>
                </a:solidFill>
              </a:rPr>
              <a:t>c</a:t>
            </a:r>
            <a:r>
              <a:rPr lang="pt-BR" baseline="-25000" dirty="0" smtClean="0">
                <a:solidFill>
                  <a:schemeClr val="accent1">
                    <a:lumMod val="75000"/>
                  </a:schemeClr>
                </a:solidFill>
              </a:rPr>
              <a:t>1</a:t>
            </a:r>
            <a:r>
              <a:rPr lang="pt-BR" dirty="0" smtClean="0">
                <a:solidFill>
                  <a:schemeClr val="accent1">
                    <a:lumMod val="75000"/>
                  </a:schemeClr>
                </a:solidFill>
              </a:rPr>
              <a:t> = &lt;1, 2, 16-18&gt;.</a:t>
            </a:r>
            <a:endParaRPr lang="pt-BR" dirty="0">
              <a:solidFill>
                <a:schemeClr val="accent1">
                  <a:lumMod val="75000"/>
                </a:schemeClr>
              </a:solidFill>
            </a:endParaRPr>
          </a:p>
        </p:txBody>
      </p:sp>
      <p:sp>
        <p:nvSpPr>
          <p:cNvPr id="9" name="Fluxograma: Conector 8"/>
          <p:cNvSpPr/>
          <p:nvPr/>
        </p:nvSpPr>
        <p:spPr>
          <a:xfrm>
            <a:off x="4283968" y="1700808"/>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Fluxograma: Conector 9"/>
          <p:cNvSpPr/>
          <p:nvPr/>
        </p:nvSpPr>
        <p:spPr>
          <a:xfrm>
            <a:off x="4211960" y="2564904"/>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Fluxograma: Conector 10"/>
          <p:cNvSpPr/>
          <p:nvPr/>
        </p:nvSpPr>
        <p:spPr>
          <a:xfrm>
            <a:off x="3995936" y="3861048"/>
            <a:ext cx="216024" cy="21602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Retângulo 11"/>
          <p:cNvSpPr/>
          <p:nvPr/>
        </p:nvSpPr>
        <p:spPr>
          <a:xfrm>
            <a:off x="251520" y="4221088"/>
            <a:ext cx="3345468" cy="369332"/>
          </a:xfrm>
          <a:prstGeom prst="rect">
            <a:avLst/>
          </a:prstGeom>
        </p:spPr>
        <p:txBody>
          <a:bodyPr wrap="none">
            <a:spAutoFit/>
          </a:bodyPr>
          <a:lstStyle/>
          <a:p>
            <a:pPr lvl="0"/>
            <a:r>
              <a:rPr lang="pt-BR" dirty="0" smtClean="0">
                <a:solidFill>
                  <a:srgbClr val="00B050"/>
                </a:solidFill>
              </a:rPr>
              <a:t>O caminho </a:t>
            </a:r>
            <a:r>
              <a:rPr lang="pt-BR" i="1" dirty="0" smtClean="0">
                <a:solidFill>
                  <a:srgbClr val="00B050"/>
                </a:solidFill>
              </a:rPr>
              <a:t>c</a:t>
            </a:r>
            <a:r>
              <a:rPr lang="pt-BR" baseline="-25000" dirty="0" smtClean="0">
                <a:solidFill>
                  <a:srgbClr val="00B050"/>
                </a:solidFill>
              </a:rPr>
              <a:t>2</a:t>
            </a:r>
            <a:r>
              <a:rPr lang="pt-BR" dirty="0" smtClean="0">
                <a:solidFill>
                  <a:srgbClr val="00B050"/>
                </a:solidFill>
              </a:rPr>
              <a:t> = &lt;1, 3-4, 5, 16-18&gt;.</a:t>
            </a:r>
            <a:endParaRPr lang="pt-BR" dirty="0">
              <a:solidFill>
                <a:srgbClr val="00B050"/>
              </a:solidFill>
            </a:endParaRPr>
          </a:p>
        </p:txBody>
      </p:sp>
      <p:sp>
        <p:nvSpPr>
          <p:cNvPr id="13" name="Fluxograma: Conector 12"/>
          <p:cNvSpPr/>
          <p:nvPr/>
        </p:nvSpPr>
        <p:spPr>
          <a:xfrm>
            <a:off x="4139952" y="1556792"/>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Fluxograma: Conector 13"/>
          <p:cNvSpPr/>
          <p:nvPr/>
        </p:nvSpPr>
        <p:spPr>
          <a:xfrm>
            <a:off x="4716016" y="2564904"/>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Fluxograma: Conector 14"/>
          <p:cNvSpPr/>
          <p:nvPr/>
        </p:nvSpPr>
        <p:spPr>
          <a:xfrm>
            <a:off x="4932040" y="3212976"/>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Fluxograma: Conector 15"/>
          <p:cNvSpPr/>
          <p:nvPr/>
        </p:nvSpPr>
        <p:spPr>
          <a:xfrm>
            <a:off x="4932040" y="4005064"/>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Fluxograma: Conector 16"/>
          <p:cNvSpPr/>
          <p:nvPr/>
        </p:nvSpPr>
        <p:spPr>
          <a:xfrm>
            <a:off x="4644008" y="4797152"/>
            <a:ext cx="216024" cy="216024"/>
          </a:xfrm>
          <a:prstGeom prst="flowChartConnec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p:cNvSpPr/>
          <p:nvPr/>
        </p:nvSpPr>
        <p:spPr>
          <a:xfrm>
            <a:off x="4617120" y="1268760"/>
            <a:ext cx="4526880" cy="369332"/>
          </a:xfrm>
          <a:prstGeom prst="rect">
            <a:avLst/>
          </a:prstGeom>
        </p:spPr>
        <p:txBody>
          <a:bodyPr wrap="none">
            <a:spAutoFit/>
          </a:bodyPr>
          <a:lstStyle/>
          <a:p>
            <a:pPr lvl="0"/>
            <a:r>
              <a:rPr lang="pt-BR" dirty="0" smtClean="0">
                <a:solidFill>
                  <a:schemeClr val="accent6">
                    <a:lumMod val="60000"/>
                    <a:lumOff val="40000"/>
                  </a:schemeClr>
                </a:solidFill>
              </a:rPr>
              <a:t>O caminho </a:t>
            </a:r>
            <a:r>
              <a:rPr lang="pt-BR" i="1" dirty="0" smtClean="0">
                <a:solidFill>
                  <a:schemeClr val="accent6">
                    <a:lumMod val="60000"/>
                    <a:lumOff val="40000"/>
                  </a:schemeClr>
                </a:solidFill>
              </a:rPr>
              <a:t>c</a:t>
            </a:r>
            <a:r>
              <a:rPr lang="pt-BR" baseline="-25000" dirty="0" smtClean="0">
                <a:solidFill>
                  <a:schemeClr val="accent6">
                    <a:lumMod val="60000"/>
                    <a:lumOff val="40000"/>
                  </a:schemeClr>
                </a:solidFill>
              </a:rPr>
              <a:t>3</a:t>
            </a:r>
            <a:r>
              <a:rPr lang="pt-BR" dirty="0" smtClean="0">
                <a:solidFill>
                  <a:schemeClr val="accent6">
                    <a:lumMod val="60000"/>
                    <a:lumOff val="40000"/>
                  </a:schemeClr>
                </a:solidFill>
              </a:rPr>
              <a:t> = &lt;1, 3-4, 6-9, 10, 11-15, 16-18&gt;.</a:t>
            </a:r>
            <a:endParaRPr lang="pt-BR" dirty="0">
              <a:solidFill>
                <a:schemeClr val="accent6">
                  <a:lumMod val="60000"/>
                  <a:lumOff val="40000"/>
                </a:schemeClr>
              </a:solidFill>
            </a:endParaRPr>
          </a:p>
        </p:txBody>
      </p:sp>
      <p:sp>
        <p:nvSpPr>
          <p:cNvPr id="19" name="Fluxograma: Conector 18"/>
          <p:cNvSpPr/>
          <p:nvPr/>
        </p:nvSpPr>
        <p:spPr>
          <a:xfrm>
            <a:off x="4283968" y="1556792"/>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0" name="Fluxograma: Conector 19"/>
          <p:cNvSpPr/>
          <p:nvPr/>
        </p:nvSpPr>
        <p:spPr>
          <a:xfrm>
            <a:off x="4860032" y="2492896"/>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Fluxograma: Conector 20"/>
          <p:cNvSpPr/>
          <p:nvPr/>
        </p:nvSpPr>
        <p:spPr>
          <a:xfrm>
            <a:off x="5076056" y="3212976"/>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Fluxograma: Conector 21"/>
          <p:cNvSpPr/>
          <p:nvPr/>
        </p:nvSpPr>
        <p:spPr>
          <a:xfrm>
            <a:off x="5076056" y="4005064"/>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Fluxograma: Conector 22"/>
          <p:cNvSpPr/>
          <p:nvPr/>
        </p:nvSpPr>
        <p:spPr>
          <a:xfrm>
            <a:off x="6156176" y="4077072"/>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Fluxograma: Conector 23"/>
          <p:cNvSpPr/>
          <p:nvPr/>
        </p:nvSpPr>
        <p:spPr>
          <a:xfrm>
            <a:off x="4788024" y="4725144"/>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5" name="Retângulo 24"/>
          <p:cNvSpPr/>
          <p:nvPr/>
        </p:nvSpPr>
        <p:spPr>
          <a:xfrm>
            <a:off x="755576" y="6165304"/>
            <a:ext cx="6606480" cy="369332"/>
          </a:xfrm>
          <a:prstGeom prst="rect">
            <a:avLst/>
          </a:prstGeom>
        </p:spPr>
        <p:txBody>
          <a:bodyPr wrap="square">
            <a:spAutoFit/>
          </a:bodyPr>
          <a:lstStyle/>
          <a:p>
            <a:pPr lvl="0"/>
            <a:r>
              <a:rPr lang="pt-BR" dirty="0" smtClean="0">
                <a:solidFill>
                  <a:srgbClr val="FFFF00"/>
                </a:solidFill>
                <a:effectLst>
                  <a:outerShdw blurRad="38100" dist="38100" dir="2700000" algn="tl">
                    <a:srgbClr val="000000">
                      <a:alpha val="43137"/>
                    </a:srgbClr>
                  </a:outerShdw>
                </a:effectLst>
              </a:rPr>
              <a:t>O caminho </a:t>
            </a:r>
            <a:r>
              <a:rPr lang="pt-BR" i="1" dirty="0" smtClean="0">
                <a:solidFill>
                  <a:srgbClr val="FFFF00"/>
                </a:solidFill>
                <a:effectLst>
                  <a:outerShdw blurRad="38100" dist="38100" dir="2700000" algn="tl">
                    <a:srgbClr val="000000">
                      <a:alpha val="43137"/>
                    </a:srgbClr>
                  </a:outerShdw>
                </a:effectLst>
              </a:rPr>
              <a:t>c</a:t>
            </a:r>
            <a:r>
              <a:rPr lang="pt-BR" baseline="-25000" dirty="0" smtClean="0">
                <a:solidFill>
                  <a:srgbClr val="FFFF00"/>
                </a:solidFill>
                <a:effectLst>
                  <a:outerShdw blurRad="38100" dist="38100" dir="2700000" algn="tl">
                    <a:srgbClr val="000000">
                      <a:alpha val="43137"/>
                    </a:srgbClr>
                  </a:outerShdw>
                </a:effectLst>
              </a:rPr>
              <a:t>4</a:t>
            </a:r>
            <a:r>
              <a:rPr lang="pt-BR" dirty="0" smtClean="0">
                <a:solidFill>
                  <a:srgbClr val="FFFF00"/>
                </a:solidFill>
                <a:effectLst>
                  <a:outerShdw blurRad="38100" dist="38100" dir="2700000" algn="tl">
                    <a:srgbClr val="000000">
                      <a:alpha val="43137"/>
                    </a:srgbClr>
                  </a:outerShdw>
                </a:effectLst>
              </a:rPr>
              <a:t> = &lt;1, 3-4, 6-9, 10, 11-15, 10, 11-15, 16-18&gt;.</a:t>
            </a:r>
            <a:endParaRPr lang="pt-BR"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Teste</a:t>
            </a:r>
            <a:endParaRPr lang="pt-BR" dirty="0"/>
          </a:p>
        </p:txBody>
      </p:sp>
      <p:sp>
        <p:nvSpPr>
          <p:cNvPr id="3" name="Espaço Reservado para Conteúdo 2"/>
          <p:cNvSpPr>
            <a:spLocks noGrp="1"/>
          </p:cNvSpPr>
          <p:nvPr>
            <p:ph idx="1"/>
          </p:nvPr>
        </p:nvSpPr>
        <p:spPr/>
        <p:txBody>
          <a:bodyPr/>
          <a:lstStyle/>
          <a:p>
            <a:r>
              <a:rPr lang="pt-BR" dirty="0" smtClean="0"/>
              <a:t>Resta ainda definir os </a:t>
            </a:r>
            <a:r>
              <a:rPr lang="pt-BR" i="1" dirty="0" smtClean="0"/>
              <a:t>casos de teste, </a:t>
            </a:r>
            <a:r>
              <a:rPr lang="pt-BR" dirty="0" smtClean="0"/>
              <a:t>ou seja, quais dados de entrada levam o programa a executar cada um dos caminhos independentes e qual a saída esperada do programa para cada um destes casos. </a:t>
            </a:r>
          </a:p>
          <a:p>
            <a:endParaRPr lang="pt-B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3" name="Espaço Reservado para Conteúdo 2"/>
          <p:cNvSpPr>
            <a:spLocks noGrp="1"/>
          </p:cNvSpPr>
          <p:nvPr>
            <p:ph idx="1"/>
          </p:nvPr>
        </p:nvSpPr>
        <p:spPr/>
        <p:txBody>
          <a:bodyPr/>
          <a:lstStyle/>
          <a:p>
            <a:endParaRPr lang="pt-BR" dirty="0"/>
          </a:p>
        </p:txBody>
      </p:sp>
      <p:pic>
        <p:nvPicPr>
          <p:cNvPr id="4" name="Picture 2"/>
          <p:cNvPicPr>
            <a:picLocks noChangeAspect="1" noChangeArrowheads="1"/>
          </p:cNvPicPr>
          <p:nvPr/>
        </p:nvPicPr>
        <p:blipFill>
          <a:blip r:embed="rId2" cstate="print"/>
          <a:srcRect/>
          <a:stretch>
            <a:fillRect/>
          </a:stretch>
        </p:blipFill>
        <p:spPr bwMode="auto">
          <a:xfrm>
            <a:off x="179512" y="2276872"/>
            <a:ext cx="5038725" cy="3971925"/>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b="9259"/>
          <a:stretch>
            <a:fillRect/>
          </a:stretch>
        </p:blipFill>
        <p:spPr bwMode="auto">
          <a:xfrm>
            <a:off x="5148064" y="2132856"/>
            <a:ext cx="3790129" cy="3528392"/>
          </a:xfrm>
          <a:prstGeom prst="rect">
            <a:avLst/>
          </a:prstGeom>
          <a:noFill/>
          <a:ln w="9525">
            <a:noFill/>
            <a:miter lim="800000"/>
            <a:headEnd/>
            <a:tailEnd/>
          </a:ln>
        </p:spPr>
      </p:pic>
      <p:pic>
        <p:nvPicPr>
          <p:cNvPr id="9218" name="Picture 2"/>
          <p:cNvPicPr>
            <a:picLocks noChangeAspect="1" noChangeArrowheads="1"/>
          </p:cNvPicPr>
          <p:nvPr/>
        </p:nvPicPr>
        <p:blipFill>
          <a:blip r:embed="rId4" cstate="print"/>
          <a:srcRect/>
          <a:stretch>
            <a:fillRect/>
          </a:stretch>
        </p:blipFill>
        <p:spPr bwMode="auto">
          <a:xfrm>
            <a:off x="4572000" y="764704"/>
            <a:ext cx="3713555" cy="1368152"/>
          </a:xfrm>
          <a:prstGeom prst="rect">
            <a:avLst/>
          </a:prstGeom>
          <a:noFill/>
          <a:ln w="9525">
            <a:noFill/>
            <a:miter lim="800000"/>
            <a:headEnd/>
            <a:tailEnd/>
          </a:ln>
        </p:spPr>
      </p:pic>
      <p:pic>
        <p:nvPicPr>
          <p:cNvPr id="9219" name="Picture 3"/>
          <p:cNvPicPr>
            <a:picLocks noChangeAspect="1" noChangeArrowheads="1"/>
          </p:cNvPicPr>
          <p:nvPr/>
        </p:nvPicPr>
        <p:blipFill>
          <a:blip r:embed="rId5" cstate="print"/>
          <a:srcRect/>
          <a:stretch>
            <a:fillRect/>
          </a:stretch>
        </p:blipFill>
        <p:spPr bwMode="auto">
          <a:xfrm>
            <a:off x="5076056" y="5661248"/>
            <a:ext cx="31718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5724128" y="2060848"/>
            <a:ext cx="3209925" cy="2552700"/>
          </a:xfrm>
          <a:prstGeom prst="rect">
            <a:avLst/>
          </a:prstGeom>
          <a:noFill/>
          <a:ln w="9525">
            <a:noFill/>
            <a:miter lim="800000"/>
            <a:headEnd/>
            <a:tailEnd/>
          </a:ln>
        </p:spPr>
      </p:pic>
      <p:sp>
        <p:nvSpPr>
          <p:cNvPr id="2" name="Título 1"/>
          <p:cNvSpPr>
            <a:spLocks noGrp="1"/>
          </p:cNvSpPr>
          <p:nvPr>
            <p:ph type="title"/>
          </p:nvPr>
        </p:nvSpPr>
        <p:spPr/>
        <p:txBody>
          <a:bodyPr/>
          <a:lstStyle/>
          <a:p>
            <a:r>
              <a:rPr lang="pt-BR" dirty="0" smtClean="0"/>
              <a:t>Exemplo com múltiplas condições</a:t>
            </a:r>
            <a:endParaRPr lang="pt-BR" dirty="0"/>
          </a:p>
        </p:txBody>
      </p:sp>
      <p:pic>
        <p:nvPicPr>
          <p:cNvPr id="10242" name="Picture 2"/>
          <p:cNvPicPr>
            <a:picLocks noGrp="1" noChangeAspect="1" noChangeArrowheads="1"/>
          </p:cNvPicPr>
          <p:nvPr>
            <p:ph idx="1"/>
          </p:nvPr>
        </p:nvPicPr>
        <p:blipFill>
          <a:blip r:embed="rId3" cstate="print"/>
          <a:srcRect/>
          <a:stretch>
            <a:fillRect/>
          </a:stretch>
        </p:blipFill>
        <p:spPr bwMode="auto">
          <a:xfrm>
            <a:off x="179512" y="2060848"/>
            <a:ext cx="5972175" cy="1609725"/>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6444208" y="4797152"/>
            <a:ext cx="1476375" cy="828675"/>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467544" y="4797152"/>
            <a:ext cx="5514975"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Caminhos impossíveis</a:t>
            </a:r>
            <a:endParaRPr lang="pt-BR" dirty="0"/>
          </a:p>
        </p:txBody>
      </p:sp>
      <p:sp>
        <p:nvSpPr>
          <p:cNvPr id="3" name="Espaço Reservado para Conteúdo 2"/>
          <p:cNvSpPr>
            <a:spLocks noGrp="1"/>
          </p:cNvSpPr>
          <p:nvPr>
            <p:ph idx="1"/>
          </p:nvPr>
        </p:nvSpPr>
        <p:spPr/>
        <p:txBody>
          <a:bodyPr/>
          <a:lstStyle/>
          <a:p>
            <a:r>
              <a:rPr lang="pt-BR" dirty="0" smtClean="0"/>
              <a:t>Algumas vezes, certos caminhos do grafo de fluxo simplesmente são impossíveis de testar porque a lógica do programa torna impossível passar por eles.</a:t>
            </a:r>
          </a:p>
          <a:p>
            <a:endParaRPr lang="pt-B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 de programa com caminhos impossíveis</a:t>
            </a:r>
            <a:endParaRPr lang="pt-B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23528" y="2420888"/>
            <a:ext cx="6080138" cy="2304256"/>
          </a:xfrm>
          <a:prstGeom prst="rect">
            <a:avLst/>
          </a:prstGeom>
          <a:noFill/>
          <a:ln w="9525">
            <a:noFill/>
            <a:miter lim="800000"/>
            <a:headEnd/>
            <a:tailEnd/>
          </a:ln>
        </p:spPr>
      </p:pic>
      <p:grpSp>
        <p:nvGrpSpPr>
          <p:cNvPr id="11267" name="Group 3"/>
          <p:cNvGrpSpPr>
            <a:grpSpLocks/>
          </p:cNvGrpSpPr>
          <p:nvPr/>
        </p:nvGrpSpPr>
        <p:grpSpPr bwMode="auto">
          <a:xfrm>
            <a:off x="6444208" y="2204864"/>
            <a:ext cx="2035175" cy="2755900"/>
            <a:chOff x="1719" y="2560"/>
            <a:chExt cx="3207" cy="4340"/>
          </a:xfrm>
        </p:grpSpPr>
        <p:grpSp>
          <p:nvGrpSpPr>
            <p:cNvPr id="11268" name="Group 4"/>
            <p:cNvGrpSpPr>
              <a:grpSpLocks/>
            </p:cNvGrpSpPr>
            <p:nvPr/>
          </p:nvGrpSpPr>
          <p:grpSpPr bwMode="auto">
            <a:xfrm>
              <a:off x="1719" y="2560"/>
              <a:ext cx="3207" cy="3044"/>
              <a:chOff x="1719" y="2560"/>
              <a:chExt cx="3207" cy="3044"/>
            </a:xfrm>
          </p:grpSpPr>
          <p:sp>
            <p:nvSpPr>
              <p:cNvPr id="11269" name="Text Box 5"/>
              <p:cNvSpPr txBox="1">
                <a:spLocks noChangeArrowheads="1"/>
              </p:cNvSpPr>
              <p:nvPr/>
            </p:nvSpPr>
            <p:spPr bwMode="auto">
              <a:xfrm>
                <a:off x="2971" y="2560"/>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1-4</a:t>
                </a:r>
                <a:endParaRPr kumimoji="0" lang="pt-BR" sz="1800" b="0" i="0" u="none" strike="noStrike" cap="none" normalizeH="0" baseline="0" smtClean="0">
                  <a:ln>
                    <a:noFill/>
                  </a:ln>
                  <a:solidFill>
                    <a:schemeClr val="tx1"/>
                  </a:solidFill>
                  <a:effectLst/>
                  <a:latin typeface="Arial" pitchFamily="34" charset="0"/>
                </a:endParaRPr>
              </a:p>
            </p:txBody>
          </p:sp>
          <p:sp>
            <p:nvSpPr>
              <p:cNvPr id="11270" name="Text Box 6"/>
              <p:cNvSpPr txBox="1">
                <a:spLocks noChangeArrowheads="1"/>
              </p:cNvSpPr>
              <p:nvPr/>
            </p:nvSpPr>
            <p:spPr bwMode="auto">
              <a:xfrm>
                <a:off x="2971" y="3389"/>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5</a:t>
                </a:r>
                <a:endParaRPr kumimoji="0" lang="pt-BR" sz="1800" b="0" i="0" u="none" strike="noStrike" cap="none" normalizeH="0" baseline="0" smtClean="0">
                  <a:ln>
                    <a:noFill/>
                  </a:ln>
                  <a:solidFill>
                    <a:schemeClr val="tx1"/>
                  </a:solidFill>
                  <a:effectLst/>
                  <a:latin typeface="Arial" pitchFamily="34" charset="0"/>
                </a:endParaRPr>
              </a:p>
            </p:txBody>
          </p:sp>
          <p:sp>
            <p:nvSpPr>
              <p:cNvPr id="11271" name="Text Box 7"/>
              <p:cNvSpPr txBox="1">
                <a:spLocks noChangeArrowheads="1"/>
              </p:cNvSpPr>
              <p:nvPr/>
            </p:nvSpPr>
            <p:spPr bwMode="auto">
              <a:xfrm>
                <a:off x="4288" y="3389"/>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5a</a:t>
                </a:r>
                <a:endParaRPr kumimoji="0" lang="pt-BR" sz="1800" b="0" i="0" u="none" strike="noStrike" cap="none" normalizeH="0" baseline="0" smtClean="0">
                  <a:ln>
                    <a:noFill/>
                  </a:ln>
                  <a:solidFill>
                    <a:schemeClr val="tx1"/>
                  </a:solidFill>
                  <a:effectLst/>
                  <a:latin typeface="Arial" pitchFamily="34" charset="0"/>
                </a:endParaRPr>
              </a:p>
            </p:txBody>
          </p:sp>
          <p:sp>
            <p:nvSpPr>
              <p:cNvPr id="11272" name="Text Box 8"/>
              <p:cNvSpPr txBox="1">
                <a:spLocks noChangeArrowheads="1"/>
              </p:cNvSpPr>
              <p:nvPr/>
            </p:nvSpPr>
            <p:spPr bwMode="auto">
              <a:xfrm>
                <a:off x="2971" y="4389"/>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6</a:t>
                </a:r>
                <a:endParaRPr kumimoji="0" lang="pt-BR" sz="1800" b="0" i="0" u="none" strike="noStrike" cap="none" normalizeH="0" baseline="0" smtClean="0">
                  <a:ln>
                    <a:noFill/>
                  </a:ln>
                  <a:solidFill>
                    <a:schemeClr val="tx1"/>
                  </a:solidFill>
                  <a:effectLst/>
                  <a:latin typeface="Arial" pitchFamily="34" charset="0"/>
                </a:endParaRPr>
              </a:p>
            </p:txBody>
          </p:sp>
          <p:sp>
            <p:nvSpPr>
              <p:cNvPr id="11273" name="Text Box 9"/>
              <p:cNvSpPr txBox="1">
                <a:spLocks noChangeArrowheads="1"/>
              </p:cNvSpPr>
              <p:nvPr/>
            </p:nvSpPr>
            <p:spPr bwMode="auto">
              <a:xfrm>
                <a:off x="2971" y="5178"/>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7-8</a:t>
                </a:r>
                <a:endParaRPr kumimoji="0" lang="pt-BR" sz="1800" b="0" i="0" u="none" strike="noStrike" cap="none" normalizeH="0" baseline="0" smtClean="0">
                  <a:ln>
                    <a:noFill/>
                  </a:ln>
                  <a:solidFill>
                    <a:schemeClr val="tx1"/>
                  </a:solidFill>
                  <a:effectLst/>
                  <a:latin typeface="Arial" pitchFamily="34" charset="0"/>
                </a:endParaRPr>
              </a:p>
            </p:txBody>
          </p:sp>
          <p:grpSp>
            <p:nvGrpSpPr>
              <p:cNvPr id="11274" name="Group 10"/>
              <p:cNvGrpSpPr>
                <a:grpSpLocks/>
              </p:cNvGrpSpPr>
              <p:nvPr/>
            </p:nvGrpSpPr>
            <p:grpSpPr bwMode="auto">
              <a:xfrm>
                <a:off x="1719" y="2986"/>
                <a:ext cx="2867" cy="2343"/>
                <a:chOff x="2242" y="11068"/>
                <a:chExt cx="2867" cy="2343"/>
              </a:xfrm>
            </p:grpSpPr>
            <p:cxnSp>
              <p:nvCxnSpPr>
                <p:cNvPr id="11275" name="AutoShape 11"/>
                <p:cNvCxnSpPr>
                  <a:cxnSpLocks noChangeShapeType="1"/>
                </p:cNvCxnSpPr>
                <p:nvPr/>
              </p:nvCxnSpPr>
              <p:spPr bwMode="auto">
                <a:xfrm>
                  <a:off x="3794" y="11068"/>
                  <a:ext cx="0" cy="403"/>
                </a:xfrm>
                <a:prstGeom prst="straightConnector1">
                  <a:avLst/>
                </a:prstGeom>
                <a:noFill/>
                <a:ln w="9525">
                  <a:solidFill>
                    <a:srgbClr val="000000"/>
                  </a:solidFill>
                  <a:round/>
                  <a:headEnd/>
                  <a:tailEnd type="triangle" w="med" len="med"/>
                </a:ln>
              </p:spPr>
            </p:cxnSp>
            <p:cxnSp>
              <p:nvCxnSpPr>
                <p:cNvPr id="11276" name="AutoShape 12"/>
                <p:cNvCxnSpPr>
                  <a:cxnSpLocks noChangeShapeType="1"/>
                </p:cNvCxnSpPr>
                <p:nvPr/>
              </p:nvCxnSpPr>
              <p:spPr bwMode="auto">
                <a:xfrm>
                  <a:off x="4132" y="11681"/>
                  <a:ext cx="679" cy="0"/>
                </a:xfrm>
                <a:prstGeom prst="straightConnector1">
                  <a:avLst/>
                </a:prstGeom>
                <a:noFill/>
                <a:ln w="9525">
                  <a:solidFill>
                    <a:srgbClr val="000000"/>
                  </a:solidFill>
                  <a:round/>
                  <a:headEnd/>
                  <a:tailEnd type="triangle" w="med" len="med"/>
                </a:ln>
              </p:spPr>
            </p:cxnSp>
            <p:cxnSp>
              <p:nvCxnSpPr>
                <p:cNvPr id="11277" name="AutoShape 13"/>
                <p:cNvCxnSpPr>
                  <a:cxnSpLocks noChangeShapeType="1"/>
                </p:cNvCxnSpPr>
                <p:nvPr/>
              </p:nvCxnSpPr>
              <p:spPr bwMode="auto">
                <a:xfrm flipH="1">
                  <a:off x="4132" y="11897"/>
                  <a:ext cx="977" cy="574"/>
                </a:xfrm>
                <a:prstGeom prst="straightConnector1">
                  <a:avLst/>
                </a:prstGeom>
                <a:noFill/>
                <a:ln w="9525">
                  <a:solidFill>
                    <a:srgbClr val="000000"/>
                  </a:solidFill>
                  <a:round/>
                  <a:headEnd/>
                  <a:tailEnd type="triangle" w="med" len="med"/>
                </a:ln>
              </p:spPr>
            </p:cxnSp>
            <p:cxnSp>
              <p:nvCxnSpPr>
                <p:cNvPr id="11278" name="AutoShape 14"/>
                <p:cNvCxnSpPr>
                  <a:cxnSpLocks noChangeShapeType="1"/>
                </p:cNvCxnSpPr>
                <p:nvPr/>
              </p:nvCxnSpPr>
              <p:spPr bwMode="auto">
                <a:xfrm flipH="1">
                  <a:off x="4132" y="11897"/>
                  <a:ext cx="977" cy="1514"/>
                </a:xfrm>
                <a:prstGeom prst="straightConnector1">
                  <a:avLst/>
                </a:prstGeom>
                <a:noFill/>
                <a:ln w="9525">
                  <a:solidFill>
                    <a:srgbClr val="000000"/>
                  </a:solidFill>
                  <a:round/>
                  <a:headEnd/>
                  <a:tailEnd type="triangle" w="med" len="med"/>
                </a:ln>
              </p:spPr>
            </p:cxnSp>
            <p:cxnSp>
              <p:nvCxnSpPr>
                <p:cNvPr id="11279" name="AutoShape 15"/>
                <p:cNvCxnSpPr>
                  <a:cxnSpLocks noChangeShapeType="1"/>
                </p:cNvCxnSpPr>
                <p:nvPr/>
              </p:nvCxnSpPr>
              <p:spPr bwMode="auto">
                <a:xfrm flipV="1">
                  <a:off x="3794" y="11897"/>
                  <a:ext cx="0" cy="574"/>
                </a:xfrm>
                <a:prstGeom prst="straightConnector1">
                  <a:avLst/>
                </a:prstGeom>
                <a:noFill/>
                <a:ln w="9525">
                  <a:solidFill>
                    <a:srgbClr val="000000"/>
                  </a:solidFill>
                  <a:round/>
                  <a:headEnd/>
                  <a:tailEnd type="triangle" w="med" len="med"/>
                </a:ln>
              </p:spPr>
            </p:cxnSp>
            <p:grpSp>
              <p:nvGrpSpPr>
                <p:cNvPr id="11280" name="Group 16"/>
                <p:cNvGrpSpPr>
                  <a:grpSpLocks/>
                </p:cNvGrpSpPr>
                <p:nvPr/>
              </p:nvGrpSpPr>
              <p:grpSpPr bwMode="auto">
                <a:xfrm>
                  <a:off x="2242" y="11681"/>
                  <a:ext cx="1252" cy="1730"/>
                  <a:chOff x="2242" y="11681"/>
                  <a:chExt cx="1252" cy="1730"/>
                </a:xfrm>
              </p:grpSpPr>
              <p:cxnSp>
                <p:nvCxnSpPr>
                  <p:cNvPr id="11281" name="AutoShape 17"/>
                  <p:cNvCxnSpPr>
                    <a:cxnSpLocks noChangeShapeType="1"/>
                  </p:cNvCxnSpPr>
                  <p:nvPr/>
                </p:nvCxnSpPr>
                <p:spPr bwMode="auto">
                  <a:xfrm>
                    <a:off x="2242" y="12774"/>
                    <a:ext cx="1252" cy="637"/>
                  </a:xfrm>
                  <a:prstGeom prst="straightConnector1">
                    <a:avLst/>
                  </a:prstGeom>
                  <a:noFill/>
                  <a:ln w="9525">
                    <a:solidFill>
                      <a:srgbClr val="000000"/>
                    </a:solidFill>
                    <a:round/>
                    <a:headEnd/>
                    <a:tailEnd type="triangle" w="med" len="med"/>
                  </a:ln>
                </p:spPr>
              </p:cxnSp>
              <p:cxnSp>
                <p:nvCxnSpPr>
                  <p:cNvPr id="11282" name="AutoShape 18"/>
                  <p:cNvCxnSpPr>
                    <a:cxnSpLocks noChangeShapeType="1"/>
                  </p:cNvCxnSpPr>
                  <p:nvPr/>
                </p:nvCxnSpPr>
                <p:spPr bwMode="auto">
                  <a:xfrm flipV="1">
                    <a:off x="2242" y="11681"/>
                    <a:ext cx="1252" cy="1093"/>
                  </a:xfrm>
                  <a:prstGeom prst="straightConnector1">
                    <a:avLst/>
                  </a:prstGeom>
                  <a:noFill/>
                  <a:ln w="9525">
                    <a:solidFill>
                      <a:srgbClr val="000000"/>
                    </a:solidFill>
                    <a:round/>
                    <a:headEnd/>
                    <a:tailEnd/>
                  </a:ln>
                </p:spPr>
              </p:cxnSp>
            </p:grpSp>
          </p:grpSp>
        </p:grpSp>
        <p:sp>
          <p:nvSpPr>
            <p:cNvPr id="11283" name="Text Box 19"/>
            <p:cNvSpPr txBox="1">
              <a:spLocks noChangeArrowheads="1"/>
            </p:cNvSpPr>
            <p:nvPr/>
          </p:nvSpPr>
          <p:spPr bwMode="auto">
            <a:xfrm>
              <a:off x="4288" y="5664"/>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9</a:t>
              </a:r>
              <a:endParaRPr kumimoji="0" lang="pt-BR" sz="1800" b="0" i="0" u="none" strike="noStrike" cap="none" normalizeH="0" baseline="0" smtClean="0">
                <a:ln>
                  <a:noFill/>
                </a:ln>
                <a:solidFill>
                  <a:schemeClr val="tx1"/>
                </a:solidFill>
                <a:effectLst/>
                <a:latin typeface="Arial" pitchFamily="34" charset="0"/>
              </a:endParaRPr>
            </a:p>
          </p:txBody>
        </p:sp>
        <p:sp>
          <p:nvSpPr>
            <p:cNvPr id="11284" name="Text Box 20"/>
            <p:cNvSpPr txBox="1">
              <a:spLocks noChangeArrowheads="1"/>
            </p:cNvSpPr>
            <p:nvPr/>
          </p:nvSpPr>
          <p:spPr bwMode="auto">
            <a:xfrm>
              <a:off x="2971" y="6474"/>
              <a:ext cx="638" cy="4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0" i="0" u="none" strike="noStrike" cap="none" normalizeH="0" baseline="0" smtClean="0">
                  <a:ln>
                    <a:noFill/>
                  </a:ln>
                  <a:solidFill>
                    <a:schemeClr val="tx1"/>
                  </a:solidFill>
                  <a:effectLst/>
                  <a:latin typeface="Calibri" pitchFamily="34" charset="0"/>
                  <a:ea typeface="Times New Roman" pitchFamily="18" charset="0"/>
                </a:rPr>
                <a:t>10</a:t>
              </a:r>
              <a:endParaRPr kumimoji="0" lang="pt-BR" sz="1800" b="0" i="0" u="none" strike="noStrike" cap="none" normalizeH="0" baseline="0" smtClean="0">
                <a:ln>
                  <a:noFill/>
                </a:ln>
                <a:solidFill>
                  <a:schemeClr val="tx1"/>
                </a:solidFill>
                <a:effectLst/>
                <a:latin typeface="Arial" pitchFamily="34" charset="0"/>
              </a:endParaRPr>
            </a:p>
          </p:txBody>
        </p:sp>
        <p:cxnSp>
          <p:nvCxnSpPr>
            <p:cNvPr id="11285" name="AutoShape 21"/>
            <p:cNvCxnSpPr>
              <a:cxnSpLocks noChangeShapeType="1"/>
            </p:cNvCxnSpPr>
            <p:nvPr/>
          </p:nvCxnSpPr>
          <p:spPr bwMode="auto">
            <a:xfrm>
              <a:off x="3609" y="5460"/>
              <a:ext cx="679" cy="390"/>
            </a:xfrm>
            <a:prstGeom prst="straightConnector1">
              <a:avLst/>
            </a:prstGeom>
            <a:noFill/>
            <a:ln w="9525">
              <a:solidFill>
                <a:srgbClr val="000000"/>
              </a:solidFill>
              <a:round/>
              <a:headEnd/>
              <a:tailEnd type="triangle" w="med" len="med"/>
            </a:ln>
          </p:spPr>
        </p:cxnSp>
        <p:cxnSp>
          <p:nvCxnSpPr>
            <p:cNvPr id="11286" name="AutoShape 22"/>
            <p:cNvCxnSpPr>
              <a:cxnSpLocks noChangeShapeType="1"/>
            </p:cNvCxnSpPr>
            <p:nvPr/>
          </p:nvCxnSpPr>
          <p:spPr bwMode="auto">
            <a:xfrm flipH="1">
              <a:off x="3609" y="6090"/>
              <a:ext cx="679" cy="570"/>
            </a:xfrm>
            <a:prstGeom prst="straightConnector1">
              <a:avLst/>
            </a:prstGeom>
            <a:noFill/>
            <a:ln w="9525">
              <a:solidFill>
                <a:srgbClr val="000000"/>
              </a:solidFill>
              <a:round/>
              <a:headEnd/>
              <a:tailEnd type="triangle" w="med" len="med"/>
            </a:ln>
          </p:spPr>
        </p:cxnSp>
        <p:cxnSp>
          <p:nvCxnSpPr>
            <p:cNvPr id="11287" name="AutoShape 23"/>
            <p:cNvCxnSpPr>
              <a:cxnSpLocks noChangeShapeType="1"/>
            </p:cNvCxnSpPr>
            <p:nvPr/>
          </p:nvCxnSpPr>
          <p:spPr bwMode="auto">
            <a:xfrm>
              <a:off x="3271" y="5604"/>
              <a:ext cx="0" cy="870"/>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Stub</a:t>
            </a:r>
            <a:endParaRPr lang="pt-BR" dirty="0"/>
          </a:p>
        </p:txBody>
      </p:sp>
      <p:sp>
        <p:nvSpPr>
          <p:cNvPr id="3" name="Espaço Reservado para Conteúdo 2"/>
          <p:cNvSpPr>
            <a:spLocks noGrp="1"/>
          </p:cNvSpPr>
          <p:nvPr>
            <p:ph idx="1"/>
          </p:nvPr>
        </p:nvSpPr>
        <p:spPr/>
        <p:txBody>
          <a:bodyPr/>
          <a:lstStyle/>
          <a:p>
            <a:r>
              <a:rPr lang="pt-BR" dirty="0" smtClean="0"/>
              <a:t>Quando um componente </a:t>
            </a:r>
            <a:r>
              <a:rPr lang="pt-BR" i="1" dirty="0" smtClean="0"/>
              <a:t>A</a:t>
            </a:r>
            <a:r>
              <a:rPr lang="pt-BR" dirty="0" smtClean="0"/>
              <a:t> que vai ser testado chama operações de outro componente </a:t>
            </a:r>
            <a:r>
              <a:rPr lang="pt-BR" i="1" dirty="0" smtClean="0"/>
              <a:t>B</a:t>
            </a:r>
            <a:r>
              <a:rPr lang="pt-BR" dirty="0" smtClean="0"/>
              <a:t> que ainda não foi implementado, pode-se criar uma implementação simplificada de </a:t>
            </a:r>
            <a:r>
              <a:rPr lang="pt-BR" i="1" dirty="0" smtClean="0"/>
              <a:t>B</a:t>
            </a:r>
            <a:r>
              <a:rPr lang="pt-BR" dirty="0" smtClean="0"/>
              <a:t>, chamada </a:t>
            </a:r>
            <a:r>
              <a:rPr lang="pt-BR" i="1" dirty="0" smtClean="0"/>
              <a:t>stub</a:t>
            </a:r>
            <a:r>
              <a:rPr lang="pt-BR" dirty="0" smtClean="0"/>
              <a:t>, que será utilizada no lugar de </a:t>
            </a:r>
            <a:r>
              <a:rPr lang="pt-BR" i="1" dirty="0" smtClean="0"/>
              <a:t>B</a:t>
            </a:r>
            <a:r>
              <a:rPr lang="pt-BR" dirty="0" smtClean="0"/>
              <a:t>. </a:t>
            </a:r>
          </a:p>
          <a:p>
            <a:endParaRPr lang="pt-BR" dirty="0"/>
          </a:p>
        </p:txBody>
      </p:sp>
      <p:sp>
        <p:nvSpPr>
          <p:cNvPr id="4" name="CaixaDeTexto 3"/>
          <p:cNvSpPr txBox="1"/>
          <p:nvPr/>
        </p:nvSpPr>
        <p:spPr>
          <a:xfrm>
            <a:off x="2987824" y="1268760"/>
            <a:ext cx="432048" cy="584775"/>
          </a:xfrm>
          <a:prstGeom prst="rect">
            <a:avLst/>
          </a:prstGeom>
          <a:noFill/>
          <a:ln>
            <a:solidFill>
              <a:srgbClr val="00B050"/>
            </a:solidFill>
          </a:ln>
        </p:spPr>
        <p:txBody>
          <a:bodyPr wrap="square" rtlCol="0">
            <a:spAutoFit/>
          </a:bodyPr>
          <a:lstStyle/>
          <a:p>
            <a:pPr algn="ctr"/>
            <a:r>
              <a:rPr lang="pt-BR" sz="3200" dirty="0" smtClean="0"/>
              <a:t>A</a:t>
            </a:r>
            <a:endParaRPr lang="pt-BR" sz="3200" dirty="0"/>
          </a:p>
        </p:txBody>
      </p:sp>
      <p:sp>
        <p:nvSpPr>
          <p:cNvPr id="5" name="CaixaDeTexto 4"/>
          <p:cNvSpPr txBox="1"/>
          <p:nvPr/>
        </p:nvSpPr>
        <p:spPr>
          <a:xfrm>
            <a:off x="4572000" y="1268760"/>
            <a:ext cx="432048" cy="584775"/>
          </a:xfrm>
          <a:prstGeom prst="rect">
            <a:avLst/>
          </a:prstGeom>
          <a:noFill/>
          <a:ln>
            <a:solidFill>
              <a:srgbClr val="00B050"/>
            </a:solidFill>
            <a:prstDash val="dash"/>
          </a:ln>
        </p:spPr>
        <p:txBody>
          <a:bodyPr wrap="square" rtlCol="0">
            <a:spAutoFit/>
          </a:bodyPr>
          <a:lstStyle/>
          <a:p>
            <a:pPr algn="ctr"/>
            <a:r>
              <a:rPr lang="pt-BR" sz="3200" dirty="0" smtClean="0"/>
              <a:t>B</a:t>
            </a:r>
            <a:endParaRPr lang="pt-BR" sz="3200" dirty="0"/>
          </a:p>
        </p:txBody>
      </p:sp>
      <p:sp>
        <p:nvSpPr>
          <p:cNvPr id="6" name="Seta para a direita 5"/>
          <p:cNvSpPr/>
          <p:nvPr/>
        </p:nvSpPr>
        <p:spPr>
          <a:xfrm>
            <a:off x="3563888" y="1484784"/>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Limitações do Teste Estrutural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Este tipo de teste não é capaz de identificar se o programa foi bem especificado. </a:t>
            </a:r>
          </a:p>
          <a:p>
            <a:pPr lvl="1"/>
            <a:r>
              <a:rPr lang="pt-BR" dirty="0" smtClean="0"/>
              <a:t>Ou seja, o teste vai verificar se o programa se comporta de acordo com a especificação dada, mas não necessariamente se ele se comporta de acordo com a especificação </a:t>
            </a:r>
            <a:r>
              <a:rPr lang="pt-BR" i="1" dirty="0" smtClean="0"/>
              <a:t>esperada</a:t>
            </a:r>
            <a:r>
              <a:rPr lang="pt-BR" dirty="0" smtClean="0"/>
              <a:t>. </a:t>
            </a:r>
          </a:p>
          <a:p>
            <a:r>
              <a:rPr lang="pt-BR" dirty="0" smtClean="0"/>
              <a:t>Ele não necessariamente cobre potenciais problemas com estruturas de dados como </a:t>
            </a:r>
            <a:r>
              <a:rPr lang="pt-BR" i="1" dirty="0" smtClean="0"/>
              <a:t>arrays</a:t>
            </a:r>
            <a:r>
              <a:rPr lang="pt-BR" dirty="0" smtClean="0"/>
              <a:t> e listas. </a:t>
            </a:r>
          </a:p>
          <a:p>
            <a:r>
              <a:rPr lang="pt-BR" dirty="0" smtClean="0"/>
              <a:t>Ele não necessariamente trata situações típicas de programas orientados a objetos, especialmente quando se usa herança e polimorfismo. </a:t>
            </a:r>
          </a:p>
          <a:p>
            <a:endParaRPr lang="pt-B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Limitações do Teste Estrutural</a:t>
            </a:r>
            <a:endParaRPr lang="pt-BR" dirty="0"/>
          </a:p>
        </p:txBody>
      </p:sp>
      <p:sp>
        <p:nvSpPr>
          <p:cNvPr id="3" name="Espaço Reservado para Conteúdo 2"/>
          <p:cNvSpPr>
            <a:spLocks noGrp="1"/>
          </p:cNvSpPr>
          <p:nvPr>
            <p:ph idx="1"/>
          </p:nvPr>
        </p:nvSpPr>
        <p:spPr>
          <a:xfrm>
            <a:off x="457200" y="2249424"/>
            <a:ext cx="3466728" cy="4131904"/>
          </a:xfrm>
        </p:spPr>
        <p:txBody>
          <a:bodyPr>
            <a:normAutofit fontScale="85000" lnSpcReduction="20000"/>
          </a:bodyPr>
          <a:lstStyle/>
          <a:p>
            <a:r>
              <a:rPr lang="pt-BR" dirty="0" smtClean="0"/>
              <a:t>Funcionalidades ausentes não são testadas, pois a técnica preconiza apenas o teste daquilo que existe no programa. </a:t>
            </a:r>
          </a:p>
          <a:p>
            <a:pPr lvl="1"/>
            <a:r>
              <a:rPr lang="pt-BR" dirty="0" smtClean="0"/>
              <a:t>Ou seja, se algum comando que </a:t>
            </a:r>
            <a:r>
              <a:rPr lang="pt-BR" i="1" dirty="0" smtClean="0"/>
              <a:t>deveria</a:t>
            </a:r>
            <a:r>
              <a:rPr lang="pt-BR" dirty="0" smtClean="0"/>
              <a:t> ter sido incluído no código, mas não o foi, o teste estrutural não será capaz de identificar isso. </a:t>
            </a:r>
          </a:p>
          <a:p>
            <a:endParaRPr lang="pt-BR" dirty="0"/>
          </a:p>
        </p:txBody>
      </p:sp>
      <p:pic>
        <p:nvPicPr>
          <p:cNvPr id="4" name="Picture 2"/>
          <p:cNvPicPr>
            <a:picLocks noChangeAspect="1" noChangeArrowheads="1"/>
          </p:cNvPicPr>
          <p:nvPr/>
        </p:nvPicPr>
        <p:blipFill>
          <a:blip r:embed="rId2" cstate="print"/>
          <a:srcRect/>
          <a:stretch>
            <a:fillRect/>
          </a:stretch>
        </p:blipFill>
        <p:spPr bwMode="auto">
          <a:xfrm>
            <a:off x="4105275" y="2204864"/>
            <a:ext cx="5038725" cy="397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Limitações do Teste Estrutural</a:t>
            </a:r>
            <a:endParaRPr lang="pt-BR" dirty="0"/>
          </a:p>
        </p:txBody>
      </p:sp>
      <p:sp>
        <p:nvSpPr>
          <p:cNvPr id="3" name="Espaço Reservado para Conteúdo 2"/>
          <p:cNvSpPr>
            <a:spLocks noGrp="1"/>
          </p:cNvSpPr>
          <p:nvPr>
            <p:ph idx="1"/>
          </p:nvPr>
        </p:nvSpPr>
        <p:spPr/>
        <p:txBody>
          <a:bodyPr>
            <a:normAutofit/>
          </a:bodyPr>
          <a:lstStyle/>
          <a:p>
            <a:r>
              <a:rPr lang="pt-BR" dirty="0" smtClean="0"/>
              <a:t>Algumas vezes o programa pode estar produzindo o resultado correto para uma entrada por mera coincidência, não significando que esteja correto. </a:t>
            </a:r>
          </a:p>
          <a:p>
            <a:r>
              <a:rPr lang="pt-BR" dirty="0" smtClean="0"/>
              <a:t>Só pode ser produzido </a:t>
            </a:r>
            <a:r>
              <a:rPr lang="pt-BR" i="1" dirty="0" smtClean="0"/>
              <a:t>depois</a:t>
            </a:r>
            <a:r>
              <a:rPr lang="pt-BR" dirty="0" smtClean="0"/>
              <a:t> que o código está escrito, o que não habilita seu uso com a técnica de </a:t>
            </a:r>
            <a:r>
              <a:rPr lang="pt-BR" b="1" dirty="0" smtClean="0"/>
              <a:t>desenvolvimento dirigido pelo teste </a:t>
            </a:r>
            <a:r>
              <a:rPr lang="pt-BR" dirty="0" smtClean="0"/>
              <a:t>que sugere que os casos de teste sejam definidos antes de se escrever o código.</a:t>
            </a:r>
          </a:p>
          <a:p>
            <a:endParaRPr lang="pt-B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Apesar dessas limitações a técnica é relevante e seu uso é importante para a detecção de vários tipos de defeitos no software, especialmente nas suas unidades mais básicas, pois ele é usado para garantir que todos os comandos e condições lógicas sejam executados pelo menos uma vez.</a:t>
            </a:r>
          </a:p>
          <a:p>
            <a:endParaRPr lang="pt-B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Teste Funcional</a:t>
            </a:r>
            <a:endParaRPr lang="pt-BR" dirty="0"/>
          </a:p>
        </p:txBody>
      </p:sp>
      <p:sp>
        <p:nvSpPr>
          <p:cNvPr id="3" name="Espaço Reservado para Conteúdo 2"/>
          <p:cNvSpPr>
            <a:spLocks noGrp="1"/>
          </p:cNvSpPr>
          <p:nvPr>
            <p:ph idx="1"/>
          </p:nvPr>
        </p:nvSpPr>
        <p:spPr/>
        <p:txBody>
          <a:bodyPr>
            <a:normAutofit/>
          </a:bodyPr>
          <a:lstStyle/>
          <a:p>
            <a:r>
              <a:rPr lang="pt-BR" dirty="0" smtClean="0"/>
              <a:t>Em várias situações a necessidade consiste em verificar a funcionalidade de um programa independentemente de sua estrutura interna. </a:t>
            </a:r>
          </a:p>
          <a:p>
            <a:r>
              <a:rPr lang="pt-BR" dirty="0" smtClean="0"/>
              <a:t>Um programa pode ter uma especificação, ou comportamento esperado, usualmente elaborado em um contrato de operação de sistema e o que se deseja saber é se ele efetivamente cumpre este contrato ou especificação. </a:t>
            </a:r>
            <a:endParaRPr lang="pt-B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Assim, no nível de integração de funções mais básicas do software será mais adequado realizar </a:t>
            </a:r>
            <a:r>
              <a:rPr lang="pt-BR" i="1" dirty="0" smtClean="0"/>
              <a:t>testes</a:t>
            </a:r>
            <a:r>
              <a:rPr lang="pt-BR" dirty="0" smtClean="0"/>
              <a:t> </a:t>
            </a:r>
            <a:r>
              <a:rPr lang="pt-BR" i="1" dirty="0" smtClean="0"/>
              <a:t>funcionais</a:t>
            </a:r>
            <a:r>
              <a:rPr lang="pt-BR" dirty="0" smtClean="0"/>
              <a:t>, que avaliam o comportamento de uma operação mais abrangente do que as operações elementares, porque essa técnica pode avaliar comportamentos que estão distribuídos em várias classes (coisa que a técnica estrutural não faz diretamente).</a:t>
            </a:r>
          </a:p>
          <a:p>
            <a:endParaRPr lang="pt-B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O padrão MVC (</a:t>
            </a:r>
            <a:r>
              <a:rPr lang="pt-BR" i="1" dirty="0" err="1" smtClean="0"/>
              <a:t>Model</a:t>
            </a:r>
            <a:r>
              <a:rPr lang="pt-BR" i="1" dirty="0" smtClean="0"/>
              <a:t> </a:t>
            </a:r>
            <a:r>
              <a:rPr lang="pt-BR" i="1" dirty="0" err="1" smtClean="0"/>
              <a:t>View</a:t>
            </a:r>
            <a:r>
              <a:rPr lang="pt-BR" i="1" dirty="0" smtClean="0"/>
              <a:t> </a:t>
            </a:r>
            <a:r>
              <a:rPr lang="pt-BR" i="1" dirty="0" err="1" smtClean="0"/>
              <a:t>Control</a:t>
            </a:r>
            <a:r>
              <a:rPr lang="pt-BR" dirty="0" smtClean="0"/>
              <a:t>), bastante empregado em sistemas de informação, sugere que um sistema deva ser dividido em pelo menos três camadas, sendo que a superior (</a:t>
            </a:r>
            <a:r>
              <a:rPr lang="pt-BR" i="1" dirty="0" err="1" smtClean="0"/>
              <a:t>View</a:t>
            </a:r>
            <a:r>
              <a:rPr lang="pt-BR" dirty="0" smtClean="0"/>
              <a:t>) corresponde à interface com usuário, e a intermediária (</a:t>
            </a:r>
            <a:r>
              <a:rPr lang="pt-BR" i="1" dirty="0" err="1" smtClean="0"/>
              <a:t>Control</a:t>
            </a:r>
            <a:r>
              <a:rPr lang="pt-BR" dirty="0" smtClean="0"/>
              <a:t>) é a que efetivamente se responsabiliza pela execução de processamento lógico sobre a informação. </a:t>
            </a:r>
          </a:p>
          <a:p>
            <a:r>
              <a:rPr lang="pt-BR" dirty="0" smtClean="0"/>
              <a:t>Com o uso dessa técnica, todas as transformações da informação vão ocorrer encapsuladas pela controladora (uma classe com a função específica de encapsular estes comportamentos), e serão acessíveis pela interface através de chamadas a métodos dessa classe. </a:t>
            </a:r>
          </a:p>
          <a:p>
            <a:r>
              <a:rPr lang="pt-BR" dirty="0" smtClean="0"/>
              <a:t>Quando os métodos fazem alteração de dados, são chamados de </a:t>
            </a:r>
            <a:r>
              <a:rPr lang="pt-BR" i="1" dirty="0" smtClean="0"/>
              <a:t>operações de sistema</a:t>
            </a:r>
            <a:r>
              <a:rPr lang="pt-BR" dirty="0" smtClean="0"/>
              <a:t> e quando fazem consulta a dados são chamados de </a:t>
            </a:r>
            <a:r>
              <a:rPr lang="pt-BR" i="1" dirty="0" smtClean="0"/>
              <a:t>consultas de sistema</a:t>
            </a:r>
            <a:r>
              <a:rPr lang="pt-BR" dirty="0" smtClean="0"/>
              <a:t>. </a:t>
            </a:r>
          </a:p>
          <a:p>
            <a:endParaRPr lang="pt-B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Essas operações e consultas devem ser especificadas por contratos bem definidos com parâmetros tipados, pré-condições, pós-condições e exceções. </a:t>
            </a:r>
          </a:p>
          <a:p>
            <a:r>
              <a:rPr lang="pt-BR" dirty="0" smtClean="0"/>
              <a:t>O teste funcional então consistirá em verificar se em situação de normalidade (pré-condições atendidas) as pós-condições desejadas são realmente obtidas, e se em situações de anormalidade as exceções são efetivamente levantadas.</a:t>
            </a:r>
          </a:p>
          <a:p>
            <a:endParaRPr lang="pt-B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Particionamento de Equivalência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Um dos princípios do teste funcional é a identificação de situações equivalentes. </a:t>
            </a:r>
          </a:p>
          <a:p>
            <a:pPr lvl="1"/>
            <a:r>
              <a:rPr lang="pt-BR" dirty="0" smtClean="0"/>
              <a:t>Por exemplo, se um programa aceita um conjunto de dados (normalidade) e rejeita outro conjunto (exceção) então se pode dizer que existem duas </a:t>
            </a:r>
            <a:r>
              <a:rPr lang="pt-BR" i="1" dirty="0" smtClean="0"/>
              <a:t>classes de equivalência</a:t>
            </a:r>
            <a:r>
              <a:rPr lang="pt-BR" dirty="0" smtClean="0"/>
              <a:t> para os dados de entrada do programa, os dados aceitos e os dados rejeitados. </a:t>
            </a:r>
          </a:p>
          <a:p>
            <a:pPr lvl="1"/>
            <a:r>
              <a:rPr lang="pt-BR" dirty="0" smtClean="0"/>
              <a:t>Pode ser impossível testar todos os elementos de cada conjunto, até porque esses conjuntos podem ser infinitos. </a:t>
            </a:r>
          </a:p>
          <a:p>
            <a:pPr lvl="1"/>
            <a:r>
              <a:rPr lang="pt-BR" dirty="0" smtClean="0"/>
              <a:t>Então, o </a:t>
            </a:r>
            <a:r>
              <a:rPr lang="pt-BR" b="1" dirty="0" smtClean="0"/>
              <a:t>particionamento de equivalência </a:t>
            </a:r>
            <a:r>
              <a:rPr lang="pt-BR" dirty="0" smtClean="0"/>
              <a:t>vai determinar que pelo menos um elemento de cada conjunto seja testado.</a:t>
            </a:r>
          </a:p>
          <a:p>
            <a:endParaRPr lang="pt-B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da Técnica 1/4</a:t>
            </a:r>
            <a:endParaRPr lang="pt-BR" dirty="0"/>
          </a:p>
        </p:txBody>
      </p:sp>
      <p:sp>
        <p:nvSpPr>
          <p:cNvPr id="3" name="Espaço Reservado para Conteúdo 2"/>
          <p:cNvSpPr>
            <a:spLocks noGrp="1"/>
          </p:cNvSpPr>
          <p:nvPr>
            <p:ph idx="1"/>
          </p:nvPr>
        </p:nvSpPr>
        <p:spPr/>
        <p:txBody>
          <a:bodyPr/>
          <a:lstStyle/>
          <a:p>
            <a:pPr lvl="0"/>
            <a:r>
              <a:rPr lang="pt-BR" dirty="0" smtClean="0"/>
              <a:t>Se as entradas válidas são especificadas como um </a:t>
            </a:r>
            <a:r>
              <a:rPr lang="pt-BR" b="1" i="1" dirty="0" smtClean="0"/>
              <a:t>intervalo de valores</a:t>
            </a:r>
            <a:r>
              <a:rPr lang="pt-BR" b="1" dirty="0" smtClean="0"/>
              <a:t> </a:t>
            </a:r>
            <a:r>
              <a:rPr lang="pt-BR" dirty="0" smtClean="0"/>
              <a:t>(por exemplo, de 10 a 20), então é definido:</a:t>
            </a:r>
          </a:p>
          <a:p>
            <a:pPr lvl="1"/>
            <a:r>
              <a:rPr lang="pt-BR" dirty="0" smtClean="0"/>
              <a:t>um conjunto </a:t>
            </a:r>
            <a:r>
              <a:rPr lang="pt-BR" b="1" dirty="0" smtClean="0"/>
              <a:t>válido </a:t>
            </a:r>
            <a:r>
              <a:rPr lang="pt-BR" dirty="0" smtClean="0"/>
              <a:t>(10 a 20) e </a:t>
            </a:r>
          </a:p>
          <a:p>
            <a:pPr lvl="1"/>
            <a:r>
              <a:rPr lang="pt-BR" dirty="0" smtClean="0"/>
              <a:t>dois </a:t>
            </a:r>
            <a:r>
              <a:rPr lang="pt-BR" b="1" dirty="0" smtClean="0"/>
              <a:t>inválidos </a:t>
            </a:r>
            <a:r>
              <a:rPr lang="pt-BR" dirty="0" smtClean="0"/>
              <a:t>(menor do que 10 e maior do que 20).</a:t>
            </a:r>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 um stub para gerador de números primos</a:t>
            </a:r>
            <a:endParaRPr lang="pt-BR" dirty="0"/>
          </a:p>
        </p:txBody>
      </p:sp>
      <p:sp>
        <p:nvSpPr>
          <p:cNvPr id="3" name="Espaço Reservado para Conteúdo 2"/>
          <p:cNvSpPr>
            <a:spLocks noGrp="1"/>
          </p:cNvSpPr>
          <p:nvPr>
            <p:ph idx="1"/>
          </p:nvPr>
        </p:nvSpPr>
        <p:spPr/>
        <p:txBody>
          <a:bodyPr/>
          <a:lstStyle/>
          <a:p>
            <a:pPr>
              <a:buNone/>
            </a:pPr>
            <a:r>
              <a:rPr lang="pt-BR" dirty="0" smtClean="0"/>
              <a:t>Função primo(n):</a:t>
            </a:r>
            <a:r>
              <a:rPr lang="pt-BR" dirty="0" err="1" smtClean="0"/>
              <a:t>integer</a:t>
            </a:r>
            <a:endParaRPr lang="pt-BR" dirty="0" smtClean="0"/>
          </a:p>
          <a:p>
            <a:pPr>
              <a:buNone/>
            </a:pPr>
            <a:r>
              <a:rPr lang="pt-BR" dirty="0" smtClean="0"/>
              <a:t>  Caso n</a:t>
            </a:r>
          </a:p>
          <a:p>
            <a:pPr>
              <a:buNone/>
            </a:pPr>
            <a:r>
              <a:rPr lang="pt-BR" dirty="0" smtClean="0"/>
              <a:t>    1: retorna 2;</a:t>
            </a:r>
          </a:p>
          <a:p>
            <a:pPr>
              <a:buNone/>
            </a:pPr>
            <a:r>
              <a:rPr lang="pt-BR" dirty="0" smtClean="0"/>
              <a:t>    2: retorna 3;</a:t>
            </a:r>
          </a:p>
          <a:p>
            <a:pPr>
              <a:buNone/>
            </a:pPr>
            <a:r>
              <a:rPr lang="pt-BR" dirty="0" smtClean="0"/>
              <a:t>    3: retorna 5;</a:t>
            </a:r>
          </a:p>
          <a:p>
            <a:pPr>
              <a:buNone/>
            </a:pPr>
            <a:r>
              <a:rPr lang="pt-BR" dirty="0" smtClean="0"/>
              <a:t>    4: retorna 7;</a:t>
            </a:r>
          </a:p>
          <a:p>
            <a:pPr>
              <a:buNone/>
            </a:pPr>
            <a:r>
              <a:rPr lang="pt-BR" dirty="0" smtClean="0"/>
              <a:t>    5: retorna 11</a:t>
            </a:r>
          </a:p>
          <a:p>
            <a:pPr>
              <a:buNone/>
            </a:pPr>
            <a:r>
              <a:rPr lang="pt-BR" dirty="0" smtClean="0"/>
              <a:t>  Fim</a:t>
            </a:r>
          </a:p>
          <a:p>
            <a:endParaRPr lang="pt-B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da Técnica 2/4</a:t>
            </a:r>
            <a:endParaRPr lang="pt-BR" dirty="0"/>
          </a:p>
        </p:txBody>
      </p:sp>
      <p:sp>
        <p:nvSpPr>
          <p:cNvPr id="3" name="Espaço Reservado para Conteúdo 2"/>
          <p:cNvSpPr>
            <a:spLocks noGrp="1"/>
          </p:cNvSpPr>
          <p:nvPr>
            <p:ph idx="1"/>
          </p:nvPr>
        </p:nvSpPr>
        <p:spPr/>
        <p:txBody>
          <a:bodyPr/>
          <a:lstStyle/>
          <a:p>
            <a:pPr lvl="0"/>
            <a:r>
              <a:rPr lang="pt-BR" dirty="0" smtClean="0"/>
              <a:t>Se as entradas válidas são especificadas como uma </a:t>
            </a:r>
            <a:r>
              <a:rPr lang="pt-BR" b="1" i="1" dirty="0" smtClean="0"/>
              <a:t>quantidade de valores</a:t>
            </a:r>
            <a:r>
              <a:rPr lang="pt-BR" b="1" dirty="0" smtClean="0"/>
              <a:t> </a:t>
            </a:r>
            <a:r>
              <a:rPr lang="pt-BR" dirty="0" smtClean="0"/>
              <a:t>(por exemplo, uma lista com cinco elementos), então é definido:</a:t>
            </a:r>
          </a:p>
          <a:p>
            <a:pPr lvl="1"/>
            <a:r>
              <a:rPr lang="pt-BR" dirty="0" smtClean="0"/>
              <a:t>um conjunto </a:t>
            </a:r>
            <a:r>
              <a:rPr lang="pt-BR" b="1" dirty="0" smtClean="0"/>
              <a:t>válido </a:t>
            </a:r>
            <a:r>
              <a:rPr lang="pt-BR" dirty="0" smtClean="0"/>
              <a:t>(lista com 5 elementos) e </a:t>
            </a:r>
          </a:p>
          <a:p>
            <a:pPr lvl="1"/>
            <a:r>
              <a:rPr lang="pt-BR" dirty="0" smtClean="0"/>
              <a:t>dois </a:t>
            </a:r>
            <a:r>
              <a:rPr lang="pt-BR" b="1" dirty="0" smtClean="0"/>
              <a:t>inválidos </a:t>
            </a:r>
            <a:r>
              <a:rPr lang="pt-BR" dirty="0" smtClean="0"/>
              <a:t>(lista com menos de 5 elementos e lista com mais de 5 elementos).</a:t>
            </a:r>
          </a:p>
          <a:p>
            <a:endParaRPr lang="pt-B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da Técnica 3/4</a:t>
            </a:r>
            <a:endParaRPr lang="pt-BR" dirty="0"/>
          </a:p>
        </p:txBody>
      </p:sp>
      <p:sp>
        <p:nvSpPr>
          <p:cNvPr id="3" name="Espaço Reservado para Conteúdo 2"/>
          <p:cNvSpPr>
            <a:spLocks noGrp="1"/>
          </p:cNvSpPr>
          <p:nvPr>
            <p:ph idx="1"/>
          </p:nvPr>
        </p:nvSpPr>
        <p:spPr/>
        <p:txBody>
          <a:bodyPr/>
          <a:lstStyle/>
          <a:p>
            <a:pPr lvl="0"/>
            <a:r>
              <a:rPr lang="pt-BR" dirty="0" smtClean="0"/>
              <a:t>Se as entradas válidas são especificadas como um </a:t>
            </a:r>
            <a:r>
              <a:rPr lang="pt-BR" i="1" dirty="0" smtClean="0"/>
              <a:t>conjunto de valores aceitáveis </a:t>
            </a:r>
            <a:r>
              <a:rPr lang="pt-BR" dirty="0" smtClean="0"/>
              <a:t>que podem ser tratados de forma diferente (por exemplo, os </a:t>
            </a:r>
            <a:r>
              <a:rPr lang="pt-BR" i="1" dirty="0" smtClean="0"/>
              <a:t>strings</a:t>
            </a:r>
            <a:r>
              <a:rPr lang="pt-BR" dirty="0" smtClean="0"/>
              <a:t> “masculino” e “feminino”), então é definido:</a:t>
            </a:r>
          </a:p>
          <a:p>
            <a:pPr lvl="1"/>
            <a:r>
              <a:rPr lang="pt-BR" dirty="0" smtClean="0"/>
              <a:t>um conjunto </a:t>
            </a:r>
            <a:r>
              <a:rPr lang="pt-BR" b="1" dirty="0" smtClean="0"/>
              <a:t>válido </a:t>
            </a:r>
            <a:r>
              <a:rPr lang="pt-BR" dirty="0" smtClean="0"/>
              <a:t>para cada uma das formas de tratamento e </a:t>
            </a:r>
          </a:p>
          <a:p>
            <a:pPr lvl="1"/>
            <a:r>
              <a:rPr lang="pt-BR" dirty="0" smtClean="0"/>
              <a:t>um conjunto </a:t>
            </a:r>
            <a:r>
              <a:rPr lang="pt-BR" b="1" dirty="0" smtClean="0"/>
              <a:t>inválido </a:t>
            </a:r>
            <a:r>
              <a:rPr lang="pt-BR" dirty="0" smtClean="0"/>
              <a:t>para outros valores quaisquer.</a:t>
            </a:r>
          </a:p>
          <a:p>
            <a:endParaRPr lang="pt-B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da Técnica 4/4</a:t>
            </a:r>
            <a:endParaRPr lang="pt-BR" dirty="0"/>
          </a:p>
        </p:txBody>
      </p:sp>
      <p:sp>
        <p:nvSpPr>
          <p:cNvPr id="3" name="Espaço Reservado para Conteúdo 2"/>
          <p:cNvSpPr>
            <a:spLocks noGrp="1"/>
          </p:cNvSpPr>
          <p:nvPr>
            <p:ph idx="1"/>
          </p:nvPr>
        </p:nvSpPr>
        <p:spPr/>
        <p:txBody>
          <a:bodyPr/>
          <a:lstStyle/>
          <a:p>
            <a:pPr lvl="0"/>
            <a:r>
              <a:rPr lang="pt-BR" dirty="0" smtClean="0"/>
              <a:t>Se as entradas válidas são especificadas como uma condição do tipo “deve ser de tal forma” (por exemplo, uma restrição sobre os dados de entrada como “a data final deve ser posterior a data inicial”), então deve ser definido:</a:t>
            </a:r>
          </a:p>
          <a:p>
            <a:pPr lvl="1"/>
            <a:r>
              <a:rPr lang="pt-BR" dirty="0" smtClean="0"/>
              <a:t>um conjunto </a:t>
            </a:r>
            <a:r>
              <a:rPr lang="pt-BR" b="1" dirty="0" smtClean="0"/>
              <a:t>válido </a:t>
            </a:r>
            <a:r>
              <a:rPr lang="pt-BR" dirty="0" smtClean="0"/>
              <a:t>(quando a condição é verdadeira) e </a:t>
            </a:r>
          </a:p>
          <a:p>
            <a:pPr lvl="1"/>
            <a:r>
              <a:rPr lang="pt-BR" dirty="0" smtClean="0"/>
              <a:t>um </a:t>
            </a:r>
            <a:r>
              <a:rPr lang="pt-BR" b="1" dirty="0" smtClean="0"/>
              <a:t>inválido </a:t>
            </a:r>
            <a:r>
              <a:rPr lang="pt-BR" dirty="0" smtClean="0"/>
              <a:t>(quando a condição é falsa).</a:t>
            </a:r>
          </a:p>
          <a:p>
            <a:endParaRPr lang="pt-B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as saídas</a:t>
            </a:r>
            <a:endParaRPr lang="pt-BR" dirty="0"/>
          </a:p>
        </p:txBody>
      </p:sp>
      <p:sp>
        <p:nvSpPr>
          <p:cNvPr id="3" name="Espaço Reservado para Conteúdo 2"/>
          <p:cNvSpPr>
            <a:spLocks noGrp="1"/>
          </p:cNvSpPr>
          <p:nvPr>
            <p:ph idx="1"/>
          </p:nvPr>
        </p:nvSpPr>
        <p:spPr/>
        <p:txBody>
          <a:bodyPr/>
          <a:lstStyle/>
          <a:p>
            <a:r>
              <a:rPr lang="pt-BR" dirty="0" smtClean="0"/>
              <a:t>Os conjuntos de valores válidos devem ser definidos não só em termos de restrições sobre as entradas, mas também em função dos resultados a serem produzidos. </a:t>
            </a:r>
          </a:p>
          <a:p>
            <a:r>
              <a:rPr lang="pt-BR" dirty="0" smtClean="0"/>
              <a:t>Se a operação a ser testada puder ter dois comportamentos possíveis em função do valor de um dos parâmetros, então vão existir dois conjuntos distintos de valores válidos para aquele parâmetro, um para cada comportamento possível.</a:t>
            </a:r>
          </a:p>
          <a:p>
            <a:endParaRPr lang="pt-B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sp>
        <p:nvSpPr>
          <p:cNvPr id="3" name="Espaço Reservado para Conteúdo 2"/>
          <p:cNvSpPr>
            <a:spLocks noGrp="1"/>
          </p:cNvSpPr>
          <p:nvPr>
            <p:ph idx="1"/>
          </p:nvPr>
        </p:nvSpPr>
        <p:spPr/>
        <p:txBody>
          <a:bodyPr/>
          <a:lstStyle/>
          <a:p>
            <a:r>
              <a:rPr lang="pt-BR" dirty="0" err="1" smtClean="0"/>
              <a:t>adicionaLivro</a:t>
            </a:r>
            <a:r>
              <a:rPr lang="pt-BR" dirty="0" smtClean="0"/>
              <a:t>(</a:t>
            </a:r>
            <a:r>
              <a:rPr lang="pt-BR" dirty="0" err="1" smtClean="0"/>
              <a:t>idLivro</a:t>
            </a:r>
            <a:r>
              <a:rPr lang="pt-BR" dirty="0" smtClean="0"/>
              <a:t>, </a:t>
            </a:r>
            <a:r>
              <a:rPr lang="pt-BR" dirty="0" err="1" smtClean="0"/>
              <a:t>idCompra</a:t>
            </a:r>
            <a:r>
              <a:rPr lang="pt-BR" dirty="0" smtClean="0"/>
              <a:t>, </a:t>
            </a:r>
            <a:r>
              <a:rPr lang="pt-BR" dirty="0" err="1" smtClean="0"/>
              <a:t>quant</a:t>
            </a:r>
            <a:r>
              <a:rPr lang="pt-BR" dirty="0" smtClean="0"/>
              <a:t>)</a:t>
            </a:r>
            <a:endParaRPr lang="pt-BR" dirty="0"/>
          </a:p>
        </p:txBody>
      </p:sp>
      <p:pic>
        <p:nvPicPr>
          <p:cNvPr id="4" name="Imagem 3"/>
          <p:cNvPicPr/>
          <p:nvPr/>
        </p:nvPicPr>
        <p:blipFill>
          <a:blip r:embed="rId2" cstate="print"/>
          <a:srcRect/>
          <a:stretch>
            <a:fillRect/>
          </a:stretch>
        </p:blipFill>
        <p:spPr bwMode="auto">
          <a:xfrm>
            <a:off x="611560" y="3212976"/>
            <a:ext cx="8352928" cy="1656184"/>
          </a:xfrm>
          <a:prstGeom prst="rect">
            <a:avLst/>
          </a:prstGeom>
          <a:noFill/>
          <a:ln w="9525">
            <a:noFill/>
            <a:miter lim="800000"/>
            <a:headEnd/>
            <a:tailEnd/>
          </a:ln>
        </p:spPr>
      </p:pic>
      <p:sp>
        <p:nvSpPr>
          <p:cNvPr id="5" name="Retângulo 4"/>
          <p:cNvSpPr/>
          <p:nvPr/>
        </p:nvSpPr>
        <p:spPr>
          <a:xfrm>
            <a:off x="755576" y="5013176"/>
            <a:ext cx="4572000" cy="923330"/>
          </a:xfrm>
          <a:prstGeom prst="rect">
            <a:avLst/>
          </a:prstGeom>
        </p:spPr>
        <p:txBody>
          <a:bodyPr>
            <a:spAutoFit/>
          </a:bodyPr>
          <a:lstStyle/>
          <a:p>
            <a:r>
              <a:rPr lang="pt-BR" dirty="0" smtClean="0"/>
              <a:t>O objetivo da operação consiste em adicionar na compra indicada um item que associe o livro indicado e uma quantidade.</a:t>
            </a:r>
            <a:endParaRPr lang="pt-B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620688"/>
            <a:ext cx="8229600" cy="1066800"/>
          </a:xfrm>
        </p:spPr>
        <p:txBody>
          <a:bodyPr/>
          <a:lstStyle/>
          <a:p>
            <a:r>
              <a:rPr lang="pt-BR" dirty="0" smtClean="0"/>
              <a:t>Conjuntos válidos e inválidos</a:t>
            </a:r>
            <a:endParaRPr lang="pt-BR" dirty="0"/>
          </a:p>
        </p:txBody>
      </p:sp>
      <p:sp>
        <p:nvSpPr>
          <p:cNvPr id="3" name="Espaço Reservado para Conteúdo 2"/>
          <p:cNvSpPr>
            <a:spLocks noGrp="1"/>
          </p:cNvSpPr>
          <p:nvPr>
            <p:ph idx="1"/>
          </p:nvPr>
        </p:nvSpPr>
        <p:spPr/>
        <p:txBody>
          <a:bodyPr>
            <a:normAutofit fontScale="92500" lnSpcReduction="20000"/>
          </a:bodyPr>
          <a:lstStyle/>
          <a:p>
            <a:pPr lvl="0"/>
            <a:r>
              <a:rPr lang="pt-BR" dirty="0" smtClean="0"/>
              <a:t>Para </a:t>
            </a:r>
            <a:r>
              <a:rPr lang="pt-BR" dirty="0" err="1" smtClean="0"/>
              <a:t>idLivro</a:t>
            </a:r>
            <a:r>
              <a:rPr lang="pt-BR" dirty="0" smtClean="0"/>
              <a:t>: </a:t>
            </a:r>
          </a:p>
          <a:p>
            <a:pPr lvl="1"/>
            <a:r>
              <a:rPr lang="pt-BR" sz="2800" dirty="0" smtClean="0">
                <a:solidFill>
                  <a:srgbClr val="00B050"/>
                </a:solidFill>
              </a:rPr>
              <a:t>Válido: se existe um livro com este id.</a:t>
            </a:r>
          </a:p>
          <a:p>
            <a:pPr lvl="1"/>
            <a:r>
              <a:rPr lang="pt-BR" sz="2800" dirty="0" smtClean="0"/>
              <a:t>Inválido: se tal livro não existe.</a:t>
            </a:r>
          </a:p>
          <a:p>
            <a:pPr lvl="0"/>
            <a:r>
              <a:rPr lang="pt-BR" dirty="0" smtClean="0"/>
              <a:t>Para </a:t>
            </a:r>
            <a:r>
              <a:rPr lang="pt-BR" dirty="0" err="1" smtClean="0"/>
              <a:t>idCompra</a:t>
            </a:r>
            <a:r>
              <a:rPr lang="pt-BR" dirty="0" smtClean="0"/>
              <a:t>: </a:t>
            </a:r>
          </a:p>
          <a:p>
            <a:pPr lvl="1"/>
            <a:r>
              <a:rPr lang="pt-BR" sz="2800" dirty="0" smtClean="0">
                <a:solidFill>
                  <a:srgbClr val="00B050"/>
                </a:solidFill>
              </a:rPr>
              <a:t>Válido: se existe uma compra com este id e ela está aberta</a:t>
            </a:r>
          </a:p>
          <a:p>
            <a:pPr lvl="1"/>
            <a:r>
              <a:rPr lang="pt-BR" sz="2800" dirty="0" smtClean="0"/>
              <a:t>Inválido: caso a compra não exista.</a:t>
            </a:r>
          </a:p>
          <a:p>
            <a:pPr lvl="1"/>
            <a:r>
              <a:rPr lang="pt-BR" sz="2800" dirty="0" smtClean="0"/>
              <a:t>Inválido: se a compra já está fechada.</a:t>
            </a:r>
          </a:p>
          <a:p>
            <a:pPr lvl="0"/>
            <a:r>
              <a:rPr lang="pt-BR" dirty="0" smtClean="0"/>
              <a:t>Para quantidade: </a:t>
            </a:r>
          </a:p>
          <a:p>
            <a:pPr lvl="1"/>
            <a:r>
              <a:rPr lang="pt-BR" sz="2800" dirty="0" smtClean="0">
                <a:solidFill>
                  <a:srgbClr val="00B050"/>
                </a:solidFill>
              </a:rPr>
              <a:t>Válido: se for um valor maior ou igual a 1.</a:t>
            </a:r>
          </a:p>
          <a:p>
            <a:pPr lvl="1"/>
            <a:r>
              <a:rPr lang="pt-BR" sz="2800" dirty="0" smtClean="0"/>
              <a:t>Inválido: para zero.</a:t>
            </a:r>
          </a:p>
          <a:p>
            <a:endParaRPr lang="pt-BR" dirty="0"/>
          </a:p>
        </p:txBody>
      </p:sp>
      <p:sp>
        <p:nvSpPr>
          <p:cNvPr id="4" name="Retângulo 3"/>
          <p:cNvSpPr/>
          <p:nvPr/>
        </p:nvSpPr>
        <p:spPr>
          <a:xfrm>
            <a:off x="4283968" y="1412776"/>
            <a:ext cx="4634923" cy="369332"/>
          </a:xfrm>
          <a:prstGeom prst="rect">
            <a:avLst/>
          </a:prstGeom>
        </p:spPr>
        <p:txBody>
          <a:bodyPr wrap="none">
            <a:spAutoFit/>
          </a:bodyPr>
          <a:lstStyle/>
          <a:p>
            <a:r>
              <a:rPr lang="pt-BR" dirty="0" err="1" smtClean="0"/>
              <a:t>adicionaLivro</a:t>
            </a:r>
            <a:r>
              <a:rPr lang="pt-BR" dirty="0" smtClean="0"/>
              <a:t>(</a:t>
            </a:r>
            <a:r>
              <a:rPr lang="pt-BR" dirty="0" err="1" smtClean="0"/>
              <a:t>idLivro</a:t>
            </a:r>
            <a:r>
              <a:rPr lang="pt-BR" dirty="0" smtClean="0"/>
              <a:t>, </a:t>
            </a:r>
            <a:r>
              <a:rPr lang="pt-BR" dirty="0" err="1" smtClean="0"/>
              <a:t>idCompra</a:t>
            </a:r>
            <a:r>
              <a:rPr lang="pt-BR" dirty="0" smtClean="0"/>
              <a:t>, </a:t>
            </a:r>
            <a:r>
              <a:rPr lang="pt-BR" dirty="0" err="1" smtClean="0"/>
              <a:t>quant</a:t>
            </a:r>
            <a:r>
              <a:rPr lang="pt-BR" dirty="0" smtClean="0"/>
              <a:t>:Natural)</a:t>
            </a:r>
            <a:endParaRPr lang="pt-B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smtClean="0"/>
              <a:t>Em relação aos resultados da operação, pode-se ainda considerar que, se o livro já consta na compra, então ao invés de criar um novo item, deve-se somar a quantidade solicitada com a quantidade que já consta na compra. </a:t>
            </a:r>
          </a:p>
          <a:p>
            <a:r>
              <a:rPr lang="pt-BR" dirty="0" smtClean="0"/>
              <a:t>Ou seja, existem dois comportamentos possíveis para um parâmetro de entrada, dependendo do valor deste e do estado interno dos objetos. </a:t>
            </a:r>
          </a:p>
          <a:p>
            <a:r>
              <a:rPr lang="pt-BR" dirty="0" smtClean="0"/>
              <a:t>Neste caso, pode-se subdividir o conjunto de valores válidos relacionados com </a:t>
            </a:r>
            <a:r>
              <a:rPr lang="pt-BR" dirty="0" err="1" smtClean="0"/>
              <a:t>idLivro</a:t>
            </a:r>
            <a:r>
              <a:rPr lang="pt-BR" dirty="0" smtClean="0"/>
              <a:t> em dois conjuntos válidos: </a:t>
            </a:r>
          </a:p>
          <a:p>
            <a:pPr lvl="1"/>
            <a:r>
              <a:rPr lang="pt-BR" dirty="0" smtClean="0">
                <a:solidFill>
                  <a:srgbClr val="00B050"/>
                </a:solidFill>
              </a:rPr>
              <a:t>um quando o </a:t>
            </a:r>
            <a:r>
              <a:rPr lang="pt-BR" dirty="0" err="1" smtClean="0">
                <a:solidFill>
                  <a:srgbClr val="00B050"/>
                </a:solidFill>
              </a:rPr>
              <a:t>idLivro</a:t>
            </a:r>
            <a:r>
              <a:rPr lang="pt-BR" dirty="0" smtClean="0">
                <a:solidFill>
                  <a:srgbClr val="00B050"/>
                </a:solidFill>
              </a:rPr>
              <a:t> passado não consta na compra e </a:t>
            </a:r>
          </a:p>
          <a:p>
            <a:pPr lvl="1"/>
            <a:r>
              <a:rPr lang="pt-BR" dirty="0" smtClean="0">
                <a:solidFill>
                  <a:srgbClr val="00B050"/>
                </a:solidFill>
              </a:rPr>
              <a:t>outro quando o </a:t>
            </a:r>
            <a:r>
              <a:rPr lang="pt-BR" dirty="0" err="1" smtClean="0">
                <a:solidFill>
                  <a:srgbClr val="00B050"/>
                </a:solidFill>
              </a:rPr>
              <a:t>idLivro</a:t>
            </a:r>
            <a:r>
              <a:rPr lang="pt-BR" dirty="0" smtClean="0">
                <a:solidFill>
                  <a:srgbClr val="00B050"/>
                </a:solidFill>
              </a:rPr>
              <a:t> passado já consta na compra.</a:t>
            </a:r>
            <a:endParaRPr lang="pt-BR" dirty="0">
              <a:solidFill>
                <a:srgbClr val="00B05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Então, </a:t>
            </a:r>
            <a:endParaRPr lang="pt-BR" dirty="0"/>
          </a:p>
        </p:txBody>
      </p:sp>
      <p:sp>
        <p:nvSpPr>
          <p:cNvPr id="3" name="Espaço Reservado para Conteúdo 2"/>
          <p:cNvSpPr>
            <a:spLocks noGrp="1"/>
          </p:cNvSpPr>
          <p:nvPr>
            <p:ph idx="1"/>
          </p:nvPr>
        </p:nvSpPr>
        <p:spPr/>
        <p:txBody>
          <a:bodyPr/>
          <a:lstStyle/>
          <a:p>
            <a:pPr lvl="0"/>
            <a:r>
              <a:rPr lang="pt-BR" dirty="0" smtClean="0"/>
              <a:t>Para </a:t>
            </a:r>
            <a:r>
              <a:rPr lang="pt-BR" dirty="0" err="1" smtClean="0"/>
              <a:t>idLivro</a:t>
            </a:r>
            <a:r>
              <a:rPr lang="pt-BR" dirty="0" smtClean="0"/>
              <a:t>: </a:t>
            </a:r>
          </a:p>
          <a:p>
            <a:pPr lvl="1"/>
            <a:r>
              <a:rPr lang="pt-BR" sz="2800" dirty="0" smtClean="0">
                <a:solidFill>
                  <a:srgbClr val="00B050"/>
                </a:solidFill>
              </a:rPr>
              <a:t>Válido: se existe um livro com este id </a:t>
            </a:r>
            <a:r>
              <a:rPr lang="pt-BR" sz="2800" i="1" dirty="0" smtClean="0">
                <a:solidFill>
                  <a:srgbClr val="00B050"/>
                </a:solidFill>
              </a:rPr>
              <a:t>e ele não consta na compra</a:t>
            </a:r>
            <a:r>
              <a:rPr lang="pt-BR" sz="2800" dirty="0" smtClean="0">
                <a:solidFill>
                  <a:srgbClr val="00B050"/>
                </a:solidFill>
              </a:rPr>
              <a:t>. </a:t>
            </a:r>
          </a:p>
          <a:p>
            <a:pPr lvl="1"/>
            <a:r>
              <a:rPr lang="pt-BR" sz="2800" dirty="0" smtClean="0">
                <a:solidFill>
                  <a:srgbClr val="00B050"/>
                </a:solidFill>
              </a:rPr>
              <a:t>Válido: se existe um livro com este id </a:t>
            </a:r>
            <a:r>
              <a:rPr lang="pt-BR" sz="2800" i="1" dirty="0" smtClean="0">
                <a:solidFill>
                  <a:srgbClr val="00B050"/>
                </a:solidFill>
              </a:rPr>
              <a:t>e ele já consta na compra</a:t>
            </a:r>
            <a:r>
              <a:rPr lang="pt-BR" sz="2800" dirty="0" smtClean="0">
                <a:solidFill>
                  <a:srgbClr val="00B050"/>
                </a:solidFill>
              </a:rPr>
              <a:t>.</a:t>
            </a:r>
          </a:p>
          <a:p>
            <a:pPr lvl="1"/>
            <a:r>
              <a:rPr lang="pt-BR" sz="2800" dirty="0" smtClean="0"/>
              <a:t>Inválido: se tal livro não existe.</a:t>
            </a:r>
          </a:p>
          <a:p>
            <a:endParaRPr lang="pt-B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Plano de teste funcional para “</a:t>
            </a:r>
            <a:r>
              <a:rPr lang="pt-BR" dirty="0" err="1" smtClean="0"/>
              <a:t>adicionaLivro</a:t>
            </a:r>
            <a:r>
              <a:rPr lang="pt-BR" dirty="0" smtClean="0"/>
              <a:t>”</a:t>
            </a:r>
            <a:endParaRPr lang="pt-B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2420888"/>
            <a:ext cx="8743200"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Análise de Valor Limite</a:t>
            </a:r>
            <a:endParaRPr lang="pt-BR" dirty="0"/>
          </a:p>
        </p:txBody>
      </p:sp>
      <p:sp>
        <p:nvSpPr>
          <p:cNvPr id="3" name="Espaço Reservado para Conteúdo 2"/>
          <p:cNvSpPr>
            <a:spLocks noGrp="1"/>
          </p:cNvSpPr>
          <p:nvPr>
            <p:ph idx="1"/>
          </p:nvPr>
        </p:nvSpPr>
        <p:spPr>
          <a:xfrm>
            <a:off x="457200" y="5301208"/>
            <a:ext cx="8229600" cy="1273328"/>
          </a:xfrm>
        </p:spPr>
        <p:txBody>
          <a:bodyPr>
            <a:normAutofit fontScale="85000" lnSpcReduction="20000"/>
          </a:bodyPr>
          <a:lstStyle/>
          <a:p>
            <a:r>
              <a:rPr lang="pt-BR" dirty="0" smtClean="0"/>
              <a:t>Consiste em considerar não apenas um valor qualquer para teste dentro de uma classe de equivalência, mas um ou mais valores fronteiriços com outras classes de equivalência quando isso puder ser determinado.</a:t>
            </a:r>
          </a:p>
          <a:p>
            <a:endParaRPr lang="pt-BR" dirty="0"/>
          </a:p>
        </p:txBody>
      </p:sp>
      <p:pic>
        <p:nvPicPr>
          <p:cNvPr id="2050" name="Picture 2" descr="http://www.quandonadaenoticia.blogger.com.br/formigas1.jpg"/>
          <p:cNvPicPr>
            <a:picLocks noChangeAspect="1" noChangeArrowheads="1"/>
          </p:cNvPicPr>
          <p:nvPr/>
        </p:nvPicPr>
        <p:blipFill>
          <a:blip r:embed="rId2" cstate="print"/>
          <a:srcRect/>
          <a:stretch>
            <a:fillRect/>
          </a:stretch>
        </p:blipFill>
        <p:spPr bwMode="auto">
          <a:xfrm>
            <a:off x="395536" y="2204864"/>
            <a:ext cx="4267200" cy="28098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Driver</a:t>
            </a:r>
            <a:endParaRPr lang="pt-BR" dirty="0"/>
          </a:p>
        </p:txBody>
      </p:sp>
      <p:sp>
        <p:nvSpPr>
          <p:cNvPr id="3" name="Espaço Reservado para Conteúdo 2"/>
          <p:cNvSpPr>
            <a:spLocks noGrp="1"/>
          </p:cNvSpPr>
          <p:nvPr>
            <p:ph idx="1"/>
          </p:nvPr>
        </p:nvSpPr>
        <p:spPr/>
        <p:txBody>
          <a:bodyPr/>
          <a:lstStyle/>
          <a:p>
            <a:r>
              <a:rPr lang="pt-BR" dirty="0" smtClean="0"/>
              <a:t>Por outro lado, muitas vezes é o módulo </a:t>
            </a:r>
            <a:r>
              <a:rPr lang="pt-BR" i="1" dirty="0" smtClean="0"/>
              <a:t>B</a:t>
            </a:r>
            <a:r>
              <a:rPr lang="pt-BR" dirty="0" smtClean="0"/>
              <a:t> que já está implementado, mas o módulo </a:t>
            </a:r>
            <a:r>
              <a:rPr lang="pt-BR" i="1" dirty="0" smtClean="0"/>
              <a:t>A</a:t>
            </a:r>
            <a:r>
              <a:rPr lang="pt-BR" dirty="0" smtClean="0"/>
              <a:t> que chama as funções de </a:t>
            </a:r>
            <a:r>
              <a:rPr lang="pt-BR" i="1" dirty="0" smtClean="0"/>
              <a:t>B</a:t>
            </a:r>
            <a:r>
              <a:rPr lang="pt-BR" dirty="0" smtClean="0"/>
              <a:t> ainda não foi implementado. </a:t>
            </a:r>
          </a:p>
          <a:p>
            <a:r>
              <a:rPr lang="pt-BR" dirty="0" smtClean="0"/>
              <a:t>Neste caso, deverá ser implementada uma simulação do módulo </a:t>
            </a:r>
            <a:r>
              <a:rPr lang="pt-BR" i="1" dirty="0" smtClean="0"/>
              <a:t>A</a:t>
            </a:r>
            <a:r>
              <a:rPr lang="pt-BR" dirty="0" smtClean="0"/>
              <a:t>, denominada </a:t>
            </a:r>
            <a:r>
              <a:rPr lang="pt-BR" i="1" dirty="0" smtClean="0"/>
              <a:t>driver</a:t>
            </a:r>
            <a:r>
              <a:rPr lang="pt-BR" dirty="0" smtClean="0"/>
              <a:t>. </a:t>
            </a:r>
          </a:p>
          <a:p>
            <a:r>
              <a:rPr lang="pt-BR" dirty="0" smtClean="0"/>
              <a:t>Essa simulação deverá chamar as funções do módulo </a:t>
            </a:r>
            <a:r>
              <a:rPr lang="pt-BR" i="1" dirty="0" smtClean="0"/>
              <a:t>B</a:t>
            </a:r>
            <a:r>
              <a:rPr lang="pt-BR" dirty="0" smtClean="0"/>
              <a:t> e, de preferência, executar todos os casos de teste necessários para testar </a:t>
            </a:r>
            <a:r>
              <a:rPr lang="pt-BR" i="1" dirty="0" smtClean="0"/>
              <a:t>B</a:t>
            </a:r>
            <a:r>
              <a:rPr lang="pt-BR" dirty="0" smtClean="0"/>
              <a:t>, de acordo com a técnica de teste adotada.  </a:t>
            </a:r>
          </a:p>
          <a:p>
            <a:endParaRPr lang="pt-BR" dirty="0"/>
          </a:p>
        </p:txBody>
      </p:sp>
      <p:sp>
        <p:nvSpPr>
          <p:cNvPr id="4" name="CaixaDeTexto 3"/>
          <p:cNvSpPr txBox="1"/>
          <p:nvPr/>
        </p:nvSpPr>
        <p:spPr>
          <a:xfrm>
            <a:off x="2987824" y="1268760"/>
            <a:ext cx="432048" cy="584775"/>
          </a:xfrm>
          <a:prstGeom prst="rect">
            <a:avLst/>
          </a:prstGeom>
          <a:noFill/>
          <a:ln>
            <a:solidFill>
              <a:srgbClr val="00B050"/>
            </a:solidFill>
            <a:prstDash val="dash"/>
          </a:ln>
        </p:spPr>
        <p:txBody>
          <a:bodyPr wrap="square" rtlCol="0">
            <a:spAutoFit/>
          </a:bodyPr>
          <a:lstStyle/>
          <a:p>
            <a:pPr algn="ctr"/>
            <a:r>
              <a:rPr lang="pt-BR" sz="3200" dirty="0" smtClean="0"/>
              <a:t>A</a:t>
            </a:r>
            <a:endParaRPr lang="pt-BR" sz="3200" dirty="0"/>
          </a:p>
        </p:txBody>
      </p:sp>
      <p:sp>
        <p:nvSpPr>
          <p:cNvPr id="5" name="CaixaDeTexto 4"/>
          <p:cNvSpPr txBox="1"/>
          <p:nvPr/>
        </p:nvSpPr>
        <p:spPr>
          <a:xfrm>
            <a:off x="4572000" y="1268760"/>
            <a:ext cx="432048" cy="584775"/>
          </a:xfrm>
          <a:prstGeom prst="rect">
            <a:avLst/>
          </a:prstGeom>
          <a:noFill/>
          <a:ln>
            <a:solidFill>
              <a:srgbClr val="00B050"/>
            </a:solidFill>
            <a:prstDash val="solid"/>
          </a:ln>
        </p:spPr>
        <p:txBody>
          <a:bodyPr wrap="square" rtlCol="0">
            <a:spAutoFit/>
          </a:bodyPr>
          <a:lstStyle/>
          <a:p>
            <a:pPr algn="ctr"/>
            <a:r>
              <a:rPr lang="pt-BR" sz="3200" dirty="0" smtClean="0"/>
              <a:t>B</a:t>
            </a:r>
            <a:endParaRPr lang="pt-BR" sz="3200" dirty="0"/>
          </a:p>
        </p:txBody>
      </p:sp>
      <p:sp>
        <p:nvSpPr>
          <p:cNvPr id="6" name="Seta para a direita 5"/>
          <p:cNvSpPr/>
          <p:nvPr/>
        </p:nvSpPr>
        <p:spPr>
          <a:xfrm>
            <a:off x="3563888" y="1484784"/>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 limite</a:t>
            </a:r>
            <a:endParaRPr lang="pt-BR" dirty="0"/>
          </a:p>
        </p:txBody>
      </p:sp>
      <p:sp>
        <p:nvSpPr>
          <p:cNvPr id="3" name="Espaço Reservado para Conteúdo 2"/>
          <p:cNvSpPr>
            <a:spLocks noGrp="1"/>
          </p:cNvSpPr>
          <p:nvPr>
            <p:ph idx="1"/>
          </p:nvPr>
        </p:nvSpPr>
        <p:spPr/>
        <p:txBody>
          <a:bodyPr/>
          <a:lstStyle/>
          <a:p>
            <a:r>
              <a:rPr lang="pt-BR" dirty="0" smtClean="0"/>
              <a:t>Em domínios ordenados (números inteiros, por exemplo), esse critério pode ser aplicado. </a:t>
            </a:r>
          </a:p>
          <a:p>
            <a:r>
              <a:rPr lang="pt-BR" dirty="0" smtClean="0"/>
              <a:t>Por exemplo, se um programa exige uma entrada que para ser válida deve estar no intervalo [</a:t>
            </a:r>
            <a:r>
              <a:rPr lang="pt-BR" i="1" dirty="0" smtClean="0"/>
              <a:t>n</a:t>
            </a:r>
            <a:r>
              <a:rPr lang="pt-BR" dirty="0" smtClean="0"/>
              <a:t>..</a:t>
            </a:r>
            <a:r>
              <a:rPr lang="pt-BR" i="1" dirty="0" smtClean="0"/>
              <a:t>m</a:t>
            </a:r>
            <a:r>
              <a:rPr lang="pt-BR" dirty="0" smtClean="0"/>
              <a:t>], então existem três classes de equivalência:</a:t>
            </a:r>
          </a:p>
          <a:p>
            <a:pPr lvl="1"/>
            <a:r>
              <a:rPr lang="pt-BR" dirty="0" smtClean="0"/>
              <a:t>Inválida para qualquer </a:t>
            </a:r>
            <a:r>
              <a:rPr lang="pt-BR" i="1" dirty="0" smtClean="0"/>
              <a:t>x</a:t>
            </a:r>
            <a:r>
              <a:rPr lang="pt-BR" dirty="0" smtClean="0"/>
              <a:t> &lt; </a:t>
            </a:r>
            <a:r>
              <a:rPr lang="pt-BR" i="1" dirty="0" smtClean="0"/>
              <a:t>n</a:t>
            </a:r>
            <a:r>
              <a:rPr lang="pt-BR" dirty="0" smtClean="0"/>
              <a:t>.</a:t>
            </a:r>
          </a:p>
          <a:p>
            <a:pPr lvl="1"/>
            <a:r>
              <a:rPr lang="pt-BR" dirty="0" smtClean="0">
                <a:solidFill>
                  <a:srgbClr val="00B050"/>
                </a:solidFill>
              </a:rPr>
              <a:t>Válida para qualquer </a:t>
            </a:r>
            <a:r>
              <a:rPr lang="pt-BR" i="1" dirty="0" smtClean="0">
                <a:solidFill>
                  <a:srgbClr val="00B050"/>
                </a:solidFill>
              </a:rPr>
              <a:t>x</a:t>
            </a:r>
            <a:r>
              <a:rPr lang="pt-BR" dirty="0" smtClean="0">
                <a:solidFill>
                  <a:srgbClr val="00B050"/>
                </a:solidFill>
              </a:rPr>
              <a:t> &gt;= </a:t>
            </a:r>
            <a:r>
              <a:rPr lang="pt-BR" i="1" dirty="0" smtClean="0">
                <a:solidFill>
                  <a:srgbClr val="00B050"/>
                </a:solidFill>
              </a:rPr>
              <a:t>n</a:t>
            </a:r>
            <a:r>
              <a:rPr lang="pt-BR" dirty="0" smtClean="0">
                <a:solidFill>
                  <a:srgbClr val="00B050"/>
                </a:solidFill>
              </a:rPr>
              <a:t> e </a:t>
            </a:r>
            <a:r>
              <a:rPr lang="pt-BR" i="1" dirty="0" smtClean="0">
                <a:solidFill>
                  <a:srgbClr val="00B050"/>
                </a:solidFill>
              </a:rPr>
              <a:t>x</a:t>
            </a:r>
            <a:r>
              <a:rPr lang="pt-BR" dirty="0" smtClean="0">
                <a:solidFill>
                  <a:srgbClr val="00B050"/>
                </a:solidFill>
              </a:rPr>
              <a:t> &lt;= </a:t>
            </a:r>
            <a:r>
              <a:rPr lang="pt-BR" i="1" dirty="0" smtClean="0">
                <a:solidFill>
                  <a:srgbClr val="00B050"/>
                </a:solidFill>
              </a:rPr>
              <a:t>m</a:t>
            </a:r>
            <a:r>
              <a:rPr lang="pt-BR" dirty="0" smtClean="0">
                <a:solidFill>
                  <a:srgbClr val="00B050"/>
                </a:solidFill>
              </a:rPr>
              <a:t>.</a:t>
            </a:r>
          </a:p>
          <a:p>
            <a:pPr lvl="1"/>
            <a:r>
              <a:rPr lang="pt-BR" dirty="0" smtClean="0"/>
              <a:t>Inválida para qualquer </a:t>
            </a:r>
            <a:r>
              <a:rPr lang="pt-BR" i="1" dirty="0" smtClean="0"/>
              <a:t>x</a:t>
            </a:r>
            <a:r>
              <a:rPr lang="pt-BR" dirty="0" smtClean="0"/>
              <a:t> &gt; </a:t>
            </a:r>
            <a:r>
              <a:rPr lang="pt-BR" i="1" dirty="0" smtClean="0"/>
              <a:t>m</a:t>
            </a:r>
            <a:r>
              <a:rPr lang="pt-BR" dirty="0" smtClean="0"/>
              <a:t>.</a:t>
            </a:r>
          </a:p>
          <a:p>
            <a:endParaRPr lang="pt-B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n-1[n ... m]m+1 ...</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A análise de valor limite sugere que possíveis erros de lógica do programa não vão ocorrer em pontos arbitrários dentro desses intervalos, mas nos pontos onde um intervalo se encontra com outro. </a:t>
            </a:r>
          </a:p>
          <a:p>
            <a:r>
              <a:rPr lang="pt-BR" dirty="0" smtClean="0"/>
              <a:t>Então:</a:t>
            </a:r>
          </a:p>
          <a:p>
            <a:pPr lvl="1"/>
            <a:r>
              <a:rPr lang="pt-BR" dirty="0" smtClean="0"/>
              <a:t>Para a primeira classe inválida, deve-se testar para o valor </a:t>
            </a:r>
            <a:r>
              <a:rPr lang="pt-BR" i="1" dirty="0" smtClean="0"/>
              <a:t>n</a:t>
            </a:r>
            <a:r>
              <a:rPr lang="pt-BR" dirty="0" smtClean="0"/>
              <a:t>-1.</a:t>
            </a:r>
          </a:p>
          <a:p>
            <a:pPr lvl="1"/>
            <a:r>
              <a:rPr lang="pt-BR" dirty="0" smtClean="0">
                <a:solidFill>
                  <a:srgbClr val="00B050"/>
                </a:solidFill>
              </a:rPr>
              <a:t>Para a classe válida, deve-se testar os valores </a:t>
            </a:r>
            <a:r>
              <a:rPr lang="pt-BR" i="1" dirty="0" smtClean="0">
                <a:solidFill>
                  <a:srgbClr val="00B050"/>
                </a:solidFill>
              </a:rPr>
              <a:t>n</a:t>
            </a:r>
            <a:r>
              <a:rPr lang="pt-BR" dirty="0" smtClean="0">
                <a:solidFill>
                  <a:srgbClr val="00B050"/>
                </a:solidFill>
              </a:rPr>
              <a:t> e </a:t>
            </a:r>
            <a:r>
              <a:rPr lang="pt-BR" i="1" dirty="0" smtClean="0">
                <a:solidFill>
                  <a:srgbClr val="00B050"/>
                </a:solidFill>
              </a:rPr>
              <a:t>m</a:t>
            </a:r>
            <a:r>
              <a:rPr lang="pt-BR" dirty="0" smtClean="0">
                <a:solidFill>
                  <a:srgbClr val="00B050"/>
                </a:solidFill>
              </a:rPr>
              <a:t>.</a:t>
            </a:r>
          </a:p>
          <a:p>
            <a:pPr lvl="1"/>
            <a:r>
              <a:rPr lang="pt-BR" dirty="0" smtClean="0"/>
              <a:t>Para a segunda classe inválida, deve-se testar para o valor </a:t>
            </a:r>
            <a:r>
              <a:rPr lang="pt-BR" i="1" dirty="0" smtClean="0"/>
              <a:t>m</a:t>
            </a:r>
            <a:r>
              <a:rPr lang="pt-BR" dirty="0" smtClean="0"/>
              <a:t>+1.</a:t>
            </a:r>
          </a:p>
          <a:p>
            <a:endParaRPr lang="pt-B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TDD – Desenvolvimento Orientado a Testes</a:t>
            </a:r>
            <a:endParaRPr lang="pt-BR" dirty="0"/>
          </a:p>
        </p:txBody>
      </p:sp>
      <p:sp>
        <p:nvSpPr>
          <p:cNvPr id="3" name="Espaço Reservado para Conteúdo 2"/>
          <p:cNvSpPr>
            <a:spLocks noGrp="1"/>
          </p:cNvSpPr>
          <p:nvPr>
            <p:ph idx="1"/>
          </p:nvPr>
        </p:nvSpPr>
        <p:spPr/>
        <p:txBody>
          <a:bodyPr/>
          <a:lstStyle/>
          <a:p>
            <a:r>
              <a:rPr lang="pt-BR" dirty="0" smtClean="0"/>
              <a:t>É uma técnica ou filosofia de programação que incorpora o teste no processo de produção de código da seguinte forma:</a:t>
            </a:r>
          </a:p>
          <a:p>
            <a:endParaRPr lang="pt-BR" dirty="0"/>
          </a:p>
        </p:txBody>
      </p:sp>
      <p:pic>
        <p:nvPicPr>
          <p:cNvPr id="4" name="Imagem 3"/>
          <p:cNvPicPr/>
          <p:nvPr/>
        </p:nvPicPr>
        <p:blipFill>
          <a:blip r:embed="rId2" cstate="print"/>
          <a:srcRect/>
          <a:stretch>
            <a:fillRect/>
          </a:stretch>
        </p:blipFill>
        <p:spPr bwMode="auto">
          <a:xfrm>
            <a:off x="0" y="3933056"/>
            <a:ext cx="9144000" cy="2924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KISS e YAGNI</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Uma vez que os testes foram estabelecidos, o programador não deve implementar nenhuma funcionalidade além daquelas para as quais o teste foi criado. </a:t>
            </a:r>
          </a:p>
          <a:p>
            <a:r>
              <a:rPr lang="pt-BR" dirty="0" smtClean="0"/>
              <a:t>Isso evita que os programadores percam tempo criando estruturas que efetivamente não eram necessárias desde o início. </a:t>
            </a:r>
          </a:p>
          <a:p>
            <a:r>
              <a:rPr lang="pt-BR" dirty="0" smtClean="0"/>
              <a:t>Isso satisfaz os princípios: </a:t>
            </a:r>
          </a:p>
          <a:p>
            <a:pPr lvl="1"/>
            <a:r>
              <a:rPr lang="pt-BR" i="1" dirty="0" smtClean="0"/>
              <a:t>KISS</a:t>
            </a:r>
            <a:r>
              <a:rPr lang="pt-BR" dirty="0" smtClean="0"/>
              <a:t> (</a:t>
            </a:r>
            <a:r>
              <a:rPr lang="pt-BR" i="1" dirty="0" err="1" smtClean="0"/>
              <a:t>Keep</a:t>
            </a:r>
            <a:r>
              <a:rPr lang="pt-BR" i="1" dirty="0" smtClean="0"/>
              <a:t> it </a:t>
            </a:r>
            <a:r>
              <a:rPr lang="pt-BR" i="1" dirty="0" err="1" smtClean="0"/>
              <a:t>Simple</a:t>
            </a:r>
            <a:r>
              <a:rPr lang="pt-BR" i="1" dirty="0" smtClean="0"/>
              <a:t>, </a:t>
            </a:r>
            <a:r>
              <a:rPr lang="pt-BR" i="1" dirty="0" err="1" smtClean="0"/>
              <a:t>Stupid</a:t>
            </a:r>
            <a:r>
              <a:rPr lang="pt-BR" dirty="0" smtClean="0"/>
              <a:t>!)</a:t>
            </a:r>
          </a:p>
          <a:p>
            <a:pPr lvl="1"/>
            <a:r>
              <a:rPr lang="pt-BR" i="1" dirty="0" smtClean="0"/>
              <a:t>YAGNI</a:t>
            </a:r>
            <a:r>
              <a:rPr lang="pt-BR" dirty="0" smtClean="0"/>
              <a:t> (</a:t>
            </a:r>
            <a:r>
              <a:rPr lang="pt-BR" i="1" dirty="0" err="1" smtClean="0"/>
              <a:t>You</a:t>
            </a:r>
            <a:r>
              <a:rPr lang="pt-BR" i="1" dirty="0" smtClean="0"/>
              <a:t> </a:t>
            </a:r>
            <a:r>
              <a:rPr lang="pt-BR" i="1" dirty="0" err="1" smtClean="0"/>
              <a:t>Ain’t</a:t>
            </a:r>
            <a:r>
              <a:rPr lang="pt-BR" i="1" dirty="0" smtClean="0"/>
              <a:t> </a:t>
            </a:r>
            <a:r>
              <a:rPr lang="pt-BR" i="1" dirty="0" err="1" smtClean="0"/>
              <a:t>Gonna</a:t>
            </a:r>
            <a:r>
              <a:rPr lang="pt-BR" i="1" dirty="0" smtClean="0"/>
              <a:t> </a:t>
            </a:r>
            <a:r>
              <a:rPr lang="pt-BR" i="1" dirty="0" err="1" smtClean="0"/>
              <a:t>Need</a:t>
            </a:r>
            <a:r>
              <a:rPr lang="pt-BR" i="1" dirty="0" smtClean="0"/>
              <a:t> It</a:t>
            </a:r>
            <a:r>
              <a:rPr lang="pt-BR" dirty="0" smtClean="0"/>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 técnica é bastante exigente em relação ao processo a ser seguido. </a:t>
            </a:r>
          </a:p>
          <a:p>
            <a:r>
              <a:rPr lang="pt-BR" dirty="0" smtClean="0"/>
              <a:t>Um programador, por exemplo, que descubra a necessidade de adicionar um ELSE a um IF em um código já aprovado nos testes, deverá, antes de escrever código, escrever um teste para este ELSE, certificar-se que o teste falha para o programa atual, e somente depois adicionar o ELSE no código. </a:t>
            </a:r>
          </a:p>
          <a:p>
            <a:r>
              <a:rPr lang="pt-BR" dirty="0" smtClean="0"/>
              <a:t>Pular etapas não é encorajado pela técnica</a:t>
            </a:r>
          </a:p>
          <a:p>
            <a:endParaRPr lang="pt-B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Medição em Teste</a:t>
            </a:r>
            <a:endParaRPr lang="pt-BR" dirty="0"/>
          </a:p>
        </p:txBody>
      </p:sp>
      <p:sp>
        <p:nvSpPr>
          <p:cNvPr id="3" name="Espaço Reservado para Conteúdo 2"/>
          <p:cNvSpPr>
            <a:spLocks noGrp="1"/>
          </p:cNvSpPr>
          <p:nvPr>
            <p:ph idx="1"/>
          </p:nvPr>
        </p:nvSpPr>
        <p:spPr/>
        <p:txBody>
          <a:bodyPr>
            <a:normAutofit/>
          </a:bodyPr>
          <a:lstStyle/>
          <a:p>
            <a:pPr lvl="0"/>
            <a:r>
              <a:rPr lang="pt-BR" i="1" dirty="0" smtClean="0"/>
              <a:t>Métricas do processo de teste</a:t>
            </a:r>
            <a:r>
              <a:rPr lang="pt-BR" dirty="0" smtClean="0"/>
              <a:t>. </a:t>
            </a:r>
          </a:p>
          <a:p>
            <a:pPr lvl="1"/>
            <a:r>
              <a:rPr lang="pt-BR" dirty="0" smtClean="0"/>
              <a:t>As medidas relacionadas reportam a quantidade de testes requeridos, planejados, executados, etc., mas não o estado do produto em si.</a:t>
            </a:r>
          </a:p>
          <a:p>
            <a:pPr lvl="0"/>
            <a:r>
              <a:rPr lang="pt-BR" i="1" dirty="0" smtClean="0"/>
              <a:t>Métricas de teste do produto</a:t>
            </a:r>
            <a:r>
              <a:rPr lang="pt-BR" dirty="0" smtClean="0"/>
              <a:t>. </a:t>
            </a:r>
          </a:p>
          <a:p>
            <a:pPr lvl="1"/>
            <a:r>
              <a:rPr lang="pt-BR" dirty="0" smtClean="0"/>
              <a:t>As medidas relacionadas reportam o estado do produto em relação à atividade de teste, como por exemplo, quantos defeitos foram encontrados, quantos estão em revisão, quantos foram resolvidos, etc.</a:t>
            </a:r>
          </a:p>
          <a:p>
            <a:endParaRPr lang="pt-B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Exemplos de métricas de processo de teste</a:t>
            </a:r>
            <a:endParaRPr lang="pt-BR" dirty="0"/>
          </a:p>
        </p:txBody>
      </p:sp>
      <p:sp>
        <p:nvSpPr>
          <p:cNvPr id="3" name="Espaço Reservado para Conteúdo 2"/>
          <p:cNvSpPr>
            <a:spLocks noGrp="1"/>
          </p:cNvSpPr>
          <p:nvPr>
            <p:ph idx="1"/>
          </p:nvPr>
        </p:nvSpPr>
        <p:spPr/>
        <p:txBody>
          <a:bodyPr/>
          <a:lstStyle/>
          <a:p>
            <a:pPr lvl="0"/>
            <a:r>
              <a:rPr lang="pt-BR" dirty="0" smtClean="0"/>
              <a:t>Número de testes previstos (sua necessidade já foi identificada).</a:t>
            </a:r>
          </a:p>
          <a:p>
            <a:pPr lvl="0"/>
            <a:r>
              <a:rPr lang="pt-BR" dirty="0" smtClean="0"/>
              <a:t>Número de testes planejados (casos de teste definidos).</a:t>
            </a:r>
          </a:p>
          <a:p>
            <a:pPr lvl="0"/>
            <a:r>
              <a:rPr lang="pt-BR" dirty="0" smtClean="0"/>
              <a:t>Número de testes executados, incluindo (a) testes que falharam e (b) testes que foram aprovados.</a:t>
            </a:r>
          </a:p>
          <a:p>
            <a:endParaRPr lang="pt-B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Exemplos de métricas relativas ao produto em teste</a:t>
            </a:r>
            <a:endParaRPr lang="pt-BR" dirty="0"/>
          </a:p>
        </p:txBody>
      </p:sp>
      <p:sp>
        <p:nvSpPr>
          <p:cNvPr id="3" name="Espaço Reservado para Conteúdo 2"/>
          <p:cNvSpPr>
            <a:spLocks noGrp="1"/>
          </p:cNvSpPr>
          <p:nvPr>
            <p:ph idx="1"/>
          </p:nvPr>
        </p:nvSpPr>
        <p:spPr/>
        <p:txBody>
          <a:bodyPr/>
          <a:lstStyle/>
          <a:p>
            <a:pPr lvl="0"/>
            <a:r>
              <a:rPr lang="pt-BR" dirty="0" smtClean="0"/>
              <a:t>Número de defeitos descobertos.</a:t>
            </a:r>
          </a:p>
          <a:p>
            <a:pPr lvl="0"/>
            <a:r>
              <a:rPr lang="pt-BR" dirty="0" smtClean="0"/>
              <a:t>Número de defeitos corrigidos.</a:t>
            </a:r>
          </a:p>
          <a:p>
            <a:pPr lvl="0"/>
            <a:r>
              <a:rPr lang="pt-BR" dirty="0" smtClean="0"/>
              <a:t>Distribuição dos defeitos por grau de severidade.</a:t>
            </a:r>
          </a:p>
          <a:p>
            <a:pPr lvl="0"/>
            <a:r>
              <a:rPr lang="pt-BR" dirty="0" smtClean="0"/>
              <a:t>Distribuição dos defeitos por módulo.</a:t>
            </a:r>
          </a:p>
          <a:p>
            <a:endParaRPr lang="pt-B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métricas compostas</a:t>
            </a:r>
            <a:endParaRPr lang="pt-BR" dirty="0"/>
          </a:p>
        </p:txBody>
      </p:sp>
      <p:sp>
        <p:nvSpPr>
          <p:cNvPr id="3" name="Espaço Reservado para Conteúdo 2"/>
          <p:cNvSpPr>
            <a:spLocks noGrp="1"/>
          </p:cNvSpPr>
          <p:nvPr>
            <p:ph idx="1"/>
          </p:nvPr>
        </p:nvSpPr>
        <p:spPr/>
        <p:txBody>
          <a:bodyPr/>
          <a:lstStyle/>
          <a:p>
            <a:pPr lvl="0"/>
            <a:r>
              <a:rPr lang="pt-BR" i="1" dirty="0" smtClean="0"/>
              <a:t>Custo para encontrar um defeito</a:t>
            </a:r>
            <a:r>
              <a:rPr lang="pt-BR" dirty="0" smtClean="0"/>
              <a:t> = </a:t>
            </a:r>
          </a:p>
          <a:p>
            <a:pPr lvl="1"/>
            <a:r>
              <a:rPr lang="pt-BR" dirty="0" smtClean="0"/>
              <a:t>esforço total com atividades de teste / número de defeitos encontrados.</a:t>
            </a:r>
          </a:p>
          <a:p>
            <a:pPr lvl="0"/>
            <a:r>
              <a:rPr lang="pt-BR" i="1" dirty="0" smtClean="0"/>
              <a:t>Adequação dos casos de teste</a:t>
            </a:r>
            <a:r>
              <a:rPr lang="pt-BR" dirty="0" smtClean="0"/>
              <a:t> = </a:t>
            </a:r>
          </a:p>
          <a:p>
            <a:pPr lvl="1"/>
            <a:r>
              <a:rPr lang="pt-BR" dirty="0" smtClean="0"/>
              <a:t>número de casos de teste real / número de casos de teste estimado.</a:t>
            </a:r>
          </a:p>
          <a:p>
            <a:pPr lvl="0"/>
            <a:r>
              <a:rPr lang="pt-BR" i="1" dirty="0" smtClean="0"/>
              <a:t>Efetividade dos casos de teste</a:t>
            </a:r>
            <a:r>
              <a:rPr lang="pt-BR" dirty="0" smtClean="0"/>
              <a:t> = </a:t>
            </a:r>
          </a:p>
          <a:p>
            <a:pPr lvl="1"/>
            <a:r>
              <a:rPr lang="pt-BR" dirty="0" smtClean="0"/>
              <a:t>número de defeitos encontrados através de testes / número total de defeitos encontrados.</a:t>
            </a:r>
          </a:p>
          <a:p>
            <a:endParaRPr lang="pt-B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Depuração</a:t>
            </a:r>
            <a:endParaRPr lang="pt-BR" dirty="0"/>
          </a:p>
        </p:txBody>
      </p:sp>
      <p:sp>
        <p:nvSpPr>
          <p:cNvPr id="3" name="Espaço Reservado para Conteúdo 2"/>
          <p:cNvSpPr>
            <a:spLocks noGrp="1"/>
          </p:cNvSpPr>
          <p:nvPr>
            <p:ph idx="1"/>
          </p:nvPr>
        </p:nvSpPr>
        <p:spPr/>
        <p:txBody>
          <a:bodyPr/>
          <a:lstStyle/>
          <a:p>
            <a:r>
              <a:rPr lang="pt-BR" dirty="0" smtClean="0"/>
              <a:t>Depuração é o processo de remover defeitos de um programa. </a:t>
            </a:r>
          </a:p>
          <a:p>
            <a:r>
              <a:rPr lang="pt-BR" dirty="0" smtClean="0"/>
              <a:t>Ela normalmente inicia com atividades de teste, que identificam o problema, ou a partir de inspeções de código, ou ainda, a partir de relatos de usuários. </a:t>
            </a:r>
          </a:p>
          <a:p>
            <a:r>
              <a:rPr lang="pt-BR" dirty="0" smtClean="0"/>
              <a:t>No último caso, a equipe deve, no início do processo de depuração, tentar reproduzir o defeito relatado pelo usuário, o que nem sempre é possível ou fácil.</a:t>
            </a:r>
          </a:p>
          <a:p>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1933</TotalTime>
  <Words>6006</Words>
  <Application>Microsoft Office PowerPoint</Application>
  <PresentationFormat>Apresentação na tela (4:3)</PresentationFormat>
  <Paragraphs>500</Paragraphs>
  <Slides>101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101</vt:i4>
      </vt:variant>
    </vt:vector>
  </HeadingPairs>
  <TitlesOfParts>
    <vt:vector size="107" baseType="lpstr">
      <vt:lpstr>Arial</vt:lpstr>
      <vt:lpstr>Calibri</vt:lpstr>
      <vt:lpstr>Georgia</vt:lpstr>
      <vt:lpstr>Times New Roman</vt:lpstr>
      <vt:lpstr>Wingdings 2</vt:lpstr>
      <vt:lpstr>Urbano</vt:lpstr>
      <vt:lpstr>Teste de Software</vt:lpstr>
      <vt:lpstr>Erro humano</vt:lpstr>
      <vt:lpstr>Fundamentos</vt:lpstr>
      <vt:lpstr>Verificação, Validação e Teste</vt:lpstr>
      <vt:lpstr>Depuração</vt:lpstr>
      <vt:lpstr>Teste de partes de software</vt:lpstr>
      <vt:lpstr>Stub</vt:lpstr>
      <vt:lpstr>Exemplo: um stub para gerador de números primos</vt:lpstr>
      <vt:lpstr>Driver</vt:lpstr>
      <vt:lpstr>Níveis de Teste de Funcionalidade</vt:lpstr>
      <vt:lpstr>Teste de Unidade</vt:lpstr>
      <vt:lpstr>Exemplo (verificar se um método foi corretamente implementado em uma classe)</vt:lpstr>
      <vt:lpstr>Classes de equivalência</vt:lpstr>
      <vt:lpstr>Testes que devem ser feitos</vt:lpstr>
      <vt:lpstr>Exemplo de driver para o teste</vt:lpstr>
      <vt:lpstr>2 – o teste propriamente dito</vt:lpstr>
      <vt:lpstr>3 – teste de falha</vt:lpstr>
      <vt:lpstr>4 – teste de falha</vt:lpstr>
      <vt:lpstr>5 – teste de falha</vt:lpstr>
      <vt:lpstr>6 – limpando a casa</vt:lpstr>
      <vt:lpstr>Ferramentas para teste</vt:lpstr>
      <vt:lpstr>Teste de Integração</vt:lpstr>
      <vt:lpstr>Técnicas de integração</vt:lpstr>
      <vt:lpstr>Integração big bang</vt:lpstr>
      <vt:lpstr>Integração bottom up</vt:lpstr>
      <vt:lpstr>Integração top-down</vt:lpstr>
      <vt:lpstr>Integração sandwich</vt:lpstr>
      <vt:lpstr>Teste de Sistema</vt:lpstr>
      <vt:lpstr>Exemplo (caso de uso a ser testado)</vt:lpstr>
      <vt:lpstr>Apresentação do PowerPoint</vt:lpstr>
      <vt:lpstr>Teste de Aceitação</vt:lpstr>
      <vt:lpstr>Variações</vt:lpstr>
      <vt:lpstr>Teste de Ciclo de Negócio</vt:lpstr>
      <vt:lpstr>Teste de regressão</vt:lpstr>
      <vt:lpstr>Testes Suplementares</vt:lpstr>
      <vt:lpstr>Teste de interface com usuário </vt:lpstr>
      <vt:lpstr>Teste de Performance</vt:lpstr>
      <vt:lpstr>Tipos de teste de performance</vt:lpstr>
      <vt:lpstr>Teste de carga</vt:lpstr>
      <vt:lpstr>Teste de stress</vt:lpstr>
      <vt:lpstr>Teste de resistência</vt:lpstr>
      <vt:lpstr>Testes de Segurança</vt:lpstr>
      <vt:lpstr>Teste de recuperação de falha</vt:lpstr>
      <vt:lpstr>Teste de instalação</vt:lpstr>
      <vt:lpstr>Técnicas de Teste</vt:lpstr>
      <vt:lpstr>Teste Estrutural</vt:lpstr>
      <vt:lpstr>Complexidade Ciclomática</vt:lpstr>
      <vt:lpstr>O que conta?</vt:lpstr>
      <vt:lpstr>Testabilidade </vt:lpstr>
      <vt:lpstr>Exemplo: qual a complexidade ciclomática do programa abaixo?</vt:lpstr>
      <vt:lpstr>Grafo de fluxo</vt:lpstr>
      <vt:lpstr>Apresentação do PowerPoint</vt:lpstr>
      <vt:lpstr>Apresentação do PowerPoint</vt:lpstr>
      <vt:lpstr>Apresentação do PowerPoint</vt:lpstr>
      <vt:lpstr>Apresentação do PowerPoint</vt:lpstr>
      <vt:lpstr>Apresentação do PowerPoint</vt:lpstr>
      <vt:lpstr>Retornando ao exemplo</vt:lpstr>
      <vt:lpstr>Caminhos Independentes</vt:lpstr>
      <vt:lpstr>Algoritmo para encontrar os caminhos independentes</vt:lpstr>
      <vt:lpstr>Exemplo</vt:lpstr>
      <vt:lpstr>Exemplo</vt:lpstr>
      <vt:lpstr>Exemplo</vt:lpstr>
      <vt:lpstr>Exemplo</vt:lpstr>
      <vt:lpstr>Exemplo</vt:lpstr>
      <vt:lpstr>Casos de Teste</vt:lpstr>
      <vt:lpstr>Exemplo</vt:lpstr>
      <vt:lpstr>Exemplo com múltiplas condições</vt:lpstr>
      <vt:lpstr>Caminhos impossíveis</vt:lpstr>
      <vt:lpstr>Exemplo de programa com caminhos impossíveis</vt:lpstr>
      <vt:lpstr>Limitações do Teste Estrutural</vt:lpstr>
      <vt:lpstr>Limitações do Teste Estrutural</vt:lpstr>
      <vt:lpstr>Limitações do Teste Estrutural</vt:lpstr>
      <vt:lpstr>Apresentação do PowerPoint</vt:lpstr>
      <vt:lpstr>Teste Funcional</vt:lpstr>
      <vt:lpstr>Apresentação do PowerPoint</vt:lpstr>
      <vt:lpstr>Apresentação do PowerPoint</vt:lpstr>
      <vt:lpstr>Apresentação do PowerPoint</vt:lpstr>
      <vt:lpstr>Particionamento de Equivalência</vt:lpstr>
      <vt:lpstr>Definição da Técnica 1/4</vt:lpstr>
      <vt:lpstr>Definição da Técnica 2/4</vt:lpstr>
      <vt:lpstr>Definição da Técnica 3/4</vt:lpstr>
      <vt:lpstr>Definição da Técnica 4/4</vt:lpstr>
      <vt:lpstr>Sobre as saídas</vt:lpstr>
      <vt:lpstr>Exemplo</vt:lpstr>
      <vt:lpstr>Conjuntos válidos e inválidos</vt:lpstr>
      <vt:lpstr>Apresentação do PowerPoint</vt:lpstr>
      <vt:lpstr>Então, </vt:lpstr>
      <vt:lpstr>Plano de teste funcional para “adicionaLivro”</vt:lpstr>
      <vt:lpstr>Análise de Valor Limite</vt:lpstr>
      <vt:lpstr>Valor limite</vt:lpstr>
      <vt:lpstr>... n-1[n ... m]m+1 ...</vt:lpstr>
      <vt:lpstr>TDD – Desenvolvimento Orientado a Testes</vt:lpstr>
      <vt:lpstr>KISS e YAGNI</vt:lpstr>
      <vt:lpstr>Apresentação do PowerPoint</vt:lpstr>
      <vt:lpstr>Medição em Teste</vt:lpstr>
      <vt:lpstr>Exemplos de métricas de processo de teste</vt:lpstr>
      <vt:lpstr>Exemplos de métricas relativas ao produto em teste</vt:lpstr>
      <vt:lpstr>Exemplos de métricas compostas</vt:lpstr>
      <vt:lpstr>Depuração</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Ágeis de Desenvolvimento de Software </dc:title>
  <cp:lastModifiedBy>Raul Sidnei Wazlawick</cp:lastModifiedBy>
  <cp:revision>155</cp:revision>
  <dcterms:modified xsi:type="dcterms:W3CDTF">2015-05-28T17:59:38Z</dcterms:modified>
</cp:coreProperties>
</file>