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F4EF8-24C1-4348-8523-ECECC19BE4E4}" type="datetimeFigureOut">
              <a:rPr lang="pt-BR" smtClean="0"/>
              <a:pPr/>
              <a:t>31/5/2012</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1BC06CE-6A77-432A-B50F-F91D008B79B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2E700DB3-DBF0-4086-B675-117E7A9610B8}" type="datetimeFigureOut">
              <a:rPr lang="pt-BR" smtClean="0"/>
              <a:pPr/>
              <a:t>31/5/2012</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31/5/2012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31/5/2012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31/5/2012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31/5/2012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31/5/2012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Data 25"/>
          <p:cNvSpPr>
            <a:spLocks noGrp="1"/>
          </p:cNvSpPr>
          <p:nvPr>
            <p:ph type="dt" sz="half" idx="10"/>
          </p:nvPr>
        </p:nvSpPr>
        <p:spPr/>
        <p:txBody>
          <a:bodyPr rtlCol="0"/>
          <a:lstStyle/>
          <a:p>
            <a:fld id="{2E700DB3-DBF0-4086-B675-117E7A9610B8}" type="datetimeFigureOut">
              <a:rPr lang="pt-BR" smtClean="0"/>
              <a:pPr/>
              <a:t>31/5/2012</a:t>
            </a:fld>
            <a:endParaRPr lang="pt-BR"/>
          </a:p>
        </p:txBody>
      </p:sp>
      <p:sp>
        <p:nvSpPr>
          <p:cNvPr id="27" name="Espaço Reservado para Número de Slide 2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2E700DB3-DBF0-4086-B675-117E7A9610B8}" type="datetimeFigureOut">
              <a:rPr lang="pt-BR" smtClean="0"/>
              <a:pPr/>
              <a:t>31/5/2012</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31/5/2012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31/5/2012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31/5/2012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E700DB3-DBF0-4086-B675-117E7A9610B8}" type="datetimeFigureOut">
              <a:rPr lang="pt-BR" smtClean="0"/>
              <a:pPr/>
              <a:t>31/5/2012</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Manutenção de Software</a:t>
            </a:r>
            <a:endParaRPr lang="pt-BR" dirty="0"/>
          </a:p>
        </p:txBody>
      </p:sp>
      <p:sp>
        <p:nvSpPr>
          <p:cNvPr id="3" name="Subtítulo 2"/>
          <p:cNvSpPr>
            <a:spLocks noGrp="1"/>
          </p:cNvSpPr>
          <p:nvPr>
            <p:ph type="subTitle" idx="1"/>
          </p:nvPr>
        </p:nvSpPr>
        <p:spPr/>
        <p:txBody>
          <a:bodyPr/>
          <a:lstStyle/>
          <a:p>
            <a:r>
              <a:rPr lang="pt-BR" dirty="0" smtClean="0"/>
              <a:t>Prof. Raul Sidnei Wazlawick</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200" b="1" dirty="0" smtClean="0"/>
              <a:t>4. Lei </a:t>
            </a:r>
            <a:r>
              <a:rPr lang="pt-BR" sz="3200" b="1" dirty="0" smtClean="0"/>
              <a:t>da Conservação da Estabilidade Organizacional: Taxa de trabalho </a:t>
            </a:r>
            <a:r>
              <a:rPr lang="pt-BR" sz="3200" b="1" dirty="0" smtClean="0"/>
              <a:t>invariante</a:t>
            </a:r>
            <a:endParaRPr lang="pt-BR" sz="3200" dirty="0"/>
          </a:p>
        </p:txBody>
      </p:sp>
      <p:sp>
        <p:nvSpPr>
          <p:cNvPr id="3" name="Espaço Reservado para Conteúdo 2"/>
          <p:cNvSpPr>
            <a:spLocks noGrp="1"/>
          </p:cNvSpPr>
          <p:nvPr>
            <p:ph idx="1"/>
          </p:nvPr>
        </p:nvSpPr>
        <p:spPr/>
        <p:txBody>
          <a:bodyPr>
            <a:normAutofit/>
          </a:bodyPr>
          <a:lstStyle/>
          <a:p>
            <a:r>
              <a:rPr lang="pt-BR" dirty="0" smtClean="0"/>
              <a:t>A </a:t>
            </a:r>
            <a:r>
              <a:rPr lang="pt-BR" dirty="0" smtClean="0"/>
              <a:t>taxa </a:t>
            </a:r>
            <a:r>
              <a:rPr lang="pt-BR" dirty="0" smtClean="0"/>
              <a:t>média efetiva de trabalho global em um sistema em evolução é invariante no tempo: ela não aumenta nem diminui. </a:t>
            </a:r>
          </a:p>
          <a:p>
            <a:r>
              <a:rPr lang="pt-BR" dirty="0" smtClean="0"/>
              <a:t>A </a:t>
            </a:r>
            <a:r>
              <a:rPr lang="pt-BR" dirty="0" smtClean="0"/>
              <a:t>carga </a:t>
            </a:r>
            <a:r>
              <a:rPr lang="pt-BR" dirty="0" smtClean="0"/>
              <a:t>de trabalho aplicada em um projeto </a:t>
            </a:r>
            <a:r>
              <a:rPr lang="pt-BR" dirty="0" smtClean="0"/>
              <a:t>não depende </a:t>
            </a:r>
            <a:r>
              <a:rPr lang="pt-BR" dirty="0" smtClean="0"/>
              <a:t>apenas de decisões da </a:t>
            </a:r>
            <a:r>
              <a:rPr lang="pt-BR" dirty="0" smtClean="0"/>
              <a:t>gerência. </a:t>
            </a:r>
          </a:p>
          <a:p>
            <a:pPr lvl="1"/>
            <a:r>
              <a:rPr lang="pt-BR" dirty="0" smtClean="0"/>
              <a:t>Mas </a:t>
            </a:r>
            <a:r>
              <a:rPr lang="pt-BR" dirty="0" smtClean="0"/>
              <a:t>na prática, as demandas de usuários também influenciam nestas decisões e estas se mantêm praticamente constantes no tempo. </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5. Lei </a:t>
            </a:r>
            <a:r>
              <a:rPr lang="pt-BR" b="1" dirty="0" smtClean="0"/>
              <a:t>da Conservação da Familiaridade: Complexidade </a:t>
            </a:r>
            <a:r>
              <a:rPr lang="pt-BR" b="1" dirty="0" smtClean="0"/>
              <a:t>percebida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Durante </a:t>
            </a:r>
            <a:r>
              <a:rPr lang="pt-BR" dirty="0" smtClean="0"/>
              <a:t>a vida ativa de um programa, o conteúdo das sucessivas versões do programa (mudanças, adições e remoções) é estatisticamente invariante. </a:t>
            </a:r>
            <a:endParaRPr lang="pt-BR" dirty="0" smtClean="0"/>
          </a:p>
          <a:p>
            <a:r>
              <a:rPr lang="pt-BR" dirty="0" smtClean="0"/>
              <a:t>Isso </a:t>
            </a:r>
            <a:r>
              <a:rPr lang="pt-BR" dirty="0" smtClean="0"/>
              <a:t>ocorre porque para que um sistema evolua de forma saudável, todos os agentes relacionados a ele devem manter a familiaridade com suas características e funções. </a:t>
            </a:r>
            <a:endParaRPr lang="pt-BR" dirty="0" smtClean="0"/>
          </a:p>
          <a:p>
            <a:r>
              <a:rPr lang="pt-BR" dirty="0" smtClean="0"/>
              <a:t>Se </a:t>
            </a:r>
            <a:r>
              <a:rPr lang="pt-BR" dirty="0" smtClean="0"/>
              <a:t>o sistema crescer demais essa familiaridade é perdida e leva-se tempo para recuperá-la.</a:t>
            </a:r>
          </a:p>
          <a:p>
            <a:r>
              <a:rPr lang="pt-BR" dirty="0" smtClean="0"/>
              <a:t>A </a:t>
            </a:r>
            <a:r>
              <a:rPr lang="pt-BR" dirty="0" smtClean="0"/>
              <a:t>taxa </a:t>
            </a:r>
            <a:r>
              <a:rPr lang="pt-BR" dirty="0" smtClean="0"/>
              <a:t>de crescimento de um sistema é limitada pela capacidade dos indivíduos envolvidos em absorver as novidades coletivamente e </a:t>
            </a:r>
            <a:r>
              <a:rPr lang="pt-BR" dirty="0" smtClean="0"/>
              <a:t>individualmente.</a:t>
            </a:r>
            <a:endParaRPr lang="pt-BR" dirty="0" smtClean="0"/>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6. Lei </a:t>
            </a:r>
            <a:r>
              <a:rPr lang="pt-BR" b="1" dirty="0" smtClean="0"/>
              <a:t>do Crescimento </a:t>
            </a:r>
            <a:r>
              <a:rPr lang="pt-BR" b="1" dirty="0" smtClean="0"/>
              <a:t>Contínuo</a:t>
            </a:r>
            <a:endParaRPr lang="pt-BR" dirty="0"/>
          </a:p>
        </p:txBody>
      </p:sp>
      <p:sp>
        <p:nvSpPr>
          <p:cNvPr id="3" name="Espaço Reservado para Conteúdo 2"/>
          <p:cNvSpPr>
            <a:spLocks noGrp="1"/>
          </p:cNvSpPr>
          <p:nvPr>
            <p:ph idx="1"/>
          </p:nvPr>
        </p:nvSpPr>
        <p:spPr/>
        <p:txBody>
          <a:bodyPr/>
          <a:lstStyle/>
          <a:p>
            <a:r>
              <a:rPr lang="pt-BR" dirty="0" smtClean="0"/>
              <a:t>O </a:t>
            </a:r>
            <a:r>
              <a:rPr lang="pt-BR" dirty="0" smtClean="0"/>
              <a:t>conteúdo funcional de um sistema deve crescer continuamente para manter a satisfação do usuário.</a:t>
            </a:r>
          </a:p>
          <a:p>
            <a:r>
              <a:rPr lang="pt-BR" dirty="0" smtClean="0"/>
              <a:t>A </a:t>
            </a:r>
            <a:r>
              <a:rPr lang="pt-BR" dirty="0" smtClean="0"/>
              <a:t>mudança </a:t>
            </a:r>
            <a:r>
              <a:rPr lang="pt-BR" dirty="0" smtClean="0"/>
              <a:t>será sempre necessária no software, seja pela correção de erros (manutenção corretiva), aperfeiçoamento de funções existentes (manutenção perfectiva) ou adaptação a novos contextos (manutenção adaptativa).</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7. Lei </a:t>
            </a:r>
            <a:r>
              <a:rPr lang="pt-BR" b="1" dirty="0" smtClean="0"/>
              <a:t>da Qualidade </a:t>
            </a:r>
            <a:r>
              <a:rPr lang="pt-BR" b="1" dirty="0" smtClean="0"/>
              <a:t>Decrescente</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dirty="0" smtClean="0"/>
              <a:t>qualidade </a:t>
            </a:r>
            <a:r>
              <a:rPr lang="pt-BR" dirty="0" smtClean="0"/>
              <a:t>de um sistema vai parecer diminuir com o tempo, a não ser que medidas rigorosas sejam tomadas para manter e adaptar o sistema.</a:t>
            </a:r>
          </a:p>
          <a:p>
            <a:r>
              <a:rPr lang="pt-BR" dirty="0" smtClean="0"/>
              <a:t>Mesmo </a:t>
            </a:r>
            <a:r>
              <a:rPr lang="pt-BR" dirty="0" smtClean="0"/>
              <a:t>que um software funcione perfeitamente por muitos anos isso não significa que continuará sempre sendo satisfatório. </a:t>
            </a:r>
            <a:endParaRPr lang="pt-BR" dirty="0" smtClean="0"/>
          </a:p>
          <a:p>
            <a:pPr lvl="1"/>
            <a:r>
              <a:rPr lang="pt-BR" dirty="0" smtClean="0"/>
              <a:t>Conforme </a:t>
            </a:r>
            <a:r>
              <a:rPr lang="pt-BR" dirty="0" smtClean="0"/>
              <a:t>o tempo passa, os usuários ficam mais exigentes em relação ao software e, consequentemente, mais insatisfeitos com ele.</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8. Lei </a:t>
            </a:r>
            <a:r>
              <a:rPr lang="pt-BR" b="1" dirty="0" smtClean="0"/>
              <a:t>do Sistema </a:t>
            </a:r>
            <a:r>
              <a:rPr lang="pt-BR" b="1" dirty="0" smtClean="0"/>
              <a:t>Realimentado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A </a:t>
            </a:r>
            <a:r>
              <a:rPr lang="pt-BR" dirty="0" smtClean="0"/>
              <a:t>evolução </a:t>
            </a:r>
            <a:r>
              <a:rPr lang="pt-BR" dirty="0" smtClean="0"/>
              <a:t>de sistemas é um processo multi-nível, multi-</a:t>
            </a:r>
            <a:r>
              <a:rPr lang="pt-BR" i="1" dirty="0" smtClean="0"/>
              <a:t>loop</a:t>
            </a:r>
            <a:r>
              <a:rPr lang="pt-BR" dirty="0" smtClean="0"/>
              <a:t> e multi-agente de realimentação, e deve ser encarado dessa forma para que se obtenha melhorias significativas em uma base razoável.</a:t>
            </a:r>
          </a:p>
          <a:p>
            <a:r>
              <a:rPr lang="pt-BR" dirty="0" smtClean="0"/>
              <a:t>A </a:t>
            </a:r>
            <a:r>
              <a:rPr lang="pt-BR" dirty="0" smtClean="0"/>
              <a:t>evolução </a:t>
            </a:r>
            <a:r>
              <a:rPr lang="pt-BR" dirty="0" smtClean="0"/>
              <a:t>de software é um sistema retroalimentado, lembra que a evolução de software é um sistema complexo que recebe </a:t>
            </a:r>
            <a:r>
              <a:rPr lang="pt-BR" i="1" dirty="0" smtClean="0"/>
              <a:t>feedback</a:t>
            </a:r>
            <a:r>
              <a:rPr lang="pt-BR" dirty="0" smtClean="0"/>
              <a:t> constante dos vários interessados. </a:t>
            </a:r>
            <a:endParaRPr lang="pt-BR" dirty="0" smtClean="0"/>
          </a:p>
          <a:p>
            <a:r>
              <a:rPr lang="pt-BR" dirty="0" smtClean="0"/>
              <a:t>Em </a:t>
            </a:r>
            <a:r>
              <a:rPr lang="pt-BR" dirty="0" smtClean="0"/>
              <a:t>longo prazo, a taxa de evolução de um sistema acaba sendo determinada então pelos retornos positivos e negativos de seus usuários, bem como pela quantidade de verba disponível, número de usuários solicitando novas funções, interesses administrativos, etc.</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Classificação das Atividades de </a:t>
            </a:r>
            <a:r>
              <a:rPr lang="pt-BR" b="1" dirty="0" smtClean="0"/>
              <a:t>Manutenção</a:t>
            </a:r>
            <a:endParaRPr lang="pt-BR" dirty="0"/>
          </a:p>
        </p:txBody>
      </p:sp>
      <p:sp>
        <p:nvSpPr>
          <p:cNvPr id="3" name="Espaço Reservado para Conteúdo 2"/>
          <p:cNvSpPr>
            <a:spLocks noGrp="1"/>
          </p:cNvSpPr>
          <p:nvPr>
            <p:ph idx="1"/>
          </p:nvPr>
        </p:nvSpPr>
        <p:spPr/>
        <p:txBody>
          <a:bodyPr>
            <a:normAutofit fontScale="77500" lnSpcReduction="20000"/>
          </a:bodyPr>
          <a:lstStyle/>
          <a:p>
            <a:pPr lvl="0"/>
            <a:r>
              <a:rPr lang="pt-BR" i="1" dirty="0" smtClean="0"/>
              <a:t>Corretiva</a:t>
            </a:r>
            <a:r>
              <a:rPr lang="pt-BR" dirty="0" smtClean="0"/>
              <a:t>: </a:t>
            </a:r>
            <a:endParaRPr lang="pt-BR" dirty="0" smtClean="0"/>
          </a:p>
          <a:p>
            <a:pPr lvl="1"/>
            <a:r>
              <a:rPr lang="pt-BR" dirty="0" smtClean="0"/>
              <a:t>é </a:t>
            </a:r>
            <a:r>
              <a:rPr lang="pt-BR" dirty="0" smtClean="0"/>
              <a:t>toda atividade de manutenção que visa corrigir erros ou defeitos que o software tenha.</a:t>
            </a:r>
          </a:p>
          <a:p>
            <a:pPr lvl="0"/>
            <a:r>
              <a:rPr lang="pt-BR" i="1" dirty="0" smtClean="0"/>
              <a:t>Adaptativa</a:t>
            </a:r>
            <a:r>
              <a:rPr lang="pt-BR" dirty="0" smtClean="0"/>
              <a:t>: </a:t>
            </a:r>
            <a:endParaRPr lang="pt-BR" dirty="0" smtClean="0"/>
          </a:p>
          <a:p>
            <a:pPr lvl="1"/>
            <a:r>
              <a:rPr lang="pt-BR" dirty="0" smtClean="0"/>
              <a:t>é </a:t>
            </a:r>
            <a:r>
              <a:rPr lang="pt-BR" dirty="0" smtClean="0"/>
              <a:t>toda atividade que visa adaptar as características do software a requisitos que mudaram, seja novas funções, sejam questões tecnológicas.</a:t>
            </a:r>
          </a:p>
          <a:p>
            <a:pPr lvl="0"/>
            <a:r>
              <a:rPr lang="pt-BR" i="1" dirty="0" smtClean="0"/>
              <a:t>Perfectiva</a:t>
            </a:r>
            <a:r>
              <a:rPr lang="pt-BR" dirty="0" smtClean="0"/>
              <a:t>: </a:t>
            </a:r>
            <a:endParaRPr lang="pt-BR" dirty="0" smtClean="0"/>
          </a:p>
          <a:p>
            <a:pPr lvl="1"/>
            <a:r>
              <a:rPr lang="pt-BR" dirty="0" smtClean="0"/>
              <a:t>é </a:t>
            </a:r>
            <a:r>
              <a:rPr lang="pt-BR" dirty="0" smtClean="0"/>
              <a:t>toda atividade que visa melhorar o desempenho ou outras qualidades do software sem alterar necessariamente sua funcionalidade.</a:t>
            </a:r>
          </a:p>
          <a:p>
            <a:pPr lvl="0"/>
            <a:r>
              <a:rPr lang="pt-BR" i="1" dirty="0" smtClean="0"/>
              <a:t>Preventiva</a:t>
            </a:r>
            <a:r>
              <a:rPr lang="pt-BR" dirty="0" smtClean="0"/>
              <a:t>: </a:t>
            </a:r>
            <a:endParaRPr lang="pt-BR" dirty="0" smtClean="0"/>
          </a:p>
          <a:p>
            <a:pPr lvl="1"/>
            <a:r>
              <a:rPr lang="pt-BR" dirty="0" smtClean="0"/>
              <a:t>é </a:t>
            </a:r>
            <a:r>
              <a:rPr lang="pt-BR" dirty="0" smtClean="0"/>
              <a:t>toda atividade que visa melhorar as qualidades do software de forma que erros potenciais sejam descobertos e mais facilmente resolvidos.</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Manutenção </a:t>
            </a:r>
            <a:r>
              <a:rPr lang="pt-BR" b="1" dirty="0" smtClean="0"/>
              <a:t>Corretiva</a:t>
            </a:r>
            <a:endParaRPr lang="pt-BR" dirty="0"/>
          </a:p>
        </p:txBody>
      </p:sp>
      <p:sp>
        <p:nvSpPr>
          <p:cNvPr id="3" name="Espaço Reservado para Conteúdo 2"/>
          <p:cNvSpPr>
            <a:spLocks noGrp="1"/>
          </p:cNvSpPr>
          <p:nvPr>
            <p:ph idx="1"/>
          </p:nvPr>
        </p:nvSpPr>
        <p:spPr/>
        <p:txBody>
          <a:bodyPr>
            <a:normAutofit/>
          </a:bodyPr>
          <a:lstStyle/>
          <a:p>
            <a:r>
              <a:rPr lang="pt-BR" dirty="0" smtClean="0"/>
              <a:t>Visa </a:t>
            </a:r>
            <a:r>
              <a:rPr lang="pt-BR" dirty="0" smtClean="0"/>
              <a:t>corrigir os defeitos (que provocam erros) que o software possa ter. </a:t>
            </a:r>
            <a:endParaRPr lang="pt-BR" dirty="0" smtClean="0"/>
          </a:p>
          <a:p>
            <a:r>
              <a:rPr lang="pt-BR" dirty="0" smtClean="0"/>
              <a:t>Ela </a:t>
            </a:r>
            <a:r>
              <a:rPr lang="pt-BR" dirty="0" smtClean="0"/>
              <a:t>ainda pode ser subdividida em dois subtipos:</a:t>
            </a:r>
          </a:p>
          <a:p>
            <a:pPr lvl="1"/>
            <a:r>
              <a:rPr lang="pt-BR" dirty="0" smtClean="0"/>
              <a:t>Manutenção para correção de erros conhecidos.</a:t>
            </a:r>
          </a:p>
          <a:p>
            <a:pPr lvl="1"/>
            <a:r>
              <a:rPr lang="pt-BR" dirty="0" smtClean="0"/>
              <a:t>Manutenção para detecção e correção de novos erros.</a:t>
            </a:r>
          </a:p>
          <a:p>
            <a:r>
              <a:rPr lang="pt-BR" dirty="0" smtClean="0"/>
              <a:t>Os erros conhecidos de um software são usualmente registrados em um documento de considerações operacionais, ou em notas de </a:t>
            </a:r>
            <a:r>
              <a:rPr lang="pt-BR" dirty="0" smtClean="0"/>
              <a:t>versão. </a:t>
            </a:r>
            <a:endParaRPr lang="pt-BR" dirty="0" smtClean="0"/>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Manutenção </a:t>
            </a:r>
            <a:r>
              <a:rPr lang="pt-BR" b="1" dirty="0" smtClean="0"/>
              <a:t>Adaptativa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Conforme visto nas Leis de </a:t>
            </a:r>
            <a:r>
              <a:rPr lang="pt-BR" dirty="0" err="1" smtClean="0"/>
              <a:t>Lehman</a:t>
            </a:r>
            <a:r>
              <a:rPr lang="pt-BR" dirty="0" smtClean="0"/>
              <a:t>, </a:t>
            </a:r>
            <a:r>
              <a:rPr lang="pt-BR" dirty="0" smtClean="0"/>
              <a:t>a </a:t>
            </a:r>
            <a:r>
              <a:rPr lang="pt-BR" i="1" dirty="0" smtClean="0"/>
              <a:t>manutenção adaptativa</a:t>
            </a:r>
            <a:r>
              <a:rPr lang="pt-BR" dirty="0" smtClean="0"/>
              <a:t> é inevitável quando se trata de sistemas de software. Isso por que:</a:t>
            </a:r>
          </a:p>
          <a:p>
            <a:pPr lvl="1"/>
            <a:r>
              <a:rPr lang="pt-BR" dirty="0" smtClean="0"/>
              <a:t>Requisitos de cliente e usuário mudam com o passar do tempo.</a:t>
            </a:r>
          </a:p>
          <a:p>
            <a:pPr lvl="1"/>
            <a:r>
              <a:rPr lang="pt-BR" dirty="0" smtClean="0"/>
              <a:t>Novos requisitos surgem.</a:t>
            </a:r>
          </a:p>
          <a:p>
            <a:pPr lvl="1"/>
            <a:r>
              <a:rPr lang="pt-BR" dirty="0" smtClean="0"/>
              <a:t>Leis e normas mudam.</a:t>
            </a:r>
          </a:p>
          <a:p>
            <a:pPr lvl="1"/>
            <a:r>
              <a:rPr lang="pt-BR" dirty="0" smtClean="0"/>
              <a:t>Tecnologias novas entram em uso.</a:t>
            </a:r>
          </a:p>
          <a:p>
            <a:pPr lvl="1"/>
            <a:r>
              <a:rPr lang="pt-BR" dirty="0" smtClean="0"/>
              <a:t>Etc.</a:t>
            </a:r>
          </a:p>
          <a:p>
            <a:r>
              <a:rPr lang="pt-BR" dirty="0" smtClean="0"/>
              <a:t>O sistema desenvolvido poderá estar ou não preparado para acomodar tais modificações de contexto. </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 permanentes e transitórios</a:t>
            </a:r>
            <a:endParaRPr lang="pt-BR" dirty="0"/>
          </a:p>
        </p:txBody>
      </p:sp>
      <p:sp>
        <p:nvSpPr>
          <p:cNvPr id="3" name="Espaço Reservado para Conteúdo 2"/>
          <p:cNvSpPr>
            <a:spLocks noGrp="1"/>
          </p:cNvSpPr>
          <p:nvPr>
            <p:ph idx="1"/>
          </p:nvPr>
        </p:nvSpPr>
        <p:spPr/>
        <p:txBody>
          <a:bodyPr>
            <a:normAutofit/>
          </a:bodyPr>
          <a:lstStyle/>
          <a:p>
            <a:r>
              <a:rPr lang="pt-BR" dirty="0" smtClean="0"/>
              <a:t>Com os requisitos permanentes acontece o seguinte:</a:t>
            </a:r>
          </a:p>
          <a:p>
            <a:pPr lvl="1"/>
            <a:r>
              <a:rPr lang="pt-BR" dirty="0" smtClean="0"/>
              <a:t>É mais barato e rápido incorporá-los ao software durante o desenvolvimento.</a:t>
            </a:r>
          </a:p>
          <a:p>
            <a:pPr lvl="1"/>
            <a:r>
              <a:rPr lang="pt-BR" dirty="0" smtClean="0"/>
              <a:t>É mais caro e demorado mudá-los depois que o software está em operação.</a:t>
            </a:r>
          </a:p>
          <a:p>
            <a:r>
              <a:rPr lang="pt-BR" dirty="0" smtClean="0"/>
              <a:t>Com os requisitos transitórios acontece o inverso:</a:t>
            </a:r>
          </a:p>
          <a:p>
            <a:pPr lvl="1"/>
            <a:r>
              <a:rPr lang="pt-BR" dirty="0" smtClean="0"/>
              <a:t>É mais caro e demorado incorporá-los ao software durante o desenvolvimento.</a:t>
            </a:r>
          </a:p>
          <a:p>
            <a:pPr lvl="1"/>
            <a:r>
              <a:rPr lang="pt-BR" dirty="0" smtClean="0"/>
              <a:t>É mais barato e rápido mudá-los depois que o software está em operação.</a:t>
            </a:r>
          </a:p>
          <a:p>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Manutenção Perfectiva</a:t>
            </a:r>
            <a:endParaRPr lang="pt-BR" b="1" dirty="0"/>
          </a:p>
        </p:txBody>
      </p:sp>
      <p:sp>
        <p:nvSpPr>
          <p:cNvPr id="3" name="Espaço Reservado para Conteúdo 2"/>
          <p:cNvSpPr>
            <a:spLocks noGrp="1"/>
          </p:cNvSpPr>
          <p:nvPr>
            <p:ph idx="1"/>
          </p:nvPr>
        </p:nvSpPr>
        <p:spPr/>
        <p:txBody>
          <a:bodyPr>
            <a:normAutofit fontScale="85000" lnSpcReduction="10000"/>
          </a:bodyPr>
          <a:lstStyle/>
          <a:p>
            <a:r>
              <a:rPr lang="pt-BR" dirty="0" smtClean="0"/>
              <a:t>Consiste </a:t>
            </a:r>
            <a:r>
              <a:rPr lang="pt-BR" dirty="0" smtClean="0"/>
              <a:t>em mudanças que afetam mais as características de desempenho do que de funcionalidade do software. </a:t>
            </a:r>
            <a:endParaRPr lang="pt-BR" dirty="0" smtClean="0"/>
          </a:p>
          <a:p>
            <a:r>
              <a:rPr lang="pt-BR" dirty="0" smtClean="0"/>
              <a:t>Usualmente </a:t>
            </a:r>
            <a:r>
              <a:rPr lang="pt-BR" dirty="0" smtClean="0"/>
              <a:t>tais melhorias são buscadas em função de pressão de mercado, visto que produtos mais eficientes, ou com melhor usabilidade, com mesma funcionalidade são usualmente preferidos em relação aos menos eficientes, especialmente em áreas onde o processamento é crítico, como jogos e sistemas de controle em tempo real.</a:t>
            </a:r>
          </a:p>
          <a:p>
            <a:r>
              <a:rPr lang="pt-BR" dirty="0" smtClean="0"/>
              <a:t>A melhoria de características vai estar quase sempre ligada às qualidades externas do </a:t>
            </a:r>
            <a:r>
              <a:rPr lang="pt-BR" dirty="0" smtClean="0"/>
              <a:t>software, mas </a:t>
            </a:r>
            <a:r>
              <a:rPr lang="pt-BR" dirty="0" smtClean="0"/>
              <a:t>especialmente àquelas qualidades ligadas a funcionalidade, confiabilidade, usabilidade e eficiência.</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Manutenção</a:t>
            </a:r>
            <a:endParaRPr lang="pt-BR" dirty="0"/>
          </a:p>
        </p:txBody>
      </p:sp>
      <p:sp>
        <p:nvSpPr>
          <p:cNvPr id="3" name="Espaço Reservado para Conteúdo 2"/>
          <p:cNvSpPr>
            <a:spLocks noGrp="1"/>
          </p:cNvSpPr>
          <p:nvPr>
            <p:ph idx="1"/>
          </p:nvPr>
        </p:nvSpPr>
        <p:spPr/>
        <p:txBody>
          <a:bodyPr/>
          <a:lstStyle/>
          <a:p>
            <a:r>
              <a:rPr lang="pt-BR" dirty="0" smtClean="0"/>
              <a:t>Manutenção de software é como se denomina, usualmente, o processo de adaptação e otimização de um software já desenvolvido, bem como a correção de defeitos que ele eventualmente tenha. </a:t>
            </a:r>
          </a:p>
          <a:p>
            <a:r>
              <a:rPr lang="pt-BR" dirty="0" smtClean="0"/>
              <a:t>A manutenção é necessária para que um produto de software mantenha sua qualidade ao longo do tempo, já que, se isso não for feito, haverá uma deterioração do valor percebido deste software e, portanto, de sua qualidade.</a:t>
            </a:r>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Manutenção </a:t>
            </a:r>
            <a:r>
              <a:rPr lang="pt-BR" b="1" dirty="0" smtClean="0"/>
              <a:t>Preventiva</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Pode </a:t>
            </a:r>
            <a:r>
              <a:rPr lang="pt-BR" dirty="0" smtClean="0"/>
              <a:t>ser realizada através de atividades de reengenharia, nas quais o software é modificado para resolver problemas potenciais. </a:t>
            </a:r>
          </a:p>
          <a:p>
            <a:r>
              <a:rPr lang="pt-BR" dirty="0" smtClean="0"/>
              <a:t>Por exemplo, um sistema que suporta até 50 acessos simultâneos e que já conta com picos 20 a 30 acessos, pode sofrer um processo de manutenção preventiva, através de reengenharia ou refatoração de sua arquitetura, de forma que passe a suportar 500 acessos, desta forma afastando a possibilidade de colapso por um período de tempo razoável.</a:t>
            </a:r>
          </a:p>
          <a:p>
            <a:r>
              <a:rPr lang="pt-BR" dirty="0" smtClean="0"/>
              <a:t>Outro uso da manutenção preventiva consiste em aplicar técnicas de engenharia reversa ou como refatoração ou redocumentação para melhorar a manutenibilidade do software.</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Processo de </a:t>
            </a:r>
            <a:r>
              <a:rPr lang="pt-BR" b="1" dirty="0" smtClean="0"/>
              <a:t>Manutenção</a:t>
            </a:r>
            <a:endParaRPr lang="pt-BR" dirty="0"/>
          </a:p>
        </p:txBody>
      </p:sp>
      <p:sp>
        <p:nvSpPr>
          <p:cNvPr id="3" name="Espaço Reservado para Conteúdo 2"/>
          <p:cNvSpPr>
            <a:spLocks noGrp="1"/>
          </p:cNvSpPr>
          <p:nvPr>
            <p:ph idx="1"/>
          </p:nvPr>
        </p:nvSpPr>
        <p:spPr/>
        <p:txBody>
          <a:bodyPr>
            <a:normAutofit/>
          </a:bodyPr>
          <a:lstStyle/>
          <a:p>
            <a:pPr lvl="0"/>
            <a:r>
              <a:rPr lang="pt-BR" dirty="0" smtClean="0"/>
              <a:t>Análise de esforço para a tarefa de </a:t>
            </a:r>
            <a:r>
              <a:rPr lang="pt-BR" dirty="0" smtClean="0"/>
              <a:t>manutenção.</a:t>
            </a:r>
            <a:endParaRPr lang="pt-BR" dirty="0" smtClean="0"/>
          </a:p>
          <a:p>
            <a:pPr lvl="0"/>
            <a:r>
              <a:rPr lang="pt-BR" dirty="0" smtClean="0"/>
              <a:t>Análise de risco para a tarefa de manutenção (verificando possíveis riscos, sua probabilidade e impacto, bem como elaborando e executando possíveis planos de </a:t>
            </a:r>
            <a:r>
              <a:rPr lang="pt-BR" dirty="0" smtClean="0"/>
              <a:t>mitigação).</a:t>
            </a:r>
            <a:endParaRPr lang="pt-BR" dirty="0" smtClean="0"/>
          </a:p>
          <a:p>
            <a:pPr lvl="0"/>
            <a:r>
              <a:rPr lang="pt-BR" dirty="0" smtClean="0"/>
              <a:t>Planejamento da tarefa de manutenção (estabelecendo prazos, responsáveis, recursos e </a:t>
            </a:r>
            <a:r>
              <a:rPr lang="pt-BR" dirty="0" smtClean="0"/>
              <a:t>entregas).</a:t>
            </a:r>
            <a:endParaRPr lang="pt-BR" dirty="0" smtClean="0"/>
          </a:p>
          <a:p>
            <a:pPr lvl="0"/>
            <a:r>
              <a:rPr lang="pt-BR" dirty="0" smtClean="0"/>
              <a:t>Execução da tarefa de manutenção.</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404664"/>
            <a:ext cx="8229600" cy="1066800"/>
          </a:xfrm>
        </p:spPr>
        <p:txBody>
          <a:bodyPr/>
          <a:lstStyle/>
          <a:p>
            <a:r>
              <a:rPr lang="pt-BR" dirty="0" smtClean="0"/>
              <a:t>Norma ISO 1219-98</a:t>
            </a:r>
            <a:endParaRPr lang="pt-BR" dirty="0"/>
          </a:p>
        </p:txBody>
      </p:sp>
      <p:sp>
        <p:nvSpPr>
          <p:cNvPr id="3" name="Espaço Reservado para Conteúdo 2"/>
          <p:cNvSpPr>
            <a:spLocks noGrp="1"/>
          </p:cNvSpPr>
          <p:nvPr>
            <p:ph idx="1"/>
          </p:nvPr>
        </p:nvSpPr>
        <p:spPr>
          <a:xfrm>
            <a:off x="457200" y="1412776"/>
            <a:ext cx="8229600" cy="5445224"/>
          </a:xfrm>
        </p:spPr>
        <p:txBody>
          <a:bodyPr>
            <a:normAutofit fontScale="62500" lnSpcReduction="20000"/>
          </a:bodyPr>
          <a:lstStyle/>
          <a:p>
            <a:pPr lvl="0"/>
            <a:r>
              <a:rPr lang="pt-BR" i="1" dirty="0" smtClean="0"/>
              <a:t>Classificação</a:t>
            </a:r>
            <a:r>
              <a:rPr lang="pt-BR" dirty="0" smtClean="0"/>
              <a:t> e </a:t>
            </a:r>
            <a:r>
              <a:rPr lang="pt-BR" i="1" dirty="0" smtClean="0"/>
              <a:t>identificação</a:t>
            </a:r>
            <a:r>
              <a:rPr lang="pt-BR" dirty="0" smtClean="0"/>
              <a:t> da requisição de mudança. </a:t>
            </a:r>
            <a:endParaRPr lang="pt-BR" dirty="0" smtClean="0"/>
          </a:p>
          <a:p>
            <a:pPr lvl="1"/>
            <a:r>
              <a:rPr lang="pt-BR" dirty="0" smtClean="0"/>
              <a:t>Essa </a:t>
            </a:r>
            <a:r>
              <a:rPr lang="pt-BR" dirty="0" smtClean="0"/>
              <a:t>atividade vai avaliar, entre outras coisas, se a manutenção necessária será corretiva, adaptativa ou perfectiva e, em função de sua urgência, ela receberá um lugar na fila de prioridades das atividades de manutenção. </a:t>
            </a:r>
            <a:endParaRPr lang="pt-BR" dirty="0" smtClean="0"/>
          </a:p>
          <a:p>
            <a:pPr lvl="1"/>
            <a:r>
              <a:rPr lang="pt-BR" dirty="0" smtClean="0"/>
              <a:t>Opcionalmente </a:t>
            </a:r>
            <a:r>
              <a:rPr lang="pt-BR" dirty="0" smtClean="0"/>
              <a:t>também a solicitação de modificação poderá ser rejeitada se for impossível ou indesejável implementá-la.</a:t>
            </a:r>
          </a:p>
          <a:p>
            <a:pPr lvl="0"/>
            <a:r>
              <a:rPr lang="pt-BR" i="1" dirty="0" smtClean="0"/>
              <a:t>Análise</a:t>
            </a:r>
            <a:r>
              <a:rPr lang="pt-BR" dirty="0" smtClean="0"/>
              <a:t>. </a:t>
            </a:r>
            <a:endParaRPr lang="pt-BR" dirty="0" smtClean="0"/>
          </a:p>
          <a:p>
            <a:pPr lvl="1"/>
            <a:r>
              <a:rPr lang="pt-BR" dirty="0" smtClean="0"/>
              <a:t>Aqui </a:t>
            </a:r>
            <a:r>
              <a:rPr lang="pt-BR" dirty="0" smtClean="0"/>
              <a:t>as atividades tradicionais de análise entram em cena, com a identificação ou modificação de requisitos, modelo conceitual, casos de uso e outros artefatos, conforme a necessidade.</a:t>
            </a:r>
          </a:p>
          <a:p>
            <a:pPr lvl="0"/>
            <a:r>
              <a:rPr lang="pt-BR" i="1" dirty="0" smtClean="0"/>
              <a:t>Design</a:t>
            </a:r>
            <a:r>
              <a:rPr lang="pt-BR" dirty="0" smtClean="0"/>
              <a:t>. </a:t>
            </a:r>
            <a:endParaRPr lang="pt-BR" dirty="0" smtClean="0"/>
          </a:p>
          <a:p>
            <a:pPr lvl="1"/>
            <a:r>
              <a:rPr lang="pt-BR" dirty="0" smtClean="0"/>
              <a:t>Aqui </a:t>
            </a:r>
            <a:r>
              <a:rPr lang="pt-BR" dirty="0" smtClean="0"/>
              <a:t>entram as atividades usuais de </a:t>
            </a:r>
            <a:r>
              <a:rPr lang="pt-BR" i="1" dirty="0" smtClean="0"/>
              <a:t>design</a:t>
            </a:r>
            <a:r>
              <a:rPr lang="pt-BR" dirty="0" smtClean="0"/>
              <a:t>, com a definição da tecnologia e das camadas de interface, persistência, comunicação, etc.</a:t>
            </a:r>
          </a:p>
          <a:p>
            <a:pPr lvl="0"/>
            <a:r>
              <a:rPr lang="pt-BR" i="1" dirty="0" smtClean="0"/>
              <a:t>Implementação</a:t>
            </a:r>
            <a:r>
              <a:rPr lang="pt-BR" dirty="0" smtClean="0"/>
              <a:t>. </a:t>
            </a:r>
            <a:endParaRPr lang="pt-BR" dirty="0" smtClean="0"/>
          </a:p>
          <a:p>
            <a:pPr lvl="1"/>
            <a:r>
              <a:rPr lang="pt-BR" dirty="0" smtClean="0"/>
              <a:t>Onde </a:t>
            </a:r>
            <a:r>
              <a:rPr lang="pt-BR" dirty="0" smtClean="0"/>
              <a:t>é gerado novo código que atende à modificação solicitada, bem como são feitos os testes de unidade e integração.</a:t>
            </a:r>
          </a:p>
          <a:p>
            <a:pPr lvl="0"/>
            <a:r>
              <a:rPr lang="pt-BR" i="1" dirty="0" smtClean="0"/>
              <a:t>Teste de sistema</a:t>
            </a:r>
            <a:r>
              <a:rPr lang="pt-BR" dirty="0" smtClean="0"/>
              <a:t>. </a:t>
            </a:r>
            <a:endParaRPr lang="pt-BR" dirty="0" smtClean="0"/>
          </a:p>
          <a:p>
            <a:pPr lvl="1"/>
            <a:r>
              <a:rPr lang="pt-BR" dirty="0" smtClean="0"/>
              <a:t>Onde </a:t>
            </a:r>
            <a:r>
              <a:rPr lang="pt-BR" dirty="0" smtClean="0"/>
              <a:t>são feitos os testes finais das novas características do sistema do ponto de vista do usuário.</a:t>
            </a:r>
          </a:p>
          <a:p>
            <a:pPr lvl="0"/>
            <a:r>
              <a:rPr lang="pt-BR" i="1" dirty="0" smtClean="0"/>
              <a:t>Teste de aceitação</a:t>
            </a:r>
            <a:r>
              <a:rPr lang="pt-BR" dirty="0" smtClean="0"/>
              <a:t>. </a:t>
            </a:r>
            <a:endParaRPr lang="pt-BR" dirty="0" smtClean="0"/>
          </a:p>
          <a:p>
            <a:pPr lvl="1"/>
            <a:r>
              <a:rPr lang="pt-BR" dirty="0" smtClean="0"/>
              <a:t>Onde </a:t>
            </a:r>
            <a:r>
              <a:rPr lang="pt-BR" dirty="0" smtClean="0"/>
              <a:t>o cliente é envolvido para aprovar ou não as modificações feitas.</a:t>
            </a:r>
          </a:p>
          <a:p>
            <a:pPr lvl="0"/>
            <a:r>
              <a:rPr lang="pt-BR" i="1" dirty="0" smtClean="0"/>
              <a:t>Entrega</a:t>
            </a:r>
            <a:r>
              <a:rPr lang="pt-BR" dirty="0" smtClean="0"/>
              <a:t>. </a:t>
            </a:r>
            <a:endParaRPr lang="pt-BR" dirty="0" smtClean="0"/>
          </a:p>
          <a:p>
            <a:pPr lvl="1"/>
            <a:r>
              <a:rPr lang="pt-BR" dirty="0" smtClean="0"/>
              <a:t>Onde </a:t>
            </a:r>
            <a:r>
              <a:rPr lang="pt-BR" dirty="0" smtClean="0"/>
              <a:t>o produto é entregue ao cliente para nova instalação.</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Ferramenta para Manutenção de </a:t>
            </a:r>
            <a:r>
              <a:rPr lang="pt-BR" b="1" dirty="0" smtClean="0"/>
              <a:t>Software</a:t>
            </a:r>
            <a:endParaRPr lang="pt-BR" dirty="0"/>
          </a:p>
        </p:txBody>
      </p:sp>
      <p:sp>
        <p:nvSpPr>
          <p:cNvPr id="3" name="Espaço Reservado para Conteúdo 2"/>
          <p:cNvSpPr>
            <a:spLocks noGrp="1"/>
          </p:cNvSpPr>
          <p:nvPr>
            <p:ph idx="1"/>
          </p:nvPr>
        </p:nvSpPr>
        <p:spPr/>
        <p:txBody>
          <a:bodyPr>
            <a:normAutofit/>
          </a:bodyPr>
          <a:lstStyle/>
          <a:p>
            <a:r>
              <a:rPr lang="pt-BR" b="1" dirty="0" err="1" smtClean="0"/>
              <a:t>Bugzilla</a:t>
            </a:r>
            <a:r>
              <a:rPr lang="pt-BR" dirty="0" smtClean="0"/>
              <a:t>, que é um sistema de rastreamento de defeitos, que permite que indivíduos ou equipes mantenham controle efetivo sobre defeitos encontrados e tratados em seus sistemas. </a:t>
            </a:r>
          </a:p>
          <a:p>
            <a:r>
              <a:rPr lang="pt-BR" dirty="0" smtClean="0"/>
              <a:t>É </a:t>
            </a:r>
            <a:r>
              <a:rPr lang="pt-BR" dirty="0" smtClean="0"/>
              <a:t>utilizada por grandes corporações e projetos, como NASA, NBC e Wikipédia.</a:t>
            </a:r>
          </a:p>
          <a:p>
            <a:r>
              <a:rPr lang="pt-BR" dirty="0" smtClean="0"/>
              <a:t>www.bugzilla.org/about/</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Tipos de Atividades de Manutenção e suas </a:t>
            </a:r>
            <a:r>
              <a:rPr lang="pt-BR" b="1" dirty="0" smtClean="0"/>
              <a:t>Métricas</a:t>
            </a:r>
            <a:endParaRPr lang="pt-BR" dirty="0"/>
          </a:p>
        </p:txBody>
      </p:sp>
      <p:sp>
        <p:nvSpPr>
          <p:cNvPr id="3" name="Espaço Reservado para Conteúdo 2"/>
          <p:cNvSpPr>
            <a:spLocks noGrp="1"/>
          </p:cNvSpPr>
          <p:nvPr>
            <p:ph idx="1"/>
          </p:nvPr>
        </p:nvSpPr>
        <p:spPr/>
        <p:txBody>
          <a:bodyPr>
            <a:normAutofit/>
          </a:bodyPr>
          <a:lstStyle/>
          <a:p>
            <a:r>
              <a:rPr lang="pt-BR" dirty="0" smtClean="0"/>
              <a:t>As </a:t>
            </a:r>
            <a:r>
              <a:rPr lang="pt-BR" dirty="0" smtClean="0"/>
              <a:t>atividades de manutenção, longe de serem um mero detalhe, são as atividades onde as empresas colocam mais esforço. </a:t>
            </a:r>
            <a:endParaRPr lang="pt-BR" dirty="0" smtClean="0"/>
          </a:p>
          <a:p>
            <a:r>
              <a:rPr lang="pt-BR" dirty="0" smtClean="0"/>
              <a:t>A </a:t>
            </a:r>
            <a:r>
              <a:rPr lang="pt-BR" dirty="0" smtClean="0"/>
              <a:t>análise de centenas de projetos no longo prazo mostrou que mais tempo e esforço foram colocados nas atividades de manutenção do que nas atividades de desenvolvimento de software.</a:t>
            </a:r>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Reparação de </a:t>
            </a:r>
            <a:r>
              <a:rPr lang="pt-BR" b="1" dirty="0" smtClean="0"/>
              <a:t>Defeitos</a:t>
            </a:r>
            <a:endParaRPr lang="pt-BR" dirty="0"/>
          </a:p>
        </p:txBody>
      </p:sp>
      <p:sp>
        <p:nvSpPr>
          <p:cNvPr id="3" name="Espaço Reservado para Conteúdo 2"/>
          <p:cNvSpPr>
            <a:spLocks noGrp="1"/>
          </p:cNvSpPr>
          <p:nvPr>
            <p:ph idx="1"/>
          </p:nvPr>
        </p:nvSpPr>
        <p:spPr/>
        <p:txBody>
          <a:bodyPr/>
          <a:lstStyle/>
          <a:p>
            <a:r>
              <a:rPr lang="pt-BR" dirty="0" smtClean="0"/>
              <a:t>A </a:t>
            </a:r>
            <a:r>
              <a:rPr lang="pt-BR" i="1" dirty="0" smtClean="0"/>
              <a:t>reparação de defeitos</a:t>
            </a:r>
            <a:r>
              <a:rPr lang="pt-BR" dirty="0" smtClean="0"/>
              <a:t> é possivelmente a atividade mais importante e urgente em manutenção de software, porque se destina a eliminar problemas que inicialmente não deveriam existir. </a:t>
            </a:r>
            <a:endParaRPr lang="pt-BR" dirty="0" smtClean="0"/>
          </a:p>
          <a:p>
            <a:r>
              <a:rPr lang="pt-BR" dirty="0" smtClean="0"/>
              <a:t>O </a:t>
            </a:r>
            <a:r>
              <a:rPr lang="pt-BR" dirty="0" smtClean="0"/>
              <a:t>custo dessas atividades normalmente é absorvido pela empresa desenvolvedora, a não ser que clausulas contratuais específicas estabeleçam outro tipo de entendimento.</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Uma </a:t>
            </a:r>
            <a:r>
              <a:rPr lang="pt-BR" dirty="0" smtClean="0"/>
              <a:t>métrica </a:t>
            </a:r>
            <a:r>
              <a:rPr lang="pt-BR" dirty="0" smtClean="0"/>
              <a:t>para </a:t>
            </a:r>
            <a:r>
              <a:rPr lang="pt-BR" dirty="0" smtClean="0"/>
              <a:t>este tipo de atividade, uma vez que os custos são arcados pela organização desenvolvedora, é o número de defeitos que a organização consegue reparar em um mês. </a:t>
            </a:r>
            <a:endParaRPr lang="pt-BR" dirty="0" smtClean="0"/>
          </a:p>
          <a:p>
            <a:r>
              <a:rPr lang="pt-BR" dirty="0" smtClean="0"/>
              <a:t>Um </a:t>
            </a:r>
            <a:r>
              <a:rPr lang="pt-BR" dirty="0" smtClean="0"/>
              <a:t>valor aceitável de acordo com normas americanas é de 8 defeitos reparados por mês. </a:t>
            </a:r>
            <a:endParaRPr lang="pt-BR" dirty="0" smtClean="0"/>
          </a:p>
          <a:p>
            <a:r>
              <a:rPr lang="pt-BR" dirty="0" smtClean="0"/>
              <a:t>Porém</a:t>
            </a:r>
            <a:r>
              <a:rPr lang="pt-BR" dirty="0" smtClean="0"/>
              <a:t>, empresas com bons processos e práticas conseguem reparar até 20 defeitos por mês em seus sistemas. </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1916832"/>
            <a:ext cx="8617156" cy="288032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Fatores que podem </a:t>
            </a:r>
            <a:r>
              <a:rPr lang="pt-BR" sz="2800" dirty="0" smtClean="0"/>
              <a:t>influenciar a estimação de esforço a ser aplicada às atividades de reparação de defeitos:</a:t>
            </a:r>
            <a:br>
              <a:rPr lang="pt-BR" sz="2800" dirty="0" smtClean="0"/>
            </a:br>
            <a:endParaRPr lang="pt-BR" sz="2800" dirty="0"/>
          </a:p>
        </p:txBody>
      </p:sp>
      <p:sp>
        <p:nvSpPr>
          <p:cNvPr id="3" name="Espaço Reservado para Conteúdo 2"/>
          <p:cNvSpPr>
            <a:spLocks noGrp="1"/>
          </p:cNvSpPr>
          <p:nvPr>
            <p:ph idx="1"/>
          </p:nvPr>
        </p:nvSpPr>
        <p:spPr/>
        <p:txBody>
          <a:bodyPr>
            <a:normAutofit/>
          </a:bodyPr>
          <a:lstStyle/>
          <a:p>
            <a:pPr lvl="0"/>
            <a:r>
              <a:rPr lang="pt-BR" i="1" dirty="0" smtClean="0"/>
              <a:t>Defeitos suspensos</a:t>
            </a:r>
            <a:r>
              <a:rPr lang="pt-BR" dirty="0" smtClean="0"/>
              <a:t> (</a:t>
            </a:r>
            <a:r>
              <a:rPr lang="pt-BR" i="1" dirty="0" err="1" smtClean="0"/>
              <a:t>abeyant</a:t>
            </a:r>
            <a:r>
              <a:rPr lang="pt-BR" dirty="0" smtClean="0"/>
              <a:t>). </a:t>
            </a:r>
          </a:p>
          <a:p>
            <a:pPr lvl="0"/>
            <a:r>
              <a:rPr lang="pt-BR" i="1" dirty="0" smtClean="0"/>
              <a:t>Defeitos inválidos</a:t>
            </a:r>
            <a:r>
              <a:rPr lang="pt-BR" dirty="0" smtClean="0"/>
              <a:t>. </a:t>
            </a:r>
          </a:p>
          <a:p>
            <a:pPr lvl="0"/>
            <a:r>
              <a:rPr lang="en-US" i="1" dirty="0" err="1" smtClean="0"/>
              <a:t>Consertos</a:t>
            </a:r>
            <a:r>
              <a:rPr lang="en-US" i="1" dirty="0" smtClean="0"/>
              <a:t> ruins </a:t>
            </a:r>
            <a:r>
              <a:rPr lang="en-US" dirty="0" smtClean="0"/>
              <a:t>(</a:t>
            </a:r>
            <a:r>
              <a:rPr lang="en-US" i="1" dirty="0" smtClean="0"/>
              <a:t>bad fix injection</a:t>
            </a:r>
            <a:r>
              <a:rPr lang="en-US" dirty="0" smtClean="0"/>
              <a:t>). </a:t>
            </a:r>
            <a:endParaRPr lang="pt-BR" dirty="0" smtClean="0"/>
          </a:p>
          <a:p>
            <a:pPr lvl="0"/>
            <a:r>
              <a:rPr lang="pt-BR" i="1" dirty="0" smtClean="0"/>
              <a:t>Defeitos duplicados. </a:t>
            </a:r>
            <a:endParaRPr lang="pt-BR" dirty="0" smtClean="0"/>
          </a:p>
          <a:p>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Fatores que podem </a:t>
            </a:r>
            <a:r>
              <a:rPr lang="pt-BR" sz="2800" dirty="0" smtClean="0"/>
              <a:t>influenciar a estimação de esforço a ser aplicada às atividades de reparação de defeitos:</a:t>
            </a:r>
            <a:br>
              <a:rPr lang="pt-BR" sz="2800" dirty="0" smtClean="0"/>
            </a:br>
            <a:endParaRPr lang="pt-BR" sz="2800" dirty="0"/>
          </a:p>
        </p:txBody>
      </p:sp>
      <p:sp>
        <p:nvSpPr>
          <p:cNvPr id="3" name="Espaço Reservado para Conteúdo 2"/>
          <p:cNvSpPr>
            <a:spLocks noGrp="1"/>
          </p:cNvSpPr>
          <p:nvPr>
            <p:ph idx="1"/>
          </p:nvPr>
        </p:nvSpPr>
        <p:spPr/>
        <p:txBody>
          <a:bodyPr>
            <a:normAutofit fontScale="85000" lnSpcReduction="20000"/>
          </a:bodyPr>
          <a:lstStyle/>
          <a:p>
            <a:pPr lvl="0"/>
            <a:r>
              <a:rPr lang="pt-BR" i="1" dirty="0" smtClean="0"/>
              <a:t>Defeitos suspensos</a:t>
            </a:r>
            <a:r>
              <a:rPr lang="pt-BR" dirty="0" smtClean="0"/>
              <a:t> (</a:t>
            </a:r>
            <a:r>
              <a:rPr lang="pt-BR" i="1" dirty="0" err="1" smtClean="0"/>
              <a:t>abeyant</a:t>
            </a:r>
            <a:r>
              <a:rPr lang="pt-BR" dirty="0" smtClean="0"/>
              <a:t>). </a:t>
            </a:r>
            <a:endParaRPr lang="pt-BR" dirty="0" smtClean="0"/>
          </a:p>
          <a:p>
            <a:pPr lvl="1"/>
            <a:r>
              <a:rPr lang="pt-BR" dirty="0" smtClean="0"/>
              <a:t>Cerca de 10% das vezes, a falha relatada pelo cliente não é reproduzida no ambiente de manutenção. </a:t>
            </a:r>
            <a:endParaRPr lang="pt-BR" dirty="0" smtClean="0"/>
          </a:p>
          <a:p>
            <a:pPr lvl="1"/>
            <a:r>
              <a:rPr lang="pt-BR" dirty="0" smtClean="0"/>
              <a:t>É </a:t>
            </a:r>
            <a:r>
              <a:rPr lang="pt-BR" dirty="0" smtClean="0"/>
              <a:t>a típica situação “na minha máquina funciona”. </a:t>
            </a:r>
            <a:endParaRPr lang="pt-BR" dirty="0" smtClean="0"/>
          </a:p>
          <a:p>
            <a:pPr lvl="1"/>
            <a:r>
              <a:rPr lang="pt-BR" dirty="0" smtClean="0"/>
              <a:t>Este </a:t>
            </a:r>
            <a:r>
              <a:rPr lang="pt-BR" dirty="0" smtClean="0"/>
              <a:t>tipo de defeito deve-se a combinações de condições (versão do sistema operacional, outros produtos instalados na mesma máquina, etc.) que muitas vezes são difíceis de detectar e reproduzir, e portanto é o tipo mais caro de manutenção corretiva. </a:t>
            </a:r>
            <a:endParaRPr lang="pt-BR" dirty="0" smtClean="0"/>
          </a:p>
          <a:p>
            <a:pPr lvl="1"/>
            <a:r>
              <a:rPr lang="pt-BR" dirty="0" smtClean="0"/>
              <a:t>Esses </a:t>
            </a:r>
            <a:r>
              <a:rPr lang="pt-BR" dirty="0" smtClean="0"/>
              <a:t>defeitos ficam então suspensos até que se consiga repeti-los.</a:t>
            </a:r>
          </a:p>
          <a:p>
            <a:pPr lvl="0"/>
            <a:r>
              <a:rPr lang="pt-BR" i="1" dirty="0" smtClean="0"/>
              <a:t>Defeitos inválidos</a:t>
            </a:r>
            <a:r>
              <a:rPr lang="pt-BR" dirty="0" smtClean="0"/>
              <a:t>. </a:t>
            </a:r>
          </a:p>
          <a:p>
            <a:pPr lvl="0"/>
            <a:r>
              <a:rPr lang="en-US" i="1" dirty="0" err="1" smtClean="0"/>
              <a:t>Consertos</a:t>
            </a:r>
            <a:r>
              <a:rPr lang="en-US" i="1" dirty="0" smtClean="0"/>
              <a:t> ruins </a:t>
            </a:r>
            <a:r>
              <a:rPr lang="en-US" dirty="0" smtClean="0"/>
              <a:t>(</a:t>
            </a:r>
            <a:r>
              <a:rPr lang="en-US" i="1" dirty="0" smtClean="0"/>
              <a:t>bad fix injection</a:t>
            </a:r>
            <a:r>
              <a:rPr lang="en-US" dirty="0" smtClean="0"/>
              <a:t>). </a:t>
            </a:r>
            <a:endParaRPr lang="pt-BR" dirty="0" smtClean="0"/>
          </a:p>
          <a:p>
            <a:pPr lvl="0"/>
            <a:r>
              <a:rPr lang="pt-BR" i="1" dirty="0" smtClean="0"/>
              <a:t>Defeitos duplicados. </a:t>
            </a:r>
            <a:endParaRPr lang="pt-BR" dirty="0" smtClean="0"/>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Evolução</a:t>
            </a:r>
            <a:endParaRPr lang="pt-BR" dirty="0"/>
          </a:p>
        </p:txBody>
      </p:sp>
      <p:sp>
        <p:nvSpPr>
          <p:cNvPr id="3" name="Espaço Reservado para Conteúdo 2"/>
          <p:cNvSpPr>
            <a:spLocks noGrp="1"/>
          </p:cNvSpPr>
          <p:nvPr>
            <p:ph idx="1"/>
          </p:nvPr>
        </p:nvSpPr>
        <p:spPr/>
        <p:txBody>
          <a:bodyPr/>
          <a:lstStyle/>
          <a:p>
            <a:r>
              <a:rPr lang="pt-BR" dirty="0" smtClean="0"/>
              <a:t>Modernamente o termo “manutenção de software” vem sendo substituído ou utilizado em conjunto com “evolução de software”. </a:t>
            </a:r>
          </a:p>
          <a:p>
            <a:r>
              <a:rPr lang="pt-BR" i="1" dirty="0" smtClean="0"/>
              <a:t>Evolução</a:t>
            </a:r>
            <a:r>
              <a:rPr lang="pt-BR" dirty="0" smtClean="0"/>
              <a:t> talvez seja um termo mais adequado porque usualmente as atividades de modificação do software na fase de Produção não visam mantê-lo como está, mas fazê-lo evoluir de forma a adaptar-se a novos requisitos ou ainda a corrigir defeitos que possivelmente tenha.</a:t>
            </a:r>
          </a:p>
          <a:p>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Fatores que podem </a:t>
            </a:r>
            <a:r>
              <a:rPr lang="pt-BR" sz="2800" dirty="0" smtClean="0"/>
              <a:t>influenciar a estimação de esforço a ser aplicada às atividades de reparação de defeitos:</a:t>
            </a:r>
            <a:br>
              <a:rPr lang="pt-BR" sz="2800" dirty="0" smtClean="0"/>
            </a:br>
            <a:endParaRPr lang="pt-BR" sz="2800" dirty="0"/>
          </a:p>
        </p:txBody>
      </p:sp>
      <p:sp>
        <p:nvSpPr>
          <p:cNvPr id="3" name="Espaço Reservado para Conteúdo 2"/>
          <p:cNvSpPr>
            <a:spLocks noGrp="1"/>
          </p:cNvSpPr>
          <p:nvPr>
            <p:ph idx="1"/>
          </p:nvPr>
        </p:nvSpPr>
        <p:spPr/>
        <p:txBody>
          <a:bodyPr>
            <a:normAutofit lnSpcReduction="10000"/>
          </a:bodyPr>
          <a:lstStyle/>
          <a:p>
            <a:pPr lvl="0"/>
            <a:r>
              <a:rPr lang="pt-BR" i="1" dirty="0" smtClean="0"/>
              <a:t>Defeitos suspensos</a:t>
            </a:r>
            <a:r>
              <a:rPr lang="pt-BR" dirty="0" smtClean="0"/>
              <a:t> (</a:t>
            </a:r>
            <a:r>
              <a:rPr lang="pt-BR" i="1" dirty="0" err="1" smtClean="0"/>
              <a:t>abeyant</a:t>
            </a:r>
            <a:r>
              <a:rPr lang="pt-BR" dirty="0" smtClean="0"/>
              <a:t>). </a:t>
            </a:r>
          </a:p>
          <a:p>
            <a:pPr lvl="0"/>
            <a:r>
              <a:rPr lang="pt-BR" i="1" dirty="0" smtClean="0"/>
              <a:t>Defeitos inválidos</a:t>
            </a:r>
            <a:r>
              <a:rPr lang="pt-BR" dirty="0" smtClean="0"/>
              <a:t>. </a:t>
            </a:r>
            <a:endParaRPr lang="pt-BR" dirty="0" smtClean="0"/>
          </a:p>
          <a:p>
            <a:pPr lvl="1"/>
            <a:r>
              <a:rPr lang="pt-BR" dirty="0" smtClean="0"/>
              <a:t>Cerca de 15% dos defeitos relatados por usuários não são propriamente defeitos no software, mas produto de erros produzidos pelos próprios usuários ou por sistemas relacionados. </a:t>
            </a:r>
            <a:endParaRPr lang="pt-BR" dirty="0" smtClean="0"/>
          </a:p>
          <a:p>
            <a:pPr lvl="1"/>
            <a:r>
              <a:rPr lang="pt-BR" dirty="0" smtClean="0"/>
              <a:t>Mesmo </a:t>
            </a:r>
            <a:r>
              <a:rPr lang="pt-BR" dirty="0" smtClean="0"/>
              <a:t>assim, esses problemas devem ser catalogados e processados e sua análise demanda tempo e esforço por parte a empresa que faz a manutenção do sistema.</a:t>
            </a:r>
          </a:p>
          <a:p>
            <a:pPr lvl="0"/>
            <a:r>
              <a:rPr lang="en-US" i="1" dirty="0" err="1" smtClean="0"/>
              <a:t>Consertos</a:t>
            </a:r>
            <a:r>
              <a:rPr lang="en-US" i="1" dirty="0" smtClean="0"/>
              <a:t> ruins </a:t>
            </a:r>
            <a:r>
              <a:rPr lang="en-US" dirty="0" smtClean="0"/>
              <a:t>(</a:t>
            </a:r>
            <a:r>
              <a:rPr lang="en-US" i="1" dirty="0" smtClean="0"/>
              <a:t>bad fix injection</a:t>
            </a:r>
            <a:r>
              <a:rPr lang="en-US" dirty="0" smtClean="0"/>
              <a:t>). </a:t>
            </a:r>
            <a:endParaRPr lang="pt-BR" dirty="0" smtClean="0"/>
          </a:p>
          <a:p>
            <a:pPr lvl="0"/>
            <a:r>
              <a:rPr lang="pt-BR" i="1" dirty="0" smtClean="0"/>
              <a:t>Defeitos duplicados. </a:t>
            </a:r>
            <a:endParaRPr lang="pt-BR" dirty="0" smtClean="0"/>
          </a:p>
          <a:p>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Fatores que podem </a:t>
            </a:r>
            <a:r>
              <a:rPr lang="pt-BR" sz="2800" dirty="0" smtClean="0"/>
              <a:t>influenciar a estimação de esforço a ser aplicada às atividades de reparação de defeitos:</a:t>
            </a:r>
            <a:br>
              <a:rPr lang="pt-BR" sz="2800" dirty="0" smtClean="0"/>
            </a:br>
            <a:endParaRPr lang="pt-BR" sz="2800" dirty="0"/>
          </a:p>
        </p:txBody>
      </p:sp>
      <p:sp>
        <p:nvSpPr>
          <p:cNvPr id="3" name="Espaço Reservado para Conteúdo 2"/>
          <p:cNvSpPr>
            <a:spLocks noGrp="1"/>
          </p:cNvSpPr>
          <p:nvPr>
            <p:ph idx="1"/>
          </p:nvPr>
        </p:nvSpPr>
        <p:spPr/>
        <p:txBody>
          <a:bodyPr>
            <a:normAutofit lnSpcReduction="10000"/>
          </a:bodyPr>
          <a:lstStyle/>
          <a:p>
            <a:pPr lvl="0"/>
            <a:r>
              <a:rPr lang="pt-BR" i="1" dirty="0" smtClean="0"/>
              <a:t>Defeitos suspensos</a:t>
            </a:r>
            <a:r>
              <a:rPr lang="pt-BR" dirty="0" smtClean="0"/>
              <a:t> (</a:t>
            </a:r>
            <a:r>
              <a:rPr lang="pt-BR" i="1" dirty="0" err="1" smtClean="0"/>
              <a:t>abeyant</a:t>
            </a:r>
            <a:r>
              <a:rPr lang="pt-BR" dirty="0" smtClean="0"/>
              <a:t>). </a:t>
            </a:r>
          </a:p>
          <a:p>
            <a:pPr lvl="0"/>
            <a:r>
              <a:rPr lang="pt-BR" i="1" dirty="0" smtClean="0"/>
              <a:t>Defeitos inválidos</a:t>
            </a:r>
            <a:r>
              <a:rPr lang="pt-BR" dirty="0" smtClean="0"/>
              <a:t>. </a:t>
            </a:r>
          </a:p>
          <a:p>
            <a:pPr lvl="0"/>
            <a:r>
              <a:rPr lang="en-US" i="1" dirty="0" err="1" smtClean="0"/>
              <a:t>Consertos</a:t>
            </a:r>
            <a:r>
              <a:rPr lang="en-US" i="1" dirty="0" smtClean="0"/>
              <a:t> ruins </a:t>
            </a:r>
            <a:r>
              <a:rPr lang="en-US" dirty="0" smtClean="0"/>
              <a:t>(</a:t>
            </a:r>
            <a:r>
              <a:rPr lang="en-US" i="1" dirty="0" smtClean="0"/>
              <a:t>bad fix injection</a:t>
            </a:r>
            <a:r>
              <a:rPr lang="en-US" dirty="0" smtClean="0"/>
              <a:t>).</a:t>
            </a:r>
          </a:p>
          <a:p>
            <a:pPr lvl="1"/>
            <a:r>
              <a:rPr lang="pt-BR" dirty="0" smtClean="0"/>
              <a:t>Cerca de 7% das atividades de correção de erros acabam introduzindo novos erros no software. </a:t>
            </a:r>
            <a:endParaRPr lang="pt-BR" dirty="0" smtClean="0"/>
          </a:p>
          <a:p>
            <a:pPr lvl="1"/>
            <a:r>
              <a:rPr lang="pt-BR" dirty="0" smtClean="0"/>
              <a:t>Essa </a:t>
            </a:r>
            <a:r>
              <a:rPr lang="pt-BR" dirty="0" smtClean="0"/>
              <a:t>percentagem pode variar de 1% a 20% dependendo do nível de qualidade do processo de manutenção e da seriedade com que os testes de regressão são feitos.</a:t>
            </a:r>
            <a:r>
              <a:rPr lang="en-US" dirty="0" smtClean="0"/>
              <a:t> </a:t>
            </a:r>
            <a:endParaRPr lang="pt-BR" dirty="0" smtClean="0"/>
          </a:p>
          <a:p>
            <a:pPr lvl="0"/>
            <a:r>
              <a:rPr lang="pt-BR" i="1" dirty="0" smtClean="0"/>
              <a:t>Defeitos duplicados. </a:t>
            </a:r>
            <a:endParaRPr lang="pt-BR" dirty="0" smtClean="0"/>
          </a:p>
          <a:p>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Fatores que podem </a:t>
            </a:r>
            <a:r>
              <a:rPr lang="pt-BR" sz="2800" dirty="0" smtClean="0"/>
              <a:t>influenciar a estimação de esforço a ser aplicada às atividades de reparação de defeitos:</a:t>
            </a:r>
            <a:br>
              <a:rPr lang="pt-BR" sz="2800" dirty="0" smtClean="0"/>
            </a:br>
            <a:endParaRPr lang="pt-BR" sz="2800" dirty="0"/>
          </a:p>
        </p:txBody>
      </p:sp>
      <p:sp>
        <p:nvSpPr>
          <p:cNvPr id="3" name="Espaço Reservado para Conteúdo 2"/>
          <p:cNvSpPr>
            <a:spLocks noGrp="1"/>
          </p:cNvSpPr>
          <p:nvPr>
            <p:ph idx="1"/>
          </p:nvPr>
        </p:nvSpPr>
        <p:spPr/>
        <p:txBody>
          <a:bodyPr>
            <a:normAutofit fontScale="92500" lnSpcReduction="10000"/>
          </a:bodyPr>
          <a:lstStyle/>
          <a:p>
            <a:pPr lvl="0"/>
            <a:r>
              <a:rPr lang="pt-BR" i="1" dirty="0" smtClean="0"/>
              <a:t>Defeitos suspensos</a:t>
            </a:r>
            <a:r>
              <a:rPr lang="pt-BR" dirty="0" smtClean="0"/>
              <a:t> (</a:t>
            </a:r>
            <a:r>
              <a:rPr lang="pt-BR" i="1" dirty="0" err="1" smtClean="0"/>
              <a:t>abeyant</a:t>
            </a:r>
            <a:r>
              <a:rPr lang="pt-BR" dirty="0" smtClean="0"/>
              <a:t>). </a:t>
            </a:r>
          </a:p>
          <a:p>
            <a:pPr lvl="0"/>
            <a:r>
              <a:rPr lang="pt-BR" i="1" dirty="0" smtClean="0"/>
              <a:t>Defeitos inválidos</a:t>
            </a:r>
            <a:r>
              <a:rPr lang="pt-BR" dirty="0" smtClean="0"/>
              <a:t>. </a:t>
            </a:r>
          </a:p>
          <a:p>
            <a:pPr lvl="0"/>
            <a:r>
              <a:rPr lang="en-US" i="1" dirty="0" err="1" smtClean="0"/>
              <a:t>Consertos</a:t>
            </a:r>
            <a:r>
              <a:rPr lang="en-US" i="1" dirty="0" smtClean="0"/>
              <a:t> ruins </a:t>
            </a:r>
            <a:r>
              <a:rPr lang="en-US" dirty="0" smtClean="0"/>
              <a:t>(</a:t>
            </a:r>
            <a:r>
              <a:rPr lang="en-US" i="1" dirty="0" smtClean="0"/>
              <a:t>bad fix injection</a:t>
            </a:r>
            <a:r>
              <a:rPr lang="en-US" dirty="0" smtClean="0"/>
              <a:t>). </a:t>
            </a:r>
            <a:endParaRPr lang="pt-BR" dirty="0" smtClean="0"/>
          </a:p>
          <a:p>
            <a:pPr lvl="0"/>
            <a:r>
              <a:rPr lang="pt-BR" i="1" dirty="0" smtClean="0"/>
              <a:t>Defeitos duplicados. </a:t>
            </a:r>
            <a:endParaRPr lang="pt-BR" i="1" dirty="0" smtClean="0"/>
          </a:p>
          <a:p>
            <a:pPr lvl="1"/>
            <a:r>
              <a:rPr lang="pt-BR" dirty="0" smtClean="0"/>
              <a:t>Em sistemas com muitos usuários é comum que um mesmo defeito seja relatado por mais de um usuário. </a:t>
            </a:r>
            <a:endParaRPr lang="pt-BR" dirty="0" smtClean="0"/>
          </a:p>
          <a:p>
            <a:pPr lvl="1"/>
            <a:r>
              <a:rPr lang="pt-BR" dirty="0" smtClean="0"/>
              <a:t>Assim</a:t>
            </a:r>
            <a:r>
              <a:rPr lang="pt-BR" dirty="0" smtClean="0"/>
              <a:t>, embora o defeito só precise ser resolvido uma única vez, o fato de que ele é relatado por vários usuários faz com que seja necessário investir tempo com isso. </a:t>
            </a:r>
            <a:endParaRPr lang="pt-BR" dirty="0" smtClean="0"/>
          </a:p>
          <a:p>
            <a:pPr lvl="1"/>
            <a:r>
              <a:rPr lang="pt-BR" dirty="0" smtClean="0"/>
              <a:t>Grandes </a:t>
            </a:r>
            <a:r>
              <a:rPr lang="pt-BR" dirty="0" smtClean="0"/>
              <a:t>empresas de software chegam a ter 10% de seus relatos de defeitos classificados como defeitos duplicados.</a:t>
            </a:r>
          </a:p>
          <a:p>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Remoção de Módulos Sujeitos a </a:t>
            </a:r>
            <a:r>
              <a:rPr lang="pt-BR" b="1" dirty="0" smtClean="0"/>
              <a:t>Erros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Uma pesquisa realizada pela IBM nos anos 1960 demonstrou que os defeitos não se distribuem aleatoriamente ao longo de uma aplicação. </a:t>
            </a:r>
            <a:endParaRPr lang="pt-BR" dirty="0" smtClean="0"/>
          </a:p>
          <a:p>
            <a:r>
              <a:rPr lang="pt-BR" dirty="0" smtClean="0"/>
              <a:t>Muito </a:t>
            </a:r>
            <a:r>
              <a:rPr lang="pt-BR" dirty="0" smtClean="0"/>
              <a:t>pelo contrário, eles tendem a se concentrar em determinados módulos da aplicação. </a:t>
            </a:r>
            <a:endParaRPr lang="pt-BR" dirty="0" smtClean="0"/>
          </a:p>
          <a:p>
            <a:r>
              <a:rPr lang="pt-BR" dirty="0" smtClean="0"/>
              <a:t>Foi </a:t>
            </a:r>
            <a:r>
              <a:rPr lang="pt-BR" dirty="0" smtClean="0"/>
              <a:t>observado que, em um grande sistema da empresa, com 425 módulos, 300 módulos nunca foram alvo de manutenção corretiva, enquanto que outros 31 módulos concentraram cerca de 2000 relatos de erros ao longo de um ano, correspondendo a mais de 60% do total de erros relatados para o produto </a:t>
            </a:r>
            <a:r>
              <a:rPr lang="pt-BR" dirty="0" smtClean="0"/>
              <a:t>inteiro.</a:t>
            </a:r>
            <a:endParaRPr lang="pt-BR" dirty="0" smtClean="0"/>
          </a:p>
          <a:p>
            <a:r>
              <a:rPr lang="pt-BR" dirty="0" smtClean="0"/>
              <a:t>Módulos sujeitos a defeitos podem nunca estabilizar porque a taxa de consertos ruins pode passar de 100%, ou seja, a cada defeito consertado, novos defeitos podem acabar sendo introduzidos.</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Suporte a </a:t>
            </a:r>
            <a:r>
              <a:rPr lang="pt-BR" b="1" dirty="0" smtClean="0"/>
              <a:t>Usuários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O </a:t>
            </a:r>
            <a:r>
              <a:rPr lang="pt-BR" i="1" dirty="0" smtClean="0"/>
              <a:t>suporte a usuários</a:t>
            </a:r>
            <a:r>
              <a:rPr lang="pt-BR" dirty="0" smtClean="0"/>
              <a:t> fará a interface entre o cliente do software e a empresa que presta manutenção ao software. O suporte a usuários usualmente recebe as reclamações, faz uma triagem delas e, ou encaminha uma solução previamente conhecida ao cliente, ou encaminha o problema ao setor de manutenção.</a:t>
            </a:r>
          </a:p>
          <a:p>
            <a:r>
              <a:rPr lang="pt-BR" dirty="0" smtClean="0"/>
              <a:t>O tamanho da equipe de suporte dependerá de vários fatores, dentre os quais, os mais importantes são a quantidade esperada de defeitos e a quantidade de clientes.</a:t>
            </a:r>
          </a:p>
          <a:p>
            <a:r>
              <a:rPr lang="pt-BR" dirty="0" smtClean="0"/>
              <a:t>Estima-se que para um software típico (que não apresenta grandes problemas de qualidade logo de partida), um atendente consiga tratar as chamadas de cerca de 150 clientes por mês, caso o meio de contato seja o telefone. Por outro lado, se o meio de contato for email ou chat, esse número pode subir para 1000 usuários por atendente por mês.</a:t>
            </a:r>
          </a:p>
          <a:p>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Migração entre </a:t>
            </a:r>
            <a:r>
              <a:rPr lang="pt-BR" b="1" dirty="0" smtClean="0"/>
              <a:t>Plataformas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A migração de um produto para outra plataforma, quando se trata de software personalizado, é feita por demanda do cliente. Quando se trata de software de prateleira, é feita com a intenção de aumentar o mercado.</a:t>
            </a:r>
          </a:p>
          <a:p>
            <a:r>
              <a:rPr lang="pt-BR" dirty="0" smtClean="0"/>
              <a:t>Normalmente migrações são projetos por si só, embora possam ser consideradas atividades de evolução de software. Assume-se que sistemas desenvolvidos de acordo com boas práticas e com boa documentação possam ser migrados a uma taxa de 50 pontos de função por desenvolvedor-mês. Porém, se os sistema forem mal documentados e com organização obscura, essa taxa pode baixar para até 5 pontos de função por desenvolvedor-mês.</a:t>
            </a:r>
          </a:p>
          <a:p>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Conversão de </a:t>
            </a:r>
            <a:r>
              <a:rPr lang="pt-BR" b="1" dirty="0" smtClean="0"/>
              <a:t>Arquitetura</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Uma conversão de arquitetura de sistema usualmente é feita por pressão tecnológica. É o caso, por exemplo, de mudar de arquivos simples para bancos de dados relacionais, ou mudar uma interface orientada a linha de comando para uma interface gráfica. </a:t>
            </a:r>
          </a:p>
          <a:p>
            <a:r>
              <a:rPr lang="pt-BR" dirty="0" smtClean="0"/>
              <a:t>No caso da migração entre plataformas, se o software for personalizado, a conversão possivelmente será uma demanda do cliente, enquanto que no caso de software de prateleira a conversão será uma estratégia para buscar novos mercados.</a:t>
            </a:r>
          </a:p>
          <a:p>
            <a:r>
              <a:rPr lang="pt-BR" dirty="0" smtClean="0"/>
              <a:t>A conversão de arquitetura também pode ser uma estratégia para melhorar a manutenibilidade de um </a:t>
            </a:r>
            <a:r>
              <a:rPr lang="pt-BR" dirty="0" smtClean="0"/>
              <a:t>sistema</a:t>
            </a:r>
            <a:r>
              <a:rPr lang="pt-BR" dirty="0" smtClean="0"/>
              <a:t>.</a:t>
            </a:r>
          </a:p>
          <a:p>
            <a:r>
              <a:rPr lang="pt-BR" dirty="0" smtClean="0"/>
              <a:t>A produtividade de um projeto de conversão de arquitetura dependerá basicamente da qualidade das especificações do sistema. Quanto mais obscuras as especificações, mais difícil será a conversão.</a:t>
            </a:r>
          </a:p>
          <a:p>
            <a:r>
              <a:rPr lang="pt-BR" dirty="0" smtClean="0"/>
              <a:t>Usualmente sistemas mal documentados ou obscuros precisarão passar por processos de engenharia reversa antes de serem convertidos para uma nova arquitetura.</a:t>
            </a:r>
          </a:p>
          <a:p>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Adaptações </a:t>
            </a:r>
            <a:r>
              <a:rPr lang="pt-BR" b="1" dirty="0" smtClean="0"/>
              <a:t>Obrigatórias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Talvez o pior tipo de manutenção de software sejam as adaptações obrigatórias, devidas a mudanças em leis, formas de cálculo de impostos, etc. </a:t>
            </a:r>
            <a:endParaRPr lang="pt-BR" dirty="0" smtClean="0"/>
          </a:p>
          <a:p>
            <a:r>
              <a:rPr lang="pt-BR" dirty="0" smtClean="0"/>
              <a:t>O </a:t>
            </a:r>
            <a:r>
              <a:rPr lang="pt-BR" dirty="0" smtClean="0"/>
              <a:t>problema é que essas mudanças são completamente imprevisíveis pela equipe de desenvolvimento ou manutenção e mesmo pelo cliente. </a:t>
            </a:r>
          </a:p>
          <a:p>
            <a:r>
              <a:rPr lang="pt-BR" dirty="0" smtClean="0"/>
              <a:t>Além disso, elas normalmente têm um prazo curto e estrito para serem aplicadas e as penalidades por não adaptação costumam ser altas.</a:t>
            </a:r>
          </a:p>
          <a:p>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Otimização de </a:t>
            </a:r>
            <a:r>
              <a:rPr lang="pt-BR" b="1" dirty="0" smtClean="0"/>
              <a:t>Performance</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Atividades de otimização de performance implicam em analisar e resolver gargalos da aplicação, usualmente relacionados com acesso a dados, processamento e número de usuários simultâneos. </a:t>
            </a:r>
          </a:p>
          <a:p>
            <a:r>
              <a:rPr lang="pt-BR" dirty="0" smtClean="0"/>
              <a:t>Tais atividades variam muito em relação ao tipo e a carga de trabalho e, assim, é muito difícil estabelecer um padrão para estimação de custos. </a:t>
            </a:r>
            <a:endParaRPr lang="pt-BR" dirty="0" smtClean="0"/>
          </a:p>
          <a:p>
            <a:r>
              <a:rPr lang="pt-BR" dirty="0" smtClean="0"/>
              <a:t>Uma </a:t>
            </a:r>
            <a:r>
              <a:rPr lang="pt-BR" dirty="0" smtClean="0"/>
              <a:t>técnica que pode ser empregada em alguns casos é a otimização estilo </a:t>
            </a:r>
            <a:r>
              <a:rPr lang="pt-BR" i="1" dirty="0" err="1" smtClean="0"/>
              <a:t>anytime</a:t>
            </a:r>
            <a:r>
              <a:rPr lang="pt-BR" dirty="0" smtClean="0"/>
              <a:t>, usando </a:t>
            </a:r>
            <a:r>
              <a:rPr lang="pt-BR" i="1" dirty="0" smtClean="0"/>
              <a:t>timeboxing</a:t>
            </a:r>
            <a:r>
              <a:rPr lang="pt-BR" dirty="0" smtClean="0"/>
              <a:t>, </a:t>
            </a:r>
            <a:r>
              <a:rPr lang="pt-BR" dirty="0" smtClean="0"/>
              <a:t>ou seja, faz-se a melhor otimização possível dentro do tempo e recursos previamente destinados a esta atividade.</a:t>
            </a:r>
          </a:p>
          <a:p>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Melhorias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São </a:t>
            </a:r>
            <a:r>
              <a:rPr lang="pt-BR" dirty="0" smtClean="0"/>
              <a:t>um tipo de manutenção adaptativa e perfectiva que são iniciadas, normalmente por requisição dos clientes, que são os que normalmente acabam arcando com os custos relacionados.</a:t>
            </a:r>
          </a:p>
          <a:p>
            <a:r>
              <a:rPr lang="pt-BR" dirty="0" smtClean="0"/>
              <a:t>Melhorias muitas vezes implicam na introdução de novas funcionalidades, de forma que as técnicas usuais de estimação de esforço por CII, pontos de função ou pontos de caso de uso podem ser aplicadas.</a:t>
            </a:r>
          </a:p>
          <a:p>
            <a:r>
              <a:rPr lang="pt-BR" dirty="0" smtClean="0"/>
              <a:t>Pode-se considerar que existam dois tipos de melhoria:</a:t>
            </a:r>
          </a:p>
          <a:p>
            <a:pPr lvl="1"/>
            <a:r>
              <a:rPr lang="pt-BR" i="1" dirty="0" smtClean="0"/>
              <a:t>Pequenas melhorias</a:t>
            </a:r>
            <a:r>
              <a:rPr lang="pt-BR" dirty="0" smtClean="0"/>
              <a:t>, </a:t>
            </a:r>
            <a:endParaRPr lang="pt-BR" dirty="0" smtClean="0"/>
          </a:p>
          <a:p>
            <a:pPr lvl="2"/>
            <a:r>
              <a:rPr lang="pt-BR" dirty="0" smtClean="0"/>
              <a:t>consistindo </a:t>
            </a:r>
            <a:r>
              <a:rPr lang="pt-BR" dirty="0" smtClean="0"/>
              <a:t>de aproximadamente 5 pontos de função, ou seja, a introdução de um novo relatório, consulta ou tela.</a:t>
            </a:r>
          </a:p>
          <a:p>
            <a:pPr lvl="1"/>
            <a:r>
              <a:rPr lang="pt-BR" i="1" dirty="0" smtClean="0"/>
              <a:t>Grandes melhorias</a:t>
            </a:r>
            <a:r>
              <a:rPr lang="pt-BR" dirty="0" smtClean="0"/>
              <a:t>, </a:t>
            </a:r>
            <a:endParaRPr lang="pt-BR" dirty="0" smtClean="0"/>
          </a:p>
          <a:p>
            <a:pPr lvl="2"/>
            <a:r>
              <a:rPr lang="pt-BR" dirty="0" smtClean="0"/>
              <a:t>consistindo </a:t>
            </a:r>
            <a:r>
              <a:rPr lang="pt-BR" dirty="0" smtClean="0"/>
              <a:t>de um número significativamente maior de pontos de função, tipicamente mais de 20 pontos de função, que devem ser tratadas como pequenos projetos de desenvolvimento.</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Necessidade da Manutenção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Considera-se que um software uma vez desenvolvido terá um valor necessariamente decrescente com o passar do tempo. Isso ocorre por que:</a:t>
            </a:r>
          </a:p>
          <a:p>
            <a:pPr lvl="1"/>
            <a:r>
              <a:rPr lang="pt-BR" dirty="0" smtClean="0"/>
              <a:t>Falhas são descobertas.</a:t>
            </a:r>
          </a:p>
          <a:p>
            <a:pPr lvl="1"/>
            <a:r>
              <a:rPr lang="pt-BR" dirty="0" smtClean="0"/>
              <a:t>Requisitos mudam.</a:t>
            </a:r>
          </a:p>
          <a:p>
            <a:pPr lvl="1"/>
            <a:r>
              <a:rPr lang="pt-BR" dirty="0" smtClean="0"/>
              <a:t>Produtos menos complexos, mais eficientes ou tecnologicamente mais avançados são disponibilizados.</a:t>
            </a:r>
          </a:p>
          <a:p>
            <a:r>
              <a:rPr lang="pt-BR" dirty="0" smtClean="0"/>
              <a:t>Desta forma, torna-se imperativo que, simetricamente, para manter o valor percebido de um sistema:</a:t>
            </a:r>
          </a:p>
          <a:p>
            <a:pPr lvl="1"/>
            <a:r>
              <a:rPr lang="pt-BR" dirty="0" smtClean="0"/>
              <a:t>Falhas sejam corrigidas.</a:t>
            </a:r>
          </a:p>
          <a:p>
            <a:pPr lvl="1"/>
            <a:r>
              <a:rPr lang="pt-BR" dirty="0" smtClean="0"/>
              <a:t>Novos requisitos sejam acomodados.</a:t>
            </a:r>
          </a:p>
          <a:p>
            <a:pPr lvl="1"/>
            <a:r>
              <a:rPr lang="pt-BR" dirty="0" smtClean="0"/>
              <a:t>Seja buscada simplicidade, eficiência e atualização tecnológica.</a:t>
            </a:r>
          </a:p>
          <a:p>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Modelos de Estimação de Esforço de </a:t>
            </a:r>
            <a:r>
              <a:rPr lang="pt-BR" b="1" dirty="0" smtClean="0"/>
              <a:t>Manutenção</a:t>
            </a:r>
            <a:endParaRPr lang="pt-BR" dirty="0"/>
          </a:p>
        </p:txBody>
      </p:sp>
      <p:sp>
        <p:nvSpPr>
          <p:cNvPr id="3" name="Espaço Reservado para Conteúdo 2"/>
          <p:cNvSpPr>
            <a:spLocks noGrp="1"/>
          </p:cNvSpPr>
          <p:nvPr>
            <p:ph idx="1"/>
          </p:nvPr>
        </p:nvSpPr>
        <p:spPr/>
        <p:txBody>
          <a:bodyPr/>
          <a:lstStyle/>
          <a:p>
            <a:r>
              <a:rPr lang="pt-BR" dirty="0" smtClean="0"/>
              <a:t>ACT</a:t>
            </a:r>
          </a:p>
          <a:p>
            <a:r>
              <a:rPr lang="pt-BR" dirty="0" smtClean="0"/>
              <a:t>COCOMO </a:t>
            </a:r>
            <a:r>
              <a:rPr lang="pt-BR" dirty="0" err="1" smtClean="0"/>
              <a:t>II-Manutenção</a:t>
            </a:r>
            <a:endParaRPr lang="pt-BR" dirty="0" smtClean="0"/>
          </a:p>
          <a:p>
            <a:r>
              <a:rPr lang="pt-BR" dirty="0" smtClean="0"/>
              <a:t>FP e SMPEEM</a:t>
            </a:r>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Modelo ACT</a:t>
            </a:r>
            <a:endParaRPr lang="pt-BR" b="1" dirty="0"/>
          </a:p>
        </p:txBody>
      </p:sp>
      <p:sp>
        <p:nvSpPr>
          <p:cNvPr id="3" name="Espaço Reservado para Conteúdo 2"/>
          <p:cNvSpPr>
            <a:spLocks noGrp="1"/>
          </p:cNvSpPr>
          <p:nvPr>
            <p:ph idx="1"/>
          </p:nvPr>
        </p:nvSpPr>
        <p:spPr/>
        <p:txBody>
          <a:bodyPr>
            <a:normAutofit/>
          </a:bodyPr>
          <a:lstStyle/>
          <a:p>
            <a:r>
              <a:rPr lang="pt-BR" dirty="0" smtClean="0"/>
              <a:t>O </a:t>
            </a:r>
            <a:r>
              <a:rPr lang="pt-BR" i="1" dirty="0" smtClean="0"/>
              <a:t>modelo ACT</a:t>
            </a:r>
            <a:r>
              <a:rPr lang="pt-BR" dirty="0" smtClean="0"/>
              <a:t> baseia-se em uma estimativa da percentagem de linhas de código que vão sofrer manutenção. </a:t>
            </a:r>
            <a:endParaRPr lang="pt-BR" dirty="0" smtClean="0"/>
          </a:p>
          <a:p>
            <a:r>
              <a:rPr lang="pt-BR" dirty="0" smtClean="0"/>
              <a:t>São </a:t>
            </a:r>
            <a:r>
              <a:rPr lang="pt-BR" dirty="0" smtClean="0"/>
              <a:t>consideradas linhas em manutenção tanto as linhas de código novas criadas quanto as linhas alteradas durante a manutenção. </a:t>
            </a:r>
            <a:endParaRPr lang="pt-BR" dirty="0" smtClean="0"/>
          </a:p>
          <a:p>
            <a:r>
              <a:rPr lang="pt-BR" dirty="0" smtClean="0"/>
              <a:t>O </a:t>
            </a:r>
            <a:r>
              <a:rPr lang="pt-BR" dirty="0" smtClean="0"/>
              <a:t>valor da variável ACT é então  número de linhas que sofrem manutenção dividido pelo número total de linhas do código em um ano típico.</a:t>
            </a:r>
          </a:p>
          <a:p>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Esforço estimado de manutenção durante um ano:</a:t>
            </a:r>
          </a:p>
          <a:p>
            <a:r>
              <a:rPr lang="pt-BR" dirty="0" smtClean="0"/>
              <a:t>	</a:t>
            </a:r>
            <a:r>
              <a:rPr lang="pt-BR" i="1" dirty="0" smtClean="0"/>
              <a:t>E</a:t>
            </a:r>
            <a:r>
              <a:rPr lang="pt-BR" dirty="0" smtClean="0"/>
              <a:t> = </a:t>
            </a:r>
            <a:r>
              <a:rPr lang="pt-BR" i="1" dirty="0" smtClean="0"/>
              <a:t>ACT</a:t>
            </a:r>
            <a:r>
              <a:rPr lang="pt-BR" dirty="0" smtClean="0"/>
              <a:t> * </a:t>
            </a:r>
            <a:r>
              <a:rPr lang="pt-BR" i="1" dirty="0" smtClean="0"/>
              <a:t>SDT</a:t>
            </a:r>
            <a:endParaRPr lang="pt-BR" dirty="0" smtClean="0"/>
          </a:p>
          <a:p>
            <a:r>
              <a:rPr lang="pt-BR" dirty="0" smtClean="0"/>
              <a:t>ACT = porcentagem de linhas a sofrer manutenção.</a:t>
            </a:r>
          </a:p>
          <a:p>
            <a:r>
              <a:rPr lang="pt-BR" dirty="0" smtClean="0"/>
              <a:t>SDT = Software Development Time</a:t>
            </a:r>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3" name="Espaço Reservado para Conteúdo 2"/>
          <p:cNvSpPr>
            <a:spLocks noGrp="1"/>
          </p:cNvSpPr>
          <p:nvPr>
            <p:ph idx="1"/>
          </p:nvPr>
        </p:nvSpPr>
        <p:spPr/>
        <p:txBody>
          <a:bodyPr/>
          <a:lstStyle/>
          <a:p>
            <a:r>
              <a:rPr lang="pt-BR" dirty="0" smtClean="0"/>
              <a:t>Um </a:t>
            </a:r>
            <a:r>
              <a:rPr lang="pt-BR" dirty="0" smtClean="0"/>
              <a:t>software que foi desenvolvido com um esforço de 80 desenvolvedor-mês terá </a:t>
            </a:r>
            <a:r>
              <a:rPr lang="pt-BR" i="1" dirty="0" smtClean="0"/>
              <a:t>SDT</a:t>
            </a:r>
            <a:r>
              <a:rPr lang="pt-BR" dirty="0" smtClean="0"/>
              <a:t> = 80. </a:t>
            </a:r>
            <a:endParaRPr lang="pt-BR" dirty="0" smtClean="0"/>
          </a:p>
          <a:p>
            <a:r>
              <a:rPr lang="pt-BR" dirty="0" smtClean="0"/>
              <a:t>Se </a:t>
            </a:r>
            <a:r>
              <a:rPr lang="pt-BR" dirty="0" smtClean="0"/>
              <a:t>a taxa anual esperada de linhas em manutenção (</a:t>
            </a:r>
            <a:r>
              <a:rPr lang="pt-BR" i="1" dirty="0" smtClean="0"/>
              <a:t>ACT</a:t>
            </a:r>
            <a:r>
              <a:rPr lang="pt-BR" dirty="0" smtClean="0"/>
              <a:t>) for de 2%, então o esforço anual esperado de manutenção para este software será dado por:</a:t>
            </a:r>
          </a:p>
          <a:p>
            <a:r>
              <a:rPr lang="pt-BR" dirty="0" smtClean="0"/>
              <a:t>	</a:t>
            </a:r>
            <a:r>
              <a:rPr lang="pt-BR" i="1" dirty="0" smtClean="0"/>
              <a:t>E</a:t>
            </a:r>
            <a:r>
              <a:rPr lang="pt-BR" dirty="0" smtClean="0"/>
              <a:t> = 0,02 * 80 = 1,6</a:t>
            </a:r>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Variação de Schaefer</a:t>
            </a:r>
            <a:endParaRPr lang="pt-BR" dirty="0"/>
          </a:p>
        </p:txBody>
      </p:sp>
      <p:sp>
        <p:nvSpPr>
          <p:cNvPr id="3" name="Espaço Reservado para Conteúdo 2"/>
          <p:cNvSpPr>
            <a:spLocks noGrp="1"/>
          </p:cNvSpPr>
          <p:nvPr>
            <p:ph idx="1"/>
          </p:nvPr>
        </p:nvSpPr>
        <p:spPr/>
        <p:txBody>
          <a:bodyPr/>
          <a:lstStyle/>
          <a:p>
            <a:r>
              <a:rPr lang="pt-BR" dirty="0" smtClean="0"/>
              <a:t>	</a:t>
            </a:r>
            <a:r>
              <a:rPr lang="pt-BR" i="1" dirty="0" smtClean="0"/>
              <a:t>E</a:t>
            </a:r>
            <a:r>
              <a:rPr lang="pt-BR" dirty="0" smtClean="0"/>
              <a:t> = </a:t>
            </a:r>
            <a:r>
              <a:rPr lang="pt-BR" i="1" dirty="0" smtClean="0"/>
              <a:t>ACT</a:t>
            </a:r>
            <a:r>
              <a:rPr lang="pt-BR" dirty="0" smtClean="0"/>
              <a:t> * 2,4 * </a:t>
            </a:r>
            <a:r>
              <a:rPr lang="pt-BR" i="1" dirty="0" smtClean="0"/>
              <a:t>KSLOC</a:t>
            </a:r>
            <a:r>
              <a:rPr lang="pt-BR" baseline="30000" dirty="0" smtClean="0"/>
              <a:t>1,05</a:t>
            </a:r>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3" name="Espaço Reservado para Conteúdo 2"/>
          <p:cNvSpPr>
            <a:spLocks noGrp="1"/>
          </p:cNvSpPr>
          <p:nvPr>
            <p:ph idx="1"/>
          </p:nvPr>
        </p:nvSpPr>
        <p:spPr/>
        <p:txBody>
          <a:bodyPr/>
          <a:lstStyle/>
          <a:p>
            <a:r>
              <a:rPr lang="pt-BR" dirty="0" smtClean="0"/>
              <a:t>Assim, um software com 20 mil linhas de código e ACT de 2% teria o seguinte esforço anual de manutenção (em desenvolvedor-mês):</a:t>
            </a:r>
          </a:p>
          <a:p>
            <a:r>
              <a:rPr lang="pt-BR" dirty="0" smtClean="0"/>
              <a:t>	</a:t>
            </a:r>
            <a:r>
              <a:rPr lang="pt-BR" i="1" dirty="0" smtClean="0"/>
              <a:t>E</a:t>
            </a:r>
            <a:r>
              <a:rPr lang="pt-BR" dirty="0" smtClean="0"/>
              <a:t> = 0,02 * 2,4 * 20</a:t>
            </a:r>
            <a:r>
              <a:rPr lang="pt-BR" baseline="30000" dirty="0" smtClean="0"/>
              <a:t>1,05 </a:t>
            </a:r>
            <a:r>
              <a:rPr lang="pt-BR" dirty="0" smtClean="0"/>
              <a:t>= 1,115</a:t>
            </a:r>
          </a:p>
          <a:p>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Este modelo tem as mesmas desvantagens do modelo COCOMO 81, ou seja, não é realisticamente aplicável a sistemas novos, quando não existem dados históricos para </a:t>
            </a:r>
            <a:r>
              <a:rPr lang="pt-BR" i="1" dirty="0" smtClean="0"/>
              <a:t>ACT</a:t>
            </a:r>
            <a:r>
              <a:rPr lang="pt-BR" dirty="0" smtClean="0"/>
              <a:t>, a quantidade de linhas de código modificadas não necessariamente indica esforço de manutenção e, acima de tudo, a abordagem não usa nenhum atributo das atividades de manutenção como base para calcular esforço. </a:t>
            </a:r>
            <a:endParaRPr lang="pt-BR" dirty="0" smtClean="0"/>
          </a:p>
          <a:p>
            <a:r>
              <a:rPr lang="pt-BR" dirty="0" smtClean="0"/>
              <a:t>Porém</a:t>
            </a:r>
            <a:r>
              <a:rPr lang="pt-BR" dirty="0" smtClean="0"/>
              <a:t>, é um método simples de aplicar na falta de outras informações.</a:t>
            </a:r>
          </a:p>
          <a:p>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548680"/>
            <a:ext cx="8229600" cy="1066800"/>
          </a:xfrm>
        </p:spPr>
        <p:txBody>
          <a:bodyPr>
            <a:normAutofit/>
          </a:bodyPr>
          <a:lstStyle/>
          <a:p>
            <a:r>
              <a:rPr lang="pt-BR" b="1" dirty="0" smtClean="0"/>
              <a:t>Modelo de Manutenção de CII </a:t>
            </a:r>
            <a:endParaRPr lang="pt-B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1628800"/>
            <a:ext cx="8520947" cy="468052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Mudanças </a:t>
            </a:r>
            <a:r>
              <a:rPr lang="pt-BR" sz="2800" dirty="0" smtClean="0"/>
              <a:t>em relação ao modelo </a:t>
            </a:r>
            <a:r>
              <a:rPr lang="pt-BR" sz="2800" i="1" dirty="0" err="1" smtClean="0"/>
              <a:t>post-architecture</a:t>
            </a:r>
            <a:r>
              <a:rPr lang="pt-BR" sz="2800" dirty="0" smtClean="0"/>
              <a:t> </a:t>
            </a:r>
            <a:r>
              <a:rPr lang="pt-BR" sz="2800" dirty="0" smtClean="0"/>
              <a:t>para </a:t>
            </a:r>
            <a:r>
              <a:rPr lang="pt-BR" sz="2800" dirty="0" smtClean="0"/>
              <a:t>o cálculo do esforço de manutenção:</a:t>
            </a:r>
            <a:br>
              <a:rPr lang="pt-BR" sz="2800" dirty="0" smtClean="0"/>
            </a:br>
            <a:endParaRPr lang="pt-BR" sz="2800" dirty="0"/>
          </a:p>
        </p:txBody>
      </p:sp>
      <p:sp>
        <p:nvSpPr>
          <p:cNvPr id="3" name="Espaço Reservado para Conteúdo 2"/>
          <p:cNvSpPr>
            <a:spLocks noGrp="1"/>
          </p:cNvSpPr>
          <p:nvPr>
            <p:ph idx="1"/>
          </p:nvPr>
        </p:nvSpPr>
        <p:spPr>
          <a:xfrm>
            <a:off x="457200" y="1988840"/>
            <a:ext cx="8229600" cy="4585696"/>
          </a:xfrm>
        </p:spPr>
        <p:txBody>
          <a:bodyPr>
            <a:normAutofit fontScale="70000" lnSpcReduction="20000"/>
          </a:bodyPr>
          <a:lstStyle/>
          <a:p>
            <a:pPr lvl="0"/>
            <a:r>
              <a:rPr lang="pt-BR" dirty="0" smtClean="0"/>
              <a:t>O </a:t>
            </a:r>
            <a:r>
              <a:rPr lang="pt-BR" dirty="0" smtClean="0"/>
              <a:t>multiplicador de esforço </a:t>
            </a:r>
            <a:r>
              <a:rPr lang="pt-BR" b="1" dirty="0" smtClean="0"/>
              <a:t>SCED</a:t>
            </a:r>
            <a:r>
              <a:rPr lang="pt-BR" dirty="0" smtClean="0"/>
              <a:t> (Cronograma de Desenvolvimento Requerido) não é usado (ou assumido como nominal), porque se espera que ciclos de manutenção tenham duração fixa predeterminada.</a:t>
            </a:r>
          </a:p>
          <a:p>
            <a:pPr lvl="0"/>
            <a:r>
              <a:rPr lang="pt-BR" dirty="0" smtClean="0"/>
              <a:t>O multiplicador de esforço </a:t>
            </a:r>
            <a:r>
              <a:rPr lang="pt-BR" b="1" dirty="0" smtClean="0"/>
              <a:t>RUSE</a:t>
            </a:r>
            <a:r>
              <a:rPr lang="pt-BR" dirty="0" smtClean="0"/>
              <a:t> (Desenvolvimento para Reuso) não é usado (ou assumido como nominal), porque se considera que o esforço requerido para manter a reusabilidade de um componente de software é balanceada pela redução do esforço de manutenção devido ao projeto, documentação e teste cuidadosos do componente.</a:t>
            </a:r>
          </a:p>
          <a:p>
            <a:pPr lvl="0"/>
            <a:r>
              <a:rPr lang="pt-BR" dirty="0" smtClean="0"/>
              <a:t>O multiplicador de esforço </a:t>
            </a:r>
            <a:r>
              <a:rPr lang="pt-BR" b="1" dirty="0" smtClean="0"/>
              <a:t>RELY</a:t>
            </a:r>
            <a:r>
              <a:rPr lang="pt-BR" dirty="0" smtClean="0"/>
              <a:t> (Software com Confiabilidade Requerida) tem uma tabela de aplicação diferenciada. Assume-se que RELY na fase de manutenção vai depender do valor que RELY tinha na fase de desenvolvimento. Se o produto foi desenvolvido com baixa confiabilidade, haverá maior esforço para consertá-lo. Se o produto foi desenvolvido com alta confiabilidade, haverá esforço menor para </a:t>
            </a:r>
            <a:r>
              <a:rPr lang="pt-BR" dirty="0" smtClean="0"/>
              <a:t>consertá-lo, </a:t>
            </a:r>
            <a:r>
              <a:rPr lang="pt-BR" dirty="0" smtClean="0"/>
              <a:t>exceto no caso de sistemas com risco à vida humana, nos quais a necessidade de confiabilidade mesmo na fase de manutenção faz crescer o esforço. </a:t>
            </a:r>
            <a:endParaRPr lang="pt-B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3074" name="Picture 2"/>
          <p:cNvPicPr>
            <a:picLocks noGrp="1" noChangeAspect="1" noChangeArrowheads="1"/>
          </p:cNvPicPr>
          <p:nvPr>
            <p:ph idx="1"/>
          </p:nvPr>
        </p:nvPicPr>
        <p:blipFill>
          <a:blip r:embed="rId2" cstate="print"/>
          <a:srcRect/>
          <a:stretch>
            <a:fillRect/>
          </a:stretch>
        </p:blipFill>
        <p:spPr bwMode="auto">
          <a:xfrm>
            <a:off x="0" y="2564904"/>
            <a:ext cx="8989749" cy="244827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Leis de </a:t>
            </a:r>
            <a:r>
              <a:rPr lang="pt-BR" dirty="0" err="1" smtClean="0"/>
              <a:t>Lehman</a:t>
            </a:r>
            <a:endParaRPr lang="pt-BR" dirty="0"/>
          </a:p>
        </p:txBody>
      </p:sp>
      <p:sp>
        <p:nvSpPr>
          <p:cNvPr id="3" name="Espaço Reservado para Conteúdo 2"/>
          <p:cNvSpPr>
            <a:spLocks noGrp="1"/>
          </p:cNvSpPr>
          <p:nvPr>
            <p:ph idx="1"/>
          </p:nvPr>
        </p:nvSpPr>
        <p:spPr/>
        <p:txBody>
          <a:bodyPr/>
          <a:lstStyle/>
          <a:p>
            <a:r>
              <a:rPr lang="pt-BR" dirty="0" smtClean="0"/>
              <a:t>As assim chamadas “Leis de </a:t>
            </a:r>
            <a:r>
              <a:rPr lang="pt-BR" dirty="0" err="1" smtClean="0"/>
              <a:t>Lehman</a:t>
            </a:r>
            <a:r>
              <a:rPr lang="pt-BR" dirty="0" smtClean="0"/>
              <a:t>” (</a:t>
            </a:r>
            <a:r>
              <a:rPr lang="pt-BR" dirty="0" err="1" smtClean="0"/>
              <a:t>Lehman</a:t>
            </a:r>
            <a:r>
              <a:rPr lang="pt-BR" dirty="0" smtClean="0"/>
              <a:t> M. M., 1980) (</a:t>
            </a:r>
            <a:r>
              <a:rPr lang="pt-BR" dirty="0" err="1" smtClean="0"/>
              <a:t>Lehman</a:t>
            </a:r>
            <a:r>
              <a:rPr lang="pt-BR" dirty="0" smtClean="0"/>
              <a:t> &amp; J. F. </a:t>
            </a:r>
            <a:r>
              <a:rPr lang="pt-BR" dirty="0" err="1" smtClean="0"/>
              <a:t>Ramil</a:t>
            </a:r>
            <a:r>
              <a:rPr lang="pt-BR" dirty="0" smtClean="0"/>
              <a:t>, 1997) procuram explicar a necessidade e a inevitabilidade da evolução de software. </a:t>
            </a:r>
            <a:endParaRPr lang="pt-BR" dirty="0" smtClean="0"/>
          </a:p>
          <a:p>
            <a:r>
              <a:rPr lang="pt-BR" dirty="0" smtClean="0"/>
              <a:t>São </a:t>
            </a:r>
            <a:r>
              <a:rPr lang="pt-BR" dirty="0" smtClean="0"/>
              <a:t>atualmente oito leis baseadas nas observações do autor sobre os processos de evolução de sistemas. </a:t>
            </a:r>
            <a:endParaRPr lang="pt-BR" dirty="0" smtClean="0"/>
          </a:p>
          <a:p>
            <a:endParaRPr 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8" y="1052736"/>
            <a:ext cx="8629220" cy="453650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5122" name="Picture 2"/>
          <p:cNvPicPr>
            <a:picLocks noGrp="1" noChangeAspect="1" noChangeArrowheads="1"/>
          </p:cNvPicPr>
          <p:nvPr>
            <p:ph idx="1"/>
          </p:nvPr>
        </p:nvPicPr>
        <p:blipFill>
          <a:blip r:embed="rId2" cstate="print"/>
          <a:srcRect/>
          <a:stretch>
            <a:fillRect/>
          </a:stretch>
        </p:blipFill>
        <p:spPr bwMode="auto">
          <a:xfrm>
            <a:off x="0" y="-22312"/>
            <a:ext cx="9144000" cy="6907696"/>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Modelos FP e </a:t>
            </a:r>
            <a:r>
              <a:rPr lang="pt-BR" b="1" dirty="0" smtClean="0"/>
              <a:t>SMPEEM</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 modelo </a:t>
            </a:r>
            <a:r>
              <a:rPr lang="pt-BR" i="1" dirty="0" smtClean="0"/>
              <a:t>FP</a:t>
            </a:r>
            <a:r>
              <a:rPr lang="pt-BR" dirty="0" smtClean="0"/>
              <a:t> </a:t>
            </a:r>
            <a:r>
              <a:rPr lang="pt-BR" dirty="0" smtClean="0"/>
              <a:t>para </a:t>
            </a:r>
            <a:r>
              <a:rPr lang="pt-BR" dirty="0" smtClean="0"/>
              <a:t>cálculo de esforço de manutenção é baseado unicamente em pontos de função e não em linhas de código. </a:t>
            </a:r>
            <a:endParaRPr lang="pt-BR" dirty="0" smtClean="0"/>
          </a:p>
          <a:p>
            <a:r>
              <a:rPr lang="pt-BR" dirty="0" smtClean="0"/>
              <a:t>Segundo </a:t>
            </a:r>
            <a:r>
              <a:rPr lang="pt-BR" dirty="0" smtClean="0"/>
              <a:t>este modelo é necessário calcular os pontos de função não ajustados de quatro tipos de funções:</a:t>
            </a:r>
          </a:p>
          <a:p>
            <a:pPr lvl="1"/>
            <a:r>
              <a:rPr lang="pt-BR" i="1" dirty="0" smtClean="0"/>
              <a:t>ADD</a:t>
            </a:r>
            <a:r>
              <a:rPr lang="pt-BR" dirty="0" smtClean="0"/>
              <a:t>:</a:t>
            </a:r>
            <a:r>
              <a:rPr lang="pt-BR" i="1" dirty="0" smtClean="0"/>
              <a:t> </a:t>
            </a:r>
            <a:r>
              <a:rPr lang="pt-BR" dirty="0" smtClean="0"/>
              <a:t>UFP de funções que vão ser adicionadas.</a:t>
            </a:r>
          </a:p>
          <a:p>
            <a:pPr lvl="1"/>
            <a:r>
              <a:rPr lang="pt-BR" i="1" dirty="0" smtClean="0"/>
              <a:t>CHG</a:t>
            </a:r>
            <a:r>
              <a:rPr lang="pt-BR" dirty="0" smtClean="0"/>
              <a:t>: UFP de funções que vão ser alteradas.</a:t>
            </a:r>
          </a:p>
          <a:p>
            <a:pPr lvl="1"/>
            <a:r>
              <a:rPr lang="pt-BR" i="1" dirty="0" smtClean="0"/>
              <a:t>DEL</a:t>
            </a:r>
            <a:r>
              <a:rPr lang="pt-BR" dirty="0" smtClean="0"/>
              <a:t>: UFP de funções que vão ser removidas.</a:t>
            </a:r>
          </a:p>
          <a:p>
            <a:pPr lvl="1"/>
            <a:r>
              <a:rPr lang="pt-BR" i="1" dirty="0" smtClean="0"/>
              <a:t>CFP</a:t>
            </a:r>
            <a:r>
              <a:rPr lang="pt-BR" dirty="0" smtClean="0"/>
              <a:t>: UFP de funções que serão adicionadas por conversão.</a:t>
            </a:r>
          </a:p>
          <a:p>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764704"/>
            <a:ext cx="8229600" cy="4325112"/>
          </a:xfrm>
        </p:spPr>
        <p:txBody>
          <a:bodyPr/>
          <a:lstStyle/>
          <a:p>
            <a:r>
              <a:rPr lang="pt-BR" dirty="0" smtClean="0"/>
              <a:t>Além de classificar as entradas, saídas, consultas, arquivos internos e arquivos externos nestes quatro tipos antes de contabilizar seus pontos de função não ajustados, a técnica propõe que os fatores de ajuste técnico (</a:t>
            </a:r>
            <a:r>
              <a:rPr lang="pt-BR" i="1" dirty="0" smtClean="0"/>
              <a:t>VAF</a:t>
            </a:r>
            <a:r>
              <a:rPr lang="pt-BR" dirty="0" smtClean="0"/>
              <a:t>) </a:t>
            </a:r>
            <a:r>
              <a:rPr lang="pt-BR" dirty="0" smtClean="0"/>
              <a:t>sejam </a:t>
            </a:r>
            <a:r>
              <a:rPr lang="pt-BR" dirty="0" smtClean="0"/>
              <a:t>calculados para dois momentos: </a:t>
            </a:r>
            <a:endParaRPr lang="pt-BR" dirty="0" smtClean="0"/>
          </a:p>
          <a:p>
            <a:pPr lvl="1"/>
            <a:r>
              <a:rPr lang="pt-BR" dirty="0" smtClean="0"/>
              <a:t>antes </a:t>
            </a:r>
            <a:r>
              <a:rPr lang="pt-BR" dirty="0" smtClean="0"/>
              <a:t>da manutenção </a:t>
            </a:r>
            <a:r>
              <a:rPr lang="pt-BR" i="1" dirty="0" smtClean="0"/>
              <a:t>VAF</a:t>
            </a:r>
            <a:r>
              <a:rPr lang="pt-BR" i="1" baseline="-25000" dirty="0" smtClean="0"/>
              <a:t>A</a:t>
            </a:r>
            <a:r>
              <a:rPr lang="pt-BR" dirty="0" smtClean="0"/>
              <a:t> e </a:t>
            </a:r>
            <a:endParaRPr lang="pt-BR" dirty="0" smtClean="0"/>
          </a:p>
          <a:p>
            <a:pPr lvl="1"/>
            <a:r>
              <a:rPr lang="pt-BR" dirty="0" smtClean="0"/>
              <a:t>depois </a:t>
            </a:r>
            <a:r>
              <a:rPr lang="pt-BR" dirty="0" smtClean="0"/>
              <a:t>da manutenção </a:t>
            </a:r>
            <a:r>
              <a:rPr lang="pt-BR" i="1" dirty="0" smtClean="0"/>
              <a:t>VAF</a:t>
            </a:r>
            <a:r>
              <a:rPr lang="pt-BR" i="1" baseline="-25000" dirty="0" smtClean="0"/>
              <a:t>D</a:t>
            </a:r>
            <a:r>
              <a:rPr lang="pt-BR" dirty="0" smtClean="0"/>
              <a:t>. </a:t>
            </a:r>
            <a:endParaRPr lang="pt-BR" dirty="0" smtClean="0"/>
          </a:p>
          <a:p>
            <a:r>
              <a:rPr lang="pt-BR" dirty="0" smtClean="0"/>
              <a:t>A </a:t>
            </a:r>
            <a:r>
              <a:rPr lang="pt-BR" dirty="0" smtClean="0"/>
              <a:t>equação seguinte é então aplicada:</a:t>
            </a:r>
          </a:p>
          <a:p>
            <a:endParaRPr lang="pt-BR" dirty="0"/>
          </a:p>
        </p:txBody>
      </p:sp>
      <p:pic>
        <p:nvPicPr>
          <p:cNvPr id="6146" name="Picture 2"/>
          <p:cNvPicPr>
            <a:picLocks noChangeAspect="1" noChangeArrowheads="1"/>
          </p:cNvPicPr>
          <p:nvPr/>
        </p:nvPicPr>
        <p:blipFill>
          <a:blip r:embed="rId2" cstate="print"/>
          <a:srcRect/>
          <a:stretch>
            <a:fillRect/>
          </a:stretch>
        </p:blipFill>
        <p:spPr bwMode="auto">
          <a:xfrm>
            <a:off x="1187623" y="5085184"/>
            <a:ext cx="6698419" cy="72008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Evolução </a:t>
            </a:r>
            <a:r>
              <a:rPr lang="pt-BR" dirty="0" smtClean="0"/>
              <a:t>SMPEEM</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Inclui mais </a:t>
            </a:r>
            <a:r>
              <a:rPr lang="pt-BR" dirty="0" smtClean="0"/>
              <a:t>10 fatores de ajuste específicos para as atividades de manutenção</a:t>
            </a:r>
            <a:r>
              <a:rPr lang="pt-BR" dirty="0" smtClean="0"/>
              <a:t>:</a:t>
            </a:r>
            <a:endParaRPr lang="pt-BR" dirty="0" smtClean="0"/>
          </a:p>
          <a:p>
            <a:pPr lvl="1"/>
            <a:r>
              <a:rPr lang="pt-BR" dirty="0" smtClean="0"/>
              <a:t>Conhecimento do domínio da aplicação.</a:t>
            </a:r>
          </a:p>
          <a:p>
            <a:pPr lvl="1"/>
            <a:r>
              <a:rPr lang="pt-BR" dirty="0" smtClean="0"/>
              <a:t>Familiaridade com a linguagem de programação.</a:t>
            </a:r>
          </a:p>
          <a:p>
            <a:pPr lvl="1"/>
            <a:r>
              <a:rPr lang="pt-BR" dirty="0" smtClean="0"/>
              <a:t>Experiência com o software básico (sistema operacional, gerenciador de banco de dados).</a:t>
            </a:r>
          </a:p>
          <a:p>
            <a:pPr lvl="1"/>
            <a:r>
              <a:rPr lang="pt-BR" dirty="0" smtClean="0"/>
              <a:t>Estruturação dos módulos de software.</a:t>
            </a:r>
          </a:p>
          <a:p>
            <a:pPr lvl="1"/>
            <a:r>
              <a:rPr lang="pt-BR" dirty="0" smtClean="0"/>
              <a:t>Independência entre os módulos de software.</a:t>
            </a:r>
          </a:p>
          <a:p>
            <a:pPr lvl="1"/>
            <a:r>
              <a:rPr lang="pt-BR" dirty="0" smtClean="0"/>
              <a:t>Legibilidade e modificabilidade da linguagem de programação.</a:t>
            </a:r>
          </a:p>
          <a:p>
            <a:pPr lvl="1"/>
            <a:r>
              <a:rPr lang="pt-BR" dirty="0" smtClean="0"/>
              <a:t>Reusabilidade de módulos de software legados.</a:t>
            </a:r>
          </a:p>
          <a:p>
            <a:pPr lvl="1"/>
            <a:r>
              <a:rPr lang="pt-BR" dirty="0" smtClean="0"/>
              <a:t>Atualização da documentação.</a:t>
            </a:r>
          </a:p>
          <a:p>
            <a:pPr lvl="1"/>
            <a:r>
              <a:rPr lang="pt-BR" dirty="0" smtClean="0"/>
              <a:t>Conformidade com padrões de engenharia de software</a:t>
            </a:r>
          </a:p>
          <a:p>
            <a:pPr lvl="1"/>
            <a:r>
              <a:rPr lang="pt-BR" dirty="0" smtClean="0"/>
              <a:t>Testabilidade.</a:t>
            </a:r>
          </a:p>
          <a:p>
            <a:endParaRPr lang="pt-B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Engenharia Reversa e </a:t>
            </a:r>
            <a:r>
              <a:rPr lang="pt-BR" b="1" dirty="0" smtClean="0"/>
              <a:t>Reengenharia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Em algumas situações o processo de manutenção ou evolução de um sistema exige uma atividade mais drástica do que simplesmente consertar partes do código. </a:t>
            </a:r>
            <a:endParaRPr lang="pt-BR" dirty="0" smtClean="0"/>
          </a:p>
          <a:p>
            <a:r>
              <a:rPr lang="pt-BR" dirty="0" smtClean="0"/>
              <a:t>Sistemas </a:t>
            </a:r>
            <a:r>
              <a:rPr lang="pt-BR" dirty="0" smtClean="0"/>
              <a:t>antiquados, mal documentados e mal mantidos poderão requerer um processo completo de reengenharia para que possam voltar a evoluir de forma mais saudável.</a:t>
            </a:r>
          </a:p>
          <a:p>
            <a:r>
              <a:rPr lang="pt-BR" dirty="0" smtClean="0"/>
              <a:t>A reengenharia de um sistema é, basicamente, o processo de descobrir como um sistema funciona para que se possa refatorá-lo ou mesmo criar um novo sistema tecnologicamente atualizado que cumpra suas tarefas.</a:t>
            </a:r>
          </a:p>
          <a:p>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476672"/>
            <a:ext cx="8229600" cy="1066800"/>
          </a:xfrm>
        </p:spPr>
        <p:txBody>
          <a:bodyPr/>
          <a:lstStyle/>
          <a:p>
            <a:r>
              <a:rPr lang="pt-BR" dirty="0" smtClean="0"/>
              <a:t>Taxionomia de </a:t>
            </a:r>
            <a:r>
              <a:rPr lang="pt-BR" dirty="0" err="1" smtClean="0"/>
              <a:t>Chikofsky</a:t>
            </a:r>
            <a:r>
              <a:rPr lang="pt-BR" dirty="0" smtClean="0"/>
              <a:t> e </a:t>
            </a:r>
            <a:r>
              <a:rPr lang="pt-BR" dirty="0" err="1" smtClean="0"/>
              <a:t>Cross</a:t>
            </a:r>
            <a:r>
              <a:rPr lang="pt-BR" dirty="0" smtClean="0"/>
              <a:t> II</a:t>
            </a:r>
            <a:endParaRPr lang="pt-BR" dirty="0"/>
          </a:p>
        </p:txBody>
      </p:sp>
      <p:sp>
        <p:nvSpPr>
          <p:cNvPr id="3" name="Espaço Reservado para Conteúdo 2"/>
          <p:cNvSpPr>
            <a:spLocks noGrp="1"/>
          </p:cNvSpPr>
          <p:nvPr>
            <p:ph idx="1"/>
          </p:nvPr>
        </p:nvSpPr>
        <p:spPr>
          <a:xfrm>
            <a:off x="457200" y="1412776"/>
            <a:ext cx="8229600" cy="5161760"/>
          </a:xfrm>
        </p:spPr>
        <p:txBody>
          <a:bodyPr>
            <a:normAutofit fontScale="62500" lnSpcReduction="20000"/>
          </a:bodyPr>
          <a:lstStyle/>
          <a:p>
            <a:pPr lvl="0"/>
            <a:r>
              <a:rPr lang="pt-BR" i="1" dirty="0" smtClean="0"/>
              <a:t>Engenharia direta</a:t>
            </a:r>
            <a:r>
              <a:rPr lang="pt-BR" dirty="0" smtClean="0"/>
              <a:t> (</a:t>
            </a:r>
            <a:r>
              <a:rPr lang="pt-BR" i="1" dirty="0" err="1" smtClean="0"/>
              <a:t>forward</a:t>
            </a:r>
            <a:r>
              <a:rPr lang="pt-BR" i="1" dirty="0" smtClean="0"/>
              <a:t> </a:t>
            </a:r>
            <a:r>
              <a:rPr lang="pt-BR" i="1" dirty="0" err="1" smtClean="0"/>
              <a:t>engineering</a:t>
            </a:r>
            <a:r>
              <a:rPr lang="pt-BR" dirty="0" smtClean="0"/>
              <a:t>). </a:t>
            </a:r>
            <a:endParaRPr lang="pt-BR" dirty="0" smtClean="0"/>
          </a:p>
          <a:p>
            <a:pPr lvl="1"/>
            <a:r>
              <a:rPr lang="pt-BR" dirty="0" smtClean="0"/>
              <a:t>É </a:t>
            </a:r>
            <a:r>
              <a:rPr lang="pt-BR" dirty="0" smtClean="0"/>
              <a:t>o processo tradicional de produção de software que vai das abstrações de mais alto nível até o código executável. </a:t>
            </a:r>
          </a:p>
          <a:p>
            <a:pPr lvl="0"/>
            <a:r>
              <a:rPr lang="pt-BR" i="1" dirty="0" smtClean="0"/>
              <a:t>Engenharia reversa</a:t>
            </a:r>
            <a:r>
              <a:rPr lang="pt-BR" dirty="0" smtClean="0"/>
              <a:t> (</a:t>
            </a:r>
            <a:r>
              <a:rPr lang="pt-BR" i="1" dirty="0" smtClean="0"/>
              <a:t>reverse </a:t>
            </a:r>
            <a:r>
              <a:rPr lang="pt-BR" i="1" dirty="0" err="1" smtClean="0"/>
              <a:t>engineering</a:t>
            </a:r>
            <a:r>
              <a:rPr lang="pt-BR" dirty="0" smtClean="0"/>
              <a:t>). </a:t>
            </a:r>
            <a:endParaRPr lang="pt-BR" dirty="0" smtClean="0"/>
          </a:p>
          <a:p>
            <a:pPr lvl="1"/>
            <a:r>
              <a:rPr lang="pt-BR" dirty="0" smtClean="0"/>
              <a:t>É </a:t>
            </a:r>
            <a:r>
              <a:rPr lang="pt-BR" dirty="0" smtClean="0"/>
              <a:t>o processo de analisar um sistema ou seus modelos de forma a conseguir produzir especificações de nível mais alto. É um processo de exame e explicação.</a:t>
            </a:r>
          </a:p>
          <a:p>
            <a:pPr lvl="0"/>
            <a:r>
              <a:rPr lang="pt-BR" i="1" dirty="0" smtClean="0"/>
              <a:t>Redocumentação</a:t>
            </a:r>
            <a:r>
              <a:rPr lang="pt-BR" dirty="0" smtClean="0"/>
              <a:t> (</a:t>
            </a:r>
            <a:r>
              <a:rPr lang="pt-BR" i="1" dirty="0" err="1" smtClean="0"/>
              <a:t>redocumentation</a:t>
            </a:r>
            <a:r>
              <a:rPr lang="pt-BR" dirty="0" smtClean="0"/>
              <a:t>). </a:t>
            </a:r>
            <a:endParaRPr lang="pt-BR" dirty="0" smtClean="0"/>
          </a:p>
          <a:p>
            <a:pPr lvl="1"/>
            <a:r>
              <a:rPr lang="pt-BR" dirty="0" smtClean="0"/>
              <a:t>É </a:t>
            </a:r>
            <a:r>
              <a:rPr lang="pt-BR" dirty="0" smtClean="0"/>
              <a:t>uma subárea da engenharia reversa. Usualmente trata-se de obter formas alternativas de uma especificação no mesmo nível do artefato examinado. </a:t>
            </a:r>
          </a:p>
          <a:p>
            <a:pPr lvl="0"/>
            <a:r>
              <a:rPr lang="pt-BR" i="1" dirty="0" smtClean="0"/>
              <a:t>Recuperação de projeto</a:t>
            </a:r>
            <a:r>
              <a:rPr lang="pt-BR" dirty="0" smtClean="0"/>
              <a:t> (</a:t>
            </a:r>
            <a:r>
              <a:rPr lang="pt-BR" i="1" dirty="0" smtClean="0"/>
              <a:t>design </a:t>
            </a:r>
            <a:r>
              <a:rPr lang="pt-BR" i="1" dirty="0" err="1" smtClean="0"/>
              <a:t>recovery</a:t>
            </a:r>
            <a:r>
              <a:rPr lang="pt-BR" dirty="0" smtClean="0"/>
              <a:t>). </a:t>
            </a:r>
            <a:endParaRPr lang="pt-BR" dirty="0" smtClean="0"/>
          </a:p>
          <a:p>
            <a:pPr lvl="1"/>
            <a:r>
              <a:rPr lang="pt-BR" dirty="0" smtClean="0"/>
              <a:t>É </a:t>
            </a:r>
            <a:r>
              <a:rPr lang="pt-BR" dirty="0" smtClean="0"/>
              <a:t>outra subárea da engenharia reversa. Ao contrário da anterior, a recuperação de projeto vai realizar abstrações a partir dos elementos examinados a fim de produzir artefatos em níveis mais altos do que os examinados.</a:t>
            </a:r>
          </a:p>
          <a:p>
            <a:pPr lvl="0"/>
            <a:r>
              <a:rPr lang="pt-BR" i="1" dirty="0" smtClean="0"/>
              <a:t>Reestruturação</a:t>
            </a:r>
            <a:r>
              <a:rPr lang="pt-BR" dirty="0" smtClean="0"/>
              <a:t> (</a:t>
            </a:r>
            <a:r>
              <a:rPr lang="pt-BR" i="1" dirty="0" err="1" smtClean="0"/>
              <a:t>reestructuring</a:t>
            </a:r>
            <a:r>
              <a:rPr lang="pt-BR" dirty="0" smtClean="0"/>
              <a:t>). </a:t>
            </a:r>
            <a:endParaRPr lang="pt-BR" dirty="0" smtClean="0"/>
          </a:p>
          <a:p>
            <a:pPr lvl="1"/>
            <a:r>
              <a:rPr lang="pt-BR" dirty="0" smtClean="0"/>
              <a:t>É </a:t>
            </a:r>
            <a:r>
              <a:rPr lang="pt-BR" dirty="0" smtClean="0"/>
              <a:t>uma das formas de refatoração, consistindo em transformar um artefato internamente, mas mantendo sua funcionalidade aparente. Normalmente a reestruturação é realizada para simplificar a arquitetura de sistemas de forma a minimizar futuros problemas de manutenção.</a:t>
            </a:r>
          </a:p>
          <a:p>
            <a:pPr lvl="0"/>
            <a:r>
              <a:rPr lang="pt-BR" i="1" dirty="0" smtClean="0"/>
              <a:t>Reengenharia</a:t>
            </a:r>
            <a:r>
              <a:rPr lang="pt-BR" dirty="0" smtClean="0"/>
              <a:t> (</a:t>
            </a:r>
            <a:r>
              <a:rPr lang="pt-BR" i="1" dirty="0" err="1" smtClean="0"/>
              <a:t>reengineering</a:t>
            </a:r>
            <a:r>
              <a:rPr lang="pt-BR" dirty="0" smtClean="0"/>
              <a:t>). </a:t>
            </a:r>
            <a:endParaRPr lang="pt-BR" dirty="0" smtClean="0"/>
          </a:p>
          <a:p>
            <a:pPr lvl="1"/>
            <a:r>
              <a:rPr lang="pt-BR" dirty="0" smtClean="0"/>
              <a:t>É </a:t>
            </a:r>
            <a:r>
              <a:rPr lang="pt-BR" dirty="0" smtClean="0"/>
              <a:t>o exame e alteração de um sistema para reconstruí-lo de uma forma diferente. Geralmente inclui alguma forma de engenharia reversa seguida de engenharia direta ou reestruturação.</a:t>
            </a:r>
          </a:p>
          <a:p>
            <a:endParaRPr lang="pt-B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7170" name="Picture 2"/>
          <p:cNvPicPr>
            <a:picLocks noGrp="1" noChangeAspect="1" noChangeArrowheads="1"/>
          </p:cNvPicPr>
          <p:nvPr>
            <p:ph idx="1"/>
          </p:nvPr>
        </p:nvPicPr>
        <p:blipFill>
          <a:blip r:embed="rId2" cstate="print"/>
          <a:srcRect/>
          <a:stretch>
            <a:fillRect/>
          </a:stretch>
        </p:blipFill>
        <p:spPr bwMode="auto">
          <a:xfrm>
            <a:off x="251520" y="908720"/>
            <a:ext cx="8516299" cy="576064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Engenharia reversa</a:t>
            </a:r>
            <a:endParaRPr lang="pt-BR" dirty="0"/>
          </a:p>
        </p:txBody>
      </p:sp>
      <p:sp>
        <p:nvSpPr>
          <p:cNvPr id="3" name="Espaço Reservado para Conteúdo 2"/>
          <p:cNvSpPr>
            <a:spLocks noGrp="1"/>
          </p:cNvSpPr>
          <p:nvPr>
            <p:ph idx="1"/>
          </p:nvPr>
        </p:nvSpPr>
        <p:spPr/>
        <p:txBody>
          <a:bodyPr/>
          <a:lstStyle/>
          <a:p>
            <a:r>
              <a:rPr lang="pt-BR" dirty="0" smtClean="0"/>
              <a:t>De código</a:t>
            </a:r>
          </a:p>
          <a:p>
            <a:pPr lvl="1"/>
            <a:r>
              <a:rPr lang="pt-BR" dirty="0" smtClean="0"/>
              <a:t>Fonte</a:t>
            </a:r>
          </a:p>
          <a:p>
            <a:pPr lvl="1"/>
            <a:r>
              <a:rPr lang="pt-BR" dirty="0" smtClean="0"/>
              <a:t>Objeto</a:t>
            </a:r>
          </a:p>
          <a:p>
            <a:r>
              <a:rPr lang="pt-BR" dirty="0" smtClean="0"/>
              <a:t>De dados</a:t>
            </a:r>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Técnicas de engenharia reversa de código</a:t>
            </a:r>
            <a:endParaRPr lang="pt-BR" dirty="0"/>
          </a:p>
        </p:txBody>
      </p:sp>
      <p:sp>
        <p:nvSpPr>
          <p:cNvPr id="3" name="Espaço Reservado para Conteúdo 2"/>
          <p:cNvSpPr>
            <a:spLocks noGrp="1"/>
          </p:cNvSpPr>
          <p:nvPr>
            <p:ph idx="1"/>
          </p:nvPr>
        </p:nvSpPr>
        <p:spPr/>
        <p:txBody>
          <a:bodyPr>
            <a:normAutofit fontScale="77500" lnSpcReduction="20000"/>
          </a:bodyPr>
          <a:lstStyle/>
          <a:p>
            <a:pPr lvl="0"/>
            <a:r>
              <a:rPr lang="pt-BR" i="1" dirty="0" smtClean="0"/>
              <a:t>Análise de fluxo de dados</a:t>
            </a:r>
            <a:r>
              <a:rPr lang="pt-BR" dirty="0" smtClean="0"/>
              <a:t>. </a:t>
            </a:r>
            <a:endParaRPr lang="pt-BR" dirty="0" smtClean="0"/>
          </a:p>
          <a:p>
            <a:pPr lvl="1"/>
            <a:r>
              <a:rPr lang="pt-BR" dirty="0" smtClean="0"/>
              <a:t>Consiste </a:t>
            </a:r>
            <a:r>
              <a:rPr lang="pt-BR" dirty="0" smtClean="0"/>
              <a:t>em verificar o comportamento do sistema como uma caixa preta, ou seja, sem ter conhecimento sobre sua estrutura interna. </a:t>
            </a:r>
            <a:endParaRPr lang="pt-BR" dirty="0" smtClean="0"/>
          </a:p>
          <a:p>
            <a:pPr lvl="1"/>
            <a:r>
              <a:rPr lang="pt-BR" dirty="0" smtClean="0"/>
              <a:t>A </a:t>
            </a:r>
            <a:r>
              <a:rPr lang="pt-BR" dirty="0" smtClean="0"/>
              <a:t>análise do comportamento do sistema pode permitir então que um novo sistema seja desenvolvido para ter o mesmo comportamento.</a:t>
            </a:r>
          </a:p>
          <a:p>
            <a:pPr lvl="0"/>
            <a:r>
              <a:rPr lang="pt-BR" i="1" dirty="0" err="1" smtClean="0"/>
              <a:t>Dessassemblagem</a:t>
            </a:r>
            <a:r>
              <a:rPr lang="pt-BR" dirty="0" smtClean="0"/>
              <a:t>. </a:t>
            </a:r>
            <a:endParaRPr lang="pt-BR" dirty="0" smtClean="0"/>
          </a:p>
          <a:p>
            <a:pPr lvl="1"/>
            <a:r>
              <a:rPr lang="pt-BR" dirty="0" smtClean="0"/>
              <a:t>Consiste </a:t>
            </a:r>
            <a:r>
              <a:rPr lang="pt-BR" dirty="0" smtClean="0"/>
              <a:t>em usar um </a:t>
            </a:r>
            <a:r>
              <a:rPr lang="pt-BR" dirty="0" err="1" smtClean="0"/>
              <a:t>desassemblador</a:t>
            </a:r>
            <a:r>
              <a:rPr lang="pt-BR" dirty="0" smtClean="0"/>
              <a:t> que converte o código executável em mnemônicos de linguagem </a:t>
            </a:r>
            <a:r>
              <a:rPr lang="pt-BR" i="1" dirty="0" smtClean="0"/>
              <a:t>Assembly</a:t>
            </a:r>
            <a:r>
              <a:rPr lang="pt-BR" dirty="0" smtClean="0"/>
              <a:t>.</a:t>
            </a:r>
          </a:p>
          <a:p>
            <a:pPr lvl="0"/>
            <a:r>
              <a:rPr lang="pt-BR" i="1" dirty="0" err="1" smtClean="0"/>
              <a:t>Descompilação</a:t>
            </a:r>
            <a:r>
              <a:rPr lang="pt-BR" dirty="0" smtClean="0"/>
              <a:t>. </a:t>
            </a:r>
            <a:endParaRPr lang="pt-BR" dirty="0" smtClean="0"/>
          </a:p>
          <a:p>
            <a:pPr lvl="1"/>
            <a:r>
              <a:rPr lang="pt-BR" dirty="0" smtClean="0"/>
              <a:t>Consiste </a:t>
            </a:r>
            <a:r>
              <a:rPr lang="pt-BR" dirty="0" smtClean="0"/>
              <a:t>em usar um </a:t>
            </a:r>
            <a:r>
              <a:rPr lang="pt-BR" dirty="0" err="1" smtClean="0"/>
              <a:t>descompilador</a:t>
            </a:r>
            <a:r>
              <a:rPr lang="pt-BR" dirty="0" smtClean="0"/>
              <a:t> para obter uma aproximação do código original usado para produzir o executável. </a:t>
            </a:r>
            <a:endParaRPr lang="pt-BR" dirty="0" smtClean="0"/>
          </a:p>
          <a:p>
            <a:pPr lvl="1"/>
            <a:r>
              <a:rPr lang="pt-BR" dirty="0" smtClean="0"/>
              <a:t>Os </a:t>
            </a:r>
            <a:r>
              <a:rPr lang="pt-BR" dirty="0" smtClean="0"/>
              <a:t>resultados podem variar bastante, pois há questões difíceis de tratar como, por exemplo, a escolha de nomes para variáveis e procedimentos.</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Lehman</a:t>
            </a:r>
            <a:r>
              <a:rPr lang="pt-BR" dirty="0" smtClean="0"/>
              <a:t> identifica 2 tipos de sistema:</a:t>
            </a:r>
            <a:endParaRPr lang="pt-BR" dirty="0"/>
          </a:p>
        </p:txBody>
      </p:sp>
      <p:sp>
        <p:nvSpPr>
          <p:cNvPr id="3" name="Espaço Reservado para Conteúdo 2"/>
          <p:cNvSpPr>
            <a:spLocks noGrp="1"/>
          </p:cNvSpPr>
          <p:nvPr>
            <p:ph idx="1"/>
          </p:nvPr>
        </p:nvSpPr>
        <p:spPr/>
        <p:txBody>
          <a:bodyPr>
            <a:normAutofit lnSpcReduction="10000"/>
          </a:bodyPr>
          <a:lstStyle/>
          <a:p>
            <a:pPr lvl="0"/>
            <a:r>
              <a:rPr lang="pt-BR" i="1" dirty="0" smtClean="0"/>
              <a:t>Tipo-S</a:t>
            </a:r>
            <a:r>
              <a:rPr lang="pt-BR" dirty="0" smtClean="0"/>
              <a:t>: </a:t>
            </a:r>
            <a:endParaRPr lang="pt-BR" dirty="0" smtClean="0"/>
          </a:p>
          <a:p>
            <a:pPr lvl="1"/>
            <a:r>
              <a:rPr lang="pt-BR" dirty="0" smtClean="0"/>
              <a:t>são </a:t>
            </a:r>
            <a:r>
              <a:rPr lang="pt-BR" dirty="0" smtClean="0"/>
              <a:t>sistemas </a:t>
            </a:r>
            <a:r>
              <a:rPr lang="pt-BR" b="1" dirty="0" smtClean="0"/>
              <a:t>especificados formalmente</a:t>
            </a:r>
            <a:r>
              <a:rPr lang="pt-BR" dirty="0" smtClean="0"/>
              <a:t>, entendidos como objetos matemáticos e cuja correção em relação a uma especificação pode ser provada for ferramentas formais.</a:t>
            </a:r>
          </a:p>
          <a:p>
            <a:pPr lvl="0"/>
            <a:r>
              <a:rPr lang="pt-BR" i="1" dirty="0" smtClean="0"/>
              <a:t>Tipo-E</a:t>
            </a:r>
            <a:r>
              <a:rPr lang="pt-BR" dirty="0" smtClean="0"/>
              <a:t>: </a:t>
            </a:r>
            <a:endParaRPr lang="pt-BR" dirty="0" smtClean="0"/>
          </a:p>
          <a:p>
            <a:pPr lvl="1"/>
            <a:r>
              <a:rPr lang="pt-BR" dirty="0" smtClean="0"/>
              <a:t>são </a:t>
            </a:r>
            <a:r>
              <a:rPr lang="pt-BR" dirty="0" smtClean="0"/>
              <a:t>sistemas desenvolvidos pelos </a:t>
            </a:r>
            <a:r>
              <a:rPr lang="pt-BR" b="1" dirty="0" smtClean="0"/>
              <a:t>processos usuais </a:t>
            </a:r>
            <a:r>
              <a:rPr lang="pt-BR" dirty="0" smtClean="0"/>
              <a:t>de análise, projeto e codificação, que tem uso corrente em um ambiente real, isto é, são tipicamente sistemas de informação e outros sistemas não gerados por métodos formais.</a:t>
            </a:r>
          </a:p>
          <a:p>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60648"/>
            <a:ext cx="8229600" cy="1066800"/>
          </a:xfrm>
        </p:spPr>
        <p:txBody>
          <a:bodyPr/>
          <a:lstStyle/>
          <a:p>
            <a:r>
              <a:rPr lang="pt-BR" dirty="0" smtClean="0"/>
              <a:t>Componentes de um </a:t>
            </a:r>
            <a:r>
              <a:rPr lang="pt-BR" dirty="0" err="1" smtClean="0"/>
              <a:t>descompilador</a:t>
            </a:r>
            <a:endParaRPr lang="pt-BR" dirty="0"/>
          </a:p>
        </p:txBody>
      </p:sp>
      <p:sp>
        <p:nvSpPr>
          <p:cNvPr id="3" name="Espaço Reservado para Conteúdo 2"/>
          <p:cNvSpPr>
            <a:spLocks noGrp="1"/>
          </p:cNvSpPr>
          <p:nvPr>
            <p:ph idx="1"/>
          </p:nvPr>
        </p:nvSpPr>
        <p:spPr>
          <a:xfrm>
            <a:off x="179512" y="1124744"/>
            <a:ext cx="8507288" cy="5733256"/>
          </a:xfrm>
        </p:spPr>
        <p:txBody>
          <a:bodyPr>
            <a:noAutofit/>
          </a:bodyPr>
          <a:lstStyle/>
          <a:p>
            <a:pPr lvl="0"/>
            <a:r>
              <a:rPr lang="pt-BR" sz="1400" b="1" i="1" dirty="0" smtClean="0"/>
              <a:t>Carregador</a:t>
            </a:r>
            <a:r>
              <a:rPr lang="pt-BR" sz="1400" dirty="0" smtClean="0"/>
              <a:t>. Este componente faz o carregamento do programa e identifica algumas informações básicas como o tipo de processador para o qual o código foi gerado e o ponto de entrada. Pode chegar até a encontrar o equivalente ao módulo principal de um programa a partir do qual as inicializações e chamadas são feitas.</a:t>
            </a:r>
          </a:p>
          <a:p>
            <a:pPr lvl="0"/>
            <a:r>
              <a:rPr lang="pt-BR" sz="1400" b="1" i="1" dirty="0" err="1" smtClean="0"/>
              <a:t>Desassemblador</a:t>
            </a:r>
            <a:r>
              <a:rPr lang="pt-BR" sz="1400" dirty="0" smtClean="0"/>
              <a:t>. Este componente procura transformar os códigos de máquina carregados por uma representação mnemônica independente de processador. </a:t>
            </a:r>
          </a:p>
          <a:p>
            <a:pPr lvl="0"/>
            <a:r>
              <a:rPr lang="pt-BR" sz="1400" b="1" i="1" dirty="0" smtClean="0"/>
              <a:t>Identificador de expressões idiomáticas</a:t>
            </a:r>
            <a:r>
              <a:rPr lang="pt-BR" sz="1400" i="1" dirty="0" smtClean="0"/>
              <a:t>.</a:t>
            </a:r>
            <a:r>
              <a:rPr lang="pt-BR" sz="1400" dirty="0" smtClean="0"/>
              <a:t> Alguns processadores usam instruções muito específicas para realizar operações que seriam bem mais simples em uma linguagem independente de tecnologia. Por exemplo, a instrução “</a:t>
            </a:r>
            <a:r>
              <a:rPr lang="pt-BR" sz="1400" dirty="0" err="1" smtClean="0"/>
              <a:t>xor</a:t>
            </a:r>
            <a:r>
              <a:rPr lang="pt-BR" sz="1400" dirty="0" smtClean="0"/>
              <a:t> </a:t>
            </a:r>
            <a:r>
              <a:rPr lang="pt-BR" sz="1400" dirty="0" err="1" smtClean="0"/>
              <a:t>eax</a:t>
            </a:r>
            <a:r>
              <a:rPr lang="pt-BR" sz="1400" dirty="0" smtClean="0"/>
              <a:t>,</a:t>
            </a:r>
            <a:r>
              <a:rPr lang="pt-BR" sz="1400" dirty="0" err="1" smtClean="0"/>
              <a:t>eax</a:t>
            </a:r>
            <a:r>
              <a:rPr lang="pt-BR" sz="1400" dirty="0" smtClean="0"/>
              <a:t>” é usada para atribuir zero ao registrador </a:t>
            </a:r>
            <a:r>
              <a:rPr lang="pt-BR" sz="1400" dirty="0" err="1" smtClean="0"/>
              <a:t>eax</a:t>
            </a:r>
            <a:r>
              <a:rPr lang="pt-BR" sz="1400" dirty="0" smtClean="0"/>
              <a:t>. Ela poderia ser mais claramente descrita como “</a:t>
            </a:r>
            <a:r>
              <a:rPr lang="pt-BR" sz="1400" dirty="0" err="1" smtClean="0"/>
              <a:t>eax</a:t>
            </a:r>
            <a:r>
              <a:rPr lang="pt-BR" sz="1400" dirty="0" smtClean="0"/>
              <a:t>:=0”. Expressões idiomáticas são catalogadas para cada processador.</a:t>
            </a:r>
          </a:p>
          <a:p>
            <a:pPr lvl="0"/>
            <a:r>
              <a:rPr lang="pt-BR" sz="1400" b="1" i="1" dirty="0" smtClean="0"/>
              <a:t>Análise de programa</a:t>
            </a:r>
            <a:r>
              <a:rPr lang="pt-BR" sz="1400" i="1" dirty="0" smtClean="0"/>
              <a:t>. </a:t>
            </a:r>
            <a:r>
              <a:rPr lang="pt-BR" sz="1400" dirty="0" smtClean="0"/>
              <a:t>O analisador de programa vai identificar sequências de operações e tentar agrupá-las em comandos. Por exemplo, uma expressão que em linguagem de alto nível seria escrita como “x := y + 45 * (z – x )/ 2” seria compilada como uma sequência de operações elementares  de adição, multiplicação, subtração e divisão. O analisador de programa deve ser capaz de identificar esta sequência e transformá-la na expressão que possivelmente era a original do programa fonte.</a:t>
            </a:r>
          </a:p>
          <a:p>
            <a:pPr lvl="0"/>
            <a:r>
              <a:rPr lang="pt-BR" sz="1400" b="1" i="1" dirty="0" smtClean="0"/>
              <a:t>Análise de fluxo de dados</a:t>
            </a:r>
            <a:r>
              <a:rPr lang="pt-BR" sz="1400" i="1" dirty="0" smtClean="0"/>
              <a:t>.</a:t>
            </a:r>
            <a:r>
              <a:rPr lang="pt-BR" sz="1400" dirty="0" smtClean="0"/>
              <a:t> Consiste em detectar as variáveis e seu escopo no programa. O problema é complexo porque a mesma posição de memória pode ser ocupada por mais de uma variável em momentos diferentes e uma variável pode ocupar mais de uma posição da memória. A abordagem geral para tratar este problema é baseada em grafos e foi definida por </a:t>
            </a:r>
            <a:r>
              <a:rPr lang="pt-BR" sz="1400" dirty="0" err="1" smtClean="0"/>
              <a:t>Kildall</a:t>
            </a:r>
            <a:r>
              <a:rPr lang="pt-BR" sz="1400" dirty="0" smtClean="0"/>
              <a:t> (1973).</a:t>
            </a:r>
          </a:p>
          <a:p>
            <a:pPr lvl="0"/>
            <a:r>
              <a:rPr lang="pt-BR" sz="1400" b="1" i="1" dirty="0" smtClean="0"/>
              <a:t>Análise de tipos</a:t>
            </a:r>
            <a:r>
              <a:rPr lang="pt-BR" sz="1400" i="1" dirty="0" smtClean="0"/>
              <a:t>.</a:t>
            </a:r>
            <a:r>
              <a:rPr lang="pt-BR" sz="1400" dirty="0" smtClean="0"/>
              <a:t> Observando as operações (de máquina) efetuadas sobre determinadas variáveis pode-se inferir seu possível tipo. Por exemplo, operações AND nunca são executadas em variáveis de ponto flutuante ou ponteiros.</a:t>
            </a:r>
          </a:p>
          <a:p>
            <a:pPr lvl="0"/>
            <a:r>
              <a:rPr lang="pt-BR" sz="1400" b="1" i="1" dirty="0" smtClean="0"/>
              <a:t>Estruturação</a:t>
            </a:r>
            <a:r>
              <a:rPr lang="pt-BR" sz="1400" i="1" dirty="0" smtClean="0"/>
              <a:t>.</a:t>
            </a:r>
            <a:r>
              <a:rPr lang="pt-BR" sz="1400" dirty="0" smtClean="0"/>
              <a:t> Consiste em transformar estruturas de máquina em estruturas de alto nível como </a:t>
            </a:r>
            <a:r>
              <a:rPr lang="pt-BR" sz="1400" i="1" dirty="0" err="1" smtClean="0"/>
              <a:t>if</a:t>
            </a:r>
            <a:r>
              <a:rPr lang="pt-BR" sz="1400" dirty="0" smtClean="0"/>
              <a:t> e </a:t>
            </a:r>
            <a:r>
              <a:rPr lang="pt-BR" sz="1400" i="1" dirty="0" smtClean="0"/>
              <a:t>while</a:t>
            </a:r>
            <a:r>
              <a:rPr lang="pt-BR" sz="1400" dirty="0" smtClean="0"/>
              <a:t>.</a:t>
            </a:r>
          </a:p>
          <a:p>
            <a:pPr lvl="0"/>
            <a:r>
              <a:rPr lang="pt-BR" sz="1400" b="1" i="1" dirty="0" smtClean="0"/>
              <a:t>Geração de código</a:t>
            </a:r>
            <a:r>
              <a:rPr lang="pt-BR" sz="1400" i="1" dirty="0" smtClean="0"/>
              <a:t>.</a:t>
            </a:r>
            <a:r>
              <a:rPr lang="pt-BR" sz="1400" dirty="0" smtClean="0"/>
              <a:t> A fase final consiste em gerar o código na linguagem alvo. Possivelmente vários problemas ainda restarão e terão que ser resolvidos interativamente pelo usuário.</a:t>
            </a:r>
          </a:p>
          <a:p>
            <a:endParaRPr lang="pt-BR"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Engenharia Reversa de </a:t>
            </a:r>
            <a:r>
              <a:rPr lang="pt-BR" b="1" dirty="0" smtClean="0"/>
              <a:t>Dados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Pode </a:t>
            </a:r>
            <a:r>
              <a:rPr lang="pt-BR" dirty="0" smtClean="0"/>
              <a:t>ser considerada como um caso especial da engenharia reversa onde o foco está na localização, organização e reinterpretação do significado dos dados de um sistema. </a:t>
            </a:r>
          </a:p>
          <a:p>
            <a:r>
              <a:rPr lang="pt-BR" dirty="0" smtClean="0"/>
              <a:t>Uma das atividades relacionadas à engenharia reversa de dados é a </a:t>
            </a:r>
            <a:r>
              <a:rPr lang="pt-BR" i="1" dirty="0" smtClean="0"/>
              <a:t>analise de dados</a:t>
            </a:r>
            <a:r>
              <a:rPr lang="pt-BR" dirty="0" smtClean="0"/>
              <a:t>. </a:t>
            </a:r>
            <a:endParaRPr lang="pt-BR" dirty="0" smtClean="0"/>
          </a:p>
          <a:p>
            <a:r>
              <a:rPr lang="pt-BR" dirty="0" smtClean="0"/>
              <a:t>Esta </a:t>
            </a:r>
            <a:r>
              <a:rPr lang="pt-BR" dirty="0" smtClean="0"/>
              <a:t>atividade consiste em recuperar um modelo de dados atualizado (a partir de um sistema em operação), estruturalmente completo e semanticamente anotado. </a:t>
            </a:r>
            <a:endParaRPr lang="pt-BR" dirty="0" smtClean="0"/>
          </a:p>
          <a:p>
            <a:r>
              <a:rPr lang="pt-BR" dirty="0" smtClean="0"/>
              <a:t>Esta </a:t>
            </a:r>
            <a:r>
              <a:rPr lang="pt-BR" dirty="0" smtClean="0"/>
              <a:t>atividade é particularmente difícil de ser automatizada. </a:t>
            </a:r>
            <a:endParaRPr lang="pt-BR" dirty="0" smtClean="0"/>
          </a:p>
          <a:p>
            <a:r>
              <a:rPr lang="pt-BR" dirty="0" smtClean="0"/>
              <a:t>A </a:t>
            </a:r>
            <a:r>
              <a:rPr lang="pt-BR" dirty="0" smtClean="0"/>
              <a:t>recuperação dos modelos de bancos de dados (quando existem) é relativamente simples, mas estas estruturas frequentemente não contêm informações semânticas e estruturais completas sobre os dados, que acabam sendo diluídas em código executável e documentação. </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1. Lei </a:t>
            </a:r>
            <a:r>
              <a:rPr lang="pt-BR" b="1" dirty="0" smtClean="0"/>
              <a:t>da Mudança </a:t>
            </a:r>
            <a:r>
              <a:rPr lang="pt-BR" b="1" dirty="0" smtClean="0"/>
              <a:t>Contínua</a:t>
            </a:r>
            <a:endParaRPr lang="pt-BR" dirty="0"/>
          </a:p>
        </p:txBody>
      </p:sp>
      <p:sp>
        <p:nvSpPr>
          <p:cNvPr id="3" name="Espaço Reservado para Conteúdo 2"/>
          <p:cNvSpPr>
            <a:spLocks noGrp="1"/>
          </p:cNvSpPr>
          <p:nvPr>
            <p:ph idx="1"/>
          </p:nvPr>
        </p:nvSpPr>
        <p:spPr/>
        <p:txBody>
          <a:bodyPr>
            <a:normAutofit/>
          </a:bodyPr>
          <a:lstStyle/>
          <a:p>
            <a:r>
              <a:rPr lang="pt-BR" dirty="0" smtClean="0"/>
              <a:t>Um </a:t>
            </a:r>
            <a:r>
              <a:rPr lang="pt-BR" dirty="0" smtClean="0"/>
              <a:t>sistema que é efetivamente usado deve ser </a:t>
            </a:r>
            <a:r>
              <a:rPr lang="pt-BR" b="1" dirty="0" smtClean="0"/>
              <a:t>continuamente melhorado</a:t>
            </a:r>
            <a:r>
              <a:rPr lang="pt-BR" dirty="0" smtClean="0"/>
              <a:t>, caso contrário torna-se cada vez menos útil, pois seu contexto de uso evolui. </a:t>
            </a:r>
            <a:endParaRPr lang="pt-BR" dirty="0" smtClean="0"/>
          </a:p>
          <a:p>
            <a:pPr lvl="1"/>
            <a:r>
              <a:rPr lang="pt-BR" dirty="0" smtClean="0"/>
              <a:t>Se </a:t>
            </a:r>
            <a:r>
              <a:rPr lang="pt-BR" dirty="0" smtClean="0"/>
              <a:t>o programa não evoluir, ele terá cada vez menos valor até que se chegue à conclusão de que vale a pena substituí-lo por outro programa.</a:t>
            </a:r>
          </a:p>
          <a:p>
            <a:r>
              <a:rPr lang="pt-BR" dirty="0" smtClean="0"/>
              <a:t>Programas </a:t>
            </a:r>
            <a:r>
              <a:rPr lang="pt-BR" dirty="0" smtClean="0"/>
              <a:t>suficientemente grandes nunca são terminados. </a:t>
            </a:r>
            <a:endParaRPr lang="pt-BR" dirty="0" smtClean="0"/>
          </a:p>
          <a:p>
            <a:pPr lvl="1"/>
            <a:r>
              <a:rPr lang="pt-BR" dirty="0" smtClean="0"/>
              <a:t>Eles </a:t>
            </a:r>
            <a:r>
              <a:rPr lang="pt-BR" dirty="0" smtClean="0"/>
              <a:t>simplesmente continuam a evoluir.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764704"/>
            <a:ext cx="8229600" cy="1085056"/>
          </a:xfrm>
        </p:spPr>
        <p:txBody>
          <a:bodyPr>
            <a:normAutofit/>
          </a:bodyPr>
          <a:lstStyle/>
          <a:p>
            <a:r>
              <a:rPr lang="pt-BR" dirty="0" smtClean="0"/>
              <a:t>2. </a:t>
            </a:r>
            <a:r>
              <a:rPr lang="pt-BR" b="1" dirty="0" smtClean="0"/>
              <a:t>Lei da Complexidade </a:t>
            </a:r>
            <a:r>
              <a:rPr lang="pt-BR" b="1" dirty="0" smtClean="0"/>
              <a:t>Crescente</a:t>
            </a:r>
            <a:endParaRPr lang="pt-BR" dirty="0"/>
          </a:p>
        </p:txBody>
      </p:sp>
      <p:sp>
        <p:nvSpPr>
          <p:cNvPr id="3" name="Espaço Reservado para Conteúdo 2"/>
          <p:cNvSpPr>
            <a:spLocks noGrp="1"/>
          </p:cNvSpPr>
          <p:nvPr>
            <p:ph idx="1"/>
          </p:nvPr>
        </p:nvSpPr>
        <p:spPr>
          <a:xfrm>
            <a:off x="457200" y="1700808"/>
            <a:ext cx="8229600" cy="4873728"/>
          </a:xfrm>
        </p:spPr>
        <p:txBody>
          <a:bodyPr>
            <a:normAutofit fontScale="85000" lnSpcReduction="20000"/>
          </a:bodyPr>
          <a:lstStyle/>
          <a:p>
            <a:r>
              <a:rPr lang="pt-BR" dirty="0" smtClean="0"/>
              <a:t>À medida </a:t>
            </a:r>
            <a:r>
              <a:rPr lang="pt-BR" dirty="0" smtClean="0"/>
              <a:t>que um programa evolui, sua complexidade inerente aumenta, porque as correções feitas podem deteriorar sua organização interna. </a:t>
            </a:r>
            <a:endParaRPr lang="pt-BR" dirty="0" smtClean="0"/>
          </a:p>
          <a:p>
            <a:pPr lvl="1"/>
            <a:r>
              <a:rPr lang="pt-BR" dirty="0" smtClean="0"/>
              <a:t>Isso </a:t>
            </a:r>
            <a:r>
              <a:rPr lang="pt-BR" dirty="0" smtClean="0"/>
              <a:t>só não acontece quando medidas específicas de cuidado são tomadas durante as atividades de evolução, como por exemplo, a refatoração do sistema quando necessário.</a:t>
            </a:r>
          </a:p>
          <a:p>
            <a:r>
              <a:rPr lang="pt-BR" dirty="0" smtClean="0"/>
              <a:t>À medida </a:t>
            </a:r>
            <a:r>
              <a:rPr lang="pt-BR" dirty="0" smtClean="0"/>
              <a:t>que mudanças são introduzidas no software, as interações entre elementos, nem sempre previstas ou planejadas na estrutura do software farão com que a entropia interna aumente, ou seja, vai ocorrer um crescimento cada vez mais desestruturado. </a:t>
            </a:r>
          </a:p>
          <a:p>
            <a:pPr lvl="1"/>
            <a:r>
              <a:rPr lang="pt-BR" dirty="0" smtClean="0"/>
              <a:t>A cada nova mudança, a estrutura interna do software se tornará menos organizada, aumentando assim, gradativamente o custo de manutenções posteriores. </a:t>
            </a:r>
            <a:endParaRPr lang="pt-BR" dirty="0" smtClean="0"/>
          </a:p>
          <a:p>
            <a:pPr lvl="1"/>
            <a:r>
              <a:rPr lang="pt-BR" dirty="0" smtClean="0"/>
              <a:t>De </a:t>
            </a:r>
            <a:r>
              <a:rPr lang="pt-BR" dirty="0" smtClean="0"/>
              <a:t>fato, chega-se a um ponto em que a refatoração do sistema torna-se obrigatória.</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3. Lei </a:t>
            </a:r>
            <a:r>
              <a:rPr lang="pt-BR" b="1" dirty="0" smtClean="0"/>
              <a:t>Fundamental da Evolução de Programas: Auto </a:t>
            </a:r>
            <a:r>
              <a:rPr lang="pt-BR" b="1" dirty="0" smtClean="0"/>
              <a:t>regulação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 </a:t>
            </a:r>
            <a:r>
              <a:rPr lang="pt-BR" dirty="0" smtClean="0"/>
              <a:t>evolução </a:t>
            </a:r>
            <a:r>
              <a:rPr lang="pt-BR" dirty="0" smtClean="0"/>
              <a:t>de programas é sujeita a uma dinâmica de </a:t>
            </a:r>
            <a:r>
              <a:rPr lang="pt-BR" dirty="0" err="1" smtClean="0"/>
              <a:t>auto-regulação</a:t>
            </a:r>
            <a:r>
              <a:rPr lang="pt-BR" dirty="0" smtClean="0"/>
              <a:t> que faz com que medidas globais de esforço e outros atributos de processo sejam estatisticamente previsíveis (distribuição normal).</a:t>
            </a:r>
          </a:p>
          <a:p>
            <a:r>
              <a:rPr lang="pt-BR" dirty="0" smtClean="0"/>
              <a:t>O desenvolvimento </a:t>
            </a:r>
            <a:r>
              <a:rPr lang="pt-BR" dirty="0" smtClean="0"/>
              <a:t>e manutenção de um sistema ocorrem dentro de uma organização com objetivos que se estendem muito além do sistema. </a:t>
            </a:r>
            <a:endParaRPr lang="pt-BR" dirty="0" smtClean="0"/>
          </a:p>
          <a:p>
            <a:pPr lvl="1"/>
            <a:r>
              <a:rPr lang="pt-BR" dirty="0" smtClean="0"/>
              <a:t>Então</a:t>
            </a:r>
            <a:r>
              <a:rPr lang="pt-BR" dirty="0" smtClean="0"/>
              <a:t>, os processos desta organização acabam regulando a aplicação de esforço em cada um de seus sistemas. </a:t>
            </a:r>
          </a:p>
          <a:p>
            <a:r>
              <a:rPr lang="pt-BR" dirty="0" smtClean="0"/>
              <a:t>Quaisquer </a:t>
            </a:r>
            <a:r>
              <a:rPr lang="pt-BR" dirty="0" smtClean="0"/>
              <a:t>processos que fujam muito ao padrão da organização são logo refatorados para se adequar, de forma que o esforço gasto nas diferentes atividades permaneça distribuído de forma normal.</a:t>
            </a:r>
          </a:p>
          <a:p>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Viagem">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1935</TotalTime>
  <Words>5036</Words>
  <Application>Microsoft Office PowerPoint</Application>
  <PresentationFormat>Apresentação na tela (4:3)</PresentationFormat>
  <Paragraphs>300</Paragraphs>
  <Slides>61</Slides>
  <Notes>0</Notes>
  <HiddenSlides>0</HiddenSlides>
  <MMClips>0</MMClips>
  <ScaleCrop>false</ScaleCrop>
  <HeadingPairs>
    <vt:vector size="4" baseType="variant">
      <vt:variant>
        <vt:lpstr>Tema</vt:lpstr>
      </vt:variant>
      <vt:variant>
        <vt:i4>1</vt:i4>
      </vt:variant>
      <vt:variant>
        <vt:lpstr>Títulos de slides</vt:lpstr>
      </vt:variant>
      <vt:variant>
        <vt:i4>61</vt:i4>
      </vt:variant>
    </vt:vector>
  </HeadingPairs>
  <TitlesOfParts>
    <vt:vector size="62" baseType="lpstr">
      <vt:lpstr>Urbano</vt:lpstr>
      <vt:lpstr>Manutenção de Software</vt:lpstr>
      <vt:lpstr>Manutenção</vt:lpstr>
      <vt:lpstr>Evolução</vt:lpstr>
      <vt:lpstr>Necessidade da Manutenção</vt:lpstr>
      <vt:lpstr>Leis de Lehman</vt:lpstr>
      <vt:lpstr>Lehman identifica 2 tipos de sistema:</vt:lpstr>
      <vt:lpstr>1. Lei da Mudança Contínua</vt:lpstr>
      <vt:lpstr>2. Lei da Complexidade Crescente</vt:lpstr>
      <vt:lpstr>3. Lei Fundamental da Evolução de Programas: Auto regulação</vt:lpstr>
      <vt:lpstr>4. Lei da Conservação da Estabilidade Organizacional: Taxa de trabalho invariante</vt:lpstr>
      <vt:lpstr>5. Lei da Conservação da Familiaridade: Complexidade percebida</vt:lpstr>
      <vt:lpstr>6. Lei do Crescimento Contínuo</vt:lpstr>
      <vt:lpstr>7. Lei da Qualidade Decrescente</vt:lpstr>
      <vt:lpstr>8. Lei do Sistema Realimentado</vt:lpstr>
      <vt:lpstr>Classificação das Atividades de Manutenção</vt:lpstr>
      <vt:lpstr>Manutenção Corretiva</vt:lpstr>
      <vt:lpstr>Manutenção Adaptativa</vt:lpstr>
      <vt:lpstr>Requisitos permanentes e transitórios</vt:lpstr>
      <vt:lpstr>Manutenção Perfectiva</vt:lpstr>
      <vt:lpstr>Manutenção Preventiva</vt:lpstr>
      <vt:lpstr>Processo de Manutenção</vt:lpstr>
      <vt:lpstr>Norma ISO 1219-98</vt:lpstr>
      <vt:lpstr>Ferramenta para Manutenção de Software</vt:lpstr>
      <vt:lpstr>Tipos de Atividades de Manutenção e suas Métricas</vt:lpstr>
      <vt:lpstr>Reparação de Defeitos</vt:lpstr>
      <vt:lpstr>Slide 26</vt:lpstr>
      <vt:lpstr>Slide 27</vt:lpstr>
      <vt:lpstr>Fatores que podem influenciar a estimação de esforço a ser aplicada às atividades de reparação de defeitos: </vt:lpstr>
      <vt:lpstr>Fatores que podem influenciar a estimação de esforço a ser aplicada às atividades de reparação de defeitos: </vt:lpstr>
      <vt:lpstr>Fatores que podem influenciar a estimação de esforço a ser aplicada às atividades de reparação de defeitos: </vt:lpstr>
      <vt:lpstr>Fatores que podem influenciar a estimação de esforço a ser aplicada às atividades de reparação de defeitos: </vt:lpstr>
      <vt:lpstr>Fatores que podem influenciar a estimação de esforço a ser aplicada às atividades de reparação de defeitos: </vt:lpstr>
      <vt:lpstr>Remoção de Módulos Sujeitos a Erros</vt:lpstr>
      <vt:lpstr>Suporte a Usuários</vt:lpstr>
      <vt:lpstr>Migração entre Plataformas</vt:lpstr>
      <vt:lpstr>Conversão de Arquitetura</vt:lpstr>
      <vt:lpstr>Adaptações Obrigatórias</vt:lpstr>
      <vt:lpstr>Otimização de Performance</vt:lpstr>
      <vt:lpstr>Melhorias</vt:lpstr>
      <vt:lpstr>Modelos de Estimação de Esforço de Manutenção</vt:lpstr>
      <vt:lpstr>Modelo ACT</vt:lpstr>
      <vt:lpstr>Slide 42</vt:lpstr>
      <vt:lpstr>Exemplo</vt:lpstr>
      <vt:lpstr>Variação de Schaefer</vt:lpstr>
      <vt:lpstr>Exemplo</vt:lpstr>
      <vt:lpstr>Slide 46</vt:lpstr>
      <vt:lpstr>Modelo de Manutenção de CII </vt:lpstr>
      <vt:lpstr>Mudanças em relação ao modelo post-architecture para o cálculo do esforço de manutenção: </vt:lpstr>
      <vt:lpstr>Slide 49</vt:lpstr>
      <vt:lpstr>Slide 50</vt:lpstr>
      <vt:lpstr>Slide 51</vt:lpstr>
      <vt:lpstr>Modelos FP e SMPEEM</vt:lpstr>
      <vt:lpstr>Slide 53</vt:lpstr>
      <vt:lpstr>Evolução SMPEEM</vt:lpstr>
      <vt:lpstr>Engenharia Reversa e Reengenharia</vt:lpstr>
      <vt:lpstr>Taxionomia de Chikofsky e Cross II</vt:lpstr>
      <vt:lpstr>Slide 57</vt:lpstr>
      <vt:lpstr>Engenharia reversa</vt:lpstr>
      <vt:lpstr>Técnicas de engenharia reversa de código</vt:lpstr>
      <vt:lpstr>Componentes de um descompilador</vt:lpstr>
      <vt:lpstr>Engenharia Reversa de Dados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Ágeis de Desenvolvimento de Software </dc:title>
  <cp:lastModifiedBy>Raul Sidnei Wazlawick</cp:lastModifiedBy>
  <cp:revision>174</cp:revision>
  <dcterms:modified xsi:type="dcterms:W3CDTF">2012-05-31T19:22:27Z</dcterms:modified>
</cp:coreProperties>
</file>