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4" r:id="rId5"/>
    <p:sldId id="266" r:id="rId6"/>
    <p:sldId id="270" r:id="rId7"/>
    <p:sldId id="282" r:id="rId8"/>
    <p:sldId id="283" r:id="rId9"/>
    <p:sldId id="284" r:id="rId10"/>
    <p:sldId id="322" r:id="rId11"/>
    <p:sldId id="323" r:id="rId12"/>
    <p:sldId id="324" r:id="rId13"/>
    <p:sldId id="330" r:id="rId14"/>
    <p:sldId id="331" r:id="rId15"/>
    <p:sldId id="348" r:id="rId16"/>
    <p:sldId id="349" r:id="rId17"/>
    <p:sldId id="350" r:id="rId18"/>
    <p:sldId id="356" r:id="rId19"/>
    <p:sldId id="360" r:id="rId20"/>
    <p:sldId id="361" r:id="rId21"/>
    <p:sldId id="362" r:id="rId22"/>
    <p:sldId id="363" r:id="rId23"/>
    <p:sldId id="364" r:id="rId24"/>
    <p:sldId id="365" r:id="rId25"/>
    <p:sldId id="366" r:id="rId2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644" y="-2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18/08/2014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18/08/2014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18/08/2014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18/08/2014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18/08/2014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18/08/2014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E700DB3-DBF0-4086-B675-117E7A9610B8}" type="datetimeFigureOut">
              <a:rPr lang="pt-BR" smtClean="0"/>
              <a:pPr/>
              <a:t>18/08/2014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2E700DB3-DBF0-4086-B675-117E7A9610B8}" type="datetimeFigureOut">
              <a:rPr lang="pt-BR" smtClean="0"/>
              <a:pPr/>
              <a:t>18/08/2014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18/08/2014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18/08/2014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18/08/2014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00DB3-DBF0-4086-B675-117E7A9610B8}" type="datetimeFigureOut">
              <a:rPr lang="pt-BR" smtClean="0"/>
              <a:pPr/>
              <a:t>18/08/2014</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n-US" b="1" cap="small" dirty="0" smtClean="0"/>
              <a:t>Object Oriented Analysis and Design for Information Systems:</a:t>
            </a:r>
            <a:r>
              <a:rPr lang="pt-BR" dirty="0" smtClean="0"/>
              <a:t/>
            </a:r>
            <a:br>
              <a:rPr lang="pt-BR" dirty="0" smtClean="0"/>
            </a:br>
            <a:r>
              <a:rPr lang="en-US" sz="3100" b="1" cap="small" dirty="0" smtClean="0"/>
              <a:t>using UML, OCL and IFML for modeling</a:t>
            </a:r>
            <a:endParaRPr lang="pt-BR" dirty="0"/>
          </a:p>
        </p:txBody>
      </p:sp>
      <p:sp>
        <p:nvSpPr>
          <p:cNvPr id="3" name="Subtítulo 2"/>
          <p:cNvSpPr>
            <a:spLocks noGrp="1"/>
          </p:cNvSpPr>
          <p:nvPr>
            <p:ph type="subTitle" idx="1"/>
          </p:nvPr>
        </p:nvSpPr>
        <p:spPr/>
        <p:txBody>
          <a:bodyPr/>
          <a:lstStyle/>
          <a:p>
            <a:r>
              <a:rPr lang="pt-BR" dirty="0" smtClean="0"/>
              <a:t>Prof. Raul Sidnei Wazlawick</a:t>
            </a: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Implicit</a:t>
            </a:r>
            <a:r>
              <a:rPr lang="pt-BR" dirty="0" smtClean="0"/>
              <a:t> </a:t>
            </a:r>
            <a:r>
              <a:rPr lang="pt-BR" dirty="0" err="1" smtClean="0"/>
              <a:t>invariant</a:t>
            </a:r>
            <a:endParaRPr lang="pt-BR" dirty="0"/>
          </a:p>
        </p:txBody>
      </p:sp>
      <p:pic>
        <p:nvPicPr>
          <p:cNvPr id="4" name="Espaço Reservado para Conteúdo 3" descr="Figure 6.54_Wazlawick.JPG"/>
          <p:cNvPicPr>
            <a:picLocks noGrp="1" noChangeAspect="1"/>
          </p:cNvPicPr>
          <p:nvPr>
            <p:ph idx="1"/>
          </p:nvPr>
        </p:nvPicPr>
        <p:blipFill>
          <a:blip r:embed="rId2" cstate="print"/>
          <a:stretch>
            <a:fillRect/>
          </a:stretch>
        </p:blipFill>
        <p:spPr>
          <a:xfrm>
            <a:off x="457200" y="3119062"/>
            <a:ext cx="8229600" cy="1488238"/>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Invariant</a:t>
            </a:r>
            <a:endParaRPr lang="pt-BR" dirty="0"/>
          </a:p>
        </p:txBody>
      </p:sp>
      <p:pic>
        <p:nvPicPr>
          <p:cNvPr id="4" name="Espaço Reservado para Conteúdo 3" descr="Figure 6.55_Wazlawick.JPG"/>
          <p:cNvPicPr>
            <a:picLocks noGrp="1" noChangeAspect="1"/>
          </p:cNvPicPr>
          <p:nvPr>
            <p:ph idx="1"/>
          </p:nvPr>
        </p:nvPicPr>
        <p:blipFill>
          <a:blip r:embed="rId2" cstate="print"/>
          <a:stretch>
            <a:fillRect/>
          </a:stretch>
        </p:blipFill>
        <p:spPr>
          <a:xfrm>
            <a:off x="619125" y="1672431"/>
            <a:ext cx="7905750" cy="43815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Invariant</a:t>
            </a:r>
            <a:endParaRPr lang="pt-BR" dirty="0"/>
          </a:p>
        </p:txBody>
      </p:sp>
      <p:pic>
        <p:nvPicPr>
          <p:cNvPr id="4" name="Espaço Reservado para Conteúdo 3" descr="Figure 6.56_Wazlawick.JPG"/>
          <p:cNvPicPr>
            <a:picLocks noGrp="1" noChangeAspect="1"/>
          </p:cNvPicPr>
          <p:nvPr>
            <p:ph idx="1"/>
          </p:nvPr>
        </p:nvPicPr>
        <p:blipFill>
          <a:blip r:embed="rId2" cstate="print"/>
          <a:stretch>
            <a:fillRect/>
          </a:stretch>
        </p:blipFill>
        <p:spPr>
          <a:xfrm>
            <a:off x="467544" y="1268760"/>
            <a:ext cx="8229600" cy="3307143"/>
          </a:xfrm>
        </p:spPr>
      </p:pic>
      <p:pic>
        <p:nvPicPr>
          <p:cNvPr id="3074" name="Picture 2"/>
          <p:cNvPicPr>
            <a:picLocks noChangeAspect="1" noChangeArrowheads="1"/>
          </p:cNvPicPr>
          <p:nvPr/>
        </p:nvPicPr>
        <p:blipFill>
          <a:blip r:embed="rId3" cstate="print"/>
          <a:srcRect/>
          <a:stretch>
            <a:fillRect/>
          </a:stretch>
        </p:blipFill>
        <p:spPr bwMode="auto">
          <a:xfrm>
            <a:off x="827584" y="5085184"/>
            <a:ext cx="7110790" cy="13681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A class with low cohesion for having attributes depending on each other</a:t>
            </a:r>
            <a:endParaRPr lang="pt-BR" dirty="0"/>
          </a:p>
        </p:txBody>
      </p:sp>
      <p:pic>
        <p:nvPicPr>
          <p:cNvPr id="4" name="Espaço Reservado para Conteúdo 3" descr="Figure 7.1_Wazlawick.JPG"/>
          <p:cNvPicPr>
            <a:picLocks noGrp="1" noChangeAspect="1"/>
          </p:cNvPicPr>
          <p:nvPr>
            <p:ph idx="1"/>
          </p:nvPr>
        </p:nvPicPr>
        <p:blipFill>
          <a:blip r:embed="rId2" cstate="print"/>
          <a:stretch>
            <a:fillRect/>
          </a:stretch>
        </p:blipFill>
        <p:spPr>
          <a:xfrm>
            <a:off x="457200" y="2605340"/>
            <a:ext cx="8229600" cy="2515683"/>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A modeling solution with high cohesion classes</a:t>
            </a:r>
            <a:endParaRPr lang="pt-BR" dirty="0"/>
          </a:p>
        </p:txBody>
      </p:sp>
      <p:pic>
        <p:nvPicPr>
          <p:cNvPr id="4" name="Espaço Reservado para Conteúdo 3" descr="Figure 7.2_Wazlawick.JPG"/>
          <p:cNvPicPr>
            <a:picLocks noGrp="1" noChangeAspect="1"/>
          </p:cNvPicPr>
          <p:nvPr>
            <p:ph idx="1"/>
          </p:nvPr>
        </p:nvPicPr>
        <p:blipFill>
          <a:blip r:embed="rId2" cstate="print"/>
          <a:stretch>
            <a:fillRect/>
          </a:stretch>
        </p:blipFill>
        <p:spPr>
          <a:xfrm>
            <a:off x="457200" y="2797299"/>
            <a:ext cx="8229600" cy="2131764"/>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Example of the </a:t>
            </a:r>
            <a:r>
              <a:rPr lang="en-US" i="1" dirty="0" smtClean="0"/>
              <a:t>Composite</a:t>
            </a:r>
            <a:r>
              <a:rPr lang="en-US" dirty="0" smtClean="0"/>
              <a:t> pattern</a:t>
            </a:r>
            <a:endParaRPr lang="pt-BR" dirty="0"/>
          </a:p>
        </p:txBody>
      </p:sp>
      <p:pic>
        <p:nvPicPr>
          <p:cNvPr id="4" name="Espaço Reservado para Conteúdo 3" descr="Figure 7.13_Wazlawick.JPG"/>
          <p:cNvPicPr>
            <a:picLocks noGrp="1" noChangeAspect="1"/>
          </p:cNvPicPr>
          <p:nvPr>
            <p:ph idx="1"/>
          </p:nvPr>
        </p:nvPicPr>
        <p:blipFill>
          <a:blip r:embed="rId2" cstate="print"/>
          <a:stretch>
            <a:fillRect/>
          </a:stretch>
        </p:blipFill>
        <p:spPr>
          <a:xfrm>
            <a:off x="457200" y="1900602"/>
            <a:ext cx="8229600" cy="3925158"/>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9"/>
            <a:ext cx="8229600" cy="1872208"/>
          </a:xfrm>
        </p:spPr>
        <p:txBody>
          <a:bodyPr>
            <a:normAutofit/>
          </a:bodyPr>
          <a:lstStyle/>
          <a:p>
            <a:pPr>
              <a:buNone/>
            </a:pPr>
            <a:r>
              <a:rPr lang="en-US" sz="2000" dirty="0" smtClean="0">
                <a:latin typeface="Courier New" pitchFamily="49" charset="0"/>
                <a:cs typeface="Courier New" pitchFamily="49" charset="0"/>
              </a:rPr>
              <a:t>Context </a:t>
            </a:r>
            <a:r>
              <a:rPr lang="en-US" sz="2000" dirty="0" err="1" smtClean="0">
                <a:latin typeface="Courier New" pitchFamily="49" charset="0"/>
                <a:cs typeface="Courier New" pitchFamily="49" charset="0"/>
              </a:rPr>
              <a:t>SumDiscount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amount:Money</a:t>
            </a:r>
            <a:endParaRPr lang="pt-BR" sz="20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  derive:</a:t>
            </a:r>
            <a:endParaRPr lang="pt-BR" sz="20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self.discount</a:t>
            </a:r>
            <a:r>
              <a:rPr lang="en-US" sz="2000" dirty="0" smtClean="0">
                <a:latin typeface="Courier New" pitchFamily="49" charset="0"/>
                <a:cs typeface="Courier New" pitchFamily="49" charset="0"/>
              </a:rPr>
              <a:t>-&gt;sum(</a:t>
            </a:r>
            <a:r>
              <a:rPr lang="en-US" sz="2000" dirty="0" err="1" smtClean="0">
                <a:latin typeface="Courier New" pitchFamily="49" charset="0"/>
                <a:cs typeface="Courier New" pitchFamily="49" charset="0"/>
              </a:rPr>
              <a:t>aDiscount|aDiscount.amount</a:t>
            </a:r>
            <a:r>
              <a:rPr lang="en-US" sz="2000" dirty="0" smtClean="0">
                <a:latin typeface="Courier New" pitchFamily="49" charset="0"/>
                <a:cs typeface="Courier New" pitchFamily="49" charset="0"/>
              </a:rPr>
              <a:t>)</a:t>
            </a:r>
            <a:endParaRPr lang="pt-BR" sz="2000" dirty="0" smtClean="0">
              <a:latin typeface="Courier New" pitchFamily="49" charset="0"/>
              <a:cs typeface="Courier New" pitchFamily="49" charset="0"/>
            </a:endParaRPr>
          </a:p>
          <a:p>
            <a:pPr>
              <a:buNone/>
            </a:pPr>
            <a:endParaRPr lang="pt-BR" sz="2000" dirty="0">
              <a:latin typeface="Courier New" pitchFamily="49" charset="0"/>
              <a:cs typeface="Courier New" pitchFamily="49" charset="0"/>
            </a:endParaRPr>
          </a:p>
        </p:txBody>
      </p:sp>
      <p:pic>
        <p:nvPicPr>
          <p:cNvPr id="4" name="Espaço Reservado para Conteúdo 3" descr="Figure 7.13_Wazlawick.JPG"/>
          <p:cNvPicPr>
            <a:picLocks noGrp="1" noChangeAspect="1"/>
          </p:cNvPicPr>
          <p:nvPr>
            <p:ph idx="1"/>
          </p:nvPr>
        </p:nvPicPr>
        <p:blipFill>
          <a:blip r:embed="rId2" cstate="print"/>
          <a:stretch>
            <a:fillRect/>
          </a:stretch>
        </p:blipFill>
        <p:spPr>
          <a:xfrm>
            <a:off x="395536" y="2932842"/>
            <a:ext cx="8229600" cy="3925158"/>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260649"/>
            <a:ext cx="9144000" cy="1872208"/>
          </a:xfrm>
        </p:spPr>
        <p:txBody>
          <a:bodyPr>
            <a:normAutofit/>
          </a:bodyPr>
          <a:lstStyle/>
          <a:p>
            <a:pPr>
              <a:buNone/>
            </a:pPr>
            <a:r>
              <a:rPr lang="en-US" sz="2000" dirty="0" smtClean="0">
                <a:latin typeface="Courier New" pitchFamily="49" charset="0"/>
                <a:cs typeface="Courier New" pitchFamily="49" charset="0"/>
              </a:rPr>
              <a:t>Context </a:t>
            </a:r>
            <a:r>
              <a:rPr lang="en-US" sz="2000" dirty="0" err="1" smtClean="0">
                <a:latin typeface="Courier New" pitchFamily="49" charset="0"/>
                <a:cs typeface="Courier New" pitchFamily="49" charset="0"/>
              </a:rPr>
              <a:t>MajorDiscount</a:t>
            </a:r>
            <a:r>
              <a:rPr lang="en-US" sz="2000" dirty="0" smtClean="0">
                <a:latin typeface="Courier New" pitchFamily="49" charset="0"/>
                <a:cs typeface="Courier New" pitchFamily="49" charset="0"/>
              </a:rPr>
              <a:t>::amount</a:t>
            </a:r>
          </a:p>
          <a:p>
            <a:pPr>
              <a:buNone/>
            </a:pPr>
            <a:r>
              <a:rPr lang="en-US" sz="2000" dirty="0" smtClean="0">
                <a:latin typeface="Courier New" pitchFamily="49" charset="0"/>
                <a:cs typeface="Courier New" pitchFamily="49" charset="0"/>
              </a:rPr>
              <a:t>  derive:</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self.discount</a:t>
            </a:r>
            <a:r>
              <a:rPr lang="en-US" sz="2000" dirty="0" smtClean="0">
                <a:latin typeface="Courier New" pitchFamily="49" charset="0"/>
                <a:cs typeface="Courier New" pitchFamily="49" charset="0"/>
              </a:rPr>
              <a:t>-&gt;</a:t>
            </a:r>
            <a:r>
              <a:rPr lang="en-US" sz="2000" dirty="0" err="1" smtClean="0">
                <a:latin typeface="Courier New" pitchFamily="49" charset="0"/>
                <a:cs typeface="Courier New" pitchFamily="49" charset="0"/>
              </a:rPr>
              <a:t>maxElement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aDiscount|aDiscount.amount</a:t>
            </a:r>
            <a:r>
              <a:rPr lang="en-US" sz="2000" dirty="0" smtClean="0">
                <a:latin typeface="Courier New" pitchFamily="49" charset="0"/>
                <a:cs typeface="Courier New" pitchFamily="49" charset="0"/>
              </a:rPr>
              <a:t>)</a:t>
            </a:r>
          </a:p>
          <a:p>
            <a:pPr>
              <a:buNone/>
            </a:pPr>
            <a:endParaRPr lang="pt-BR" sz="2000" dirty="0">
              <a:latin typeface="Courier New" pitchFamily="49" charset="0"/>
              <a:cs typeface="Courier New" pitchFamily="49" charset="0"/>
            </a:endParaRPr>
          </a:p>
        </p:txBody>
      </p:sp>
      <p:pic>
        <p:nvPicPr>
          <p:cNvPr id="6" name="Espaço Reservado para Conteúdo 3" descr="Figure 7.13_Wazlawick.JPG"/>
          <p:cNvPicPr>
            <a:picLocks noChangeAspect="1"/>
          </p:cNvPicPr>
          <p:nvPr/>
        </p:nvPicPr>
        <p:blipFill>
          <a:blip r:embed="rId2" cstate="print"/>
          <a:stretch>
            <a:fillRect/>
          </a:stretch>
        </p:blipFill>
        <p:spPr>
          <a:xfrm>
            <a:off x="457200" y="1900602"/>
            <a:ext cx="8229600" cy="392515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Superseding</a:t>
            </a:r>
            <a:endParaRPr lang="pt-BR" dirty="0"/>
          </a:p>
        </p:txBody>
      </p:sp>
      <p:pic>
        <p:nvPicPr>
          <p:cNvPr id="4" name="Espaço Reservado para Conteúdo 3" descr="Figure 7.16_Wazlawick.JPG"/>
          <p:cNvPicPr>
            <a:picLocks noGrp="1" noChangeAspect="1"/>
          </p:cNvPicPr>
          <p:nvPr>
            <p:ph idx="1"/>
          </p:nvPr>
        </p:nvPicPr>
        <p:blipFill>
          <a:blip r:embed="rId2" cstate="print"/>
          <a:stretch>
            <a:fillRect/>
          </a:stretch>
        </p:blipFill>
        <p:spPr>
          <a:xfrm>
            <a:off x="661987" y="2067719"/>
            <a:ext cx="7820025" cy="3590925"/>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Classes for the pattern </a:t>
            </a:r>
            <a:r>
              <a:rPr lang="en-US" i="1" dirty="0" smtClean="0"/>
              <a:t>Transaction</a:t>
            </a:r>
            <a:r>
              <a:rPr lang="en-US" dirty="0" smtClean="0"/>
              <a:t>/</a:t>
            </a:r>
            <a:r>
              <a:rPr lang="en-US" i="1" dirty="0" smtClean="0"/>
              <a:t>Account</a:t>
            </a:r>
            <a:endParaRPr lang="pt-BR" dirty="0"/>
          </a:p>
        </p:txBody>
      </p:sp>
      <p:pic>
        <p:nvPicPr>
          <p:cNvPr id="4" name="Espaço Reservado para Conteúdo 3" descr="Figure 7.18_Wazlawick.JPG"/>
          <p:cNvPicPr>
            <a:picLocks noGrp="1" noChangeAspect="1"/>
          </p:cNvPicPr>
          <p:nvPr>
            <p:ph idx="1"/>
          </p:nvPr>
        </p:nvPicPr>
        <p:blipFill>
          <a:blip r:embed="rId2" cstate="print"/>
          <a:stretch>
            <a:fillRect/>
          </a:stretch>
        </p:blipFill>
        <p:spPr>
          <a:xfrm>
            <a:off x="467544" y="2132856"/>
            <a:ext cx="8229600" cy="774773"/>
          </a:xfrm>
        </p:spPr>
      </p:pic>
      <p:sp>
        <p:nvSpPr>
          <p:cNvPr id="5" name="Retângulo 4"/>
          <p:cNvSpPr/>
          <p:nvPr/>
        </p:nvSpPr>
        <p:spPr>
          <a:xfrm>
            <a:off x="4355976" y="3068960"/>
            <a:ext cx="4572000" cy="923330"/>
          </a:xfrm>
          <a:prstGeom prst="rect">
            <a:avLst/>
          </a:prstGeom>
        </p:spPr>
        <p:txBody>
          <a:bodyPr>
            <a:spAutoFit/>
          </a:bodyPr>
          <a:lstStyle/>
          <a:p>
            <a:r>
              <a:rPr lang="en-US" dirty="0" smtClean="0">
                <a:latin typeface="Courier New" pitchFamily="49" charset="0"/>
                <a:cs typeface="Courier New" pitchFamily="49" charset="0"/>
              </a:rPr>
              <a:t>	Context Transaction</a:t>
            </a:r>
            <a:endParaRPr lang="pt-BR" dirty="0" smtClean="0">
              <a:latin typeface="Courier New" pitchFamily="49" charset="0"/>
              <a:cs typeface="Courier New" pitchFamily="49" charset="0"/>
            </a:endParaRPr>
          </a:p>
          <a:p>
            <a:r>
              <a:rPr lang="en-US" dirty="0" smtClean="0">
                <a:latin typeface="Courier New" pitchFamily="49" charset="0"/>
                <a:cs typeface="Courier New" pitchFamily="49" charset="0"/>
              </a:rPr>
              <a:t>	  inv:</a:t>
            </a:r>
            <a:endParaRPr lang="pt-BR" dirty="0" smtClean="0">
              <a:latin typeface="Courier New" pitchFamily="49" charset="0"/>
              <a:cs typeface="Courier New" pitchFamily="49" charset="0"/>
            </a:endParaRPr>
          </a:p>
          <a:p>
            <a:r>
              <a:rPr lang="en-US" dirty="0" smtClean="0">
                <a:latin typeface="Courier New" pitchFamily="49" charset="0"/>
                <a:cs typeface="Courier New" pitchFamily="49" charset="0"/>
              </a:rPr>
              <a:t>	    entry-&gt;sum(value)=0</a:t>
            </a:r>
            <a:endParaRPr lang="pt-BR" dirty="0">
              <a:latin typeface="Courier New" pitchFamily="49" charset="0"/>
              <a:cs typeface="Courier New" pitchFamily="49" charset="0"/>
            </a:endParaRPr>
          </a:p>
        </p:txBody>
      </p:sp>
      <p:sp>
        <p:nvSpPr>
          <p:cNvPr id="6" name="Retângulo 5"/>
          <p:cNvSpPr/>
          <p:nvPr/>
        </p:nvSpPr>
        <p:spPr>
          <a:xfrm>
            <a:off x="-540568" y="3068960"/>
            <a:ext cx="4572000" cy="923330"/>
          </a:xfrm>
          <a:prstGeom prst="rect">
            <a:avLst/>
          </a:prstGeom>
        </p:spPr>
        <p:txBody>
          <a:bodyPr>
            <a:spAutoFit/>
          </a:bodyPr>
          <a:lstStyle/>
          <a:p>
            <a:r>
              <a:rPr lang="en-US" dirty="0" smtClean="0">
                <a:latin typeface="Courier New" pitchFamily="49" charset="0"/>
                <a:cs typeface="Courier New" pitchFamily="49" charset="0"/>
              </a:rPr>
              <a:t>	Context Account::balance</a:t>
            </a:r>
            <a:endParaRPr lang="pt-BR" dirty="0" smtClean="0">
              <a:latin typeface="Courier New" pitchFamily="49" charset="0"/>
              <a:cs typeface="Courier New" pitchFamily="49" charset="0"/>
            </a:endParaRPr>
          </a:p>
          <a:p>
            <a:r>
              <a:rPr lang="en-US" dirty="0" smtClean="0">
                <a:latin typeface="Courier New" pitchFamily="49" charset="0"/>
                <a:cs typeface="Courier New" pitchFamily="49" charset="0"/>
              </a:rPr>
              <a:t>	  derive:</a:t>
            </a:r>
            <a:endParaRPr lang="pt-BR" dirty="0" smtClean="0">
              <a:latin typeface="Courier New" pitchFamily="49" charset="0"/>
              <a:cs typeface="Courier New" pitchFamily="49" charset="0"/>
            </a:endParaRPr>
          </a:p>
          <a:p>
            <a:r>
              <a:rPr lang="en-US" dirty="0" smtClean="0">
                <a:latin typeface="Courier New" pitchFamily="49" charset="0"/>
                <a:cs typeface="Courier New" pitchFamily="49" charset="0"/>
              </a:rPr>
              <a:t>	    entry-&gt;sum(value)</a:t>
            </a:r>
            <a:endParaRPr lang="pt-BR"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Contents</a:t>
            </a:r>
            <a:endParaRPr lang="pt-BR" dirty="0"/>
          </a:p>
        </p:txBody>
      </p:sp>
      <p:sp>
        <p:nvSpPr>
          <p:cNvPr id="3" name="Espaço Reservado para Conteúdo 2"/>
          <p:cNvSpPr>
            <a:spLocks noGrp="1"/>
          </p:cNvSpPr>
          <p:nvPr>
            <p:ph idx="1"/>
          </p:nvPr>
        </p:nvSpPr>
        <p:spPr/>
        <p:txBody>
          <a:bodyPr>
            <a:normAutofit fontScale="70000" lnSpcReduction="20000"/>
          </a:bodyPr>
          <a:lstStyle/>
          <a:p>
            <a:r>
              <a:rPr lang="pt-BR" dirty="0" err="1" smtClean="0">
                <a:solidFill>
                  <a:schemeClr val="bg1">
                    <a:lumMod val="65000"/>
                  </a:schemeClr>
                </a:solidFill>
              </a:rPr>
              <a:t>Introduction</a:t>
            </a:r>
            <a:endParaRPr lang="pt-BR" dirty="0" smtClean="0">
              <a:solidFill>
                <a:schemeClr val="bg1">
                  <a:lumMod val="65000"/>
                </a:schemeClr>
              </a:solidFill>
            </a:endParaRPr>
          </a:p>
          <a:p>
            <a:r>
              <a:rPr lang="pt-BR" dirty="0" smtClean="0">
                <a:solidFill>
                  <a:schemeClr val="bg1">
                    <a:lumMod val="65000"/>
                  </a:schemeClr>
                </a:solidFill>
              </a:rPr>
              <a:t>Business </a:t>
            </a:r>
            <a:r>
              <a:rPr lang="pt-BR" dirty="0" err="1" smtClean="0">
                <a:solidFill>
                  <a:schemeClr val="bg1">
                    <a:lumMod val="65000"/>
                  </a:schemeClr>
                </a:solidFill>
              </a:rPr>
              <a:t>modeling</a:t>
            </a:r>
            <a:endParaRPr lang="pt-BR" dirty="0" smtClean="0">
              <a:solidFill>
                <a:schemeClr val="bg1">
                  <a:lumMod val="65000"/>
                </a:schemeClr>
              </a:solidFill>
            </a:endParaRPr>
          </a:p>
          <a:p>
            <a:r>
              <a:rPr lang="pt-BR" dirty="0" err="1" smtClean="0">
                <a:solidFill>
                  <a:schemeClr val="bg1">
                    <a:lumMod val="65000"/>
                  </a:schemeClr>
                </a:solidFill>
              </a:rPr>
              <a:t>High</a:t>
            </a:r>
            <a:r>
              <a:rPr lang="pt-BR" dirty="0" smtClean="0">
                <a:solidFill>
                  <a:schemeClr val="bg1">
                    <a:lumMod val="65000"/>
                  </a:schemeClr>
                </a:solidFill>
              </a:rPr>
              <a:t> </a:t>
            </a:r>
            <a:r>
              <a:rPr lang="pt-BR" dirty="0" err="1" smtClean="0">
                <a:solidFill>
                  <a:schemeClr val="bg1">
                    <a:lumMod val="65000"/>
                  </a:schemeClr>
                </a:solidFill>
              </a:rPr>
              <a:t>level</a:t>
            </a:r>
            <a:r>
              <a:rPr lang="pt-BR" dirty="0" smtClean="0">
                <a:solidFill>
                  <a:schemeClr val="bg1">
                    <a:lumMod val="65000"/>
                  </a:schemeClr>
                </a:solidFill>
              </a:rPr>
              <a:t> </a:t>
            </a:r>
            <a:r>
              <a:rPr lang="pt-BR" dirty="0" err="1" smtClean="0">
                <a:solidFill>
                  <a:schemeClr val="bg1">
                    <a:lumMod val="65000"/>
                  </a:schemeClr>
                </a:solidFill>
              </a:rPr>
              <a:t>requirements</a:t>
            </a:r>
            <a:endParaRPr lang="pt-BR" dirty="0" smtClean="0">
              <a:solidFill>
                <a:schemeClr val="bg1">
                  <a:lumMod val="65000"/>
                </a:schemeClr>
              </a:solidFill>
            </a:endParaRPr>
          </a:p>
          <a:p>
            <a:r>
              <a:rPr lang="pt-BR" dirty="0" smtClean="0">
                <a:solidFill>
                  <a:schemeClr val="bg1">
                    <a:lumMod val="65000"/>
                  </a:schemeClr>
                </a:solidFill>
              </a:rPr>
              <a:t>Use case </a:t>
            </a:r>
            <a:r>
              <a:rPr lang="pt-BR" dirty="0" err="1" smtClean="0">
                <a:solidFill>
                  <a:schemeClr val="bg1">
                    <a:lumMod val="65000"/>
                  </a:schemeClr>
                </a:solidFill>
              </a:rPr>
              <a:t>based</a:t>
            </a:r>
            <a:r>
              <a:rPr lang="pt-BR" dirty="0" smtClean="0">
                <a:solidFill>
                  <a:schemeClr val="bg1">
                    <a:lumMod val="65000"/>
                  </a:schemeClr>
                </a:solidFill>
              </a:rPr>
              <a:t> </a:t>
            </a:r>
            <a:r>
              <a:rPr lang="pt-BR" dirty="0" err="1" smtClean="0">
                <a:solidFill>
                  <a:schemeClr val="bg1">
                    <a:lumMod val="65000"/>
                  </a:schemeClr>
                </a:solidFill>
              </a:rPr>
              <a:t>project</a:t>
            </a:r>
            <a:r>
              <a:rPr lang="pt-BR" dirty="0" smtClean="0">
                <a:solidFill>
                  <a:schemeClr val="bg1">
                    <a:lumMod val="65000"/>
                  </a:schemeClr>
                </a:solidFill>
              </a:rPr>
              <a:t> </a:t>
            </a:r>
            <a:r>
              <a:rPr lang="pt-BR" dirty="0" err="1" smtClean="0">
                <a:solidFill>
                  <a:schemeClr val="bg1">
                    <a:lumMod val="65000"/>
                  </a:schemeClr>
                </a:solidFill>
              </a:rPr>
              <a:t>planning</a:t>
            </a:r>
            <a:endParaRPr lang="pt-BR" dirty="0" smtClean="0">
              <a:solidFill>
                <a:schemeClr val="bg1">
                  <a:lumMod val="65000"/>
                </a:schemeClr>
              </a:solidFill>
            </a:endParaRPr>
          </a:p>
          <a:p>
            <a:r>
              <a:rPr lang="pt-BR" dirty="0" err="1" smtClean="0">
                <a:solidFill>
                  <a:schemeClr val="bg1">
                    <a:lumMod val="65000"/>
                  </a:schemeClr>
                </a:solidFill>
              </a:rPr>
              <a:t>Expanded</a:t>
            </a:r>
            <a:r>
              <a:rPr lang="pt-BR" dirty="0" smtClean="0">
                <a:solidFill>
                  <a:schemeClr val="bg1">
                    <a:lumMod val="65000"/>
                  </a:schemeClr>
                </a:solidFill>
              </a:rPr>
              <a:t> use cases</a:t>
            </a:r>
          </a:p>
          <a:p>
            <a:r>
              <a:rPr lang="pt-BR" b="1" dirty="0" smtClean="0"/>
              <a:t>Conceptual </a:t>
            </a:r>
            <a:r>
              <a:rPr lang="pt-BR" b="1" dirty="0" err="1" smtClean="0"/>
              <a:t>modeling</a:t>
            </a:r>
            <a:r>
              <a:rPr lang="pt-BR" b="1" dirty="0" smtClean="0"/>
              <a:t> – </a:t>
            </a:r>
            <a:r>
              <a:rPr lang="pt-BR" b="1" dirty="0" err="1" smtClean="0"/>
              <a:t>fundamentals</a:t>
            </a:r>
            <a:endParaRPr lang="pt-BR" b="1" dirty="0" smtClean="0"/>
          </a:p>
          <a:p>
            <a:r>
              <a:rPr lang="pt-BR" dirty="0" smtClean="0"/>
              <a:t>Conceptual </a:t>
            </a:r>
            <a:r>
              <a:rPr lang="pt-BR" dirty="0" err="1" smtClean="0"/>
              <a:t>modeling</a:t>
            </a:r>
            <a:r>
              <a:rPr lang="pt-BR" dirty="0" smtClean="0"/>
              <a:t> – </a:t>
            </a:r>
            <a:r>
              <a:rPr lang="pt-BR" dirty="0" err="1" smtClean="0"/>
              <a:t>patterns</a:t>
            </a:r>
            <a:endParaRPr lang="pt-BR" dirty="0" smtClean="0"/>
          </a:p>
          <a:p>
            <a:r>
              <a:rPr lang="pt-BR" dirty="0" err="1" smtClean="0"/>
              <a:t>Functional</a:t>
            </a:r>
            <a:r>
              <a:rPr lang="pt-BR" dirty="0" smtClean="0"/>
              <a:t> </a:t>
            </a:r>
            <a:r>
              <a:rPr lang="pt-BR" dirty="0" err="1" smtClean="0"/>
              <a:t>modeling</a:t>
            </a:r>
            <a:r>
              <a:rPr lang="pt-BR" dirty="0" smtClean="0"/>
              <a:t> </a:t>
            </a:r>
            <a:r>
              <a:rPr lang="pt-BR" dirty="0" err="1" smtClean="0"/>
              <a:t>with</a:t>
            </a:r>
            <a:r>
              <a:rPr lang="pt-BR" dirty="0" smtClean="0"/>
              <a:t> OCL </a:t>
            </a:r>
            <a:r>
              <a:rPr lang="pt-BR" dirty="0" err="1" smtClean="0"/>
              <a:t>contracts</a:t>
            </a:r>
            <a:endParaRPr lang="pt-BR" dirty="0" smtClean="0"/>
          </a:p>
          <a:p>
            <a:r>
              <a:rPr lang="pt-BR" dirty="0" err="1" smtClean="0"/>
              <a:t>Domain</a:t>
            </a:r>
            <a:r>
              <a:rPr lang="pt-BR" dirty="0" smtClean="0"/>
              <a:t> </a:t>
            </a:r>
            <a:r>
              <a:rPr lang="pt-BR" dirty="0" err="1" smtClean="0"/>
              <a:t>tier</a:t>
            </a:r>
            <a:r>
              <a:rPr lang="pt-BR" dirty="0" smtClean="0"/>
              <a:t> design</a:t>
            </a:r>
          </a:p>
          <a:p>
            <a:r>
              <a:rPr lang="pt-BR" dirty="0" err="1" smtClean="0"/>
              <a:t>Code</a:t>
            </a:r>
            <a:r>
              <a:rPr lang="pt-BR" dirty="0" smtClean="0"/>
              <a:t> </a:t>
            </a:r>
            <a:r>
              <a:rPr lang="pt-BR" dirty="0" err="1" smtClean="0"/>
              <a:t>generation</a:t>
            </a:r>
            <a:endParaRPr lang="pt-BR" dirty="0" smtClean="0"/>
          </a:p>
          <a:p>
            <a:r>
              <a:rPr lang="pt-BR" dirty="0" err="1" smtClean="0"/>
              <a:t>Test</a:t>
            </a:r>
            <a:endParaRPr lang="pt-BR" dirty="0" smtClean="0"/>
          </a:p>
          <a:p>
            <a:r>
              <a:rPr lang="pt-BR" dirty="0" smtClean="0"/>
              <a:t>Interface </a:t>
            </a:r>
            <a:r>
              <a:rPr lang="pt-BR" dirty="0" err="1" smtClean="0"/>
              <a:t>tier</a:t>
            </a:r>
            <a:r>
              <a:rPr lang="pt-BR" dirty="0" smtClean="0"/>
              <a:t> design</a:t>
            </a:r>
          </a:p>
          <a:p>
            <a:r>
              <a:rPr lang="pt-BR" dirty="0" smtClean="0"/>
              <a:t>Data </a:t>
            </a:r>
            <a:r>
              <a:rPr lang="pt-BR" dirty="0" err="1" smtClean="0"/>
              <a:t>persistency</a:t>
            </a:r>
            <a:endParaRPr lang="pt-B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Initial state of an accounting system for products</a:t>
            </a:r>
            <a:endParaRPr lang="pt-BR" dirty="0"/>
          </a:p>
        </p:txBody>
      </p:sp>
      <p:pic>
        <p:nvPicPr>
          <p:cNvPr id="4" name="Espaço Reservado para Conteúdo 3" descr="Figure 7.19_Wazlawick.JPG"/>
          <p:cNvPicPr>
            <a:picLocks noGrp="1" noChangeAspect="1"/>
          </p:cNvPicPr>
          <p:nvPr>
            <p:ph idx="1"/>
          </p:nvPr>
        </p:nvPicPr>
        <p:blipFill>
          <a:blip r:embed="rId2" cstate="print"/>
          <a:stretch>
            <a:fillRect/>
          </a:stretch>
        </p:blipFill>
        <p:spPr>
          <a:xfrm>
            <a:off x="3554112" y="1600200"/>
            <a:ext cx="2035775" cy="4525963"/>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State of the accounts after a buying order of 50 books is issued</a:t>
            </a:r>
            <a:endParaRPr lang="pt-BR" dirty="0"/>
          </a:p>
        </p:txBody>
      </p:sp>
      <p:pic>
        <p:nvPicPr>
          <p:cNvPr id="4" name="Espaço Reservado para Conteúdo 3" descr="Figure 7.20_Wazlawick.JPG"/>
          <p:cNvPicPr>
            <a:picLocks noGrp="1" noChangeAspect="1"/>
          </p:cNvPicPr>
          <p:nvPr>
            <p:ph idx="1"/>
          </p:nvPr>
        </p:nvPicPr>
        <p:blipFill>
          <a:blip r:embed="rId2" cstate="print"/>
          <a:stretch>
            <a:fillRect/>
          </a:stretch>
        </p:blipFill>
        <p:spPr>
          <a:xfrm>
            <a:off x="1653945" y="1600200"/>
            <a:ext cx="5836110" cy="4525963"/>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State of the accounts after 40 books arrive at the bookstore</a:t>
            </a:r>
            <a:endParaRPr lang="pt-BR" dirty="0"/>
          </a:p>
        </p:txBody>
      </p:sp>
      <p:pic>
        <p:nvPicPr>
          <p:cNvPr id="4" name="Espaço Reservado para Conteúdo 3" descr="Figure 7.21_Wazlawick.JPG"/>
          <p:cNvPicPr>
            <a:picLocks noGrp="1" noChangeAspect="1"/>
          </p:cNvPicPr>
          <p:nvPr>
            <p:ph idx="1"/>
          </p:nvPr>
        </p:nvPicPr>
        <p:blipFill>
          <a:blip r:embed="rId2" cstate="print"/>
          <a:stretch>
            <a:fillRect/>
          </a:stretch>
        </p:blipFill>
        <p:spPr>
          <a:xfrm>
            <a:off x="1736511" y="1600200"/>
            <a:ext cx="5670978" cy="4525963"/>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State of the accounts after 25 books are sold</a:t>
            </a:r>
            <a:endParaRPr lang="pt-BR" dirty="0"/>
          </a:p>
        </p:txBody>
      </p:sp>
      <p:pic>
        <p:nvPicPr>
          <p:cNvPr id="4" name="Espaço Reservado para Conteúdo 3" descr="Figure 7.22_Wazlawick.JPG"/>
          <p:cNvPicPr>
            <a:picLocks noGrp="1" noChangeAspect="1"/>
          </p:cNvPicPr>
          <p:nvPr>
            <p:ph idx="1"/>
          </p:nvPr>
        </p:nvPicPr>
        <p:blipFill>
          <a:blip r:embed="rId2" cstate="print"/>
          <a:stretch>
            <a:fillRect/>
          </a:stretch>
        </p:blipFill>
        <p:spPr>
          <a:xfrm>
            <a:off x="1695173" y="1600200"/>
            <a:ext cx="5753653" cy="4525963"/>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State of the accounts after the delivery of 25 books</a:t>
            </a:r>
            <a:endParaRPr lang="pt-BR" dirty="0"/>
          </a:p>
        </p:txBody>
      </p:sp>
      <p:pic>
        <p:nvPicPr>
          <p:cNvPr id="4" name="Espaço Reservado para Conteúdo 3" descr="Figure 7.23_Wazlawick.JPG"/>
          <p:cNvPicPr>
            <a:picLocks noGrp="1" noChangeAspect="1"/>
          </p:cNvPicPr>
          <p:nvPr>
            <p:ph idx="1"/>
          </p:nvPr>
        </p:nvPicPr>
        <p:blipFill>
          <a:blip r:embed="rId2" cstate="print"/>
          <a:stretch>
            <a:fillRect/>
          </a:stretch>
        </p:blipFill>
        <p:spPr>
          <a:xfrm>
            <a:off x="1986358" y="1600200"/>
            <a:ext cx="5171283" cy="4525963"/>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Evolution of Account/Transaction with memo accounts</a:t>
            </a:r>
            <a:endParaRPr lang="pt-BR" dirty="0"/>
          </a:p>
        </p:txBody>
      </p:sp>
      <p:pic>
        <p:nvPicPr>
          <p:cNvPr id="4" name="Espaço Reservado para Conteúdo 3" descr="Figure 7.24_Wazlawick.JPG"/>
          <p:cNvPicPr>
            <a:picLocks noGrp="1" noChangeAspect="1"/>
          </p:cNvPicPr>
          <p:nvPr>
            <p:ph idx="1"/>
          </p:nvPr>
        </p:nvPicPr>
        <p:blipFill>
          <a:blip r:embed="rId2" cstate="print"/>
          <a:stretch>
            <a:fillRect/>
          </a:stretch>
        </p:blipFill>
        <p:spPr>
          <a:xfrm>
            <a:off x="457200" y="2588891"/>
            <a:ext cx="8229600" cy="2548581"/>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Conceptual </a:t>
            </a:r>
            <a:r>
              <a:rPr lang="pt-BR" dirty="0" err="1" smtClean="0"/>
              <a:t>model</a:t>
            </a:r>
            <a:endParaRPr lang="pt-BR" dirty="0"/>
          </a:p>
        </p:txBody>
      </p:sp>
      <p:sp>
        <p:nvSpPr>
          <p:cNvPr id="3" name="Espaço Reservado para Conteúdo 2"/>
          <p:cNvSpPr>
            <a:spLocks noGrp="1"/>
          </p:cNvSpPr>
          <p:nvPr>
            <p:ph idx="1"/>
          </p:nvPr>
        </p:nvSpPr>
        <p:spPr/>
        <p:txBody>
          <a:bodyPr>
            <a:normAutofit fontScale="77500" lnSpcReduction="20000"/>
          </a:bodyPr>
          <a:lstStyle/>
          <a:p>
            <a:pPr lvl="0"/>
            <a:r>
              <a:rPr lang="en-US" i="1" dirty="0" smtClean="0"/>
              <a:t>Attributes</a:t>
            </a:r>
            <a:r>
              <a:rPr lang="en-US" dirty="0" smtClean="0"/>
              <a:t>: </a:t>
            </a:r>
          </a:p>
          <a:p>
            <a:pPr lvl="1"/>
            <a:r>
              <a:rPr lang="en-US" dirty="0" smtClean="0"/>
              <a:t>simple alphanumeric or primitive information, such as numbers, texts, dates, etc. An attribute is always connected to a more complex element: the concept.</a:t>
            </a:r>
            <a:endParaRPr lang="pt-BR" dirty="0" smtClean="0"/>
          </a:p>
          <a:p>
            <a:pPr lvl="0"/>
            <a:r>
              <a:rPr lang="en-US" i="1" dirty="0" smtClean="0"/>
              <a:t>Concepts</a:t>
            </a:r>
            <a:r>
              <a:rPr lang="en-US" dirty="0" smtClean="0"/>
              <a:t>: </a:t>
            </a:r>
          </a:p>
          <a:p>
            <a:pPr lvl="1"/>
            <a:r>
              <a:rPr lang="en-US" dirty="0" smtClean="0"/>
              <a:t>the representation of the complex information that has coherent meaning in the domain. Concepts usually aggregate attributes and cannot be described merely as alphanumeric. Concepts also may be associated to each other. </a:t>
            </a:r>
            <a:endParaRPr lang="pt-BR" dirty="0" smtClean="0"/>
          </a:p>
          <a:p>
            <a:r>
              <a:rPr lang="en-US" i="1" dirty="0" smtClean="0"/>
              <a:t>Associations</a:t>
            </a:r>
            <a:r>
              <a:rPr lang="en-US" dirty="0" smtClean="0"/>
              <a:t>: </a:t>
            </a:r>
          </a:p>
          <a:p>
            <a:pPr lvl="1"/>
            <a:r>
              <a:rPr lang="en-US" dirty="0" smtClean="0"/>
              <a:t>a kind of information that links different concepts. However, associations are more than mere links: they </a:t>
            </a:r>
            <a:r>
              <a:rPr lang="en-US" i="1" dirty="0" smtClean="0"/>
              <a:t>are</a:t>
            </a:r>
            <a:r>
              <a:rPr lang="en-US" dirty="0" smtClean="0"/>
              <a:t> information. </a:t>
            </a:r>
            <a:endParaRPr lang="pt-B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Valor </a:t>
            </a:r>
            <a:r>
              <a:rPr lang="pt-BR" dirty="0" smtClean="0"/>
              <a:t>inicial de atributo</a:t>
            </a:r>
            <a:endParaRPr lang="pt-BR" dirty="0"/>
          </a:p>
        </p:txBody>
      </p:sp>
      <p:pic>
        <p:nvPicPr>
          <p:cNvPr id="4" name="Espaço Reservado para Conteúdo 3" descr="Figure 6.4_Wazlawick.JPG"/>
          <p:cNvPicPr>
            <a:picLocks noGrp="1" noChangeAspect="1"/>
          </p:cNvPicPr>
          <p:nvPr>
            <p:ph idx="1"/>
          </p:nvPr>
        </p:nvPicPr>
        <p:blipFill>
          <a:blip r:embed="rId2" cstate="print"/>
          <a:stretch>
            <a:fillRect/>
          </a:stretch>
        </p:blipFill>
        <p:spPr>
          <a:xfrm>
            <a:off x="2366962" y="2553494"/>
            <a:ext cx="4410075" cy="2619375"/>
          </a:xfrm>
        </p:spPr>
      </p:pic>
      <p:sp>
        <p:nvSpPr>
          <p:cNvPr id="6" name="CaixaDeTexto 5"/>
          <p:cNvSpPr txBox="1"/>
          <p:nvPr/>
        </p:nvSpPr>
        <p:spPr>
          <a:xfrm>
            <a:off x="395536" y="5517232"/>
            <a:ext cx="4896544" cy="1200329"/>
          </a:xfrm>
          <a:prstGeom prst="rect">
            <a:avLst/>
          </a:prstGeom>
          <a:noFill/>
        </p:spPr>
        <p:txBody>
          <a:bodyPr wrap="square" rtlCol="0">
            <a:spAutoFit/>
          </a:bodyPr>
          <a:lstStyle/>
          <a:p>
            <a:r>
              <a:rPr lang="en-US" sz="2400" dirty="0" smtClean="0"/>
              <a:t>Context Order::</a:t>
            </a:r>
            <a:r>
              <a:rPr lang="en-US" sz="2400" dirty="0" err="1" smtClean="0"/>
              <a:t>totalValue:Money</a:t>
            </a:r>
            <a:endParaRPr lang="pt-BR" sz="2400" dirty="0" smtClean="0"/>
          </a:p>
          <a:p>
            <a:r>
              <a:rPr lang="en-US" sz="2400" dirty="0" smtClean="0"/>
              <a:t>  init: 0</a:t>
            </a:r>
            <a:endParaRPr lang="pt-BR" sz="2400" dirty="0" smtClean="0"/>
          </a:p>
          <a:p>
            <a:endParaRPr lang="pt-BR" sz="2400" dirty="0"/>
          </a:p>
        </p:txBody>
      </p:sp>
      <p:sp>
        <p:nvSpPr>
          <p:cNvPr id="7" name="CaixaDeTexto 6"/>
          <p:cNvSpPr txBox="1"/>
          <p:nvPr/>
        </p:nvSpPr>
        <p:spPr>
          <a:xfrm>
            <a:off x="5508104" y="5517232"/>
            <a:ext cx="3635896" cy="1200329"/>
          </a:xfrm>
          <a:prstGeom prst="rect">
            <a:avLst/>
          </a:prstGeom>
          <a:noFill/>
        </p:spPr>
        <p:txBody>
          <a:bodyPr wrap="square" rtlCol="0">
            <a:spAutoFit/>
          </a:bodyPr>
          <a:lstStyle/>
          <a:p>
            <a:r>
              <a:rPr lang="en-US" sz="2400" dirty="0" smtClean="0"/>
              <a:t>Context Order::totalValue</a:t>
            </a:r>
            <a:endParaRPr lang="pt-BR" sz="2400" dirty="0" smtClean="0"/>
          </a:p>
          <a:p>
            <a:r>
              <a:rPr lang="en-US" sz="2400" dirty="0" smtClean="0"/>
              <a:t>  init: 0</a:t>
            </a:r>
            <a:endParaRPr lang="pt-BR" sz="2400" dirty="0" smtClean="0"/>
          </a:p>
          <a:p>
            <a:endParaRPr lang="pt-BR"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Atributo derivado</a:t>
            </a:r>
            <a:endParaRPr lang="pt-BR" dirty="0"/>
          </a:p>
        </p:txBody>
      </p:sp>
      <p:pic>
        <p:nvPicPr>
          <p:cNvPr id="4" name="Espaço Reservado para Conteúdo 3" descr="Figure 6.5_Wazlawick.JPG"/>
          <p:cNvPicPr>
            <a:picLocks noGrp="1" noChangeAspect="1"/>
          </p:cNvPicPr>
          <p:nvPr>
            <p:ph idx="1"/>
          </p:nvPr>
        </p:nvPicPr>
        <p:blipFill>
          <a:blip r:embed="rId2" cstate="print"/>
          <a:stretch>
            <a:fillRect/>
          </a:stretch>
        </p:blipFill>
        <p:spPr>
          <a:xfrm>
            <a:off x="2305050" y="2791619"/>
            <a:ext cx="4533900" cy="2143125"/>
          </a:xfrm>
        </p:spPr>
      </p:pic>
      <p:sp>
        <p:nvSpPr>
          <p:cNvPr id="5" name="CaixaDeTexto 4"/>
          <p:cNvSpPr txBox="1"/>
          <p:nvPr/>
        </p:nvSpPr>
        <p:spPr>
          <a:xfrm>
            <a:off x="467544" y="5085184"/>
            <a:ext cx="4320480" cy="1569660"/>
          </a:xfrm>
          <a:prstGeom prst="rect">
            <a:avLst/>
          </a:prstGeom>
          <a:noFill/>
        </p:spPr>
        <p:txBody>
          <a:bodyPr wrap="square" rtlCol="0">
            <a:spAutoFit/>
          </a:bodyPr>
          <a:lstStyle/>
          <a:p>
            <a:r>
              <a:rPr lang="en-US" sz="2400" dirty="0" smtClean="0"/>
              <a:t>Context Book::profit</a:t>
            </a:r>
            <a:endParaRPr lang="pt-BR" sz="2400" dirty="0" smtClean="0"/>
          </a:p>
          <a:p>
            <a:r>
              <a:rPr lang="en-US" sz="2400" dirty="0" smtClean="0"/>
              <a:t>  derive:</a:t>
            </a:r>
            <a:endParaRPr lang="pt-BR" sz="2400" dirty="0" smtClean="0"/>
          </a:p>
          <a:p>
            <a:r>
              <a:rPr lang="en-US" sz="2400" dirty="0" smtClean="0"/>
              <a:t>    </a:t>
            </a:r>
            <a:r>
              <a:rPr lang="en-US" sz="2400" dirty="0" err="1" smtClean="0"/>
              <a:t>self.price-self.cost</a:t>
            </a:r>
            <a:endParaRPr lang="pt-BR" sz="2400" dirty="0" smtClean="0"/>
          </a:p>
          <a:p>
            <a:endParaRPr lang="pt-BR" sz="2400" dirty="0"/>
          </a:p>
        </p:txBody>
      </p:sp>
      <p:sp>
        <p:nvSpPr>
          <p:cNvPr id="6" name="CaixaDeTexto 5"/>
          <p:cNvSpPr txBox="1"/>
          <p:nvPr/>
        </p:nvSpPr>
        <p:spPr>
          <a:xfrm>
            <a:off x="4499992" y="5085184"/>
            <a:ext cx="4320480" cy="1569660"/>
          </a:xfrm>
          <a:prstGeom prst="rect">
            <a:avLst/>
          </a:prstGeom>
          <a:noFill/>
        </p:spPr>
        <p:txBody>
          <a:bodyPr wrap="square" rtlCol="0">
            <a:spAutoFit/>
          </a:bodyPr>
          <a:lstStyle/>
          <a:p>
            <a:r>
              <a:rPr lang="en-US" sz="2400" dirty="0" smtClean="0"/>
              <a:t>Context Book::profit</a:t>
            </a:r>
            <a:endParaRPr lang="pt-BR" sz="2400" dirty="0" smtClean="0"/>
          </a:p>
          <a:p>
            <a:r>
              <a:rPr lang="en-US" sz="2400" dirty="0" smtClean="0"/>
              <a:t>  derive:</a:t>
            </a:r>
            <a:endParaRPr lang="pt-BR" sz="2400" dirty="0" smtClean="0"/>
          </a:p>
          <a:p>
            <a:r>
              <a:rPr lang="en-US" sz="2400" dirty="0" smtClean="0"/>
              <a:t>    price-cost</a:t>
            </a:r>
            <a:endParaRPr lang="pt-BR" sz="2400" dirty="0" smtClean="0"/>
          </a:p>
          <a:p>
            <a:endParaRPr lang="pt-BR"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Unique</a:t>
            </a:r>
            <a:r>
              <a:rPr lang="pt-BR" dirty="0" smtClean="0"/>
              <a:t> </a:t>
            </a:r>
            <a:r>
              <a:rPr lang="pt-BR" dirty="0" err="1" smtClean="0"/>
              <a:t>attributes</a:t>
            </a:r>
            <a:endParaRPr lang="pt-BR" dirty="0"/>
          </a:p>
        </p:txBody>
      </p:sp>
      <p:pic>
        <p:nvPicPr>
          <p:cNvPr id="4" name="Espaço Reservado para Conteúdo 3" descr="Figure 6.8_Wazlawick.JPG"/>
          <p:cNvPicPr>
            <a:picLocks noGrp="1" noChangeAspect="1"/>
          </p:cNvPicPr>
          <p:nvPr>
            <p:ph idx="1"/>
          </p:nvPr>
        </p:nvPicPr>
        <p:blipFill>
          <a:blip r:embed="rId2" cstate="print"/>
          <a:stretch>
            <a:fillRect/>
          </a:stretch>
        </p:blipFill>
        <p:spPr>
          <a:xfrm>
            <a:off x="2028825" y="2172494"/>
            <a:ext cx="5086350" cy="3381375"/>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Derived</a:t>
            </a:r>
            <a:r>
              <a:rPr lang="pt-BR" dirty="0" smtClean="0"/>
              <a:t> </a:t>
            </a:r>
            <a:r>
              <a:rPr lang="pt-BR" dirty="0" err="1" smtClean="0"/>
              <a:t>association</a:t>
            </a:r>
            <a:endParaRPr lang="pt-BR" dirty="0"/>
          </a:p>
        </p:txBody>
      </p:sp>
      <p:pic>
        <p:nvPicPr>
          <p:cNvPr id="4" name="Espaço Reservado para Conteúdo 3" descr="Figure 6.16_Wazlawick.JPG"/>
          <p:cNvPicPr>
            <a:picLocks noGrp="1" noChangeAspect="1"/>
          </p:cNvPicPr>
          <p:nvPr>
            <p:ph idx="1"/>
          </p:nvPr>
        </p:nvPicPr>
        <p:blipFill>
          <a:blip r:embed="rId2" cstate="print"/>
          <a:stretch>
            <a:fillRect/>
          </a:stretch>
        </p:blipFill>
        <p:spPr>
          <a:xfrm>
            <a:off x="457200" y="3431754"/>
            <a:ext cx="8229600" cy="862855"/>
          </a:xfrm>
        </p:spPr>
      </p:pic>
      <p:sp>
        <p:nvSpPr>
          <p:cNvPr id="5" name="CaixaDeTexto 4"/>
          <p:cNvSpPr txBox="1"/>
          <p:nvPr/>
        </p:nvSpPr>
        <p:spPr>
          <a:xfrm>
            <a:off x="899592" y="4869160"/>
            <a:ext cx="6984776" cy="523220"/>
          </a:xfrm>
          <a:prstGeom prst="rect">
            <a:avLst/>
          </a:prstGeom>
          <a:noFill/>
        </p:spPr>
        <p:txBody>
          <a:bodyPr wrap="square" rtlCol="0">
            <a:spAutoFit/>
          </a:bodyPr>
          <a:lstStyle/>
          <a:p>
            <a:r>
              <a:rPr lang="pt-BR" sz="2800" dirty="0" smtClean="0"/>
              <a:t>A </a:t>
            </a:r>
            <a:r>
              <a:rPr lang="pt-BR" sz="2800" dirty="0" err="1" smtClean="0"/>
              <a:t>customer</a:t>
            </a:r>
            <a:r>
              <a:rPr lang="pt-BR" sz="2800" dirty="0" smtClean="0"/>
              <a:t> </a:t>
            </a:r>
            <a:r>
              <a:rPr lang="pt-BR" sz="2800" dirty="0" err="1" smtClean="0"/>
              <a:t>indirectly</a:t>
            </a:r>
            <a:r>
              <a:rPr lang="pt-BR" sz="2800" dirty="0" smtClean="0"/>
              <a:t> </a:t>
            </a:r>
            <a:r>
              <a:rPr lang="pt-BR" sz="2800" dirty="0" err="1" smtClean="0"/>
              <a:t>associated</a:t>
            </a:r>
            <a:r>
              <a:rPr lang="pt-BR" sz="2800" dirty="0" smtClean="0"/>
              <a:t> to books</a:t>
            </a:r>
            <a:endParaRPr lang="pt-BR"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Derived</a:t>
            </a:r>
            <a:r>
              <a:rPr lang="pt-BR" dirty="0" smtClean="0"/>
              <a:t> </a:t>
            </a:r>
            <a:r>
              <a:rPr lang="pt-BR" dirty="0" err="1" smtClean="0"/>
              <a:t>association</a:t>
            </a:r>
            <a:endParaRPr lang="pt-BR" dirty="0"/>
          </a:p>
        </p:txBody>
      </p:sp>
      <p:pic>
        <p:nvPicPr>
          <p:cNvPr id="4" name="Espaço Reservado para Conteúdo 3" descr="Figure 6.17_Wazlawick.JPG"/>
          <p:cNvPicPr>
            <a:picLocks noGrp="1" noChangeAspect="1"/>
          </p:cNvPicPr>
          <p:nvPr>
            <p:ph idx="1"/>
          </p:nvPr>
        </p:nvPicPr>
        <p:blipFill>
          <a:blip r:embed="rId2" cstate="print"/>
          <a:stretch>
            <a:fillRect/>
          </a:stretch>
        </p:blipFill>
        <p:spPr>
          <a:xfrm>
            <a:off x="467544" y="2348880"/>
            <a:ext cx="8229600" cy="1426696"/>
          </a:xfrm>
        </p:spPr>
      </p:pic>
      <p:pic>
        <p:nvPicPr>
          <p:cNvPr id="1026" name="Picture 2"/>
          <p:cNvPicPr>
            <a:picLocks noChangeAspect="1" noChangeArrowheads="1"/>
          </p:cNvPicPr>
          <p:nvPr/>
        </p:nvPicPr>
        <p:blipFill>
          <a:blip r:embed="rId3" cstate="print"/>
          <a:srcRect/>
          <a:stretch>
            <a:fillRect/>
          </a:stretch>
        </p:blipFill>
        <p:spPr bwMode="auto">
          <a:xfrm>
            <a:off x="1331640" y="4437112"/>
            <a:ext cx="4440493" cy="10801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Derived association defining a subset of a normal association</a:t>
            </a:r>
            <a:endParaRPr lang="pt-BR" dirty="0"/>
          </a:p>
        </p:txBody>
      </p:sp>
      <p:pic>
        <p:nvPicPr>
          <p:cNvPr id="4" name="Espaço Reservado para Conteúdo 3" descr="Figure 6.18_Wazlawick.JPG"/>
          <p:cNvPicPr>
            <a:picLocks noGrp="1" noChangeAspect="1"/>
          </p:cNvPicPr>
          <p:nvPr>
            <p:ph idx="1"/>
          </p:nvPr>
        </p:nvPicPr>
        <p:blipFill>
          <a:blip r:embed="rId2" cstate="print"/>
          <a:stretch>
            <a:fillRect/>
          </a:stretch>
        </p:blipFill>
        <p:spPr>
          <a:xfrm>
            <a:off x="395536" y="1628800"/>
            <a:ext cx="8229600" cy="2196922"/>
          </a:xfrm>
        </p:spPr>
      </p:pic>
      <p:pic>
        <p:nvPicPr>
          <p:cNvPr id="2050" name="Picture 2"/>
          <p:cNvPicPr>
            <a:picLocks noChangeAspect="1" noChangeArrowheads="1"/>
          </p:cNvPicPr>
          <p:nvPr/>
        </p:nvPicPr>
        <p:blipFill>
          <a:blip r:embed="rId3" cstate="print"/>
          <a:srcRect/>
          <a:stretch>
            <a:fillRect/>
          </a:stretch>
        </p:blipFill>
        <p:spPr bwMode="auto">
          <a:xfrm>
            <a:off x="0" y="4077072"/>
            <a:ext cx="8697897" cy="1008112"/>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0" y="5373216"/>
            <a:ext cx="5235651" cy="9361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1325</TotalTime>
  <Words>324</Words>
  <Application>Microsoft Office PowerPoint</Application>
  <PresentationFormat>Apresentação na tela (4:3)</PresentationFormat>
  <Paragraphs>66</Paragraphs>
  <Slides>25</Slides>
  <Notes>0</Notes>
  <HiddenSlides>0</HiddenSlides>
  <MMClips>0</MMClips>
  <ScaleCrop>false</ScaleCrop>
  <HeadingPairs>
    <vt:vector size="4" baseType="variant">
      <vt:variant>
        <vt:lpstr>Tema</vt:lpstr>
      </vt:variant>
      <vt:variant>
        <vt:i4>1</vt:i4>
      </vt:variant>
      <vt:variant>
        <vt:lpstr>Títulos de slides</vt:lpstr>
      </vt:variant>
      <vt:variant>
        <vt:i4>25</vt:i4>
      </vt:variant>
    </vt:vector>
  </HeadingPairs>
  <TitlesOfParts>
    <vt:vector size="26" baseType="lpstr">
      <vt:lpstr>Tema do Office</vt:lpstr>
      <vt:lpstr>Object Oriented Analysis and Design for Information Systems: using UML, OCL and IFML for modeling</vt:lpstr>
      <vt:lpstr>Contents</vt:lpstr>
      <vt:lpstr>Conceptual model</vt:lpstr>
      <vt:lpstr>Valor inicial de atributo</vt:lpstr>
      <vt:lpstr>Atributo derivado</vt:lpstr>
      <vt:lpstr>Unique attributes</vt:lpstr>
      <vt:lpstr>Derived association</vt:lpstr>
      <vt:lpstr>Derived association</vt:lpstr>
      <vt:lpstr>Derived association defining a subset of a normal association</vt:lpstr>
      <vt:lpstr>Implicit invariant</vt:lpstr>
      <vt:lpstr>Invariant</vt:lpstr>
      <vt:lpstr>Invariant</vt:lpstr>
      <vt:lpstr>A class with low cohesion for having attributes depending on each other</vt:lpstr>
      <vt:lpstr>A modeling solution with high cohesion classes</vt:lpstr>
      <vt:lpstr>Example of the Composite pattern</vt:lpstr>
      <vt:lpstr>Slide 16</vt:lpstr>
      <vt:lpstr>Slide 17</vt:lpstr>
      <vt:lpstr>Superseding</vt:lpstr>
      <vt:lpstr>Classes for the pattern Transaction/Account</vt:lpstr>
      <vt:lpstr>Initial state of an accounting system for products</vt:lpstr>
      <vt:lpstr>State of the accounts after a buying order of 50 books is issued</vt:lpstr>
      <vt:lpstr>State of the accounts after 40 books arrive at the bookstore</vt:lpstr>
      <vt:lpstr>State of the accounts after 25 books are sold</vt:lpstr>
      <vt:lpstr>State of the accounts after the delivery of 25 books</vt:lpstr>
      <vt:lpstr>Evolution of Account/Transaction with memo accounts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Analysis and Design for Information Systems: Best practices</dc:title>
  <dc:creator>Raul</dc:creator>
  <cp:lastModifiedBy>Raul</cp:lastModifiedBy>
  <cp:revision>70</cp:revision>
  <dcterms:created xsi:type="dcterms:W3CDTF">2013-08-28T13:32:48Z</dcterms:created>
  <dcterms:modified xsi:type="dcterms:W3CDTF">2014-08-18T17:37:23Z</dcterms:modified>
</cp:coreProperties>
</file>