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7" r:id="rId49"/>
    <p:sldId id="303" r:id="rId50"/>
    <p:sldId id="304" r:id="rId51"/>
    <p:sldId id="305" r:id="rId52"/>
    <p:sldId id="318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9" r:id="rId64"/>
    <p:sldId id="320" r:id="rId65"/>
    <p:sldId id="321" r:id="rId66"/>
    <p:sldId id="322" r:id="rId67"/>
    <p:sldId id="324" r:id="rId68"/>
    <p:sldId id="325" r:id="rId69"/>
    <p:sldId id="326" r:id="rId70"/>
    <p:sldId id="327" r:id="rId7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4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small" dirty="0" smtClean="0"/>
              <a:t>Object Oriented Analysis and Design for Information Systems: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n-US" sz="3100" b="1" cap="small" dirty="0" smtClean="0"/>
              <a:t>using UML, OCL and IFML for modeling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Raul Sidnei Wazlawick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Operations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i="1" dirty="0" err="1" smtClean="0"/>
              <a:t>createCart</a:t>
            </a:r>
            <a:r>
              <a:rPr lang="en-US" dirty="0" smtClean="0"/>
              <a:t>():</a:t>
            </a:r>
            <a:r>
              <a:rPr lang="en-US" i="1" dirty="0" smtClean="0"/>
              <a:t>CartId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is a command that creates a new empty instance of </a:t>
            </a:r>
            <a:r>
              <a:rPr lang="en-US" i="1" dirty="0" smtClean="0"/>
              <a:t>Cart</a:t>
            </a:r>
            <a:r>
              <a:rPr lang="en-US" dirty="0" smtClean="0"/>
              <a:t> and assigns an identifier to it. It returns the identifier.</a:t>
            </a:r>
            <a:endParaRPr lang="pt-BR" dirty="0" smtClean="0"/>
          </a:p>
          <a:p>
            <a:pPr lvl="0"/>
            <a:r>
              <a:rPr lang="en-US" i="1" dirty="0" smtClean="0"/>
              <a:t>searchBook</a:t>
            </a:r>
            <a:r>
              <a:rPr lang="en-US" dirty="0" smtClean="0"/>
              <a:t>(</a:t>
            </a:r>
            <a:r>
              <a:rPr lang="en-US" i="1" dirty="0" err="1" smtClean="0"/>
              <a:t>keywords</a:t>
            </a:r>
            <a:r>
              <a:rPr lang="en-US" dirty="0" err="1" smtClean="0"/>
              <a:t>:</a:t>
            </a:r>
            <a:r>
              <a:rPr lang="en-US" i="1" dirty="0" err="1" smtClean="0"/>
              <a:t>Set</a:t>
            </a:r>
            <a:r>
              <a:rPr lang="en-US" dirty="0" smtClean="0"/>
              <a:t>[</a:t>
            </a:r>
            <a:r>
              <a:rPr lang="en-US" i="1" dirty="0" smtClean="0"/>
              <a:t>String</a:t>
            </a:r>
            <a:r>
              <a:rPr lang="en-US" dirty="0" smtClean="0"/>
              <a:t>]):</a:t>
            </a:r>
            <a:r>
              <a:rPr lang="en-US" i="1" dirty="0" err="1" smtClean="0"/>
              <a:t>OrderedSet</a:t>
            </a:r>
            <a:r>
              <a:rPr lang="en-US" dirty="0" smtClean="0"/>
              <a:t>[</a:t>
            </a:r>
            <a:r>
              <a:rPr lang="en-US" i="1" dirty="0" smtClean="0"/>
              <a:t>Tuple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It is a query that returns an ordered set of tuples that contains information about the books that are relevant to the search. Each tuple has </a:t>
            </a:r>
            <a:r>
              <a:rPr lang="en-US" i="1" dirty="0" smtClean="0"/>
              <a:t>title</a:t>
            </a:r>
            <a:r>
              <a:rPr lang="en-US" dirty="0" smtClean="0"/>
              <a:t>, </a:t>
            </a:r>
            <a:r>
              <a:rPr lang="en-US" i="1" dirty="0" smtClean="0"/>
              <a:t>author’s name</a:t>
            </a:r>
            <a:r>
              <a:rPr lang="en-US" dirty="0" smtClean="0"/>
              <a:t>, </a:t>
            </a:r>
            <a:r>
              <a:rPr lang="en-US" i="1" dirty="0" smtClean="0"/>
              <a:t>price</a:t>
            </a:r>
            <a:r>
              <a:rPr lang="en-US" dirty="0" smtClean="0"/>
              <a:t>, </a:t>
            </a:r>
            <a:r>
              <a:rPr lang="en-US" i="1" dirty="0" smtClean="0"/>
              <a:t>page count</a:t>
            </a:r>
            <a:r>
              <a:rPr lang="en-US" dirty="0" smtClean="0"/>
              <a:t>, </a:t>
            </a:r>
            <a:r>
              <a:rPr lang="en-US" i="1" dirty="0" smtClean="0"/>
              <a:t>publisher name</a:t>
            </a:r>
            <a:r>
              <a:rPr lang="en-US" dirty="0" smtClean="0"/>
              <a:t>, </a:t>
            </a:r>
            <a:r>
              <a:rPr lang="en-US" i="1" dirty="0" err="1" smtClean="0"/>
              <a:t>isbn</a:t>
            </a:r>
            <a:r>
              <a:rPr lang="en-US" dirty="0" smtClean="0"/>
              <a:t>, </a:t>
            </a:r>
            <a:r>
              <a:rPr lang="en-US" i="1" dirty="0" smtClean="0"/>
              <a:t>cover image</a:t>
            </a:r>
            <a:r>
              <a:rPr lang="en-US" dirty="0" smtClean="0"/>
              <a:t>, and </a:t>
            </a:r>
            <a:r>
              <a:rPr lang="en-US" i="1" dirty="0" smtClean="0"/>
              <a:t>quantity in stock</a:t>
            </a:r>
            <a:r>
              <a:rPr lang="en-US" dirty="0" smtClean="0"/>
              <a:t> for a book.</a:t>
            </a:r>
            <a:endParaRPr lang="pt-BR" dirty="0" smtClean="0"/>
          </a:p>
          <a:p>
            <a:pPr lvl="0"/>
            <a:r>
              <a:rPr lang="en-US" i="1" dirty="0" smtClean="0"/>
              <a:t>add2Cart</a:t>
            </a:r>
            <a:r>
              <a:rPr lang="en-US" dirty="0" smtClean="0"/>
              <a:t>(</a:t>
            </a:r>
            <a:r>
              <a:rPr lang="en-US" i="1" dirty="0" err="1" smtClean="0"/>
              <a:t>aCartId</a:t>
            </a:r>
            <a:r>
              <a:rPr lang="en-US" dirty="0" err="1" smtClean="0"/>
              <a:t>:</a:t>
            </a:r>
            <a:r>
              <a:rPr lang="en-US" i="1" dirty="0" err="1" smtClean="0"/>
              <a:t>CartId</a:t>
            </a:r>
            <a:r>
              <a:rPr lang="en-US" dirty="0" smtClean="0"/>
              <a:t>, </a:t>
            </a:r>
            <a:r>
              <a:rPr lang="en-US" i="1" dirty="0" err="1" smtClean="0"/>
              <a:t>anIsbn</a:t>
            </a:r>
            <a:r>
              <a:rPr lang="en-US" dirty="0" err="1" smtClean="0"/>
              <a:t>:</a:t>
            </a:r>
            <a:r>
              <a:rPr lang="en-US" i="1" dirty="0" err="1" smtClean="0"/>
              <a:t>Isbn</a:t>
            </a:r>
            <a:r>
              <a:rPr lang="en-US" dirty="0" smtClean="0"/>
              <a:t>, </a:t>
            </a:r>
            <a:r>
              <a:rPr lang="en-US" i="1" dirty="0" err="1" smtClean="0"/>
              <a:t>aQuantity</a:t>
            </a:r>
            <a:r>
              <a:rPr lang="en-US" dirty="0" err="1" smtClean="0"/>
              <a:t>:</a:t>
            </a:r>
            <a:r>
              <a:rPr lang="en-US" i="1" dirty="0" err="1" smtClean="0"/>
              <a:t>Natural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It is a command that creates a new instance of </a:t>
            </a:r>
            <a:r>
              <a:rPr lang="en-US" i="1" dirty="0" smtClean="0"/>
              <a:t>Item</a:t>
            </a:r>
            <a:r>
              <a:rPr lang="en-US" dirty="0" smtClean="0"/>
              <a:t> and links it to the cart and book identified by the parameters.</a:t>
            </a:r>
            <a:endParaRPr lang="pt-BR" dirty="0" smtClean="0"/>
          </a:p>
          <a:p>
            <a:pPr lvl="0"/>
            <a:r>
              <a:rPr lang="en-US" i="1" dirty="0" smtClean="0"/>
              <a:t>getCartSummary</a:t>
            </a:r>
            <a:r>
              <a:rPr lang="en-US" dirty="0" smtClean="0"/>
              <a:t>(</a:t>
            </a:r>
            <a:r>
              <a:rPr lang="en-US" i="1" dirty="0" err="1" smtClean="0"/>
              <a:t>aCartId</a:t>
            </a:r>
            <a:r>
              <a:rPr lang="en-US" dirty="0" err="1" smtClean="0"/>
              <a:t>:</a:t>
            </a:r>
            <a:r>
              <a:rPr lang="en-US" i="1" dirty="0" err="1" smtClean="0"/>
              <a:t>CartId</a:t>
            </a:r>
            <a:r>
              <a:rPr lang="en-US" dirty="0" smtClean="0"/>
              <a:t>):</a:t>
            </a:r>
            <a:r>
              <a:rPr lang="en-US" i="1" dirty="0" err="1" smtClean="0"/>
              <a:t>OrderedSet</a:t>
            </a:r>
            <a:r>
              <a:rPr lang="en-US" dirty="0" smtClean="0"/>
              <a:t>[</a:t>
            </a:r>
            <a:r>
              <a:rPr lang="en-US" i="1" dirty="0" smtClean="0"/>
              <a:t>Tuple</a:t>
            </a:r>
            <a:r>
              <a:rPr lang="en-US" dirty="0" smtClean="0"/>
              <a:t>]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It is a query that returns an ordered set of tuples with information on the cart identified by the cart id. The information returned, as stated in the note of Figure 8.2 is </a:t>
            </a:r>
            <a:r>
              <a:rPr lang="en-US" i="1" dirty="0" smtClean="0"/>
              <a:t>title</a:t>
            </a:r>
            <a:r>
              <a:rPr lang="en-US" dirty="0" smtClean="0"/>
              <a:t>, </a:t>
            </a:r>
            <a:r>
              <a:rPr lang="en-US" i="1" dirty="0" smtClean="0"/>
              <a:t>author’s name</a:t>
            </a:r>
            <a:r>
              <a:rPr lang="en-US" dirty="0" smtClean="0"/>
              <a:t>, </a:t>
            </a:r>
            <a:r>
              <a:rPr lang="en-US" i="1" dirty="0" smtClean="0"/>
              <a:t>quantity</a:t>
            </a:r>
            <a:r>
              <a:rPr lang="en-US" dirty="0" smtClean="0"/>
              <a:t>, </a:t>
            </a:r>
            <a:r>
              <a:rPr lang="en-US" i="1" dirty="0" smtClean="0"/>
              <a:t>unit price</a:t>
            </a:r>
            <a:r>
              <a:rPr lang="en-US" dirty="0" smtClean="0"/>
              <a:t> and </a:t>
            </a:r>
            <a:r>
              <a:rPr lang="en-US" i="1" dirty="0" smtClean="0"/>
              <a:t>total</a:t>
            </a:r>
            <a:r>
              <a:rPr lang="en-US" dirty="0" smtClean="0"/>
              <a:t>.</a:t>
            </a:r>
            <a:endParaRPr lang="pt-BR" dirty="0" smtClean="0"/>
          </a:p>
          <a:p>
            <a:pPr lvl="0"/>
            <a:r>
              <a:rPr lang="en-US" i="1" dirty="0" err="1" smtClean="0"/>
              <a:t>finishOrder</a:t>
            </a:r>
            <a:r>
              <a:rPr lang="en-US" dirty="0" smtClean="0"/>
              <a:t>(</a:t>
            </a:r>
            <a:r>
              <a:rPr lang="en-US" i="1" dirty="0" err="1" smtClean="0"/>
              <a:t>aCartId</a:t>
            </a:r>
            <a:r>
              <a:rPr lang="en-US" dirty="0" err="1" smtClean="0"/>
              <a:t>:</a:t>
            </a:r>
            <a:r>
              <a:rPr lang="en-US" i="1" dirty="0" err="1" smtClean="0"/>
              <a:t>CartId</a:t>
            </a:r>
            <a:r>
              <a:rPr lang="en-US" dirty="0" smtClean="0"/>
              <a:t>, </a:t>
            </a:r>
            <a:r>
              <a:rPr lang="en-US" i="1" dirty="0" err="1" smtClean="0"/>
              <a:t>aCustomerId</a:t>
            </a:r>
            <a:r>
              <a:rPr lang="en-US" dirty="0" err="1" smtClean="0"/>
              <a:t>:</a:t>
            </a:r>
            <a:r>
              <a:rPr lang="en-US" i="1" dirty="0" err="1" smtClean="0"/>
              <a:t>CustomerId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It is a command that creates a new instance of </a:t>
            </a:r>
            <a:r>
              <a:rPr lang="en-US" i="1" dirty="0" smtClean="0"/>
              <a:t>Order</a:t>
            </a:r>
            <a:r>
              <a:rPr lang="en-US" dirty="0" smtClean="0"/>
              <a:t> and links it to the customer and the cart identified by the parameters.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err="1" smtClean="0"/>
              <a:t>Preconditions</a:t>
            </a:r>
            <a:endParaRPr lang="pt-BR" b="1" dirty="0" smtClean="0"/>
          </a:p>
          <a:p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return</a:t>
            </a:r>
            <a:endParaRPr lang="pt-BR" dirty="0" smtClean="0"/>
          </a:p>
          <a:p>
            <a:r>
              <a:rPr lang="pt-BR" dirty="0" err="1" smtClean="0"/>
              <a:t>Post</a:t>
            </a:r>
            <a:r>
              <a:rPr lang="pt-BR" dirty="0" smtClean="0"/>
              <a:t> </a:t>
            </a:r>
            <a:r>
              <a:rPr lang="pt-BR" dirty="0" err="1" smtClean="0"/>
              <a:t>Conditions</a:t>
            </a:r>
            <a:endParaRPr lang="pt-BR" dirty="0" smtClean="0"/>
          </a:p>
          <a:p>
            <a:r>
              <a:rPr lang="pt-BR" dirty="0" smtClean="0"/>
              <a:t>Exceptions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CRUD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</a:t>
            </a:r>
            <a:r>
              <a:rPr lang="pt-BR" dirty="0" err="1" smtClean="0"/>
              <a:t>Listing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 smtClean="0"/>
          </a:p>
          <a:p>
            <a:r>
              <a:rPr lang="pt-BR" dirty="0" err="1" smtClean="0"/>
              <a:t>Contracts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to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Preconditions establish what must be true when a system query or command is performed.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517232"/>
            <a:ext cx="82581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61048"/>
            <a:ext cx="6334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asociation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qualified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229600" cy="87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051720" y="4365104"/>
            <a:ext cx="501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cart</a:t>
            </a:r>
            <a:r>
              <a:rPr lang="pt-BR" dirty="0" smtClean="0"/>
              <a:t>-&gt;select(</a:t>
            </a:r>
            <a:r>
              <a:rPr lang="pt-BR" dirty="0" err="1" smtClean="0"/>
              <a:t>aCart</a:t>
            </a:r>
            <a:r>
              <a:rPr lang="pt-BR" dirty="0" smtClean="0"/>
              <a:t> | </a:t>
            </a:r>
            <a:r>
              <a:rPr lang="pt-BR" dirty="0" err="1" smtClean="0"/>
              <a:t>aCart</a:t>
            </a:r>
            <a:r>
              <a:rPr lang="pt-BR" dirty="0" smtClean="0"/>
              <a:t>.id = </a:t>
            </a:r>
            <a:r>
              <a:rPr lang="pt-BR" dirty="0" err="1" smtClean="0"/>
              <a:t>aCartId</a:t>
            </a:r>
            <a:r>
              <a:rPr lang="pt-BR" dirty="0" smtClean="0"/>
              <a:t>)-&gt;</a:t>
            </a:r>
            <a:r>
              <a:rPr lang="pt-BR" dirty="0" err="1" smtClean="0"/>
              <a:t>notEmpty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families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preconditions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i="1" dirty="0" smtClean="0"/>
              <a:t>Parameter guarantee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preconditions that assure that the arguments of a command or query correspond to valid objects. For example, “there exists a shopping cart with the </a:t>
            </a:r>
            <a:r>
              <a:rPr lang="en-US" i="1" dirty="0" smtClean="0"/>
              <a:t>id</a:t>
            </a:r>
            <a:r>
              <a:rPr lang="en-US" dirty="0" smtClean="0"/>
              <a:t> passed as argument”.</a:t>
            </a:r>
            <a:endParaRPr lang="pt-BR" dirty="0" smtClean="0"/>
          </a:p>
          <a:p>
            <a:pPr lvl="0"/>
            <a:r>
              <a:rPr lang="en-US" i="1" dirty="0" smtClean="0"/>
              <a:t>Complementary constraint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preconditions that constrain even more the conceptual model when performing a given command or query, in order to assure that the information is in a given state when the operation is being executed. For example, “the cart has at least one item”.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Rule</a:t>
            </a:r>
            <a:r>
              <a:rPr lang="pt-BR" dirty="0" smtClean="0"/>
              <a:t> for </a:t>
            </a:r>
            <a:r>
              <a:rPr lang="pt-BR" dirty="0" err="1" smtClean="0"/>
              <a:t>Finding</a:t>
            </a:r>
            <a:r>
              <a:rPr lang="pt-BR" dirty="0" smtClean="0"/>
              <a:t> </a:t>
            </a:r>
            <a:r>
              <a:rPr lang="pt-BR" dirty="0" err="1" smtClean="0"/>
              <a:t>Parameter</a:t>
            </a:r>
            <a:r>
              <a:rPr lang="pt-BR" dirty="0" smtClean="0"/>
              <a:t> </a:t>
            </a:r>
            <a:r>
              <a:rPr lang="pt-BR" dirty="0" err="1" smtClean="0"/>
              <a:t>Guarantee</a:t>
            </a:r>
            <a:r>
              <a:rPr lang="pt-BR" dirty="0" smtClean="0"/>
              <a:t> </a:t>
            </a:r>
            <a:r>
              <a:rPr lang="pt-BR" dirty="0" err="1" smtClean="0"/>
              <a:t>Preconditions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For each group of invalid values for a system operation parameter, a precondition or exception must be defined.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Parameter</a:t>
            </a:r>
            <a:r>
              <a:rPr lang="pt-BR" dirty="0" smtClean="0"/>
              <a:t> </a:t>
            </a:r>
            <a:r>
              <a:rPr lang="pt-BR" dirty="0" err="1" smtClean="0"/>
              <a:t>Guarantee</a:t>
            </a:r>
            <a:r>
              <a:rPr lang="pt-BR" dirty="0" smtClean="0"/>
              <a:t> </a:t>
            </a:r>
            <a:r>
              <a:rPr lang="pt-BR" dirty="0" err="1" smtClean="0"/>
              <a:t>Preconditions</a:t>
            </a:r>
            <a:r>
              <a:rPr lang="pt-BR" dirty="0" smtClean="0"/>
              <a:t> are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Syntactic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</a:t>
            </a:r>
            <a:r>
              <a:rPr lang="pt-BR" dirty="0" err="1" smtClean="0"/>
              <a:t>typing</a:t>
            </a:r>
            <a:r>
              <a:rPr lang="pt-BR" dirty="0" smtClean="0"/>
              <a:t> </a:t>
            </a:r>
            <a:r>
              <a:rPr lang="pt-BR" dirty="0" err="1" smtClean="0"/>
              <a:t>instead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X:Integer</a:t>
            </a:r>
          </a:p>
          <a:p>
            <a:pPr lvl="1"/>
            <a:r>
              <a:rPr lang="pt-BR" dirty="0" smtClean="0"/>
              <a:t>X:Natural</a:t>
            </a:r>
          </a:p>
          <a:p>
            <a:pPr lvl="1"/>
            <a:r>
              <a:rPr lang="pt-BR" dirty="0" smtClean="0"/>
              <a:t>X:PrimeNumber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Complementary</a:t>
            </a:r>
            <a:r>
              <a:rPr lang="pt-BR" dirty="0" smtClean="0"/>
              <a:t> </a:t>
            </a:r>
            <a:r>
              <a:rPr lang="pt-BR" dirty="0" err="1" smtClean="0"/>
              <a:t>Constraints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Assures that certain constraints stronger than those of the conceptual model are obtained while a given command is performed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Three</a:t>
            </a:r>
            <a:r>
              <a:rPr lang="pt-BR" dirty="0" smtClean="0"/>
              <a:t> </a:t>
            </a:r>
            <a:r>
              <a:rPr lang="pt-BR" dirty="0" err="1" smtClean="0"/>
              <a:t>kinds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complementary</a:t>
            </a:r>
            <a:r>
              <a:rPr lang="pt-BR" dirty="0" smtClean="0"/>
              <a:t> </a:t>
            </a:r>
            <a:r>
              <a:rPr lang="pt-BR" dirty="0" err="1" smtClean="0"/>
              <a:t>constraints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</a:t>
            </a:r>
            <a:r>
              <a:rPr lang="en-US" i="1" dirty="0" smtClean="0"/>
              <a:t>specific</a:t>
            </a:r>
            <a:r>
              <a:rPr lang="en-US" dirty="0" smtClean="0"/>
              <a:t> </a:t>
            </a:r>
            <a:r>
              <a:rPr lang="en-US" i="1" dirty="0" smtClean="0"/>
              <a:t>statement </a:t>
            </a:r>
            <a:r>
              <a:rPr lang="en-US" dirty="0" smtClean="0"/>
              <a:t>about an instance or about a set of instances.</a:t>
            </a:r>
            <a:endParaRPr lang="pt-BR" dirty="0" smtClean="0"/>
          </a:p>
          <a:p>
            <a:pPr lvl="0"/>
            <a:r>
              <a:rPr lang="en-US" dirty="0" smtClean="0"/>
              <a:t>An </a:t>
            </a:r>
            <a:r>
              <a:rPr lang="en-US" i="1" dirty="0" smtClean="0"/>
              <a:t>existential statement </a:t>
            </a:r>
            <a:r>
              <a:rPr lang="en-US" dirty="0" smtClean="0"/>
              <a:t>about a set of instances.</a:t>
            </a:r>
            <a:endParaRPr lang="pt-BR" dirty="0" smtClean="0"/>
          </a:p>
          <a:p>
            <a:pPr lvl="0"/>
            <a:r>
              <a:rPr lang="en-US" dirty="0" smtClean="0"/>
              <a:t>A </a:t>
            </a:r>
            <a:r>
              <a:rPr lang="en-US" i="1" dirty="0" smtClean="0"/>
              <a:t>universal statement</a:t>
            </a:r>
            <a:r>
              <a:rPr lang="en-US" dirty="0" smtClean="0"/>
              <a:t> about a set of instances.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Statement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2" y="3296444"/>
            <a:ext cx="7762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Business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modeling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High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level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Use case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planning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Expanded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use cases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Conceptual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modeling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fundamentals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Conceptual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modeling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patterns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r>
              <a:rPr lang="pt-BR" b="1" dirty="0" smtClean="0"/>
              <a:t> </a:t>
            </a:r>
            <a:r>
              <a:rPr lang="pt-BR" b="1" dirty="0" err="1" smtClean="0"/>
              <a:t>with</a:t>
            </a:r>
            <a:r>
              <a:rPr lang="pt-BR" b="1" dirty="0" smtClean="0"/>
              <a:t> OCL </a:t>
            </a:r>
            <a:r>
              <a:rPr lang="pt-BR" b="1" dirty="0" err="1" smtClean="0"/>
              <a:t>contracts</a:t>
            </a:r>
            <a:endParaRPr lang="pt-BR" b="1" dirty="0" smtClean="0"/>
          </a:p>
          <a:p>
            <a:r>
              <a:rPr lang="pt-BR" dirty="0" err="1" smtClean="0"/>
              <a:t>Domain</a:t>
            </a:r>
            <a:r>
              <a:rPr lang="pt-BR" dirty="0" smtClean="0"/>
              <a:t> </a:t>
            </a:r>
            <a:r>
              <a:rPr lang="pt-BR" dirty="0" err="1" smtClean="0"/>
              <a:t>tier</a:t>
            </a:r>
            <a:r>
              <a:rPr lang="pt-BR" dirty="0" smtClean="0"/>
              <a:t> design</a:t>
            </a:r>
          </a:p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generation</a:t>
            </a:r>
            <a:endParaRPr lang="pt-BR" dirty="0" smtClean="0"/>
          </a:p>
          <a:p>
            <a:r>
              <a:rPr lang="pt-BR" dirty="0" err="1" smtClean="0"/>
              <a:t>Test</a:t>
            </a:r>
            <a:endParaRPr lang="pt-BR" dirty="0" smtClean="0"/>
          </a:p>
          <a:p>
            <a:r>
              <a:rPr lang="pt-BR" dirty="0" smtClean="0"/>
              <a:t>Interface </a:t>
            </a:r>
            <a:r>
              <a:rPr lang="pt-BR" dirty="0" err="1" smtClean="0"/>
              <a:t>tier</a:t>
            </a:r>
            <a:r>
              <a:rPr lang="pt-BR" dirty="0" smtClean="0"/>
              <a:t> design</a:t>
            </a:r>
          </a:p>
          <a:p>
            <a:r>
              <a:rPr lang="pt-BR" dirty="0" smtClean="0"/>
              <a:t>Data </a:t>
            </a:r>
            <a:r>
              <a:rPr lang="pt-BR" dirty="0" err="1" smtClean="0"/>
              <a:t>persistency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Existential</a:t>
            </a:r>
            <a:r>
              <a:rPr lang="pt-BR" dirty="0" smtClean="0"/>
              <a:t> </a:t>
            </a:r>
            <a:r>
              <a:rPr lang="pt-BR" dirty="0" err="1" smtClean="0"/>
              <a:t>Statement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" y="3082131"/>
            <a:ext cx="7648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Universal </a:t>
            </a:r>
            <a:r>
              <a:rPr lang="pt-BR" dirty="0" err="1" smtClean="0"/>
              <a:t>Statement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3048794"/>
            <a:ext cx="74866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Preconditions</a:t>
            </a:r>
            <a:r>
              <a:rPr lang="pt-BR" dirty="0" smtClean="0"/>
              <a:t> </a:t>
            </a:r>
            <a:r>
              <a:rPr lang="pt-BR" dirty="0" err="1" smtClean="0"/>
              <a:t>Assurance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the preconditions are not tested by the command that declares them, an external mechanism should exist to assure that they will be guaranteed before the command is called.</a:t>
            </a:r>
            <a:endParaRPr lang="pt-BR" dirty="0" smtClean="0"/>
          </a:p>
          <a:p>
            <a:r>
              <a:rPr lang="en-US" dirty="0" smtClean="0"/>
              <a:t>That guarantee can be made by explicitly calling a query that verifies if the condition is true before calling the command, or by interface mechanisms that prevent the command to be called with invalid data.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Precondition and Exception versus Invariant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invariant already exists for a given situation, it is equivalent to the existence of an exception for any operation</a:t>
            </a:r>
          </a:p>
          <a:p>
            <a:r>
              <a:rPr lang="en-US" dirty="0" smtClean="0"/>
              <a:t>However, an invariant does not work as a precondition</a:t>
            </a:r>
          </a:p>
          <a:p>
            <a:r>
              <a:rPr lang="en-US" dirty="0" smtClean="0"/>
              <a:t>The existence of an invariant does not assure that the design does not violate it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Preconditions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err="1" smtClean="0"/>
              <a:t>Query</a:t>
            </a:r>
            <a:r>
              <a:rPr lang="pt-BR" b="1" dirty="0" smtClean="0"/>
              <a:t> </a:t>
            </a:r>
            <a:r>
              <a:rPr lang="pt-BR" b="1" dirty="0" err="1" smtClean="0"/>
              <a:t>return</a:t>
            </a:r>
            <a:endParaRPr lang="pt-BR" b="1" dirty="0" smtClean="0"/>
          </a:p>
          <a:p>
            <a:r>
              <a:rPr lang="pt-BR" dirty="0" err="1" smtClean="0"/>
              <a:t>Post</a:t>
            </a:r>
            <a:r>
              <a:rPr lang="pt-BR" dirty="0" smtClean="0"/>
              <a:t> </a:t>
            </a:r>
            <a:r>
              <a:rPr lang="pt-BR" dirty="0" err="1" smtClean="0"/>
              <a:t>Conditions</a:t>
            </a:r>
            <a:endParaRPr lang="pt-BR" dirty="0" smtClean="0"/>
          </a:p>
          <a:p>
            <a:r>
              <a:rPr lang="pt-BR" dirty="0" smtClean="0"/>
              <a:t>Exceptions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CRUD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</a:t>
            </a:r>
            <a:r>
              <a:rPr lang="pt-BR" dirty="0" err="1" smtClean="0"/>
              <a:t>Listing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 smtClean="0"/>
          </a:p>
          <a:p>
            <a:r>
              <a:rPr lang="pt-BR" dirty="0" err="1" smtClean="0"/>
              <a:t>Contracts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to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returns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total </a:t>
            </a:r>
            <a:r>
              <a:rPr lang="pt-BR" dirty="0" err="1" smtClean="0"/>
              <a:t>of</a:t>
            </a:r>
            <a:r>
              <a:rPr lang="pt-BR" dirty="0" smtClean="0"/>
              <a:t> a </a:t>
            </a:r>
            <a:r>
              <a:rPr lang="pt-BR" dirty="0" err="1" smtClean="0"/>
              <a:t>given</a:t>
            </a:r>
            <a:r>
              <a:rPr lang="pt-BR" dirty="0" smtClean="0"/>
              <a:t> </a:t>
            </a:r>
            <a:r>
              <a:rPr lang="pt-BR" dirty="0" err="1" smtClean="0"/>
              <a:t>cart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76676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796323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name and birth date of a given customer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581128"/>
            <a:ext cx="8229600" cy="195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935376"/>
            <a:ext cx="4680520" cy="36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Using</a:t>
            </a:r>
            <a:r>
              <a:rPr lang="pt-BR" dirty="0" smtClean="0"/>
              <a:t> “</a:t>
            </a:r>
            <a:r>
              <a:rPr lang="pt-BR" dirty="0" err="1" smtClean="0"/>
              <a:t>def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60012"/>
            <a:ext cx="8229600" cy="260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 err="1" smtClean="0"/>
              <a:t>Projection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97152"/>
            <a:ext cx="7187965" cy="134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692696"/>
            <a:ext cx="4680520" cy="36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Projection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229600" cy="10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 smtClean="0"/>
              <a:t>Introduction</a:t>
            </a:r>
            <a:endParaRPr lang="pt-BR" b="1" dirty="0" smtClean="0"/>
          </a:p>
          <a:p>
            <a:r>
              <a:rPr lang="pt-BR" dirty="0" err="1" smtClean="0"/>
              <a:t>Preconditions</a:t>
            </a:r>
            <a:endParaRPr lang="pt-BR" dirty="0" smtClean="0"/>
          </a:p>
          <a:p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return</a:t>
            </a:r>
            <a:endParaRPr lang="pt-BR" dirty="0" smtClean="0"/>
          </a:p>
          <a:p>
            <a:r>
              <a:rPr lang="pt-BR" dirty="0" err="1" smtClean="0"/>
              <a:t>Post</a:t>
            </a:r>
            <a:r>
              <a:rPr lang="pt-BR" dirty="0" smtClean="0"/>
              <a:t> </a:t>
            </a:r>
            <a:r>
              <a:rPr lang="pt-BR" dirty="0" err="1" smtClean="0"/>
              <a:t>Conditions</a:t>
            </a:r>
            <a:endParaRPr lang="pt-BR" dirty="0" smtClean="0"/>
          </a:p>
          <a:p>
            <a:r>
              <a:rPr lang="pt-BR" dirty="0" smtClean="0"/>
              <a:t>Exceptions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CRUD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</a:t>
            </a:r>
            <a:r>
              <a:rPr lang="pt-BR" dirty="0" err="1" smtClean="0"/>
              <a:t>Listing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 smtClean="0"/>
          </a:p>
          <a:p>
            <a:r>
              <a:rPr lang="pt-BR" dirty="0" err="1" smtClean="0"/>
              <a:t>Contracts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to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</a:t>
            </a:r>
            <a:r>
              <a:rPr lang="pt-BR" dirty="0" smtClean="0"/>
              <a:t> </a:t>
            </a:r>
            <a:r>
              <a:rPr lang="pt-BR" dirty="0" err="1" smtClean="0"/>
              <a:t>Summary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335" y="1600200"/>
            <a:ext cx="74393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Preconditions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err="1" smtClean="0"/>
              <a:t>Post</a:t>
            </a:r>
            <a:r>
              <a:rPr lang="pt-BR" b="1" dirty="0" smtClean="0"/>
              <a:t> </a:t>
            </a:r>
            <a:r>
              <a:rPr lang="pt-BR" b="1" dirty="0" err="1" smtClean="0"/>
              <a:t>Conditions</a:t>
            </a:r>
            <a:endParaRPr lang="pt-BR" b="1" dirty="0" smtClean="0"/>
          </a:p>
          <a:p>
            <a:r>
              <a:rPr lang="pt-BR" dirty="0" smtClean="0"/>
              <a:t>Exceptions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CRUD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</a:t>
            </a:r>
            <a:r>
              <a:rPr lang="pt-BR" dirty="0" err="1" smtClean="0"/>
              <a:t>Listing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 smtClean="0"/>
          </a:p>
          <a:p>
            <a:r>
              <a:rPr lang="pt-BR" dirty="0" err="1" smtClean="0"/>
              <a:t>Contracts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to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Post</a:t>
            </a:r>
            <a:r>
              <a:rPr lang="pt-BR" dirty="0" smtClean="0"/>
              <a:t> </a:t>
            </a:r>
            <a:r>
              <a:rPr lang="pt-BR" dirty="0" err="1" smtClean="0"/>
              <a:t>Conditions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Change an attribute value.</a:t>
            </a:r>
            <a:endParaRPr lang="pt-BR" dirty="0" smtClean="0"/>
          </a:p>
          <a:p>
            <a:pPr lvl="0"/>
            <a:r>
              <a:rPr lang="en-US" dirty="0" smtClean="0"/>
              <a:t>Create a class instance.</a:t>
            </a:r>
            <a:endParaRPr lang="pt-BR" dirty="0" smtClean="0"/>
          </a:p>
          <a:p>
            <a:pPr lvl="0"/>
            <a:r>
              <a:rPr lang="en-US" dirty="0" smtClean="0"/>
              <a:t>Add an association link.</a:t>
            </a:r>
            <a:endParaRPr lang="pt-BR" dirty="0" smtClean="0"/>
          </a:p>
          <a:p>
            <a:pPr lvl="0"/>
            <a:r>
              <a:rPr lang="en-US" dirty="0" smtClean="0"/>
              <a:t>Destroy a class instance.</a:t>
            </a:r>
            <a:endParaRPr lang="pt-BR" dirty="0" smtClean="0"/>
          </a:p>
          <a:p>
            <a:pPr lvl="0"/>
            <a:r>
              <a:rPr lang="en-US" dirty="0" smtClean="0"/>
              <a:t>Remove an association link.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an Attribute 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Usual: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Proposed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620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653136"/>
            <a:ext cx="8620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Instance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7258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Usual: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Proposed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941168"/>
            <a:ext cx="4229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instance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initializing</a:t>
            </a:r>
            <a:r>
              <a:rPr lang="pt-BR" dirty="0" smtClean="0"/>
              <a:t> </a:t>
            </a:r>
            <a:r>
              <a:rPr lang="pt-BR" dirty="0" err="1" smtClean="0"/>
              <a:t>attributes</a:t>
            </a:r>
            <a:endParaRPr lang="pt-B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7019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4725144"/>
            <a:ext cx="4312456" cy="190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Link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Usual: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Proposed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Or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5486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437112"/>
            <a:ext cx="45910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6021288"/>
            <a:ext cx="3876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Complete </a:t>
            </a:r>
            <a:r>
              <a:rPr lang="pt-BR" dirty="0" err="1" smtClean="0"/>
              <a:t>Create</a:t>
            </a:r>
            <a:r>
              <a:rPr lang="pt-BR" dirty="0" smtClean="0"/>
              <a:t> Book</a:t>
            </a:r>
            <a:endParaRPr lang="pt-B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229600" cy="281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970662"/>
            <a:ext cx="4283968" cy="28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an Instance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Two</a:t>
            </a:r>
            <a:r>
              <a:rPr lang="pt-BR" dirty="0" smtClean="0"/>
              <a:t> approaches:</a:t>
            </a:r>
          </a:p>
          <a:p>
            <a:pPr lvl="1"/>
            <a:r>
              <a:rPr lang="en-US" i="1" dirty="0" smtClean="0"/>
              <a:t>Implicit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all associations to the object are removed so that it becomes inaccessible. In programming languages it is possible to implement </a:t>
            </a:r>
            <a:r>
              <a:rPr lang="en-US" i="1" dirty="0" smtClean="0"/>
              <a:t>garbage collection</a:t>
            </a:r>
            <a:r>
              <a:rPr lang="en-US" dirty="0" smtClean="0"/>
              <a:t> to remove from memory objects that are not accessible anymore.</a:t>
            </a:r>
            <a:endParaRPr lang="pt-BR" dirty="0" smtClean="0"/>
          </a:p>
          <a:p>
            <a:pPr lvl="1"/>
            <a:r>
              <a:rPr lang="en-US" i="1" dirty="0" smtClean="0"/>
              <a:t>Explicit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it is declared that an object was destroyed by sending an explicit destruction message to it.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733256"/>
            <a:ext cx="2809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Link</a:t>
            </a:r>
            <a:endParaRPr lang="pt-B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509120"/>
            <a:ext cx="69151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72771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r>
              <a:rPr lang="pt-BR" dirty="0" smtClean="0"/>
              <a:t> </a:t>
            </a:r>
            <a:r>
              <a:rPr lang="pt-BR" dirty="0" err="1" smtClean="0"/>
              <a:t>Entries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 </a:t>
            </a:r>
            <a:r>
              <a:rPr lang="en-US" i="1" dirty="0" smtClean="0"/>
              <a:t>refined conceptual model</a:t>
            </a:r>
            <a:r>
              <a:rPr lang="en-US" dirty="0" smtClean="0"/>
              <a:t>, which represents statically the information managed by the system.</a:t>
            </a:r>
            <a:endParaRPr lang="pt-BR" dirty="0" smtClean="0"/>
          </a:p>
          <a:p>
            <a:pPr lvl="0"/>
            <a:r>
              <a:rPr lang="en-US" dirty="0" smtClean="0"/>
              <a:t>The </a:t>
            </a:r>
            <a:r>
              <a:rPr lang="en-US" i="1" dirty="0" smtClean="0"/>
              <a:t>expanded use cases</a:t>
            </a:r>
            <a:r>
              <a:rPr lang="en-US" dirty="0" smtClean="0"/>
              <a:t> or </a:t>
            </a:r>
            <a:r>
              <a:rPr lang="en-US" i="1" dirty="0" smtClean="0"/>
              <a:t>system sequence diagrams</a:t>
            </a:r>
            <a:r>
              <a:rPr lang="en-US" dirty="0" smtClean="0"/>
              <a:t> which show how potential users exchange information with the system.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Role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multiplicity</a:t>
            </a:r>
            <a:r>
              <a:rPr lang="pt-BR" dirty="0" smtClean="0"/>
              <a:t> </a:t>
            </a:r>
            <a:r>
              <a:rPr lang="pt-BR" i="1" dirty="0" err="1" smtClean="0"/>
              <a:t>one</a:t>
            </a:r>
            <a:r>
              <a:rPr lang="pt-BR" dirty="0" smtClean="0"/>
              <a:t> does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a </a:t>
            </a:r>
            <a:r>
              <a:rPr lang="pt-BR" dirty="0" err="1" smtClean="0"/>
              <a:t>parameter</a:t>
            </a:r>
            <a:endParaRPr lang="pt-B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69342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691680" y="4509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However, both contracts leave the item inconsistent, because it has a mandatory association to </a:t>
            </a:r>
            <a:r>
              <a:rPr lang="en-US" i="1" dirty="0" smtClean="0"/>
              <a:t>Cart</a:t>
            </a:r>
            <a:r>
              <a:rPr lang="en-US" dirty="0" smtClean="0"/>
              <a:t> that does not exist anymore if the contract succeeds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4122"/>
          </a:xfrm>
        </p:spPr>
        <p:txBody>
          <a:bodyPr/>
          <a:lstStyle/>
          <a:p>
            <a:r>
              <a:rPr lang="en-US" dirty="0" smtClean="0"/>
              <a:t>Well Formed Post Conditions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A command that creates an instance must also have post conditions stating that all the instance attributes were initialized, except for: </a:t>
            </a:r>
          </a:p>
          <a:p>
            <a:pPr lvl="1"/>
            <a:r>
              <a:rPr lang="en-US" dirty="0" smtClean="0"/>
              <a:t>(1) derived attributes (which are calculated), </a:t>
            </a:r>
          </a:p>
          <a:p>
            <a:pPr lvl="1"/>
            <a:r>
              <a:rPr lang="en-US" dirty="0" smtClean="0"/>
              <a:t>(2) attributes with initial value (which are predefined by an </a:t>
            </a:r>
            <a:r>
              <a:rPr lang="en-US" i="1" dirty="0" smtClean="0"/>
              <a:t>init</a:t>
            </a:r>
            <a:r>
              <a:rPr lang="en-US" dirty="0" smtClean="0"/>
              <a:t> clause, unless a different value is desired), and </a:t>
            </a:r>
          </a:p>
          <a:p>
            <a:pPr lvl="1"/>
            <a:r>
              <a:rPr lang="en-US" dirty="0" smtClean="0"/>
              <a:t>(3) optional attributes, which can be null (in that case, initialization is optional).</a:t>
            </a:r>
            <a:endParaRPr lang="pt-BR" dirty="0" smtClean="0"/>
          </a:p>
          <a:p>
            <a:pPr lvl="0"/>
            <a:r>
              <a:rPr lang="en-US" dirty="0" smtClean="0"/>
              <a:t>All mandatory links for a newly created instance must be added.</a:t>
            </a:r>
            <a:endParaRPr lang="pt-BR" dirty="0" smtClean="0"/>
          </a:p>
          <a:p>
            <a:pPr lvl="0"/>
            <a:r>
              <a:rPr lang="en-US" dirty="0" smtClean="0"/>
              <a:t>Even if it has no links associations a newly created instance must be linked to at least one instance that has a link path to the controller or linked to the controller itself. </a:t>
            </a:r>
            <a:endParaRPr lang="pt-BR" dirty="0" smtClean="0"/>
          </a:p>
          <a:p>
            <a:pPr lvl="0"/>
            <a:r>
              <a:rPr lang="en-US" dirty="0" smtClean="0"/>
              <a:t>All links created must stay within lower and upper bounds as defined by their association roles.</a:t>
            </a:r>
            <a:endParaRPr lang="pt-BR" dirty="0" smtClean="0"/>
          </a:p>
          <a:p>
            <a:pPr lvl="0"/>
            <a:r>
              <a:rPr lang="en-US" dirty="0" smtClean="0"/>
              <a:t>All invariants affected by changes in attributes, links or instances must be kept true.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Implies</a:t>
            </a:r>
            <a:endParaRPr lang="pt-B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7" y="1600994"/>
            <a:ext cx="69437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8923389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4048" y="2348880"/>
            <a:ext cx="3682752" cy="1143000"/>
          </a:xfrm>
        </p:spPr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else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Former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77" y="2492896"/>
            <a:ext cx="9060975" cy="217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36912"/>
            <a:ext cx="8589009" cy="110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</a:t>
            </a:r>
            <a:r>
              <a:rPr lang="pt-BR" dirty="0" smtClean="0"/>
              <a:t> </a:t>
            </a:r>
            <a:r>
              <a:rPr lang="pt-BR" dirty="0" err="1" smtClean="0"/>
              <a:t>conditions</a:t>
            </a:r>
            <a:r>
              <a:rPr lang="pt-BR" dirty="0" smtClean="0"/>
              <a:t> over </a:t>
            </a:r>
            <a:r>
              <a:rPr lang="pt-BR" dirty="0" err="1" smtClean="0"/>
              <a:t>collections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8144664" cy="221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Abbreviated</a:t>
            </a:r>
            <a:r>
              <a:rPr lang="pt-BR" dirty="0" smtClean="0"/>
              <a:t>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sz="2700" dirty="0" smtClean="0"/>
              <a:t>(</a:t>
            </a:r>
            <a:r>
              <a:rPr lang="pt-BR" sz="2700" dirty="0" err="1" smtClean="0"/>
              <a:t>not</a:t>
            </a:r>
            <a:r>
              <a:rPr lang="pt-BR" sz="2700" dirty="0" smtClean="0"/>
              <a:t> </a:t>
            </a:r>
            <a:r>
              <a:rPr lang="pt-BR" sz="2700" dirty="0" err="1" smtClean="0"/>
              <a:t>always</a:t>
            </a:r>
            <a:r>
              <a:rPr lang="pt-BR" sz="2700" dirty="0" smtClean="0"/>
              <a:t> </a:t>
            </a:r>
            <a:r>
              <a:rPr lang="pt-BR" sz="2700" dirty="0" err="1" smtClean="0"/>
              <a:t>possible</a:t>
            </a:r>
            <a:r>
              <a:rPr lang="pt-BR" sz="2700" dirty="0" smtClean="0"/>
              <a:t>)</a:t>
            </a:r>
            <a:endParaRPr lang="pt-BR" sz="27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48006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653136"/>
            <a:ext cx="481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Preconditions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Post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smtClean="0"/>
              <a:t>Exceptions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CRUD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</a:t>
            </a:r>
            <a:r>
              <a:rPr lang="pt-BR" dirty="0" err="1" smtClean="0"/>
              <a:t>Listing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 smtClean="0"/>
          </a:p>
          <a:p>
            <a:r>
              <a:rPr lang="pt-BR" dirty="0" err="1" smtClean="0"/>
              <a:t>Contracts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to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Usual </a:t>
            </a:r>
            <a:r>
              <a:rPr lang="pt-BR" dirty="0" err="1" smtClean="0"/>
              <a:t>form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Proposed</a:t>
            </a:r>
            <a:r>
              <a:rPr lang="pt-BR" dirty="0" smtClean="0"/>
              <a:t> </a:t>
            </a:r>
            <a:r>
              <a:rPr lang="pt-BR" dirty="0" err="1" smtClean="0"/>
              <a:t>notation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2586038"/>
            <a:ext cx="76676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517232"/>
            <a:ext cx="53244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 </a:t>
            </a:r>
            <a:r>
              <a:rPr lang="pt-BR" dirty="0" err="1" smtClean="0"/>
              <a:t>Operations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Commands</a:t>
            </a:r>
            <a:endParaRPr lang="pt-BR" dirty="0" smtClean="0"/>
          </a:p>
          <a:p>
            <a:r>
              <a:rPr lang="pt-BR" dirty="0" err="1" smtClean="0"/>
              <a:t>Queries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Complete </a:t>
            </a:r>
            <a:r>
              <a:rPr lang="pt-BR" dirty="0" err="1" smtClean="0"/>
              <a:t>contract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exception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43" y="2204864"/>
            <a:ext cx="901006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Exception </a:t>
            </a:r>
            <a:r>
              <a:rPr lang="pt-BR" dirty="0" err="1" smtClean="0"/>
              <a:t>converted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</a:t>
            </a:r>
            <a:r>
              <a:rPr lang="pt-BR" dirty="0" err="1" smtClean="0"/>
              <a:t>precondition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736" y="1988840"/>
            <a:ext cx="8232889" cy="352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Preconditions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Post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Exceptions</a:t>
            </a:r>
          </a:p>
          <a:p>
            <a:r>
              <a:rPr lang="pt-BR" b="1" dirty="0" err="1" smtClean="0"/>
              <a:t>Pattern</a:t>
            </a:r>
            <a:r>
              <a:rPr lang="pt-BR" b="1" dirty="0" smtClean="0"/>
              <a:t> </a:t>
            </a:r>
            <a:r>
              <a:rPr lang="pt-BR" b="1" dirty="0" err="1" smtClean="0"/>
              <a:t>Contracts</a:t>
            </a:r>
            <a:r>
              <a:rPr lang="pt-BR" b="1" dirty="0" smtClean="0"/>
              <a:t> for CRUD</a:t>
            </a:r>
          </a:p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for </a:t>
            </a:r>
            <a:r>
              <a:rPr lang="pt-BR" dirty="0" err="1" smtClean="0"/>
              <a:t>Listing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 smtClean="0"/>
          </a:p>
          <a:p>
            <a:r>
              <a:rPr lang="pt-BR" dirty="0" err="1" smtClean="0"/>
              <a:t>Contracts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to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60" y="1916832"/>
            <a:ext cx="8726022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Update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891596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 – approaches: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Assure by </a:t>
            </a:r>
            <a:r>
              <a:rPr lang="en-US" i="1" dirty="0" smtClean="0"/>
              <a:t>precondition</a:t>
            </a:r>
            <a:r>
              <a:rPr lang="en-US" dirty="0" smtClean="0"/>
              <a:t> that the object being deleted would not leave other objects inconsistent regarding the lower bound of their associations. </a:t>
            </a:r>
            <a:endParaRPr lang="pt-BR" dirty="0" smtClean="0"/>
          </a:p>
          <a:p>
            <a:pPr lvl="0"/>
            <a:r>
              <a:rPr lang="en-US" dirty="0" smtClean="0"/>
              <a:t>Using an </a:t>
            </a:r>
            <a:r>
              <a:rPr lang="en-US" i="1" dirty="0" smtClean="0"/>
              <a:t>exception</a:t>
            </a:r>
            <a:r>
              <a:rPr lang="en-US" dirty="0" smtClean="0"/>
              <a:t> to abort the delete command if it is tried over an object that will leave other objects inconsistent. </a:t>
            </a:r>
            <a:endParaRPr lang="pt-BR" dirty="0" smtClean="0"/>
          </a:p>
          <a:p>
            <a:pPr lvl="0"/>
            <a:r>
              <a:rPr lang="en-US" dirty="0" smtClean="0"/>
              <a:t>Assure by </a:t>
            </a:r>
            <a:r>
              <a:rPr lang="en-US" i="1" dirty="0" smtClean="0"/>
              <a:t>post condition</a:t>
            </a:r>
            <a:r>
              <a:rPr lang="en-US" dirty="0" smtClean="0"/>
              <a:t> that all objects that would be left inconsistent after deletion are deleted too.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 – </a:t>
            </a:r>
            <a:r>
              <a:rPr lang="pt-BR" dirty="0" err="1" smtClean="0"/>
              <a:t>precondition</a:t>
            </a:r>
            <a:r>
              <a:rPr lang="pt-BR" dirty="0" smtClean="0"/>
              <a:t> approach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972" y="2348881"/>
            <a:ext cx="6731365" cy="252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 – exception approach: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41064"/>
            <a:ext cx="8229600" cy="264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 – </a:t>
            </a:r>
            <a:r>
              <a:rPr lang="pt-BR" dirty="0" err="1" smtClean="0"/>
              <a:t>post</a:t>
            </a:r>
            <a:r>
              <a:rPr lang="pt-BR" dirty="0" smtClean="0"/>
              <a:t> </a:t>
            </a:r>
            <a:r>
              <a:rPr lang="pt-BR" dirty="0" err="1" smtClean="0"/>
              <a:t>condition</a:t>
            </a:r>
            <a:r>
              <a:rPr lang="pt-BR" dirty="0" smtClean="0"/>
              <a:t> approach:</a:t>
            </a:r>
            <a:endParaRPr lang="pt-B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92" y="2420888"/>
            <a:ext cx="7423858" cy="239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Delete –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instances</a:t>
            </a:r>
            <a:r>
              <a:rPr lang="pt-BR" dirty="0" smtClean="0"/>
              <a:t> </a:t>
            </a:r>
            <a:r>
              <a:rPr lang="pt-BR" dirty="0" err="1" smtClean="0"/>
              <a:t>cannot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really</a:t>
            </a:r>
            <a:r>
              <a:rPr lang="pt-BR" dirty="0" smtClean="0"/>
              <a:t> </a:t>
            </a:r>
            <a:r>
              <a:rPr lang="pt-BR" dirty="0" err="1" smtClean="0"/>
              <a:t>deleted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7217524" cy="185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Figure 8.4_Wazlawi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7225" y="3590925"/>
            <a:ext cx="4676775" cy="32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Contract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i="1" dirty="0" smtClean="0"/>
              <a:t>Preconditions</a:t>
            </a:r>
            <a:r>
              <a:rPr lang="en-US" dirty="0" smtClean="0"/>
              <a:t> (optional). </a:t>
            </a:r>
          </a:p>
          <a:p>
            <a:pPr lvl="1"/>
            <a:r>
              <a:rPr lang="en-US" dirty="0" smtClean="0"/>
              <a:t>States what is assumed to be true by the command and therefore should not be checked by it.</a:t>
            </a:r>
            <a:endParaRPr lang="pt-BR" dirty="0" smtClean="0"/>
          </a:p>
          <a:p>
            <a:pPr lvl="0"/>
            <a:r>
              <a:rPr lang="en-US" i="1" dirty="0" smtClean="0"/>
              <a:t>Post conditions</a:t>
            </a:r>
            <a:r>
              <a:rPr lang="en-US" dirty="0" smtClean="0"/>
              <a:t> (mandatory). </a:t>
            </a:r>
          </a:p>
          <a:p>
            <a:pPr lvl="1"/>
            <a:r>
              <a:rPr lang="en-US" dirty="0" smtClean="0"/>
              <a:t>States how the command changes existing information if it is successfully executed.</a:t>
            </a:r>
            <a:endParaRPr lang="pt-BR" dirty="0" smtClean="0"/>
          </a:p>
          <a:p>
            <a:pPr lvl="0"/>
            <a:r>
              <a:rPr lang="en-US" i="1" dirty="0" smtClean="0"/>
              <a:t>Exceptions</a:t>
            </a:r>
            <a:r>
              <a:rPr lang="en-US" dirty="0" smtClean="0"/>
              <a:t> (optional). </a:t>
            </a:r>
          </a:p>
          <a:p>
            <a:pPr lvl="1"/>
            <a:r>
              <a:rPr lang="en-US" dirty="0" smtClean="0"/>
              <a:t>States what conditions that could prevent the command from succeeding will be checked by it.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way to represent inactive books with two associations</a:t>
            </a:r>
            <a:endParaRPr lang="pt-BR" dirty="0"/>
          </a:p>
        </p:txBody>
      </p:sp>
      <p:pic>
        <p:nvPicPr>
          <p:cNvPr id="4" name="Espaço Reservado para Conteúdo 3" descr="Figure 8.5_Wazlaw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446" y="2595150"/>
            <a:ext cx="8781246" cy="27060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Another way to represent inactive objects by using the </a:t>
            </a:r>
            <a:r>
              <a:rPr lang="en-US" sz="3200" i="1" dirty="0" smtClean="0"/>
              <a:t>State</a:t>
            </a:r>
            <a:r>
              <a:rPr lang="en-US" sz="3200" dirty="0" smtClean="0"/>
              <a:t> design pattern</a:t>
            </a:r>
            <a:endParaRPr lang="pt-BR" sz="3200" dirty="0"/>
          </a:p>
        </p:txBody>
      </p:sp>
      <p:pic>
        <p:nvPicPr>
          <p:cNvPr id="4" name="Espaço Reservado para Conteúdo 3" descr="Figure 8.6_Wazlaw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2378" y="1600200"/>
            <a:ext cx="805924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Retrieve</a:t>
            </a:r>
            <a:endParaRPr lang="pt-B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2039144"/>
            <a:ext cx="71818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Preconditions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Post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Exceptions</a:t>
            </a: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Pattern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Contracts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for CRUD</a:t>
            </a:r>
          </a:p>
          <a:p>
            <a:r>
              <a:rPr lang="pt-BR" b="1" dirty="0" err="1" smtClean="0"/>
              <a:t>Pattern</a:t>
            </a:r>
            <a:r>
              <a:rPr lang="pt-BR" b="1" dirty="0" smtClean="0"/>
              <a:t> </a:t>
            </a:r>
            <a:r>
              <a:rPr lang="pt-BR" b="1" dirty="0" err="1" smtClean="0"/>
              <a:t>Contracts</a:t>
            </a:r>
            <a:r>
              <a:rPr lang="pt-BR" b="1" dirty="0" smtClean="0"/>
              <a:t> for </a:t>
            </a:r>
            <a:r>
              <a:rPr lang="pt-BR" b="1" dirty="0" err="1" smtClean="0"/>
              <a:t>Listing</a:t>
            </a:r>
            <a:r>
              <a:rPr lang="pt-BR" b="1" dirty="0" smtClean="0"/>
              <a:t> </a:t>
            </a:r>
            <a:r>
              <a:rPr lang="pt-BR" b="1" dirty="0" err="1" smtClean="0"/>
              <a:t>Objects</a:t>
            </a:r>
            <a:endParaRPr lang="pt-BR" b="1" dirty="0" smtClean="0"/>
          </a:p>
          <a:p>
            <a:r>
              <a:rPr lang="pt-BR" dirty="0" err="1" smtClean="0"/>
              <a:t>Contracts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to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listing the </a:t>
            </a:r>
            <a:r>
              <a:rPr lang="en-US" i="1" dirty="0" smtClean="0"/>
              <a:t>title</a:t>
            </a:r>
            <a:r>
              <a:rPr lang="en-US" dirty="0" smtClean="0"/>
              <a:t> of all books available in the bookstore</a:t>
            </a:r>
            <a:endParaRPr lang="pt-B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877" y="2852936"/>
            <a:ext cx="6360435" cy="151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with multiple columns</a:t>
            </a:r>
            <a:endParaRPr lang="pt-B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990" y="2060848"/>
            <a:ext cx="6815160" cy="30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</a:t>
            </a:r>
            <a:endParaRPr lang="pt-B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201" y="1700808"/>
            <a:ext cx="6620812" cy="371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Functional</a:t>
            </a:r>
            <a:r>
              <a:rPr lang="pt-BR" b="1" dirty="0" smtClean="0"/>
              <a:t> </a:t>
            </a:r>
            <a:r>
              <a:rPr lang="pt-BR" b="1" dirty="0" err="1" smtClean="0"/>
              <a:t>Modeling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Preconditions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return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Post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Conditions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Exceptions</a:t>
            </a: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Pattern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Contracts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for CRUD</a:t>
            </a: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Pattern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Contracts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for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Listing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Objects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err="1" smtClean="0"/>
              <a:t>Contracts</a:t>
            </a:r>
            <a:r>
              <a:rPr lang="pt-BR" b="1" dirty="0" smtClean="0"/>
              <a:t> </a:t>
            </a:r>
            <a:r>
              <a:rPr lang="pt-BR" b="1" dirty="0" err="1" smtClean="0"/>
              <a:t>Related</a:t>
            </a:r>
            <a:r>
              <a:rPr lang="pt-BR" b="1" dirty="0" smtClean="0"/>
              <a:t> to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 </a:t>
            </a:r>
            <a:r>
              <a:rPr lang="pt-BR" dirty="0" err="1" smtClean="0"/>
              <a:t>each</a:t>
            </a:r>
            <a:r>
              <a:rPr lang="pt-BR" dirty="0" smtClean="0"/>
              <a:t> system </a:t>
            </a:r>
            <a:r>
              <a:rPr lang="pt-BR" dirty="0" err="1" smtClean="0"/>
              <a:t>operation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ask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What is the goal of the operation?</a:t>
            </a:r>
            <a:endParaRPr lang="pt-BR" dirty="0" smtClean="0"/>
          </a:p>
          <a:p>
            <a:pPr lvl="0"/>
            <a:r>
              <a:rPr lang="en-US" dirty="0" smtClean="0"/>
              <a:t>What do they produce in terms of information?</a:t>
            </a:r>
            <a:endParaRPr lang="pt-BR" dirty="0" smtClean="0"/>
          </a:p>
          <a:p>
            <a:pPr lvl="0"/>
            <a:r>
              <a:rPr lang="en-US" dirty="0" smtClean="0"/>
              <a:t>What do they expect their predecessors have produced?</a:t>
            </a:r>
            <a:endParaRPr lang="pt-BR" dirty="0" smtClean="0"/>
          </a:p>
          <a:p>
            <a:pPr lvl="0"/>
            <a:r>
              <a:rPr lang="en-US" dirty="0" smtClean="0"/>
              <a:t>Which exceptions could happen during execution?</a:t>
            </a:r>
            <a:endParaRPr lang="pt-BR" dirty="0" smtClean="0"/>
          </a:p>
          <a:p>
            <a:pPr lvl="0"/>
            <a:r>
              <a:rPr lang="en-US" dirty="0" smtClean="0"/>
              <a:t>Can their exceptions be assured as preconditions?</a:t>
            </a:r>
            <a:endParaRPr lang="pt-BR" dirty="0" smtClean="0"/>
          </a:p>
          <a:p>
            <a:pPr lvl="0"/>
            <a:r>
              <a:rPr lang="en-US" dirty="0" smtClean="0"/>
              <a:t>Do their parameters include groups of values that are invalid?</a:t>
            </a:r>
            <a:endParaRPr lang="pt-BR" dirty="0" smtClean="0"/>
          </a:p>
          <a:p>
            <a:pPr lvl="0"/>
            <a:r>
              <a:rPr lang="en-US" dirty="0" smtClean="0"/>
              <a:t>Do the operations follow a known pattern?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far</a:t>
            </a:r>
            <a:endParaRPr lang="pt-B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711" y="1556792"/>
            <a:ext cx="896728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301208"/>
            <a:ext cx="8648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de seta reta 7"/>
          <p:cNvCxnSpPr/>
          <p:nvPr/>
        </p:nvCxnSpPr>
        <p:spPr>
          <a:xfrm flipH="1">
            <a:off x="2051720" y="4221088"/>
            <a:ext cx="33843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Contract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i="1" dirty="0" smtClean="0"/>
              <a:t>Preconditions</a:t>
            </a:r>
            <a:r>
              <a:rPr lang="en-US" dirty="0" smtClean="0"/>
              <a:t> (optional). </a:t>
            </a:r>
          </a:p>
          <a:p>
            <a:pPr lvl="1"/>
            <a:r>
              <a:rPr lang="en-US" dirty="0" smtClean="0"/>
              <a:t>States what is assumed to be true by the query and therefore should not be checked by it.</a:t>
            </a:r>
            <a:endParaRPr lang="pt-BR" dirty="0" smtClean="0"/>
          </a:p>
          <a:p>
            <a:pPr lvl="0"/>
            <a:r>
              <a:rPr lang="en-US" i="1" dirty="0" smtClean="0"/>
              <a:t>Results</a:t>
            </a:r>
            <a:r>
              <a:rPr lang="en-US" dirty="0" smtClean="0"/>
              <a:t> (mandatory). </a:t>
            </a:r>
          </a:p>
          <a:p>
            <a:pPr lvl="1"/>
            <a:r>
              <a:rPr lang="en-US" dirty="0" smtClean="0"/>
              <a:t>Defines the information that the query returns.</a:t>
            </a:r>
            <a:endParaRPr lang="pt-BR" dirty="0" smtClean="0"/>
          </a:p>
          <a:p>
            <a:pPr lvl="0"/>
            <a:r>
              <a:rPr lang="en-US" i="1" dirty="0" smtClean="0"/>
              <a:t>Exceptions </a:t>
            </a:r>
            <a:r>
              <a:rPr lang="en-US" dirty="0" smtClean="0"/>
              <a:t>(optional). </a:t>
            </a:r>
          </a:p>
          <a:p>
            <a:pPr lvl="1"/>
            <a:r>
              <a:rPr lang="en-US" dirty="0" smtClean="0"/>
              <a:t>States the conditions that were added by the designer to prevent the query to be performed in some situations.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Questions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Explain and present an example on how an exception may be transformed into a precondition and vice-versa. </a:t>
            </a:r>
            <a:endParaRPr lang="pt-BR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the difference between exceptions in command contracts and in query contracts?</a:t>
            </a:r>
            <a:endParaRPr lang="pt-BR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Which are the five possible post conditions, and which basic commands define each one of them? How can they be represented in OCL contracts?</a:t>
            </a:r>
            <a:endParaRPr lang="pt-BR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Produce the contract for the query </a:t>
            </a:r>
            <a:r>
              <a:rPr lang="en-US" i="1" dirty="0" smtClean="0"/>
              <a:t>searchBook</a:t>
            </a:r>
            <a:r>
              <a:rPr lang="en-US" dirty="0" smtClean="0"/>
              <a:t> of Figure 8.2.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Reference</a:t>
            </a:r>
            <a:r>
              <a:rPr lang="pt-BR" dirty="0" smtClean="0"/>
              <a:t> Conceptual </a:t>
            </a:r>
            <a:r>
              <a:rPr lang="pt-BR" dirty="0" err="1" smtClean="0"/>
              <a:t>Model</a:t>
            </a:r>
            <a:endParaRPr lang="pt-BR" dirty="0"/>
          </a:p>
        </p:txBody>
      </p:sp>
      <p:pic>
        <p:nvPicPr>
          <p:cNvPr id="4" name="Espaço Reservado para Conteúdo 3" descr="Figure 8.1_Wazlaw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58607" y="1772816"/>
            <a:ext cx="9251757" cy="4176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Figure 8.2_Wazlaw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58329"/>
            <a:ext cx="8964487" cy="629967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Reference</a:t>
            </a:r>
            <a:r>
              <a:rPr lang="pt-BR" dirty="0" smtClean="0"/>
              <a:t> System </a:t>
            </a:r>
            <a:r>
              <a:rPr lang="pt-BR" dirty="0" err="1" smtClean="0"/>
              <a:t>Sequence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1596</Words>
  <Application>Microsoft Office PowerPoint</Application>
  <PresentationFormat>Apresentação na tela (4:3)</PresentationFormat>
  <Paragraphs>249</Paragraphs>
  <Slides>70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1" baseType="lpstr">
      <vt:lpstr>Tema do Office</vt:lpstr>
      <vt:lpstr>Object Oriented Analysis and Design for Information Systems: using UML, OCL and IFML for modeling</vt:lpstr>
      <vt:lpstr>Contents</vt:lpstr>
      <vt:lpstr>Functional Modeling</vt:lpstr>
      <vt:lpstr>Functional Modeling Entries</vt:lpstr>
      <vt:lpstr>System Operations</vt:lpstr>
      <vt:lpstr>System Command Contract</vt:lpstr>
      <vt:lpstr>System Query Contract</vt:lpstr>
      <vt:lpstr>Reference Conceptual Model</vt:lpstr>
      <vt:lpstr>Reference System Sequence Diagram</vt:lpstr>
      <vt:lpstr>Operations </vt:lpstr>
      <vt:lpstr>Functional Modeling</vt:lpstr>
      <vt:lpstr>Slide 12</vt:lpstr>
      <vt:lpstr>If the asociation was not qualified</vt:lpstr>
      <vt:lpstr>Two families of preconditions</vt:lpstr>
      <vt:lpstr>The Rule for Finding Parameter Guarantee Preconditions</vt:lpstr>
      <vt:lpstr>Parameter Guarantee Preconditions are not Syntactic</vt:lpstr>
      <vt:lpstr>Complementary Constraints</vt:lpstr>
      <vt:lpstr>Three kinds of complementary constraints</vt:lpstr>
      <vt:lpstr>Specific Statement</vt:lpstr>
      <vt:lpstr>Existential Statement</vt:lpstr>
      <vt:lpstr>Universal Statement</vt:lpstr>
      <vt:lpstr>Preconditions Assurance</vt:lpstr>
      <vt:lpstr>Precondition and Exception versus Invariant</vt:lpstr>
      <vt:lpstr>Functional Modeling</vt:lpstr>
      <vt:lpstr>A query that returns the total of a given cart</vt:lpstr>
      <vt:lpstr>name and birth date of a given customer</vt:lpstr>
      <vt:lpstr>Using “def”</vt:lpstr>
      <vt:lpstr>Projection</vt:lpstr>
      <vt:lpstr>Filter and Projection</vt:lpstr>
      <vt:lpstr>Cart Summary</vt:lpstr>
      <vt:lpstr>Functional Modeling</vt:lpstr>
      <vt:lpstr>Types of Post Conditions</vt:lpstr>
      <vt:lpstr>Changing an Attribute Value</vt:lpstr>
      <vt:lpstr>Creating an Instance</vt:lpstr>
      <vt:lpstr>Create instance and initializing attributes</vt:lpstr>
      <vt:lpstr>Adding a Link</vt:lpstr>
      <vt:lpstr>Complete Create Book</vt:lpstr>
      <vt:lpstr>Destroying an Instance</vt:lpstr>
      <vt:lpstr>Removing a Link</vt:lpstr>
      <vt:lpstr>Role with multiplicity one does not need a parameter</vt:lpstr>
      <vt:lpstr>Well Formed Post Conditions</vt:lpstr>
      <vt:lpstr>Implies</vt:lpstr>
      <vt:lpstr>If then else</vt:lpstr>
      <vt:lpstr>Former Values</vt:lpstr>
      <vt:lpstr>Slide 45</vt:lpstr>
      <vt:lpstr>Post conditions over collections</vt:lpstr>
      <vt:lpstr>Abbreviated form  (not always possible)</vt:lpstr>
      <vt:lpstr>Functional Modeling</vt:lpstr>
      <vt:lpstr>Exceptions</vt:lpstr>
      <vt:lpstr>Complete contract with exception</vt:lpstr>
      <vt:lpstr>Exception converted into precondition</vt:lpstr>
      <vt:lpstr>Functional Modeling</vt:lpstr>
      <vt:lpstr>Create</vt:lpstr>
      <vt:lpstr>Update</vt:lpstr>
      <vt:lpstr>Delete – approaches:</vt:lpstr>
      <vt:lpstr>Delete – precondition approach</vt:lpstr>
      <vt:lpstr>Delete – exception approach:</vt:lpstr>
      <vt:lpstr>Delete – post condition approach:</vt:lpstr>
      <vt:lpstr>Delete – when instances cannot be really deleted:</vt:lpstr>
      <vt:lpstr>Alternate way to represent inactive books with two associations</vt:lpstr>
      <vt:lpstr>Another way to represent inactive objects by using the State design pattern</vt:lpstr>
      <vt:lpstr>Retrieve</vt:lpstr>
      <vt:lpstr>Functional Modeling</vt:lpstr>
      <vt:lpstr>listing the title of all books available in the bookstore</vt:lpstr>
      <vt:lpstr>list with multiple columns</vt:lpstr>
      <vt:lpstr>filter</vt:lpstr>
      <vt:lpstr>Functional Modeling</vt:lpstr>
      <vt:lpstr>For each system operation you ask:</vt:lpstr>
      <vt:lpstr>The process so far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 for Information Systems: Best practices</dc:title>
  <dc:creator>Raul</dc:creator>
  <cp:lastModifiedBy>Raul</cp:lastModifiedBy>
  <cp:revision>163</cp:revision>
  <dcterms:created xsi:type="dcterms:W3CDTF">2013-08-28T13:32:48Z</dcterms:created>
  <dcterms:modified xsi:type="dcterms:W3CDTF">2014-07-26T18:31:07Z</dcterms:modified>
</cp:coreProperties>
</file>