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9"/>
  </p:notesMasterIdLst>
  <p:sldIdLst>
    <p:sldId id="256" r:id="rId2"/>
    <p:sldId id="276" r:id="rId3"/>
    <p:sldId id="273" r:id="rId4"/>
    <p:sldId id="278" r:id="rId5"/>
    <p:sldId id="262" r:id="rId6"/>
    <p:sldId id="279" r:id="rId7"/>
    <p:sldId id="265" r:id="rId8"/>
    <p:sldId id="267" r:id="rId9"/>
    <p:sldId id="268" r:id="rId10"/>
    <p:sldId id="274" r:id="rId11"/>
    <p:sldId id="269" r:id="rId12"/>
    <p:sldId id="275" r:id="rId13"/>
    <p:sldId id="270" r:id="rId14"/>
    <p:sldId id="280" r:id="rId15"/>
    <p:sldId id="271" r:id="rId16"/>
    <p:sldId id="27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68F0E-E9C1-422B-9FEA-A4DD4290C55D}" type="datetimeFigureOut">
              <a:rPr lang="en-IN" smtClean="0"/>
              <a:t>27-04-2025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45429F-4DC7-41C7-BE82-008BC9C8CE89}" type="slidenum">
              <a:rPr lang="en-IN" smtClean="0"/>
              <a:t>‹#›</a:t>
            </a:fld>
            <a:endParaRPr lang="en-IN"/>
          </a:p>
        </p:txBody>
      </p:sp>
    </p:spTree>
    <p:extLst>
      <p:ext uri="{BB962C8B-B14F-4D97-AF65-F5344CB8AC3E}">
        <p14:creationId xmlns:p14="http://schemas.microsoft.com/office/powerpoint/2010/main" val="186800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BD4F5AD-3F72-4ABF-A05E-A1FA62DE33D7}" type="datetimeFigureOut">
              <a:rPr lang="en-IN" smtClean="0"/>
              <a:t>27-04-2025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0659185-5E2D-491F-BD26-3C3BCEA9BE2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47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BD4F5AD-3F72-4ABF-A05E-A1FA62DE33D7}"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59185-5E2D-491F-BD26-3C3BCEA9BE28}" type="slidenum">
              <a:rPr lang="en-IN" smtClean="0"/>
              <a:t>‹#›</a:t>
            </a:fld>
            <a:endParaRPr lang="en-IN"/>
          </a:p>
        </p:txBody>
      </p:sp>
    </p:spTree>
    <p:extLst>
      <p:ext uri="{BB962C8B-B14F-4D97-AF65-F5344CB8AC3E}">
        <p14:creationId xmlns:p14="http://schemas.microsoft.com/office/powerpoint/2010/main" val="351323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D4F5AD-3F72-4ABF-A05E-A1FA62DE33D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59185-5E2D-491F-BD26-3C3BCEA9BE2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76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D4F5AD-3F72-4ABF-A05E-A1FA62DE33D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59185-5E2D-491F-BD26-3C3BCEA9BE2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5076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D4F5AD-3F72-4ABF-A05E-A1FA62DE33D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59185-5E2D-491F-BD26-3C3BCEA9BE28}" type="slidenum">
              <a:rPr lang="en-IN" smtClean="0"/>
              <a:t>‹#›</a:t>
            </a:fld>
            <a:endParaRPr lang="en-IN"/>
          </a:p>
        </p:txBody>
      </p:sp>
    </p:spTree>
    <p:extLst>
      <p:ext uri="{BB962C8B-B14F-4D97-AF65-F5344CB8AC3E}">
        <p14:creationId xmlns:p14="http://schemas.microsoft.com/office/powerpoint/2010/main" val="2943912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D4F5AD-3F72-4ABF-A05E-A1FA62DE33D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59185-5E2D-491F-BD26-3C3BCEA9BE2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546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D4F5AD-3F72-4ABF-A05E-A1FA62DE33D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59185-5E2D-491F-BD26-3C3BCEA9BE2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6423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D4F5AD-3F72-4ABF-A05E-A1FA62DE33D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59185-5E2D-491F-BD26-3C3BCEA9BE2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783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D4F5AD-3F72-4ABF-A05E-A1FA62DE33D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59185-5E2D-491F-BD26-3C3BCEA9BE2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83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D4F5AD-3F72-4ABF-A05E-A1FA62DE33D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59185-5E2D-491F-BD26-3C3BCEA9BE28}" type="slidenum">
              <a:rPr lang="en-IN" smtClean="0"/>
              <a:t>‹#›</a:t>
            </a:fld>
            <a:endParaRPr lang="en-IN"/>
          </a:p>
        </p:txBody>
      </p:sp>
    </p:spTree>
    <p:extLst>
      <p:ext uri="{BB962C8B-B14F-4D97-AF65-F5344CB8AC3E}">
        <p14:creationId xmlns:p14="http://schemas.microsoft.com/office/powerpoint/2010/main" val="279825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D4F5AD-3F72-4ABF-A05E-A1FA62DE33D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59185-5E2D-491F-BD26-3C3BCEA9BE2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18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BD4F5AD-3F72-4ABF-A05E-A1FA62DE33D7}"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59185-5E2D-491F-BD26-3C3BCEA9BE28}" type="slidenum">
              <a:rPr lang="en-IN" smtClean="0"/>
              <a:t>‹#›</a:t>
            </a:fld>
            <a:endParaRPr lang="en-IN"/>
          </a:p>
        </p:txBody>
      </p:sp>
    </p:spTree>
    <p:extLst>
      <p:ext uri="{BB962C8B-B14F-4D97-AF65-F5344CB8AC3E}">
        <p14:creationId xmlns:p14="http://schemas.microsoft.com/office/powerpoint/2010/main" val="312119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BD4F5AD-3F72-4ABF-A05E-A1FA62DE33D7}"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659185-5E2D-491F-BD26-3C3BCEA9BE2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425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BD4F5AD-3F72-4ABF-A05E-A1FA62DE33D7}"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659185-5E2D-491F-BD26-3C3BCEA9BE2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700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4F5AD-3F72-4ABF-A05E-A1FA62DE33D7}"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659185-5E2D-491F-BD26-3C3BCEA9BE28}" type="slidenum">
              <a:rPr lang="en-IN" smtClean="0"/>
              <a:t>‹#›</a:t>
            </a:fld>
            <a:endParaRPr lang="en-IN"/>
          </a:p>
        </p:txBody>
      </p:sp>
    </p:spTree>
    <p:extLst>
      <p:ext uri="{BB962C8B-B14F-4D97-AF65-F5344CB8AC3E}">
        <p14:creationId xmlns:p14="http://schemas.microsoft.com/office/powerpoint/2010/main" val="384383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BD4F5AD-3F72-4ABF-A05E-A1FA62DE33D7}"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59185-5E2D-491F-BD26-3C3BCEA9BE2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07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BD4F5AD-3F72-4ABF-A05E-A1FA62DE33D7}"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59185-5E2D-491F-BD26-3C3BCEA9BE28}" type="slidenum">
              <a:rPr lang="en-IN" smtClean="0"/>
              <a:t>‹#›</a:t>
            </a:fld>
            <a:endParaRPr lang="en-IN"/>
          </a:p>
        </p:txBody>
      </p:sp>
    </p:spTree>
    <p:extLst>
      <p:ext uri="{BB962C8B-B14F-4D97-AF65-F5344CB8AC3E}">
        <p14:creationId xmlns:p14="http://schemas.microsoft.com/office/powerpoint/2010/main" val="333268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D4F5AD-3F72-4ABF-A05E-A1FA62DE33D7}" type="datetimeFigureOut">
              <a:rPr lang="en-IN" smtClean="0"/>
              <a:t>27-04-2025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659185-5E2D-491F-BD26-3C3BCEA9BE28}" type="slidenum">
              <a:rPr lang="en-IN" smtClean="0"/>
              <a:t>‹#›</a:t>
            </a:fld>
            <a:endParaRPr lang="en-IN"/>
          </a:p>
        </p:txBody>
      </p:sp>
    </p:spTree>
    <p:extLst>
      <p:ext uri="{BB962C8B-B14F-4D97-AF65-F5344CB8AC3E}">
        <p14:creationId xmlns:p14="http://schemas.microsoft.com/office/powerpoint/2010/main" val="29796901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oogle.com/url?sa=E&amp;source=gmail&amp;q=https://www.kaggle.com/" TargetMode="External"/><Relationship Id="rId2" Type="http://schemas.openxmlformats.org/officeDocument/2006/relationships/hyperlink" Target="https://machinelearningmastery.com/" TargetMode="External"/><Relationship Id="rId1" Type="http://schemas.openxmlformats.org/officeDocument/2006/relationships/slideLayout" Target="../slideLayouts/slideLayout2.xml"/><Relationship Id="rId5" Type="http://schemas.openxmlformats.org/officeDocument/2006/relationships/hyperlink" Target="https://openai.com/" TargetMode="External"/><Relationship Id="rId4" Type="http://schemas.openxmlformats.org/officeDocument/2006/relationships/hyperlink" Target="https://www.google.com/url?sa=E&amp;source=gmail&amp;q=https://ai.googleblog.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88165" y="1684870"/>
            <a:ext cx="6815669" cy="1515533"/>
          </a:xfrm>
        </p:spPr>
        <p:txBody>
          <a:bodyPr>
            <a:normAutofit fontScale="90000"/>
          </a:bodyPr>
          <a:lstStyle/>
          <a:p>
            <a:br>
              <a:rPr lang="en-IN" dirty="0">
                <a:cs typeface="Times New Roman" panose="02020603050405020304" pitchFamily="18" charset="0"/>
              </a:rPr>
            </a:br>
            <a:br>
              <a:rPr lang="en-IN" dirty="0">
                <a:cs typeface="Times New Roman" panose="02020603050405020304" pitchFamily="18" charset="0"/>
              </a:rPr>
            </a:br>
            <a:r>
              <a:rPr lang="en-IN" sz="4400" dirty="0">
                <a:cs typeface="Times New Roman" panose="02020603050405020304" pitchFamily="18" charset="0"/>
              </a:rPr>
              <a:t> PROJECT REVIEW-1</a:t>
            </a:r>
          </a:p>
        </p:txBody>
      </p:sp>
      <p:sp>
        <p:nvSpPr>
          <p:cNvPr id="3" name="Subtitle 2"/>
          <p:cNvSpPr>
            <a:spLocks noGrp="1"/>
          </p:cNvSpPr>
          <p:nvPr>
            <p:ph type="subTitle" idx="1"/>
          </p:nvPr>
        </p:nvSpPr>
        <p:spPr/>
        <p:txBody>
          <a:bodyPr>
            <a:normAutofit lnSpcReduction="10000"/>
          </a:bodyPr>
          <a:lstStyle/>
          <a:p>
            <a:r>
              <a:rPr lang="en-IN" b="1" dirty="0"/>
              <a:t>PROJECT PERIOD: 08</a:t>
            </a:r>
            <a:r>
              <a:rPr lang="en-IN" b="1" baseline="30000" dirty="0"/>
              <a:t>th</a:t>
            </a:r>
            <a:r>
              <a:rPr lang="en-IN" b="1" dirty="0"/>
              <a:t> July 2024 /19</a:t>
            </a:r>
            <a:r>
              <a:rPr lang="en-IN" b="1" baseline="30000" dirty="0"/>
              <a:t>th</a:t>
            </a:r>
            <a:r>
              <a:rPr lang="en-IN" b="1" dirty="0"/>
              <a:t> Aug 2024</a:t>
            </a:r>
          </a:p>
          <a:p>
            <a:r>
              <a:rPr lang="en-IN" b="1" dirty="0"/>
              <a:t>PALA JAYANTH-22691A2878           III-CST SEC_B</a:t>
            </a:r>
          </a:p>
          <a:p>
            <a:r>
              <a:rPr lang="en-IN" b="1" dirty="0"/>
              <a:t>INTERNSHIP MENTOR : </a:t>
            </a:r>
            <a:r>
              <a:rPr lang="en-IN" b="1" dirty="0" err="1"/>
              <a:t>Mrs.R.Usha</a:t>
            </a:r>
            <a:endParaRPr lang="en-IN" b="1" dirty="0"/>
          </a:p>
        </p:txBody>
      </p:sp>
    </p:spTree>
    <p:extLst>
      <p:ext uri="{BB962C8B-B14F-4D97-AF65-F5344CB8AC3E}">
        <p14:creationId xmlns:p14="http://schemas.microsoft.com/office/powerpoint/2010/main" val="270546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CC8AE1-5CF4-CF7A-447E-A68DFBF14408}"/>
              </a:ext>
            </a:extLst>
          </p:cNvPr>
          <p:cNvSpPr txBox="1"/>
          <p:nvPr/>
        </p:nvSpPr>
        <p:spPr>
          <a:xfrm>
            <a:off x="1380931" y="1334277"/>
            <a:ext cx="8388220" cy="2823209"/>
          </a:xfrm>
          <a:prstGeom prst="rect">
            <a:avLst/>
          </a:prstGeom>
          <a:noFill/>
        </p:spPr>
        <p:txBody>
          <a:bodyPr wrap="square" rtlCol="0">
            <a:spAutoFit/>
          </a:bodyPr>
          <a:lstStyle/>
          <a:p>
            <a:endParaRPr lang="en-US" dirty="0"/>
          </a:p>
          <a:p>
            <a:pPr>
              <a:lnSpc>
                <a:spcPct val="150000"/>
              </a:lnSpc>
            </a:pPr>
            <a:r>
              <a:rPr lang="en-US" b="1" dirty="0"/>
              <a:t>Language Barriers:</a:t>
            </a:r>
            <a:br>
              <a:rPr lang="en-US" dirty="0"/>
            </a:br>
            <a:r>
              <a:rPr lang="en-US" dirty="0"/>
              <a:t>Apps often do not offer integrated text or voice translation, making communication difficult for travelers in foreign regions.</a:t>
            </a:r>
          </a:p>
          <a:p>
            <a:pPr>
              <a:lnSpc>
                <a:spcPct val="150000"/>
              </a:lnSpc>
            </a:pPr>
            <a:r>
              <a:rPr lang="en-US" b="1" dirty="0"/>
              <a:t>Inconsistent Real-Time Updates:</a:t>
            </a:r>
            <a:br>
              <a:rPr lang="en-US" dirty="0"/>
            </a:br>
            <a:r>
              <a:rPr lang="en-US" dirty="0"/>
              <a:t>Live transport tracking, traffic updates, and weather alerts are often delayed or require separate apps, reducing the effectiveness of trip planning.</a:t>
            </a:r>
            <a:endParaRPr lang="en-IN" dirty="0"/>
          </a:p>
        </p:txBody>
      </p:sp>
    </p:spTree>
    <p:extLst>
      <p:ext uri="{BB962C8B-B14F-4D97-AF65-F5344CB8AC3E}">
        <p14:creationId xmlns:p14="http://schemas.microsoft.com/office/powerpoint/2010/main" val="75314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Proposed system with advantages</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3200" dirty="0">
                <a:cs typeface="Times New Roman" panose="02020603050405020304" pitchFamily="18" charset="0"/>
              </a:rPr>
              <a:t>Here are some potential advantages of a proposed AI and ML system:</a:t>
            </a:r>
          </a:p>
          <a:p>
            <a:pPr marL="0" indent="0">
              <a:buNone/>
            </a:pPr>
            <a:r>
              <a:rPr lang="en-US" b="1" dirty="0"/>
              <a:t>All-in-One Platform:</a:t>
            </a:r>
            <a:br>
              <a:rPr lang="en-US" dirty="0"/>
            </a:br>
            <a:r>
              <a:rPr lang="en-US" dirty="0"/>
              <a:t>Travel, accommodation, food, rentals, and navigation services are combined into one easy-to-use application.</a:t>
            </a:r>
          </a:p>
          <a:p>
            <a:pPr marL="0" indent="0">
              <a:buNone/>
            </a:pPr>
            <a:r>
              <a:rPr lang="en-US" b="1" dirty="0"/>
              <a:t>Multilingual Support:</a:t>
            </a:r>
            <a:br>
              <a:rPr lang="en-US" dirty="0"/>
            </a:br>
            <a:r>
              <a:rPr lang="en-US" dirty="0"/>
              <a:t>Includes integrated text-to-speech and speech-to-text translation services to assist users in communicating easily in foreign locations.</a:t>
            </a:r>
            <a:endParaRPr lang="en-IN" dirty="0"/>
          </a:p>
        </p:txBody>
      </p:sp>
    </p:spTree>
    <p:extLst>
      <p:ext uri="{BB962C8B-B14F-4D97-AF65-F5344CB8AC3E}">
        <p14:creationId xmlns:p14="http://schemas.microsoft.com/office/powerpoint/2010/main" val="234907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79397C-D2F3-DACD-CBB0-3F37363A2AC1}"/>
              </a:ext>
            </a:extLst>
          </p:cNvPr>
          <p:cNvSpPr txBox="1"/>
          <p:nvPr/>
        </p:nvSpPr>
        <p:spPr>
          <a:xfrm>
            <a:off x="1464907" y="1120676"/>
            <a:ext cx="9181322" cy="4154984"/>
          </a:xfrm>
          <a:prstGeom prst="rect">
            <a:avLst/>
          </a:prstGeom>
          <a:noFill/>
        </p:spPr>
        <p:txBody>
          <a:bodyPr wrap="square" rtlCol="0">
            <a:spAutoFit/>
          </a:bodyPr>
          <a:lstStyle/>
          <a:p>
            <a:pPr>
              <a:lnSpc>
                <a:spcPct val="150000"/>
              </a:lnSpc>
            </a:pPr>
            <a:r>
              <a:rPr lang="en-US" sz="2000" b="1" dirty="0">
                <a:cs typeface="Times New Roman" panose="02020603050405020304" pitchFamily="18" charset="0"/>
              </a:rPr>
              <a:t>6.Innovation:</a:t>
            </a:r>
            <a:r>
              <a:rPr lang="en-US" sz="2000" dirty="0">
                <a:cs typeface="Times New Roman" panose="02020603050405020304" pitchFamily="18" charset="0"/>
              </a:rPr>
              <a:t> AI and ML can be used to develop new and innovative products and services.</a:t>
            </a:r>
          </a:p>
          <a:p>
            <a:pPr>
              <a:lnSpc>
                <a:spcPct val="150000"/>
              </a:lnSpc>
            </a:pPr>
            <a:r>
              <a:rPr lang="en-US" sz="2000" b="1" dirty="0">
                <a:cs typeface="Times New Roman" panose="02020603050405020304" pitchFamily="18" charset="0"/>
              </a:rPr>
              <a:t>7.Scalability:</a:t>
            </a:r>
            <a:r>
              <a:rPr lang="en-US" sz="2000" dirty="0">
                <a:cs typeface="Times New Roman" panose="02020603050405020304" pitchFamily="18" charset="0"/>
              </a:rPr>
              <a:t> AI and ML systems can be scaled to handle large amounts of data and users.</a:t>
            </a:r>
          </a:p>
          <a:p>
            <a:pPr>
              <a:lnSpc>
                <a:spcPct val="150000"/>
              </a:lnSpc>
            </a:pPr>
            <a:r>
              <a:rPr lang="en-US" sz="2000" b="1" dirty="0">
                <a:cs typeface="Times New Roman" panose="02020603050405020304" pitchFamily="18" charset="0"/>
              </a:rPr>
              <a:t>8.24/7 Availability:</a:t>
            </a:r>
            <a:r>
              <a:rPr lang="en-US" sz="2000" dirty="0">
                <a:cs typeface="Times New Roman" panose="02020603050405020304" pitchFamily="18" charset="0"/>
              </a:rPr>
              <a:t> AI and ML systems can be available 24/7, providing continuous support and service.</a:t>
            </a:r>
          </a:p>
          <a:p>
            <a:pPr>
              <a:lnSpc>
                <a:spcPct val="150000"/>
              </a:lnSpc>
            </a:pPr>
            <a:r>
              <a:rPr lang="en-US" sz="2000" b="1" dirty="0">
                <a:cs typeface="Times New Roman" panose="02020603050405020304" pitchFamily="18" charset="0"/>
              </a:rPr>
              <a:t>9.Reduced Human Error:</a:t>
            </a:r>
            <a:r>
              <a:rPr lang="en-US" sz="2000" dirty="0">
                <a:cs typeface="Times New Roman" panose="02020603050405020304" pitchFamily="18" charset="0"/>
              </a:rPr>
              <a:t> AI and ML systems can reduce errors caused by human factors like fatigue and bias.</a:t>
            </a:r>
          </a:p>
          <a:p>
            <a:pPr>
              <a:lnSpc>
                <a:spcPct val="150000"/>
              </a:lnSpc>
            </a:pPr>
            <a:r>
              <a:rPr lang="en-US" sz="2000" b="1" dirty="0">
                <a:cs typeface="Times New Roman" panose="02020603050405020304" pitchFamily="18" charset="0"/>
              </a:rPr>
              <a:t>10.New Opportunities:</a:t>
            </a:r>
            <a:r>
              <a:rPr lang="en-US" sz="2000" dirty="0">
                <a:cs typeface="Times New Roman" panose="02020603050405020304" pitchFamily="18" charset="0"/>
              </a:rPr>
              <a:t> AI and ML are creating new jobs and industries.</a:t>
            </a:r>
          </a:p>
          <a:p>
            <a:endParaRPr lang="en-IN" sz="2400" dirty="0">
              <a:cs typeface="Times New Roman" panose="02020603050405020304" pitchFamily="18" charset="0"/>
            </a:endParaRPr>
          </a:p>
        </p:txBody>
      </p:sp>
    </p:spTree>
    <p:extLst>
      <p:ext uri="{BB962C8B-B14F-4D97-AF65-F5344CB8AC3E}">
        <p14:creationId xmlns:p14="http://schemas.microsoft.com/office/powerpoint/2010/main" val="157653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Hardware &amp; Software Requirements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sz="2400" b="1" dirty="0">
                <a:cs typeface="Times New Roman" panose="02020603050405020304" pitchFamily="18" charset="0"/>
              </a:rPr>
              <a:t>Programming Languages:</a:t>
            </a:r>
            <a:r>
              <a:rPr lang="en-US" sz="2400" dirty="0">
                <a:cs typeface="Times New Roman" panose="02020603050405020304" pitchFamily="18" charset="0"/>
              </a:rPr>
              <a:t> Python is the most popular language for AI and ML, with libraries like TensorFlow</a:t>
            </a:r>
            <a:r>
              <a:rPr lang="en-US" dirty="0">
                <a:cs typeface="Times New Roman" panose="02020603050405020304" pitchFamily="18" charset="0"/>
              </a:rPr>
              <a:t>  </a:t>
            </a:r>
            <a:r>
              <a:rPr lang="en-US" sz="2400" dirty="0">
                <a:cs typeface="Times New Roman" panose="02020603050405020304" pitchFamily="18" charset="0"/>
              </a:rPr>
              <a:t>and NumPy.</a:t>
            </a:r>
          </a:p>
          <a:p>
            <a:r>
              <a:rPr lang="en-US" sz="2400" b="1" dirty="0">
                <a:cs typeface="Times New Roman" panose="02020603050405020304" pitchFamily="18" charset="0"/>
              </a:rPr>
              <a:t>ML Frameworks:</a:t>
            </a:r>
            <a:r>
              <a:rPr lang="en-US" sz="2400" dirty="0">
                <a:cs typeface="Times New Roman" panose="02020603050405020304" pitchFamily="18" charset="0"/>
              </a:rPr>
              <a:t> TensorFlow, </a:t>
            </a:r>
            <a:r>
              <a:rPr lang="en-US" sz="2400" dirty="0" err="1">
                <a:cs typeface="Times New Roman" panose="02020603050405020304" pitchFamily="18" charset="0"/>
              </a:rPr>
              <a:t>PyTorch</a:t>
            </a:r>
            <a:r>
              <a:rPr lang="en-US" sz="2400" dirty="0">
                <a:cs typeface="Times New Roman" panose="02020603050405020304" pitchFamily="18" charset="0"/>
              </a:rPr>
              <a:t>, and </a:t>
            </a:r>
            <a:r>
              <a:rPr lang="en-US" sz="2400" dirty="0" err="1">
                <a:cs typeface="Times New Roman" panose="02020603050405020304" pitchFamily="18" charset="0"/>
              </a:rPr>
              <a:t>Keras</a:t>
            </a:r>
            <a:r>
              <a:rPr lang="en-US" sz="2400" dirty="0">
                <a:cs typeface="Times New Roman" panose="02020603050405020304" pitchFamily="18" charset="0"/>
              </a:rPr>
              <a:t> are commonly used for building and training deep learning models.</a:t>
            </a:r>
          </a:p>
          <a:p>
            <a:r>
              <a:rPr lang="en-US" sz="2400" b="1" dirty="0">
                <a:cs typeface="Times New Roman" panose="02020603050405020304" pitchFamily="18" charset="0"/>
              </a:rPr>
              <a:t>Data Science Tools:</a:t>
            </a:r>
            <a:r>
              <a:rPr lang="en-US" sz="2400" dirty="0">
                <a:cs typeface="Times New Roman" panose="02020603050405020304" pitchFamily="18" charset="0"/>
              </a:rPr>
              <a:t> </a:t>
            </a:r>
            <a:r>
              <a:rPr lang="en-US" sz="2400" dirty="0" err="1">
                <a:cs typeface="Times New Roman" panose="02020603050405020304" pitchFamily="18" charset="0"/>
              </a:rPr>
              <a:t>Jupyter</a:t>
            </a:r>
            <a:r>
              <a:rPr lang="en-US" sz="2400" dirty="0">
                <a:cs typeface="Times New Roman" panose="02020603050405020304" pitchFamily="18" charset="0"/>
              </a:rPr>
              <a:t> Notebook, Pandas, and Matplotlib are essential for data analysis and visualization.</a:t>
            </a:r>
            <a:endParaRPr lang="en-IN" sz="2400" dirty="0">
              <a:cs typeface="Times New Roman" panose="02020603050405020304" pitchFamily="18" charset="0"/>
            </a:endParaRPr>
          </a:p>
        </p:txBody>
      </p:sp>
    </p:spTree>
    <p:extLst>
      <p:ext uri="{BB962C8B-B14F-4D97-AF65-F5344CB8AC3E}">
        <p14:creationId xmlns:p14="http://schemas.microsoft.com/office/powerpoint/2010/main" val="406882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2" y="497501"/>
            <a:ext cx="9601196" cy="819236"/>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rgbClr val="FF0000"/>
                </a:solidFill>
              </a:rPr>
              <a:t>System Architecture</a:t>
            </a:r>
            <a:endParaRPr lang="en-IN" dirty="0">
              <a:solidFill>
                <a:srgbClr val="FF0000"/>
              </a:solidFill>
            </a:endParaRPr>
          </a:p>
        </p:txBody>
      </p:sp>
      <p:sp>
        <p:nvSpPr>
          <p:cNvPr id="3" name="TextBox 2">
            <a:extLst>
              <a:ext uri="{FF2B5EF4-FFF2-40B4-BE49-F238E27FC236}">
                <a16:creationId xmlns:a16="http://schemas.microsoft.com/office/drawing/2014/main" id="{3817635F-A3A9-543A-960A-E8710D37D458}"/>
              </a:ext>
            </a:extLst>
          </p:cNvPr>
          <p:cNvSpPr txBox="1"/>
          <p:nvPr/>
        </p:nvSpPr>
        <p:spPr>
          <a:xfrm>
            <a:off x="832106" y="1316737"/>
            <a:ext cx="3317108" cy="2308324"/>
          </a:xfrm>
          <a:prstGeom prst="rect">
            <a:avLst/>
          </a:prstGeom>
          <a:noFill/>
        </p:spPr>
        <p:txBody>
          <a:bodyPr wrap="square" rtlCol="0">
            <a:spAutoFit/>
          </a:bodyPr>
          <a:lstStyle/>
          <a:p>
            <a:r>
              <a:rPr lang="en-IN" b="1" dirty="0"/>
              <a:t>Key Components</a:t>
            </a:r>
          </a:p>
          <a:p>
            <a:pPr lvl="1">
              <a:buFont typeface="Arial" panose="020B0604020202020204" pitchFamily="34" charset="0"/>
              <a:buChar char="•"/>
            </a:pPr>
            <a:r>
              <a:rPr lang="en-IN" b="1" dirty="0"/>
              <a:t>Data Collection</a:t>
            </a:r>
            <a:endParaRPr lang="en-IN" dirty="0"/>
          </a:p>
          <a:p>
            <a:pPr lvl="1">
              <a:buFont typeface="Arial" panose="020B0604020202020204" pitchFamily="34" charset="0"/>
              <a:buChar char="•"/>
            </a:pPr>
            <a:r>
              <a:rPr lang="en-IN" b="1" dirty="0"/>
              <a:t>Data Preprocessing</a:t>
            </a:r>
            <a:endParaRPr lang="en-IN" dirty="0"/>
          </a:p>
          <a:p>
            <a:pPr lvl="1">
              <a:buFont typeface="Arial" panose="020B0604020202020204" pitchFamily="34" charset="0"/>
              <a:buChar char="•"/>
            </a:pPr>
            <a:r>
              <a:rPr lang="en-IN" b="1" dirty="0"/>
              <a:t>Feature Engineering</a:t>
            </a:r>
            <a:endParaRPr lang="en-IN" dirty="0"/>
          </a:p>
          <a:p>
            <a:pPr lvl="1">
              <a:buFont typeface="Arial" panose="020B0604020202020204" pitchFamily="34" charset="0"/>
              <a:buChar char="•"/>
            </a:pPr>
            <a:r>
              <a:rPr lang="en-IN" b="1" dirty="0"/>
              <a:t>Model Training</a:t>
            </a:r>
            <a:endParaRPr lang="en-IN" dirty="0"/>
          </a:p>
          <a:p>
            <a:pPr lvl="1">
              <a:buFont typeface="Arial" panose="020B0604020202020204" pitchFamily="34" charset="0"/>
              <a:buChar char="•"/>
            </a:pPr>
            <a:r>
              <a:rPr lang="en-IN" b="1" dirty="0"/>
              <a:t>Model Evaluation</a:t>
            </a:r>
            <a:endParaRPr lang="en-IN" dirty="0"/>
          </a:p>
          <a:p>
            <a:pPr lvl="1">
              <a:buFont typeface="Arial" panose="020B0604020202020204" pitchFamily="34" charset="0"/>
              <a:buChar char="•"/>
            </a:pPr>
            <a:r>
              <a:rPr lang="en-IN" b="1" dirty="0"/>
              <a:t>Deployment</a:t>
            </a:r>
            <a:endParaRPr lang="en-IN" dirty="0"/>
          </a:p>
          <a:p>
            <a:endParaRPr lang="en-IN" dirty="0"/>
          </a:p>
        </p:txBody>
      </p:sp>
      <p:pic>
        <p:nvPicPr>
          <p:cNvPr id="7" name="Picture 6" descr="A black and white rectangular sign&#10;&#10;Description automatically generated">
            <a:extLst>
              <a:ext uri="{FF2B5EF4-FFF2-40B4-BE49-F238E27FC236}">
                <a16:creationId xmlns:a16="http://schemas.microsoft.com/office/drawing/2014/main" id="{5E1BD690-F378-FBB3-C554-2EFC9E78E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646" y="1400937"/>
            <a:ext cx="2753032" cy="4560951"/>
          </a:xfrm>
          <a:prstGeom prst="rect">
            <a:avLst/>
          </a:prstGeom>
        </p:spPr>
      </p:pic>
    </p:spTree>
    <p:extLst>
      <p:ext uri="{BB962C8B-B14F-4D97-AF65-F5344CB8AC3E}">
        <p14:creationId xmlns:p14="http://schemas.microsoft.com/office/powerpoint/2010/main" val="343391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Methodologies Used for Implementation</a:t>
            </a:r>
            <a:endParaRPr lang="en-IN" dirty="0">
              <a:solidFill>
                <a:srgbClr val="FF0000"/>
              </a:solidFill>
            </a:endParaRPr>
          </a:p>
        </p:txBody>
      </p:sp>
      <p:sp>
        <p:nvSpPr>
          <p:cNvPr id="4" name="Rectangle 1">
            <a:extLst>
              <a:ext uri="{FF2B5EF4-FFF2-40B4-BE49-F238E27FC236}">
                <a16:creationId xmlns:a16="http://schemas.microsoft.com/office/drawing/2014/main" id="{3B22FB74-8E12-93AD-AADA-817CB4DAE88D}"/>
              </a:ext>
            </a:extLst>
          </p:cNvPr>
          <p:cNvSpPr>
            <a:spLocks noGrp="1" noChangeArrowheads="1"/>
          </p:cNvSpPr>
          <p:nvPr>
            <p:ph idx="1"/>
          </p:nvPr>
        </p:nvSpPr>
        <p:spPr bwMode="auto">
          <a:xfrm>
            <a:off x="1484310" y="2659439"/>
            <a:ext cx="985044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cs typeface="Times New Roman" panose="02020603050405020304" pitchFamily="18" charset="0"/>
              </a:rPr>
              <a:t>CRISP-DM (Cross-Industry Standard Process for Data Mining):</a:t>
            </a:r>
            <a:r>
              <a:rPr kumimoji="0" lang="en-US" altLang="en-US" sz="2000" b="0" i="0" u="none" strike="noStrike" cap="none" normalizeH="0" baseline="0" dirty="0">
                <a:ln>
                  <a:noFill/>
                </a:ln>
                <a:solidFill>
                  <a:schemeClr val="tx1"/>
                </a:solidFill>
                <a:effectLst/>
                <a:cs typeface="Times New Roman" panose="02020603050405020304" pitchFamily="18" charset="0"/>
              </a:rPr>
              <a:t> A structured approach to data mining projects, including business understanding, data understanding, data preparation, modeling, evaluation, and deployment.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Times New Roman" panose="02020603050405020304" pitchFamily="18" charset="0"/>
              </a:rPr>
              <a:t>Data-Driven Decision Making (DDDM):</a:t>
            </a:r>
            <a:r>
              <a:rPr kumimoji="0" lang="en-US" altLang="en-US" sz="2000" b="0" i="0" u="none" strike="noStrike" cap="none" normalizeH="0" baseline="0" dirty="0">
                <a:ln>
                  <a:noFill/>
                </a:ln>
                <a:solidFill>
                  <a:schemeClr val="tx1"/>
                </a:solidFill>
                <a:effectLst/>
                <a:cs typeface="Times New Roman" panose="02020603050405020304" pitchFamily="18" charset="0"/>
              </a:rPr>
              <a:t> A framework that involves using data to inform decision-making. It includes data collection, data analysis, model building, and decision implementation.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Times New Roman" panose="02020603050405020304" pitchFamily="18" charset="0"/>
              </a:rPr>
              <a:t>Model-Driven Engineering (MDE):</a:t>
            </a:r>
            <a:r>
              <a:rPr kumimoji="0" lang="en-US" altLang="en-US" sz="2000" b="0" i="0" u="none" strike="noStrike" cap="none" normalizeH="0" baseline="0" dirty="0">
                <a:ln>
                  <a:noFill/>
                </a:ln>
                <a:solidFill>
                  <a:schemeClr val="tx1"/>
                </a:solidFill>
                <a:effectLst/>
                <a:cs typeface="Times New Roman" panose="02020603050405020304" pitchFamily="18" charset="0"/>
              </a:rPr>
              <a:t> A software engineering approach that uses models to specify, design, and implement software systems. In the context of AI and ML, MDE can be used to model and simulate AI systems</a:t>
            </a:r>
            <a:r>
              <a:rPr kumimoji="0" lang="en-US" altLang="en-US" sz="1800" b="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404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References</a:t>
            </a:r>
            <a:endParaRPr lang="en-IN" dirty="0">
              <a:solidFill>
                <a:srgbClr val="FF0000"/>
              </a:solidFill>
            </a:endParaRPr>
          </a:p>
        </p:txBody>
      </p:sp>
      <p:sp>
        <p:nvSpPr>
          <p:cNvPr id="8" name="Rectangle 5">
            <a:extLst>
              <a:ext uri="{FF2B5EF4-FFF2-40B4-BE49-F238E27FC236}">
                <a16:creationId xmlns:a16="http://schemas.microsoft.com/office/drawing/2014/main" id="{06C88139-D937-802D-DF10-B9DDB4931E18}"/>
              </a:ext>
            </a:extLst>
          </p:cNvPr>
          <p:cNvSpPr>
            <a:spLocks noChangeArrowheads="1"/>
          </p:cNvSpPr>
          <p:nvPr/>
        </p:nvSpPr>
        <p:spPr bwMode="auto">
          <a:xfrm>
            <a:off x="1139190" y="2538354"/>
            <a:ext cx="87630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cs typeface="Times New Roman" panose="02020603050405020304" pitchFamily="18" charset="0"/>
              </a:rPr>
              <a:t>General AI and ML Resources:</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Times New Roman" panose="02020603050405020304" pitchFamily="18" charset="0"/>
              </a:rPr>
              <a:t>Machine Learning </a:t>
            </a:r>
            <a:r>
              <a:rPr kumimoji="0" lang="en-US" altLang="en-US" sz="2000" b="1" i="0" u="none" strike="noStrike" cap="none" normalizeH="0" baseline="0" dirty="0" err="1">
                <a:ln>
                  <a:noFill/>
                </a:ln>
                <a:solidFill>
                  <a:schemeClr val="tx1"/>
                </a:solidFill>
                <a:effectLst/>
                <a:cs typeface="Times New Roman" panose="02020603050405020304" pitchFamily="18" charset="0"/>
              </a:rPr>
              <a:t>Mastery:</a:t>
            </a:r>
            <a:r>
              <a:rPr kumimoji="0" lang="en-US" altLang="en-US" sz="2000" b="0" i="0" u="none" strike="noStrike" cap="none" normalizeH="0" baseline="0" dirty="0" err="1">
                <a:ln>
                  <a:noFill/>
                </a:ln>
                <a:solidFill>
                  <a:schemeClr val="tx1"/>
                </a:solidFill>
                <a:effectLst/>
                <a:cs typeface="Times New Roman" panose="02020603050405020304" pitchFamily="18" charset="0"/>
                <a:hlinkClick r:id="rId2"/>
              </a:rPr>
              <a:t>https</a:t>
            </a:r>
            <a:r>
              <a:rPr kumimoji="0" lang="en-US" altLang="en-US" sz="2000" b="0" i="0" u="none" strike="noStrike" cap="none" normalizeH="0" baseline="0" dirty="0">
                <a:ln>
                  <a:noFill/>
                </a:ln>
                <a:solidFill>
                  <a:schemeClr val="tx1"/>
                </a:solidFill>
                <a:effectLst/>
                <a:cs typeface="Times New Roman" panose="02020603050405020304" pitchFamily="18" charset="0"/>
                <a:hlinkClick r:id="rId2"/>
              </a:rPr>
              <a:t>://machinelearningmastery.com/</a:t>
            </a:r>
            <a:r>
              <a:rPr kumimoji="0" lang="en-US" altLang="en-US" sz="2000" b="0" i="0" u="none" strike="noStrike" cap="none" normalizeH="0" baseline="0" dirty="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Times New Roman" panose="02020603050405020304" pitchFamily="18" charset="0"/>
              </a:rPr>
              <a:t>Kaggle:</a:t>
            </a:r>
            <a:r>
              <a:rPr kumimoji="0" lang="en-US" altLang="en-US" sz="2000" b="0" i="0" u="none" strike="noStrike" cap="none" normalizeH="0" baseline="0" dirty="0">
                <a:ln>
                  <a:noFill/>
                </a:ln>
                <a:solidFill>
                  <a:schemeClr val="tx1"/>
                </a:solidFill>
                <a:effectLst/>
                <a:cs typeface="Times New Roman" panose="02020603050405020304" pitchFamily="18" charset="0"/>
              </a:rPr>
              <a:t> </a:t>
            </a:r>
            <a:r>
              <a:rPr kumimoji="0" lang="en-US" altLang="en-US" sz="2000" b="0" i="0" u="none" strike="noStrike" cap="none" normalizeH="0" baseline="0" dirty="0">
                <a:ln>
                  <a:noFill/>
                </a:ln>
                <a:solidFill>
                  <a:schemeClr val="tx1"/>
                </a:solidFill>
                <a:effectLst/>
                <a:cs typeface="Times New Roman" panose="02020603050405020304" pitchFamily="18" charset="0"/>
                <a:hlinkClick r:id="rId3"/>
              </a:rPr>
              <a:t>https://www.kaggle.com/</a:t>
            </a:r>
            <a:r>
              <a:rPr kumimoji="0" lang="en-US" altLang="en-US" sz="2000" b="0" i="0" u="none" strike="noStrike" cap="none" normalizeH="0" baseline="0" dirty="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Times New Roman" panose="02020603050405020304" pitchFamily="18" charset="0"/>
              </a:rPr>
              <a:t>Google AI Blog:</a:t>
            </a:r>
            <a:r>
              <a:rPr kumimoji="0" lang="en-US" altLang="en-US" sz="2000" b="0" i="0" u="none" strike="noStrike" cap="none" normalizeH="0" baseline="0" dirty="0">
                <a:ln>
                  <a:noFill/>
                </a:ln>
                <a:solidFill>
                  <a:schemeClr val="tx1"/>
                </a:solidFill>
                <a:effectLst/>
                <a:cs typeface="Times New Roman" panose="02020603050405020304" pitchFamily="18" charset="0"/>
              </a:rPr>
              <a:t> </a:t>
            </a:r>
            <a:r>
              <a:rPr kumimoji="0" lang="en-US" altLang="en-US" sz="2000" b="0" i="0" u="none" strike="noStrike" cap="none" normalizeH="0" baseline="0" dirty="0">
                <a:ln>
                  <a:noFill/>
                </a:ln>
                <a:solidFill>
                  <a:schemeClr val="tx1"/>
                </a:solidFill>
                <a:effectLst/>
                <a:cs typeface="Times New Roman" panose="02020603050405020304" pitchFamily="18" charset="0"/>
                <a:hlinkClick r:id="rId4"/>
              </a:rPr>
              <a:t>https://ai.googleblog.com/</a:t>
            </a:r>
            <a:r>
              <a:rPr kumimoji="0" lang="en-US" altLang="en-US" sz="2000" b="0" i="0" u="none" strike="noStrike" cap="none" normalizeH="0" baseline="0" dirty="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Times New Roman" panose="02020603050405020304" pitchFamily="18" charset="0"/>
              </a:rPr>
              <a:t>OpenAI:</a:t>
            </a:r>
            <a:r>
              <a:rPr kumimoji="0" lang="en-US" altLang="en-US" sz="2000" b="0" i="0" u="none" strike="noStrike" cap="none" normalizeH="0" baseline="0" dirty="0">
                <a:ln>
                  <a:noFill/>
                </a:ln>
                <a:solidFill>
                  <a:schemeClr val="tx1"/>
                </a:solidFill>
                <a:effectLst/>
                <a:cs typeface="Times New Roman" panose="02020603050405020304" pitchFamily="18" charset="0"/>
              </a:rPr>
              <a:t> </a:t>
            </a:r>
            <a:r>
              <a:rPr kumimoji="0" lang="en-US" altLang="en-US" sz="2000" b="0" i="0" u="none" strike="noStrike" cap="none" normalizeH="0" baseline="0" dirty="0">
                <a:ln>
                  <a:noFill/>
                </a:ln>
                <a:solidFill>
                  <a:schemeClr val="tx1"/>
                </a:solidFill>
                <a:effectLst/>
                <a:cs typeface="Times New Roman" panose="02020603050405020304" pitchFamily="18" charset="0"/>
                <a:hlinkClick r:id="rId5"/>
              </a:rPr>
              <a:t>https://openai.com/</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cs typeface="Times New Roman" panose="02020603050405020304" pitchFamily="18" charset="0"/>
              </a:rPr>
              <a:t>Books:</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Times New Roman" panose="02020603050405020304" pitchFamily="18" charset="0"/>
              </a:rPr>
              <a:t>Hands-On Machine Learning with Scikit-Learn, </a:t>
            </a:r>
            <a:r>
              <a:rPr kumimoji="0" lang="en-US" altLang="en-US" sz="2000" b="1" i="0" u="none" strike="noStrike" cap="none" normalizeH="0" baseline="0" dirty="0" err="1">
                <a:ln>
                  <a:noFill/>
                </a:ln>
                <a:solidFill>
                  <a:schemeClr val="tx1"/>
                </a:solidFill>
                <a:effectLst/>
                <a:cs typeface="Times New Roman" panose="02020603050405020304" pitchFamily="18" charset="0"/>
              </a:rPr>
              <a:t>Keras</a:t>
            </a:r>
            <a:r>
              <a:rPr kumimoji="0" lang="en-US" altLang="en-US" sz="2000" b="1" i="0" u="none" strike="noStrike" cap="none" normalizeH="0" baseline="0" dirty="0">
                <a:ln>
                  <a:noFill/>
                </a:ln>
                <a:solidFill>
                  <a:schemeClr val="tx1"/>
                </a:solidFill>
                <a:effectLst/>
                <a:cs typeface="Times New Roman" panose="02020603050405020304" pitchFamily="18" charset="0"/>
              </a:rPr>
              <a:t>, and TensorFlow:</a:t>
            </a:r>
            <a:r>
              <a:rPr kumimoji="0" lang="en-US" altLang="en-US" sz="2000" b="0" i="0" u="none" strike="noStrike" cap="none" normalizeH="0" baseline="0" dirty="0">
                <a:ln>
                  <a:noFill/>
                </a:ln>
                <a:solidFill>
                  <a:schemeClr val="tx1"/>
                </a:solidFill>
                <a:effectLst/>
                <a:cs typeface="Times New Roman" panose="02020603050405020304" pitchFamily="18" charset="0"/>
              </a:rPr>
              <a:t> By </a:t>
            </a:r>
            <a:r>
              <a:rPr kumimoji="0" lang="en-US" altLang="en-US" sz="2000" b="0" i="0" u="none" strike="noStrike" cap="none" normalizeH="0" baseline="0" dirty="0" err="1">
                <a:ln>
                  <a:noFill/>
                </a:ln>
                <a:solidFill>
                  <a:schemeClr val="tx1"/>
                </a:solidFill>
                <a:effectLst/>
                <a:cs typeface="Times New Roman" panose="02020603050405020304" pitchFamily="18" charset="0"/>
              </a:rPr>
              <a:t>Aurélien</a:t>
            </a:r>
            <a:r>
              <a:rPr kumimoji="0" lang="en-US" altLang="en-US" sz="2000" b="0" i="0" u="none" strike="noStrike" cap="none" normalizeH="0" baseline="0" dirty="0">
                <a:ln>
                  <a:noFill/>
                </a:ln>
                <a:solidFill>
                  <a:schemeClr val="tx1"/>
                </a:solidFill>
                <a:effectLst/>
                <a:cs typeface="Times New Roman" panose="02020603050405020304" pitchFamily="18" charset="0"/>
              </a:rPr>
              <a:t> </a:t>
            </a:r>
            <a:r>
              <a:rPr kumimoji="0" lang="en-US" altLang="en-US" sz="2000" b="0" i="0" u="none" strike="noStrike" cap="none" normalizeH="0" baseline="0" dirty="0" err="1">
                <a:ln>
                  <a:noFill/>
                </a:ln>
                <a:solidFill>
                  <a:schemeClr val="tx1"/>
                </a:solidFill>
                <a:effectLst/>
                <a:cs typeface="Times New Roman" panose="02020603050405020304" pitchFamily="18" charset="0"/>
              </a:rPr>
              <a:t>Géron</a:t>
            </a:r>
            <a:r>
              <a:rPr kumimoji="0" lang="en-US" altLang="en-US" sz="2000" b="0" i="0" u="none" strike="noStrike" cap="none" normalizeH="0" baseline="0" dirty="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Times New Roman" panose="02020603050405020304" pitchFamily="18" charset="0"/>
              </a:rPr>
              <a:t>Deep Learning:</a:t>
            </a:r>
            <a:r>
              <a:rPr kumimoji="0" lang="en-US" altLang="en-US" sz="2000" b="0" i="0" u="none" strike="noStrike" cap="none" normalizeH="0" baseline="0" dirty="0">
                <a:ln>
                  <a:noFill/>
                </a:ln>
                <a:solidFill>
                  <a:schemeClr val="tx1"/>
                </a:solidFill>
                <a:effectLst/>
                <a:cs typeface="Times New Roman" panose="02020603050405020304" pitchFamily="18" charset="0"/>
              </a:rPr>
              <a:t> By Ian Goodfellow, Yoshua Bengio, and Aaron Courville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5484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Conclusion</a:t>
            </a:r>
            <a:endParaRPr lang="en-IN" b="1">
              <a:solidFill>
                <a:srgbClr val="FF0000"/>
              </a:solidFill>
            </a:endParaRPr>
          </a:p>
        </p:txBody>
      </p:sp>
      <p:sp>
        <p:nvSpPr>
          <p:cNvPr id="3" name="TextBox 2">
            <a:extLst>
              <a:ext uri="{FF2B5EF4-FFF2-40B4-BE49-F238E27FC236}">
                <a16:creationId xmlns:a16="http://schemas.microsoft.com/office/drawing/2014/main" id="{5E1932D0-1D21-6C80-A0D4-01EFDC7524F5}"/>
              </a:ext>
            </a:extLst>
          </p:cNvPr>
          <p:cNvSpPr txBox="1"/>
          <p:nvPr/>
        </p:nvSpPr>
        <p:spPr>
          <a:xfrm>
            <a:off x="1209675" y="2819400"/>
            <a:ext cx="9839325" cy="1938992"/>
          </a:xfrm>
          <a:prstGeom prst="rect">
            <a:avLst/>
          </a:prstGeom>
          <a:noFill/>
        </p:spPr>
        <p:txBody>
          <a:bodyPr wrap="square" rtlCol="0">
            <a:spAutoFit/>
          </a:bodyPr>
          <a:lstStyle/>
          <a:p>
            <a:r>
              <a:rPr lang="en-US" sz="2400" dirty="0">
                <a:cs typeface="Times New Roman" panose="02020603050405020304" pitchFamily="18" charset="0"/>
              </a:rPr>
              <a:t>In conclusion, this project has successfully demonstrated the potential of AI and ML techniques in [specific domain, e.g., healthcare, finance, or natural language processing]. By advanced algorithms and powerful computing resources, we were able to [summarize key achievements, e.g., develop a model with high accuracy, automate a complex process, or gain valuable insights from data].</a:t>
            </a:r>
            <a:endParaRPr lang="en-IN" sz="2400" dirty="0">
              <a:cs typeface="Times New Roman" panose="02020603050405020304" pitchFamily="18" charset="0"/>
            </a:endParaRPr>
          </a:p>
        </p:txBody>
      </p:sp>
    </p:spTree>
    <p:extLst>
      <p:ext uri="{BB962C8B-B14F-4D97-AF65-F5344CB8AC3E}">
        <p14:creationId xmlns:p14="http://schemas.microsoft.com/office/powerpoint/2010/main" val="56896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2" y="982133"/>
            <a:ext cx="9601196" cy="698886"/>
          </a:xfrm>
          <a:prstGeom prst="rect">
            <a:avLst/>
          </a:prstGeom>
        </p:spPr>
        <p:txBody>
          <a:bodyP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0000"/>
                </a:solidFill>
              </a:rPr>
              <a:t>My Project</a:t>
            </a:r>
            <a:endParaRPr lang="en-IN" b="1" dirty="0">
              <a:solidFill>
                <a:srgbClr val="FF0000"/>
              </a:solidFill>
            </a:endParaRPr>
          </a:p>
        </p:txBody>
      </p:sp>
      <p:sp>
        <p:nvSpPr>
          <p:cNvPr id="3" name="Content Placeholder 2"/>
          <p:cNvSpPr txBox="1">
            <a:spLocks/>
          </p:cNvSpPr>
          <p:nvPr/>
        </p:nvSpPr>
        <p:spPr>
          <a:xfrm>
            <a:off x="1295401" y="1754909"/>
            <a:ext cx="9601196" cy="4120959"/>
          </a:xfrm>
          <a:prstGeom prst="rect">
            <a:avLst/>
          </a:prstGeom>
        </p:spPr>
        <p:txBody>
          <a:bodyPr>
            <a:normAutofit fontScale="6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solidFill>
                  <a:srgbClr val="FF0000"/>
                </a:solidFill>
                <a:cs typeface="Times New Roman" panose="02020603050405020304" pitchFamily="18" charset="0"/>
              </a:rPr>
              <a:t>Project Description</a:t>
            </a:r>
          </a:p>
          <a:p>
            <a:r>
              <a:rPr lang="en-IN" b="1" dirty="0">
                <a:cs typeface="Times New Roman" panose="02020603050405020304" pitchFamily="18" charset="0"/>
              </a:rPr>
              <a:t>Technologies/Programming Languages:</a:t>
            </a:r>
            <a:endParaRPr lang="en-IN" dirty="0">
              <a:cs typeface="Times New Roman" panose="02020603050405020304" pitchFamily="18" charset="0"/>
            </a:endParaRPr>
          </a:p>
          <a:p>
            <a:pPr>
              <a:buNone/>
            </a:pPr>
            <a:r>
              <a:rPr lang="en-US" b="1" dirty="0"/>
              <a:t>Full-Stack Application Development:</a:t>
            </a:r>
            <a:br>
              <a:rPr lang="en-US" dirty="0"/>
            </a:br>
            <a:r>
              <a:rPr lang="en-US" dirty="0"/>
              <a:t>Learned to design and build both </a:t>
            </a:r>
            <a:r>
              <a:rPr lang="en-US" b="1" dirty="0"/>
              <a:t>frontend (UI/UX)</a:t>
            </a:r>
            <a:r>
              <a:rPr lang="en-US" dirty="0"/>
              <a:t> and </a:t>
            </a:r>
            <a:r>
              <a:rPr lang="en-US" b="1" dirty="0"/>
              <a:t>backend (APIs, database)</a:t>
            </a:r>
            <a:r>
              <a:rPr lang="en-US" dirty="0"/>
              <a:t> for a large, multi-functional app.</a:t>
            </a:r>
          </a:p>
          <a:p>
            <a:pPr>
              <a:buNone/>
            </a:pPr>
            <a:r>
              <a:rPr lang="en-US" dirty="0"/>
              <a:t>✅ </a:t>
            </a:r>
            <a:r>
              <a:rPr lang="en-US" b="1" dirty="0"/>
              <a:t>API Integration:</a:t>
            </a:r>
            <a:br>
              <a:rPr lang="en-US" dirty="0"/>
            </a:br>
            <a:r>
              <a:rPr lang="en-US" dirty="0"/>
              <a:t>Integrated third-party services like </a:t>
            </a:r>
            <a:r>
              <a:rPr lang="en-US" b="1" dirty="0"/>
              <a:t>Google Maps API</a:t>
            </a:r>
            <a:r>
              <a:rPr lang="en-US" dirty="0"/>
              <a:t> for location tracking, </a:t>
            </a:r>
            <a:r>
              <a:rPr lang="en-US" b="1" dirty="0"/>
              <a:t>weather APIs</a:t>
            </a:r>
            <a:r>
              <a:rPr lang="en-US" dirty="0"/>
              <a:t> for climate updates, and </a:t>
            </a:r>
            <a:r>
              <a:rPr lang="en-US" b="1" dirty="0"/>
              <a:t>traffic APIs</a:t>
            </a:r>
            <a:r>
              <a:rPr lang="en-US" dirty="0"/>
              <a:t> for best route planning.</a:t>
            </a:r>
          </a:p>
          <a:p>
            <a:pPr>
              <a:buNone/>
            </a:pPr>
            <a:r>
              <a:rPr lang="en-US" dirty="0"/>
              <a:t>✅ </a:t>
            </a:r>
            <a:r>
              <a:rPr lang="en-US" b="1" dirty="0"/>
              <a:t>User-Centric Design:</a:t>
            </a:r>
            <a:br>
              <a:rPr lang="en-US" dirty="0"/>
            </a:br>
            <a:r>
              <a:rPr lang="en-US" dirty="0"/>
              <a:t>Focused on </a:t>
            </a:r>
            <a:r>
              <a:rPr lang="en-US" b="1" dirty="0"/>
              <a:t>user preferences</a:t>
            </a:r>
            <a:r>
              <a:rPr lang="en-US" dirty="0"/>
              <a:t> and </a:t>
            </a:r>
            <a:r>
              <a:rPr lang="en-US" b="1" dirty="0"/>
              <a:t>personalization</a:t>
            </a:r>
            <a:r>
              <a:rPr lang="en-US" dirty="0"/>
              <a:t> — e.g., recommending restaurants based on tastes, showing best local places dynamically.</a:t>
            </a:r>
          </a:p>
          <a:p>
            <a:pPr>
              <a:buNone/>
            </a:pPr>
            <a:r>
              <a:rPr lang="en-US" dirty="0"/>
              <a:t>✅ </a:t>
            </a:r>
            <a:r>
              <a:rPr lang="en-US" b="1" dirty="0"/>
              <a:t>Real-Time Features:</a:t>
            </a:r>
            <a:br>
              <a:rPr lang="en-US" dirty="0"/>
            </a:br>
            <a:r>
              <a:rPr lang="en-US" dirty="0"/>
              <a:t>Built </a:t>
            </a:r>
            <a:r>
              <a:rPr lang="en-US" b="1" dirty="0"/>
              <a:t>live tracking</a:t>
            </a:r>
            <a:r>
              <a:rPr lang="en-US" dirty="0"/>
              <a:t> for public transport, rental services, and network status alerts in no-signal areas.</a:t>
            </a:r>
          </a:p>
          <a:p>
            <a:r>
              <a:rPr lang="en-US" dirty="0"/>
              <a:t>✅ </a:t>
            </a:r>
            <a:r>
              <a:rPr lang="en-US" b="1" dirty="0"/>
              <a:t>AI/ML Basics:</a:t>
            </a:r>
            <a:br>
              <a:rPr lang="en-US" dirty="0"/>
            </a:br>
            <a:r>
              <a:rPr lang="en-US" dirty="0"/>
              <a:t>Understood the basics of using </a:t>
            </a:r>
            <a:r>
              <a:rPr lang="en-US" b="1" dirty="0"/>
              <a:t>Machine Learning</a:t>
            </a:r>
            <a:r>
              <a:rPr lang="en-US" dirty="0"/>
              <a:t> to suggest best restaurants or routes based on historical user data (recommendation system concept).</a:t>
            </a:r>
          </a:p>
        </p:txBody>
      </p:sp>
    </p:spTree>
    <p:extLst>
      <p:ext uri="{BB962C8B-B14F-4D97-AF65-F5344CB8AC3E}">
        <p14:creationId xmlns:p14="http://schemas.microsoft.com/office/powerpoint/2010/main" val="60976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EBCDD-73DA-1B2D-5F7A-8CD3DF99ABA4}"/>
              </a:ext>
            </a:extLst>
          </p:cNvPr>
          <p:cNvSpPr txBox="1"/>
          <p:nvPr/>
        </p:nvSpPr>
        <p:spPr>
          <a:xfrm>
            <a:off x="1679510" y="1012931"/>
            <a:ext cx="7364185" cy="584775"/>
          </a:xfrm>
          <a:prstGeom prst="rect">
            <a:avLst/>
          </a:prstGeom>
          <a:noFill/>
        </p:spPr>
        <p:txBody>
          <a:bodyPr wrap="square">
            <a:spAutoFit/>
          </a:bodyPr>
          <a:lstStyle/>
          <a:p>
            <a:pPr marL="0" indent="0" algn="ctr">
              <a:buNone/>
            </a:pPr>
            <a:r>
              <a:rPr lang="en-US" sz="3200" b="1" dirty="0">
                <a:solidFill>
                  <a:srgbClr val="FF0000"/>
                </a:solidFill>
                <a:latin typeface="+mj-lt"/>
                <a:cs typeface="Times New Roman" panose="02020603050405020304" pitchFamily="18" charset="0"/>
              </a:rPr>
              <a:t>Things learned</a:t>
            </a:r>
          </a:p>
        </p:txBody>
      </p:sp>
      <p:sp>
        <p:nvSpPr>
          <p:cNvPr id="6" name="TextBox 5">
            <a:extLst>
              <a:ext uri="{FF2B5EF4-FFF2-40B4-BE49-F238E27FC236}">
                <a16:creationId xmlns:a16="http://schemas.microsoft.com/office/drawing/2014/main" id="{8D975C05-758E-11FA-A3AA-2A14FBB8F768}"/>
              </a:ext>
            </a:extLst>
          </p:cNvPr>
          <p:cNvSpPr txBox="1"/>
          <p:nvPr/>
        </p:nvSpPr>
        <p:spPr>
          <a:xfrm>
            <a:off x="1884784" y="2080727"/>
            <a:ext cx="8005665" cy="369332"/>
          </a:xfrm>
          <a:prstGeom prst="rect">
            <a:avLst/>
          </a:prstGeom>
          <a:noFill/>
        </p:spPr>
        <p:txBody>
          <a:bodyPr wrap="square" rtlCol="0">
            <a:spAutoFit/>
          </a:bodyPr>
          <a:lstStyle/>
          <a:p>
            <a:r>
              <a:rPr lang="en-US"/>
              <a:t>1.</a:t>
            </a:r>
            <a:endParaRPr lang="en-IN"/>
          </a:p>
        </p:txBody>
      </p:sp>
      <p:sp>
        <p:nvSpPr>
          <p:cNvPr id="8" name="Rectangle 4">
            <a:extLst>
              <a:ext uri="{FF2B5EF4-FFF2-40B4-BE49-F238E27FC236}">
                <a16:creationId xmlns:a16="http://schemas.microsoft.com/office/drawing/2014/main" id="{8378342A-C79D-3515-95DD-0D821187003B}"/>
              </a:ext>
            </a:extLst>
          </p:cNvPr>
          <p:cNvSpPr>
            <a:spLocks noChangeArrowheads="1"/>
          </p:cNvSpPr>
          <p:nvPr/>
        </p:nvSpPr>
        <p:spPr bwMode="auto">
          <a:xfrm>
            <a:off x="1604865" y="1514795"/>
            <a:ext cx="947990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kumimoji="0" lang="en-US" altLang="en-US" sz="2400" b="1" i="0" u="none" strike="noStrike" cap="none" normalizeH="0" baseline="0" dirty="0">
                <a:ln>
                  <a:noFill/>
                </a:ln>
                <a:solidFill>
                  <a:schemeClr val="tx1"/>
                </a:solidFill>
                <a:effectLst/>
                <a:cs typeface="Times New Roman" panose="02020603050405020304" pitchFamily="18" charset="0"/>
              </a:rPr>
              <a:t>Core Concepts:</a:t>
            </a:r>
            <a:r>
              <a:rPr kumimoji="0" lang="en-US" altLang="en-US" sz="2400" b="0" i="0" u="none" strike="noStrike" cap="none" normalizeH="0" baseline="0" dirty="0">
                <a:ln>
                  <a:noFill/>
                </a:ln>
                <a:solidFill>
                  <a:schemeClr val="tx1"/>
                </a:solidFill>
                <a:effectLst/>
                <a:cs typeface="Times New Roman" panose="02020603050405020304" pitchFamily="18" charset="0"/>
              </a:rPr>
              <a:t> </a:t>
            </a:r>
            <a:r>
              <a:rPr lang="en-US" sz="2400" b="1" dirty="0"/>
              <a:t>UI/UX Design Principles</a:t>
            </a:r>
          </a:p>
          <a:p>
            <a:pPr>
              <a:buFont typeface="Arial" panose="020B0604020202020204" pitchFamily="34" charset="0"/>
              <a:buChar char="•"/>
            </a:pPr>
            <a:r>
              <a:rPr lang="en-US" sz="2400" dirty="0"/>
              <a:t>Easy, intuitive, and visually attractive interface design.</a:t>
            </a:r>
          </a:p>
          <a:p>
            <a:pPr>
              <a:buFont typeface="Arial" panose="020B0604020202020204" pitchFamily="34" charset="0"/>
              <a:buChar char="•"/>
            </a:pPr>
            <a:r>
              <a:rPr lang="en-US" sz="2400" dirty="0"/>
              <a:t>Focused on user journey (travel booking → food → transport → stay).</a:t>
            </a:r>
            <a:endParaRPr lang="en-US" sz="2400" dirty="0">
              <a:cs typeface="Times New Roman" panose="02020603050405020304" pitchFamily="18" charset="0"/>
            </a:endParaRPr>
          </a:p>
          <a:p>
            <a:pPr>
              <a:buNone/>
            </a:pPr>
            <a:r>
              <a:rPr lang="en-US" sz="2400" b="1" dirty="0"/>
              <a:t>Agile Software Development</a:t>
            </a:r>
          </a:p>
          <a:p>
            <a:pPr>
              <a:buFont typeface="Arial" panose="020B0604020202020204" pitchFamily="34" charset="0"/>
              <a:buChar char="•"/>
            </a:pPr>
            <a:r>
              <a:rPr lang="en-US" sz="2400" dirty="0"/>
              <a:t>Sprint-based project management.</a:t>
            </a:r>
          </a:p>
          <a:p>
            <a:pPr>
              <a:buFont typeface="Arial" panose="020B0604020202020204" pitchFamily="34" charset="0"/>
              <a:buChar char="•"/>
            </a:pPr>
            <a:r>
              <a:rPr lang="en-US" sz="2400" dirty="0"/>
              <a:t>Incremental development and feedback-based improvement.</a:t>
            </a:r>
          </a:p>
          <a:p>
            <a:pPr>
              <a:buNone/>
            </a:pPr>
            <a:r>
              <a:rPr lang="en-US" sz="2400" b="1" dirty="0"/>
              <a:t>API Integration</a:t>
            </a:r>
          </a:p>
          <a:p>
            <a:pPr>
              <a:buFont typeface="Arial" panose="020B0604020202020204" pitchFamily="34" charset="0"/>
              <a:buChar char="•"/>
            </a:pPr>
            <a:r>
              <a:rPr lang="en-US" sz="2400" b="1" dirty="0"/>
              <a:t>Google Maps API</a:t>
            </a:r>
            <a:r>
              <a:rPr lang="en-US" sz="2400" dirty="0"/>
              <a:t> – for real-time location tracking and route finding.</a:t>
            </a:r>
          </a:p>
          <a:p>
            <a:pPr>
              <a:buFont typeface="Arial" panose="020B0604020202020204" pitchFamily="34" charset="0"/>
              <a:buChar char="•"/>
            </a:pPr>
            <a:r>
              <a:rPr lang="en-US" sz="2400" b="1" dirty="0"/>
              <a:t>Weather API</a:t>
            </a:r>
            <a:r>
              <a:rPr lang="en-US" sz="2400" dirty="0"/>
              <a:t> – to fetch live weather conditions linked with travel places.</a:t>
            </a:r>
          </a:p>
          <a:p>
            <a:pPr>
              <a:buFont typeface="Arial" panose="020B0604020202020204" pitchFamily="34" charset="0"/>
              <a:buChar char="•"/>
            </a:pPr>
            <a:r>
              <a:rPr lang="en-US" sz="2400" b="1" dirty="0"/>
              <a:t>Traffic API</a:t>
            </a:r>
            <a:r>
              <a:rPr lang="en-US" sz="2400" dirty="0"/>
              <a:t> – to find the best route with minimal traffic.</a:t>
            </a:r>
          </a:p>
          <a:p>
            <a:pPr>
              <a:buFont typeface="Arial" panose="020B0604020202020204" pitchFamily="34" charset="0"/>
              <a:buChar char="•"/>
            </a:pPr>
            <a:endParaRPr kumimoji="0" lang="en-US" altLang="en-US" sz="2400" b="0" i="0" u="none" strike="noStrike" cap="none" normalizeH="0" baseline="0" dirty="0">
              <a:ln>
                <a:noFill/>
              </a:ln>
              <a:solidFill>
                <a:schemeClr val="tx1"/>
              </a:solidFill>
              <a:effectLst/>
              <a:cs typeface="Times New Roman" panose="02020603050405020304" pitchFamily="18" charset="0"/>
            </a:endParaRPr>
          </a:p>
        </p:txBody>
      </p:sp>
    </p:spTree>
    <p:extLst>
      <p:ext uri="{BB962C8B-B14F-4D97-AF65-F5344CB8AC3E}">
        <p14:creationId xmlns:p14="http://schemas.microsoft.com/office/powerpoint/2010/main" val="301782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BB0D0D-3A47-6A1B-006B-569A6A516326}"/>
              </a:ext>
            </a:extLst>
          </p:cNvPr>
          <p:cNvSpPr txBox="1"/>
          <p:nvPr/>
        </p:nvSpPr>
        <p:spPr>
          <a:xfrm>
            <a:off x="1064436" y="1115308"/>
            <a:ext cx="10744608" cy="4785926"/>
          </a:xfrm>
          <a:prstGeom prst="rect">
            <a:avLst/>
          </a:prstGeom>
          <a:noFill/>
        </p:spPr>
        <p:txBody>
          <a:bodyPr wrap="none" rtlCol="0">
            <a:spAutoFit/>
          </a:bodyPr>
          <a:lstStyle/>
          <a:p>
            <a:pPr marL="457200" indent="-457200">
              <a:buAutoNum type="arabicPeriod"/>
            </a:pPr>
            <a:r>
              <a:rPr lang="en-US" sz="2400" b="1" dirty="0"/>
              <a:t>Designed and developed a multi-service mobile app</a:t>
            </a:r>
            <a:r>
              <a:rPr lang="en-US" sz="2400" dirty="0"/>
              <a:t> integrating </a:t>
            </a:r>
          </a:p>
          <a:p>
            <a:pPr marL="457200" indent="-457200">
              <a:buAutoNum type="arabicPeriod"/>
            </a:pPr>
            <a:r>
              <a:rPr lang="en-US" sz="2400" dirty="0"/>
              <a:t>travel bookings, accommodation</a:t>
            </a:r>
          </a:p>
          <a:p>
            <a:pPr>
              <a:buFont typeface="+mj-lt"/>
              <a:buAutoNum type="arabicPeriod"/>
            </a:pPr>
            <a:r>
              <a:rPr lang="en-US" sz="2400" dirty="0"/>
              <a:t>, food recommendations, rentals, and </a:t>
            </a:r>
            <a:r>
              <a:rPr lang="en-US" sz="2400" dirty="0" err="1"/>
              <a:t>explo</a:t>
            </a:r>
            <a:endParaRPr lang="en-US" sz="2400" dirty="0"/>
          </a:p>
          <a:p>
            <a:pPr>
              <a:buFont typeface="+mj-lt"/>
              <a:buAutoNum type="arabicPeriod"/>
            </a:pPr>
            <a:r>
              <a:rPr lang="en-US" sz="2400" dirty="0"/>
              <a:t>ration features with a user-friendly UI/UX.</a:t>
            </a:r>
          </a:p>
          <a:p>
            <a:pPr>
              <a:buFont typeface="+mj-lt"/>
              <a:buAutoNum type="arabicPeriod"/>
            </a:pPr>
            <a:r>
              <a:rPr lang="en-US" sz="2400" b="1" dirty="0"/>
              <a:t>Integrated third-party APIs</a:t>
            </a:r>
            <a:r>
              <a:rPr lang="en-US" sz="2400" dirty="0"/>
              <a:t> (Google Maps, Weather, Traffic) to enable real-time </a:t>
            </a:r>
          </a:p>
          <a:p>
            <a:pPr>
              <a:buFont typeface="+mj-lt"/>
              <a:buAutoNum type="arabicPeriod"/>
            </a:pPr>
            <a:r>
              <a:rPr lang="en-US" sz="2400" dirty="0"/>
              <a:t>tracking, </a:t>
            </a:r>
          </a:p>
          <a:p>
            <a:pPr>
              <a:buFont typeface="+mj-lt"/>
              <a:buAutoNum type="arabicPeriod"/>
            </a:pPr>
            <a:r>
              <a:rPr lang="en-US" sz="2400" dirty="0"/>
              <a:t>weather updates for travel places, best route suggestions, and live transport tracking.</a:t>
            </a:r>
          </a:p>
          <a:p>
            <a:pPr>
              <a:buFont typeface="+mj-lt"/>
              <a:buAutoNum type="arabicPeriod"/>
            </a:pPr>
            <a:r>
              <a:rPr lang="en-US" sz="2400" b="1" dirty="0"/>
              <a:t>Implemented AI-based recommendation systems</a:t>
            </a:r>
            <a:r>
              <a:rPr lang="en-US" sz="2400" dirty="0"/>
              <a:t> to personalize </a:t>
            </a:r>
          </a:p>
          <a:p>
            <a:pPr>
              <a:buFont typeface="+mj-lt"/>
              <a:buAutoNum type="arabicPeriod"/>
            </a:pPr>
            <a:r>
              <a:rPr lang="en-US" sz="2400" dirty="0"/>
              <a:t>restaurant and place suggestions according</a:t>
            </a:r>
          </a:p>
          <a:p>
            <a:pPr>
              <a:buFont typeface="+mj-lt"/>
              <a:buAutoNum type="arabicPeriod"/>
            </a:pPr>
            <a:r>
              <a:rPr lang="en-US" sz="2400" dirty="0"/>
              <a:t> to user preferences, along with multilingual text/audio translation features.</a:t>
            </a:r>
          </a:p>
          <a:p>
            <a:pPr>
              <a:buFont typeface="+mj-lt"/>
              <a:buAutoNum type="arabicPeriod"/>
            </a:pPr>
            <a:r>
              <a:rPr lang="en-US" sz="2400" b="1" dirty="0"/>
              <a:t>Deployed cloud-based backend services</a:t>
            </a:r>
            <a:r>
              <a:rPr lang="en-US" sz="2400" dirty="0"/>
              <a:t> (AWS/Firebase) for real-time data</a:t>
            </a:r>
          </a:p>
          <a:p>
            <a:pPr>
              <a:buFont typeface="+mj-lt"/>
              <a:buAutoNum type="arabicPeriod"/>
            </a:pPr>
            <a:r>
              <a:rPr lang="en-US" sz="2400" dirty="0"/>
              <a:t> storage, offline access support, user authentication, and network failure alert systems.</a:t>
            </a:r>
          </a:p>
          <a:p>
            <a:endParaRPr lang="en-IN" sz="1700" dirty="0"/>
          </a:p>
        </p:txBody>
      </p:sp>
      <p:sp>
        <p:nvSpPr>
          <p:cNvPr id="3" name="Title 1"/>
          <p:cNvSpPr txBox="1">
            <a:spLocks/>
          </p:cNvSpPr>
          <p:nvPr/>
        </p:nvSpPr>
        <p:spPr>
          <a:xfrm>
            <a:off x="792482" y="498726"/>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0000"/>
                </a:solidFill>
              </a:rPr>
              <a:t>SPECIFIC TASKS</a:t>
            </a:r>
            <a:endParaRPr lang="en-IN" b="1" dirty="0">
              <a:solidFill>
                <a:srgbClr val="FF0000"/>
              </a:solidFill>
            </a:endParaRPr>
          </a:p>
        </p:txBody>
      </p:sp>
    </p:spTree>
    <p:extLst>
      <p:ext uri="{BB962C8B-B14F-4D97-AF65-F5344CB8AC3E}">
        <p14:creationId xmlns:p14="http://schemas.microsoft.com/office/powerpoint/2010/main" val="274903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3" y="1375509"/>
            <a:ext cx="9601195" cy="504923"/>
          </a:xfrm>
        </p:spPr>
        <p:txBody>
          <a:bodyPr>
            <a:normAutofit fontScale="90000"/>
          </a:bodyPr>
          <a:lstStyle/>
          <a:p>
            <a:br>
              <a:rPr lang="en-US" b="1" dirty="0">
                <a:solidFill>
                  <a:srgbClr val="FF0000"/>
                </a:solidFill>
              </a:rPr>
            </a:br>
            <a:r>
              <a:rPr lang="en-US" b="1" dirty="0">
                <a:solidFill>
                  <a:srgbClr val="FF0000"/>
                </a:solidFill>
              </a:rPr>
              <a:t>The Project Proposal</a:t>
            </a:r>
            <a:endParaRPr lang="en-IN" dirty="0">
              <a:solidFill>
                <a:srgbClr val="FF0000"/>
              </a:solidFill>
            </a:endParaRPr>
          </a:p>
        </p:txBody>
      </p:sp>
      <p:sp>
        <p:nvSpPr>
          <p:cNvPr id="4" name="Content Placeholder 3"/>
          <p:cNvSpPr>
            <a:spLocks noGrp="1"/>
          </p:cNvSpPr>
          <p:nvPr>
            <p:ph idx="1"/>
          </p:nvPr>
        </p:nvSpPr>
        <p:spPr>
          <a:xfrm>
            <a:off x="1295402" y="2538458"/>
            <a:ext cx="9601196" cy="3652029"/>
          </a:xfrm>
        </p:spPr>
        <p:txBody>
          <a:bodyPr>
            <a:normAutofit fontScale="92500" lnSpcReduction="10000"/>
          </a:bodyPr>
          <a:lstStyle/>
          <a:p>
            <a:pPr>
              <a:buNone/>
            </a:pPr>
            <a:r>
              <a:rPr lang="en-US" b="1" dirty="0"/>
              <a:t>Objectives:</a:t>
            </a:r>
          </a:p>
          <a:p>
            <a:pPr>
              <a:buFont typeface="Arial" panose="020B0604020202020204" pitchFamily="34" charset="0"/>
              <a:buChar char="•"/>
            </a:pPr>
            <a:r>
              <a:rPr lang="en-US" dirty="0"/>
              <a:t>To develop a </a:t>
            </a:r>
            <a:r>
              <a:rPr lang="en-US" b="1" dirty="0"/>
              <a:t>multi-service app</a:t>
            </a:r>
            <a:r>
              <a:rPr lang="en-US" dirty="0"/>
              <a:t> combining travel, accommodation, food, rentals, and exploration features.</a:t>
            </a:r>
          </a:p>
          <a:p>
            <a:pPr>
              <a:buFont typeface="Arial" panose="020B0604020202020204" pitchFamily="34" charset="0"/>
              <a:buChar char="•"/>
            </a:pPr>
            <a:r>
              <a:rPr lang="en-US" dirty="0"/>
              <a:t>To </a:t>
            </a:r>
            <a:r>
              <a:rPr lang="en-US" b="1" dirty="0"/>
              <a:t>integrate real-time APIs</a:t>
            </a:r>
            <a:r>
              <a:rPr lang="en-US" dirty="0"/>
              <a:t> for tracking, weather, traffic, and location services.</a:t>
            </a:r>
          </a:p>
          <a:p>
            <a:pPr>
              <a:buFont typeface="Arial" panose="020B0604020202020204" pitchFamily="34" charset="0"/>
              <a:buChar char="•"/>
            </a:pPr>
            <a:r>
              <a:rPr lang="en-US" dirty="0"/>
              <a:t>To </a:t>
            </a:r>
            <a:r>
              <a:rPr lang="en-US" b="1" dirty="0"/>
              <a:t>use AI</a:t>
            </a:r>
            <a:r>
              <a:rPr lang="en-US" dirty="0"/>
              <a:t> for personalizing recommendations (best restaurants, places).</a:t>
            </a:r>
          </a:p>
          <a:p>
            <a:pPr>
              <a:buFont typeface="Arial" panose="020B0604020202020204" pitchFamily="34" charset="0"/>
              <a:buChar char="•"/>
            </a:pPr>
            <a:r>
              <a:rPr lang="en-US" dirty="0"/>
              <a:t>To ensure </a:t>
            </a:r>
            <a:r>
              <a:rPr lang="en-US" b="1" dirty="0"/>
              <a:t>multilingual support</a:t>
            </a:r>
            <a:r>
              <a:rPr lang="en-US" dirty="0"/>
              <a:t> (text and voice translation).</a:t>
            </a:r>
          </a:p>
          <a:p>
            <a:pPr>
              <a:buFont typeface="Arial" panose="020B0604020202020204" pitchFamily="34" charset="0"/>
              <a:buChar char="•"/>
            </a:pPr>
            <a:r>
              <a:rPr lang="en-US" dirty="0"/>
              <a:t>To offer </a:t>
            </a:r>
            <a:r>
              <a:rPr lang="en-US" b="1" dirty="0"/>
              <a:t>offline access and network failure alerts</a:t>
            </a:r>
            <a:r>
              <a:rPr lang="en-US" dirty="0"/>
              <a:t> for remote locations.</a:t>
            </a:r>
          </a:p>
          <a:p>
            <a:pPr>
              <a:buFont typeface="Arial" panose="020B0604020202020204" pitchFamily="34" charset="0"/>
              <a:buChar char="•"/>
            </a:pPr>
            <a:r>
              <a:rPr lang="en-US" dirty="0"/>
              <a:t>To </a:t>
            </a:r>
            <a:r>
              <a:rPr lang="en-US" b="1" dirty="0"/>
              <a:t>enhance user convenience</a:t>
            </a:r>
            <a:r>
              <a:rPr lang="en-US" dirty="0"/>
              <a:t> and improve the overall travel experience.</a:t>
            </a:r>
          </a:p>
          <a:p>
            <a:pPr marL="0" indent="0">
              <a:buNone/>
            </a:pPr>
            <a:endParaRPr lang="en-IN" dirty="0">
              <a:cs typeface="Times New Roman" panose="02020603050405020304" pitchFamily="18" charset="0"/>
            </a:endParaRPr>
          </a:p>
        </p:txBody>
      </p:sp>
    </p:spTree>
    <p:extLst>
      <p:ext uri="{BB962C8B-B14F-4D97-AF65-F5344CB8AC3E}">
        <p14:creationId xmlns:p14="http://schemas.microsoft.com/office/powerpoint/2010/main" val="322328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2" y="982132"/>
            <a:ext cx="9601196" cy="4943180"/>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rgbClr val="FF0000"/>
                </a:solidFill>
              </a:rPr>
              <a:t>TITLE</a:t>
            </a:r>
          </a:p>
          <a:p>
            <a:endParaRPr lang="en-IN" dirty="0"/>
          </a:p>
          <a:p>
            <a:endParaRPr lang="en-IN" dirty="0"/>
          </a:p>
          <a:p>
            <a:r>
              <a:rPr lang="en-IN" dirty="0"/>
              <a:t>One Stop Solution-Ultimate Travel </a:t>
            </a:r>
          </a:p>
          <a:p>
            <a:r>
              <a:rPr lang="en-IN" dirty="0"/>
              <a:t>Companion App</a:t>
            </a:r>
          </a:p>
        </p:txBody>
      </p:sp>
    </p:spTree>
    <p:extLst>
      <p:ext uri="{BB962C8B-B14F-4D97-AF65-F5344CB8AC3E}">
        <p14:creationId xmlns:p14="http://schemas.microsoft.com/office/powerpoint/2010/main" val="372447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880" y="1421044"/>
            <a:ext cx="9601196" cy="1303867"/>
          </a:xfrm>
        </p:spPr>
        <p:txBody>
          <a:bodyPr>
            <a:normAutofit fontScale="90000"/>
          </a:bodyPr>
          <a:lstStyle/>
          <a:p>
            <a:r>
              <a:rPr lang="en-US" b="1" dirty="0">
                <a:solidFill>
                  <a:srgbClr val="FF0000"/>
                </a:solidFill>
              </a:rPr>
              <a:t>Objective</a:t>
            </a:r>
            <a:br>
              <a:rPr lang="en-US" b="1" dirty="0">
                <a:solidFill>
                  <a:srgbClr val="FF0000"/>
                </a:solidFill>
              </a:rPr>
            </a:br>
            <a:endParaRPr lang="en-IN" dirty="0"/>
          </a:p>
        </p:txBody>
      </p:sp>
      <p:sp>
        <p:nvSpPr>
          <p:cNvPr id="3" name="Content Placeholder 2"/>
          <p:cNvSpPr>
            <a:spLocks noGrp="1"/>
          </p:cNvSpPr>
          <p:nvPr>
            <p:ph idx="1"/>
          </p:nvPr>
        </p:nvSpPr>
        <p:spPr>
          <a:xfrm>
            <a:off x="1533875" y="2425255"/>
            <a:ext cx="9437245" cy="3450613"/>
          </a:xfrm>
        </p:spPr>
        <p:txBody>
          <a:bodyPr>
            <a:normAutofit/>
          </a:bodyPr>
          <a:lstStyle/>
          <a:p>
            <a:pPr marL="0" indent="0">
              <a:buNone/>
            </a:pPr>
            <a:r>
              <a:rPr lang="en-US" dirty="0"/>
              <a:t>The objective of the </a:t>
            </a:r>
            <a:r>
              <a:rPr lang="en-US" b="1" dirty="0"/>
              <a:t>One Stop Solution</a:t>
            </a:r>
            <a:r>
              <a:rPr lang="en-US" dirty="0"/>
              <a:t> project is to develop a comprehensive, user-centric mobile application that simplifies and enhances the travel experience by offering a unified platform for transportation, accommodation, food discovery, rentals, and exploration of local attractions. The app aims to leverage real-time data through various API integrations to provide live transport tracking, weather updates, and traffic-optimized routing. Additionally, it focuses on personalizing user experiences using AI-based recommendation systems and supports multilingual communication through text and audio translation features.</a:t>
            </a:r>
            <a:endParaRPr lang="en-US" sz="2400" dirty="0">
              <a:cs typeface="Times New Roman" panose="02020603050405020304" pitchFamily="18" charset="0"/>
            </a:endParaRPr>
          </a:p>
        </p:txBody>
      </p:sp>
    </p:spTree>
    <p:extLst>
      <p:ext uri="{BB962C8B-B14F-4D97-AF65-F5344CB8AC3E}">
        <p14:creationId xmlns:p14="http://schemas.microsoft.com/office/powerpoint/2010/main" val="295758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a:t>
            </a:r>
            <a:r>
              <a:rPr lang="en-US" b="1" dirty="0"/>
              <a:t>One Stop Solution</a:t>
            </a:r>
            <a:r>
              <a:rPr lang="en-US" dirty="0"/>
              <a:t> project is designed to streamline the travel experience by providing an integrated mobile platform that combines multiple essential services such as travel planning, accommodation booking, native food discovery, vehicle rentals, and exploration of local attractions. This application utilizes real-time APIs to offer live transport tracking, accurate weather updates, and optimal route suggestions to avoid traffic congestion. It incorporates AI-driven recommendation systems to personalize suggestions for restaurants and places based on user preferences. Additionally, the app includes multilingual text and voice translation features to assist travelers in overcoming language barriers and offers offline access with alerts for no-network zones. Through the fusion of real-time data, AI personalization, and a user-friendly interface, the project aims to deliver a seamless, smart, and reliable companion for travelers worldwide. </a:t>
            </a:r>
            <a:r>
              <a:rPr lang="en-US" b="1" dirty="0">
                <a:solidFill>
                  <a:srgbClr val="FF0000"/>
                </a:solidFill>
              </a:rPr>
              <a:t>			</a:t>
            </a:r>
            <a:endParaRPr lang="en-IN" dirty="0"/>
          </a:p>
        </p:txBody>
      </p:sp>
    </p:spTree>
    <p:extLst>
      <p:ext uri="{BB962C8B-B14F-4D97-AF65-F5344CB8AC3E}">
        <p14:creationId xmlns:p14="http://schemas.microsoft.com/office/powerpoint/2010/main" val="201046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Existing system with its disadvantages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dirty="0"/>
              <a:t>Here are some potential disadvantages of existing AI and ML systems:</a:t>
            </a:r>
          </a:p>
          <a:p>
            <a:r>
              <a:rPr lang="en-US" b="1" dirty="0"/>
              <a:t>Lack of Centralization:</a:t>
            </a:r>
            <a:br>
              <a:rPr lang="en-US" dirty="0"/>
            </a:br>
            <a:r>
              <a:rPr lang="en-US" dirty="0"/>
              <a:t>Users need to install and use multiple applications for travel, food, rentals, and weather, causing confusion and data fragmentation.</a:t>
            </a:r>
          </a:p>
          <a:p>
            <a:r>
              <a:rPr lang="en-US" b="1" dirty="0"/>
              <a:t>Limited Offline Support:</a:t>
            </a:r>
            <a:br>
              <a:rPr lang="en-US" dirty="0"/>
            </a:br>
            <a:r>
              <a:rPr lang="en-US" dirty="0"/>
              <a:t>Current applications typically fail to provide sufficient offline data access or alerts for areas with no internet connectivity.	</a:t>
            </a:r>
          </a:p>
        </p:txBody>
      </p:sp>
    </p:spTree>
    <p:extLst>
      <p:ext uri="{BB962C8B-B14F-4D97-AF65-F5344CB8AC3E}">
        <p14:creationId xmlns:p14="http://schemas.microsoft.com/office/powerpoint/2010/main" val="34214758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158</TotalTime>
  <Words>1335</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Garamond</vt:lpstr>
      <vt:lpstr>Times New Roman</vt:lpstr>
      <vt:lpstr>Organic</vt:lpstr>
      <vt:lpstr>   PROJECT REVIEW-1</vt:lpstr>
      <vt:lpstr>PowerPoint Presentation</vt:lpstr>
      <vt:lpstr>PowerPoint Presentation</vt:lpstr>
      <vt:lpstr>PowerPoint Presentation</vt:lpstr>
      <vt:lpstr> The Project Proposal</vt:lpstr>
      <vt:lpstr>PowerPoint Presentation</vt:lpstr>
      <vt:lpstr>Objective </vt:lpstr>
      <vt:lpstr>Abstract</vt:lpstr>
      <vt:lpstr>Existing system with its disadvantages</vt:lpstr>
      <vt:lpstr>PowerPoint Presentation</vt:lpstr>
      <vt:lpstr>Proposed system with advantages</vt:lpstr>
      <vt:lpstr>PowerPoint Presentation</vt:lpstr>
      <vt:lpstr>Hardware &amp; Software Requirements</vt:lpstr>
      <vt:lpstr>PowerPoint Presentation</vt:lpstr>
      <vt:lpstr>Methodologies Used for Implementation</vt:lpstr>
      <vt:lpstr>References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REPORT&amp;PROJECT REVIEW-1</dc:title>
  <dc:creator>LENOVO</dc:creator>
  <cp:lastModifiedBy>pala jayanth</cp:lastModifiedBy>
  <cp:revision>24</cp:revision>
  <dcterms:created xsi:type="dcterms:W3CDTF">2022-10-18T10:16:50Z</dcterms:created>
  <dcterms:modified xsi:type="dcterms:W3CDTF">2025-04-27T18:28:31Z</dcterms:modified>
</cp:coreProperties>
</file>